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5"/>
  </p:notesMasterIdLst>
  <p:sldIdLst>
    <p:sldId id="781" r:id="rId2"/>
    <p:sldId id="932" r:id="rId3"/>
    <p:sldId id="933" r:id="rId4"/>
    <p:sldId id="934" r:id="rId5"/>
    <p:sldId id="935" r:id="rId6"/>
    <p:sldId id="936" r:id="rId7"/>
    <p:sldId id="937" r:id="rId8"/>
    <p:sldId id="939" r:id="rId9"/>
    <p:sldId id="938" r:id="rId10"/>
    <p:sldId id="940" r:id="rId11"/>
    <p:sldId id="941" r:id="rId12"/>
    <p:sldId id="942" r:id="rId13"/>
    <p:sldId id="581" r:id="rId14"/>
  </p:sldIdLst>
  <p:sldSz cx="12192000" cy="6858000"/>
  <p:notesSz cx="6858000" cy="9144000"/>
  <p:custDataLst>
    <p:tags r:id="rId16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默认节" id="{D61AFD41-8F08-4DDA-8C70-776A9C13B488}">
          <p14:sldIdLst>
            <p14:sldId id="781"/>
          </p14:sldIdLst>
        </p14:section>
        <p14:section name="无标题节" id="{65E9E8E5-4854-4803-BE43-5695F88C266D}">
          <p14:sldIdLst>
            <p14:sldId id="932"/>
            <p14:sldId id="933"/>
            <p14:sldId id="934"/>
            <p14:sldId id="935"/>
            <p14:sldId id="936"/>
            <p14:sldId id="937"/>
            <p14:sldId id="939"/>
            <p14:sldId id="938"/>
            <p14:sldId id="940"/>
            <p14:sldId id="941"/>
            <p14:sldId id="942"/>
            <p14:sldId id="581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1119F"/>
    <a:srgbClr val="C02BE9"/>
    <a:srgbClr val="F711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2" d="100"/>
          <a:sy n="92" d="100"/>
        </p:scale>
        <p:origin x="92" y="2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89B1B1-D084-40F3-A8CC-6C808683DC69}" type="datetimeFigureOut">
              <a:rPr lang="zh-CN" altLang="en-US" smtClean="0"/>
              <a:t>2021/2/9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01B2CA-97E2-417C-BA7A-89DEDF11C55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423529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257D9-AFC3-4A65-A4A4-ED3F9CE12E4F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76913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00394-109B-444A-88AE-4CEFFED04FFA}" type="datetimeFigureOut">
              <a:rPr lang="zh-CN" altLang="en-US" smtClean="0"/>
              <a:t>2021/2/9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11B37-4316-4BB0-B8CE-E2E085AA07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00394-109B-444A-88AE-4CEFFED04FFA}" type="datetimeFigureOut">
              <a:rPr lang="zh-CN" altLang="en-US" smtClean="0"/>
              <a:t>2021/2/9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11B37-4316-4BB0-B8CE-E2E085AA07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00394-109B-444A-88AE-4CEFFED04FFA}" type="datetimeFigureOut">
              <a:rPr lang="zh-CN" altLang="en-US" smtClean="0"/>
              <a:t>2021/2/9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11B37-4316-4BB0-B8CE-E2E085AA07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标题，文本与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0552" y="103188"/>
            <a:ext cx="10991849" cy="131445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4561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6197600" y="1600201"/>
            <a:ext cx="5384800" cy="215106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6197600" y="3903663"/>
            <a:ext cx="5384800" cy="215265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>
          <a:xfrm>
            <a:off x="609600" y="6243638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00394-109B-444A-88AE-4CEFFED04FFA}" type="datetimeFigureOut">
              <a:rPr lang="zh-CN" altLang="en-US" smtClean="0"/>
              <a:t>2021/2/9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11B37-4316-4BB0-B8CE-E2E085AA07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00394-109B-444A-88AE-4CEFFED04FFA}" type="datetimeFigureOut">
              <a:rPr lang="zh-CN" altLang="en-US" smtClean="0"/>
              <a:t>2021/2/9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11B37-4316-4BB0-B8CE-E2E085AA07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00394-109B-444A-88AE-4CEFFED04FFA}" type="datetimeFigureOut">
              <a:rPr lang="zh-CN" altLang="en-US" smtClean="0"/>
              <a:t>2021/2/9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11B37-4316-4BB0-B8CE-E2E085AA07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00394-109B-444A-88AE-4CEFFED04FFA}" type="datetimeFigureOut">
              <a:rPr lang="zh-CN" altLang="en-US" smtClean="0"/>
              <a:t>2021/2/9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11B37-4316-4BB0-B8CE-E2E085AA07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00394-109B-444A-88AE-4CEFFED04FFA}" type="datetimeFigureOut">
              <a:rPr lang="zh-CN" altLang="en-US" smtClean="0"/>
              <a:t>2021/2/9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11B37-4316-4BB0-B8CE-E2E085AA07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00394-109B-444A-88AE-4CEFFED04FFA}" type="datetimeFigureOut">
              <a:rPr lang="zh-CN" altLang="en-US" smtClean="0"/>
              <a:t>2021/2/9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11B37-4316-4BB0-B8CE-E2E085AA07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00394-109B-444A-88AE-4CEFFED04FFA}" type="datetimeFigureOut">
              <a:rPr lang="zh-CN" altLang="en-US" smtClean="0"/>
              <a:t>2021/2/9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11B37-4316-4BB0-B8CE-E2E085AA07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00394-109B-444A-88AE-4CEFFED04FFA}" type="datetimeFigureOut">
              <a:rPr lang="zh-CN" altLang="en-US" smtClean="0"/>
              <a:t>2021/2/9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11B37-4316-4BB0-B8CE-E2E085AA07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800394-109B-444A-88AE-4CEFFED04FFA}" type="datetimeFigureOut">
              <a:rPr lang="zh-CN" altLang="en-US" smtClean="0"/>
              <a:t>2021/2/9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711B37-4316-4BB0-B8CE-E2E085AA07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矩形 18"/>
          <p:cNvSpPr/>
          <p:nvPr/>
        </p:nvSpPr>
        <p:spPr>
          <a:xfrm>
            <a:off x="1324324" y="-1122089"/>
            <a:ext cx="688932" cy="901874"/>
          </a:xfrm>
          <a:prstGeom prst="rect">
            <a:avLst/>
          </a:prstGeom>
          <a:solidFill>
            <a:srgbClr val="2EA7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矩形 19"/>
          <p:cNvSpPr/>
          <p:nvPr/>
        </p:nvSpPr>
        <p:spPr>
          <a:xfrm>
            <a:off x="2013256" y="-1122089"/>
            <a:ext cx="688932" cy="901874"/>
          </a:xfrm>
          <a:prstGeom prst="rect">
            <a:avLst/>
          </a:prstGeom>
          <a:solidFill>
            <a:srgbClr val="2280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矩形 20"/>
          <p:cNvSpPr/>
          <p:nvPr/>
        </p:nvSpPr>
        <p:spPr>
          <a:xfrm>
            <a:off x="2702188" y="-1122089"/>
            <a:ext cx="688932" cy="901874"/>
          </a:xfrm>
          <a:prstGeom prst="rect">
            <a:avLst/>
          </a:prstGeom>
          <a:solidFill>
            <a:srgbClr val="5858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矩形 21"/>
          <p:cNvSpPr/>
          <p:nvPr/>
        </p:nvSpPr>
        <p:spPr>
          <a:xfrm>
            <a:off x="3391120" y="-1122089"/>
            <a:ext cx="688932" cy="901874"/>
          </a:xfrm>
          <a:prstGeom prst="rect">
            <a:avLst/>
          </a:prstGeom>
          <a:solidFill>
            <a:srgbClr val="873D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矩形 22"/>
          <p:cNvSpPr/>
          <p:nvPr/>
        </p:nvSpPr>
        <p:spPr>
          <a:xfrm>
            <a:off x="4080052" y="-1122089"/>
            <a:ext cx="688932" cy="901874"/>
          </a:xfrm>
          <a:prstGeom prst="rect">
            <a:avLst/>
          </a:prstGeom>
          <a:solidFill>
            <a:srgbClr val="DA57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308358" y="552952"/>
            <a:ext cx="6854456" cy="6854456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07394" y="1668308"/>
            <a:ext cx="4267881" cy="4338134"/>
          </a:xfrm>
          <a:prstGeom prst="rect">
            <a:avLst/>
          </a:prstGeom>
          <a:effectLst>
            <a:outerShdw blurRad="127000" dist="635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6" name="文本框 5"/>
          <p:cNvSpPr txBox="1"/>
          <p:nvPr/>
        </p:nvSpPr>
        <p:spPr>
          <a:xfrm>
            <a:off x="1840865" y="3980180"/>
            <a:ext cx="40005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8565">
              <a:defRPr/>
            </a:pPr>
            <a:r>
              <a:rPr lang="zh-CN" altLang="en-US" sz="4400" kern="0" dirty="0">
                <a:solidFill>
                  <a:srgbClr val="AE5DA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猪场生产计划管理</a:t>
            </a:r>
            <a:endParaRPr lang="zh-CN" sz="4400" kern="0" dirty="0">
              <a:solidFill>
                <a:srgbClr val="AE5DAC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2479424" y="2634841"/>
            <a:ext cx="2723823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6600" b="1" dirty="0">
                <a:solidFill>
                  <a:srgbClr val="2B60A5"/>
                </a:solidFill>
                <a:latin typeface="方正兰亭超细黑简体" panose="02000000000000000000" pitchFamily="2" charset="-122"/>
                <a:ea typeface="方正兰亭超细黑简体" panose="02000000000000000000" pitchFamily="2" charset="-122"/>
                <a:cs typeface="+mn-ea"/>
              </a:rPr>
              <a:t>任务一</a:t>
            </a:r>
          </a:p>
        </p:txBody>
      </p:sp>
      <p:sp>
        <p:nvSpPr>
          <p:cNvPr id="11" name="箭头: 五边形 7"/>
          <p:cNvSpPr/>
          <p:nvPr/>
        </p:nvSpPr>
        <p:spPr>
          <a:xfrm>
            <a:off x="4544292" y="363043"/>
            <a:ext cx="6475806" cy="1186594"/>
          </a:xfrm>
          <a:prstGeom prst="homePlat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4000" b="1" dirty="0" smtClean="0">
                <a:solidFill>
                  <a:schemeClr val="bg1"/>
                </a:solidFill>
                <a:ea typeface="【苹果】迟暮朝朝醉晚灯" panose="02000500000000000000" pitchFamily="2" charset="-122"/>
              </a:rPr>
              <a:t>项目八 猪场的经营与管理</a:t>
            </a:r>
            <a:endParaRPr lang="zh-CN" altLang="en-US" sz="4000" b="1" dirty="0">
              <a:solidFill>
                <a:schemeClr val="bg1"/>
              </a:solidFill>
              <a:ea typeface="【苹果】迟暮朝朝醉晚灯" panose="02000500000000000000" pitchFamily="2" charset="-122"/>
            </a:endParaRPr>
          </a:p>
        </p:txBody>
      </p:sp>
      <p:sp>
        <p:nvSpPr>
          <p:cNvPr id="12" name="文本框 11">
            <a:extLst>
              <a:ext uri="{FF2B5EF4-FFF2-40B4-BE49-F238E27FC236}">
                <a16:creationId xmlns="" xmlns:a16="http://schemas.microsoft.com/office/drawing/2014/main" id="{906DE5CA-508D-4A75-8D18-00FFFD3C98C9}"/>
              </a:ext>
            </a:extLst>
          </p:cNvPr>
          <p:cNvSpPr txBox="1"/>
          <p:nvPr/>
        </p:nvSpPr>
        <p:spPr>
          <a:xfrm>
            <a:off x="7452917" y="3790164"/>
            <a:ext cx="40304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猪</a:t>
            </a:r>
            <a:r>
              <a:rPr lang="zh-CN" altLang="en-US" sz="32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群结构与周转计划</a:t>
            </a:r>
            <a:endParaRPr lang="zh-CN" altLang="en-US" sz="3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圆角矩形 51">
            <a:extLst>
              <a:ext uri="{FF2B5EF4-FFF2-40B4-BE49-F238E27FC236}">
                <a16:creationId xmlns="" xmlns:a16="http://schemas.microsoft.com/office/drawing/2014/main" id="{F9391E40-1D38-4132-9B31-9F4A1103F3AC}"/>
              </a:ext>
            </a:extLst>
          </p:cNvPr>
          <p:cNvSpPr/>
          <p:nvPr/>
        </p:nvSpPr>
        <p:spPr>
          <a:xfrm>
            <a:off x="7111460" y="3508987"/>
            <a:ext cx="4713395" cy="1147131"/>
          </a:xfrm>
          <a:prstGeom prst="roundRect">
            <a:avLst/>
          </a:prstGeom>
          <a:noFill/>
          <a:ln>
            <a:solidFill>
              <a:srgbClr val="5858AC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6" presetClass="emph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Scale>
                                      <p:cBhvr>
                                        <p:cTn id="11" dur="100" fill="hold"/>
                                        <p:tgtEl>
                                          <p:spTgt spid="5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  <p:par>
                                <p:cTn id="12" presetID="6" presetClass="emph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animScale>
                                      <p:cBhvr>
                                        <p:cTn id="13" dur="200" fill="hold"/>
                                        <p:tgtEl>
                                          <p:spTgt spid="5"/>
                                        </p:tgtEl>
                                      </p:cBhvr>
                                      <p:by x="80000" y="80000"/>
                                    </p:animScale>
                                  </p:childTnLst>
                                </p:cTn>
                              </p:par>
                              <p:par>
                                <p:cTn id="14" presetID="6" presetClass="emph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Scale>
                                      <p:cBhvr>
                                        <p:cTn id="15" dur="100" fill="hold"/>
                                        <p:tgtEl>
                                          <p:spTgt spid="5"/>
                                        </p:tgtEl>
                                      </p:cBhvr>
                                      <p:by x="115000" y="11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6" presetClass="emph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17" dur="200" fill="hold"/>
                                        <p:tgtEl>
                                          <p:spTgt spid="5"/>
                                        </p:tgtEl>
                                      </p:cBhvr>
                                      <p:by x="95000" y="9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3" grpId="0" bldLvl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接连接符 6"/>
          <p:cNvCxnSpPr/>
          <p:nvPr/>
        </p:nvCxnSpPr>
        <p:spPr>
          <a:xfrm flipV="1">
            <a:off x="695960" y="1107440"/>
            <a:ext cx="9453880" cy="22067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标题 2">
            <a:extLst>
              <a:ext uri="{FF2B5EF4-FFF2-40B4-BE49-F238E27FC236}">
                <a16:creationId xmlns:a16="http://schemas.microsoft.com/office/drawing/2014/main" xmlns="" id="{D6E8726C-4367-45B8-9C12-64EDDF1316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74395"/>
          </a:xfrm>
        </p:spPr>
        <p:txBody>
          <a:bodyPr>
            <a:normAutofit/>
          </a:bodyPr>
          <a:lstStyle/>
          <a:p>
            <a:r>
              <a:rPr lang="zh-CN" altLang="en-US" sz="3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一、猪群结构的确定</a:t>
            </a:r>
            <a:endParaRPr lang="en-US" altLang="zh-CN" sz="3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xmlns="" id="{8DCE47E1-3B92-4C58-85CA-DEA469EE6CD9}"/>
              </a:ext>
            </a:extLst>
          </p:cNvPr>
          <p:cNvSpPr txBox="1"/>
          <p:nvPr/>
        </p:nvSpPr>
        <p:spPr>
          <a:xfrm>
            <a:off x="381000" y="1348602"/>
            <a:ext cx="1069008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04800" algn="just"/>
            <a:r>
              <a:rPr lang="zh-CN" altLang="en-US" sz="2800" b="1" kern="100" dirty="0">
                <a:effectLst/>
                <a:latin typeface="+mn-ea"/>
              </a:rPr>
              <a:t>（二）各类猪群头数的计算</a:t>
            </a:r>
            <a:endParaRPr lang="en-US" altLang="zh-CN" sz="2800" b="1" kern="100" dirty="0">
              <a:effectLst/>
              <a:latin typeface="+mn-ea"/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xmlns="" id="{E4F0DE86-2A04-4E0B-81B8-A542492F1139}"/>
              </a:ext>
            </a:extLst>
          </p:cNvPr>
          <p:cNvSpPr txBox="1"/>
          <p:nvPr/>
        </p:nvSpPr>
        <p:spPr>
          <a:xfrm>
            <a:off x="2678040" y="1871822"/>
            <a:ext cx="609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CN" altLang="zh-CN" sz="24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表</a:t>
            </a:r>
            <a:r>
              <a:rPr lang="en-US" altLang="zh-CN" sz="24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3  </a:t>
            </a:r>
            <a:r>
              <a:rPr lang="zh-CN" altLang="en-US" sz="24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不同规模猪场猪群结构</a:t>
            </a:r>
            <a:endParaRPr lang="zh-CN" altLang="zh-CN" sz="2400" b="1" kern="100" dirty="0"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xmlns="" id="{A9459430-9898-4ECD-A0FE-9CFF0C74F0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6385734"/>
              </p:ext>
            </p:extLst>
          </p:nvPr>
        </p:nvGraphicFramePr>
        <p:xfrm>
          <a:off x="1798319" y="2395042"/>
          <a:ext cx="8351521" cy="4268575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2348866">
                  <a:extLst>
                    <a:ext uri="{9D8B030D-6E8A-4147-A177-3AD203B41FA5}">
                      <a16:colId xmlns:a16="http://schemas.microsoft.com/office/drawing/2014/main" xmlns="" val="2882972841"/>
                    </a:ext>
                  </a:extLst>
                </a:gridCol>
                <a:gridCol w="1105533">
                  <a:extLst>
                    <a:ext uri="{9D8B030D-6E8A-4147-A177-3AD203B41FA5}">
                      <a16:colId xmlns:a16="http://schemas.microsoft.com/office/drawing/2014/main" xmlns="" val="4014171018"/>
                    </a:ext>
                  </a:extLst>
                </a:gridCol>
                <a:gridCol w="833120">
                  <a:extLst>
                    <a:ext uri="{9D8B030D-6E8A-4147-A177-3AD203B41FA5}">
                      <a16:colId xmlns:a16="http://schemas.microsoft.com/office/drawing/2014/main" xmlns="" val="2974163669"/>
                    </a:ext>
                  </a:extLst>
                </a:gridCol>
                <a:gridCol w="965793">
                  <a:extLst>
                    <a:ext uri="{9D8B030D-6E8A-4147-A177-3AD203B41FA5}">
                      <a16:colId xmlns:a16="http://schemas.microsoft.com/office/drawing/2014/main" xmlns="" val="4249513702"/>
                    </a:ext>
                  </a:extLst>
                </a:gridCol>
                <a:gridCol w="913807">
                  <a:extLst>
                    <a:ext uri="{9D8B030D-6E8A-4147-A177-3AD203B41FA5}">
                      <a16:colId xmlns:a16="http://schemas.microsoft.com/office/drawing/2014/main" xmlns="" val="1145382020"/>
                    </a:ext>
                  </a:extLst>
                </a:gridCol>
                <a:gridCol w="1098941">
                  <a:extLst>
                    <a:ext uri="{9D8B030D-6E8A-4147-A177-3AD203B41FA5}">
                      <a16:colId xmlns:a16="http://schemas.microsoft.com/office/drawing/2014/main" xmlns="" val="1622670467"/>
                    </a:ext>
                  </a:extLst>
                </a:gridCol>
                <a:gridCol w="1085461">
                  <a:extLst>
                    <a:ext uri="{9D8B030D-6E8A-4147-A177-3AD203B41FA5}">
                      <a16:colId xmlns:a16="http://schemas.microsoft.com/office/drawing/2014/main" xmlns="" val="758205748"/>
                    </a:ext>
                  </a:extLst>
                </a:gridCol>
              </a:tblGrid>
              <a:tr h="516669">
                <a:tc>
                  <a:txBody>
                    <a:bodyPr/>
                    <a:lstStyle/>
                    <a:p>
                      <a:pPr algn="ctr"/>
                      <a:r>
                        <a:rPr lang="zh-CN" sz="1800" kern="100" dirty="0">
                          <a:effectLst/>
                        </a:rPr>
                        <a:t>猪群类型</a:t>
                      </a:r>
                      <a:endParaRPr lang="zh-CN" sz="18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zh-CN" sz="1800" kern="100" dirty="0">
                          <a:effectLst/>
                        </a:rPr>
                        <a:t>存栏数量（头）</a:t>
                      </a:r>
                      <a:endParaRPr lang="zh-CN" sz="18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88709459"/>
                  </a:ext>
                </a:extLst>
              </a:tr>
              <a:tr h="341083">
                <a:tc>
                  <a:txBody>
                    <a:bodyPr/>
                    <a:lstStyle/>
                    <a:p>
                      <a:pPr algn="ctr"/>
                      <a:r>
                        <a:rPr lang="zh-CN" sz="1800" kern="100">
                          <a:effectLst/>
                        </a:rPr>
                        <a:t>生产母猪（±</a:t>
                      </a:r>
                      <a:r>
                        <a:rPr lang="en-US" sz="1800" kern="100">
                          <a:effectLst/>
                        </a:rPr>
                        <a:t>3%</a:t>
                      </a:r>
                      <a:r>
                        <a:rPr lang="zh-CN" sz="1800" kern="100">
                          <a:effectLst/>
                        </a:rPr>
                        <a:t>）</a:t>
                      </a:r>
                      <a:endParaRPr lang="zh-CN" sz="18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00">
                          <a:effectLst/>
                        </a:rPr>
                        <a:t>100</a:t>
                      </a:r>
                      <a:endParaRPr lang="zh-CN" sz="18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00">
                          <a:effectLst/>
                        </a:rPr>
                        <a:t>200</a:t>
                      </a:r>
                      <a:endParaRPr lang="zh-CN" sz="18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00">
                          <a:effectLst/>
                        </a:rPr>
                        <a:t>300</a:t>
                      </a:r>
                      <a:endParaRPr lang="zh-CN" sz="18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00" dirty="0">
                          <a:effectLst/>
                        </a:rPr>
                        <a:t>400</a:t>
                      </a:r>
                      <a:endParaRPr lang="zh-CN" sz="18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00" dirty="0">
                          <a:effectLst/>
                        </a:rPr>
                        <a:t>500</a:t>
                      </a:r>
                      <a:endParaRPr lang="zh-CN" sz="18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00" dirty="0">
                          <a:effectLst/>
                        </a:rPr>
                        <a:t>600</a:t>
                      </a:r>
                      <a:endParaRPr lang="zh-CN" sz="18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4275398859"/>
                  </a:ext>
                </a:extLst>
              </a:tr>
              <a:tr h="2728657">
                <a:tc>
                  <a:txBody>
                    <a:bodyPr/>
                    <a:lstStyle/>
                    <a:p>
                      <a:pPr algn="ctr"/>
                      <a:r>
                        <a:rPr lang="zh-CN" sz="1800" kern="100" dirty="0">
                          <a:effectLst/>
                        </a:rPr>
                        <a:t>空怀配种母猪</a:t>
                      </a:r>
                    </a:p>
                    <a:p>
                      <a:pPr algn="ctr"/>
                      <a:r>
                        <a:rPr lang="zh-CN" sz="1800" kern="100" dirty="0">
                          <a:effectLst/>
                        </a:rPr>
                        <a:t>妊娠母猪</a:t>
                      </a:r>
                    </a:p>
                    <a:p>
                      <a:pPr algn="ctr"/>
                      <a:r>
                        <a:rPr lang="zh-CN" sz="1800" kern="100" dirty="0">
                          <a:effectLst/>
                        </a:rPr>
                        <a:t>哺乳母猪</a:t>
                      </a:r>
                    </a:p>
                    <a:p>
                      <a:pPr algn="ctr"/>
                      <a:r>
                        <a:rPr lang="zh-CN" sz="1800" kern="100" dirty="0">
                          <a:effectLst/>
                        </a:rPr>
                        <a:t>后备母猪</a:t>
                      </a:r>
                    </a:p>
                    <a:p>
                      <a:pPr algn="ctr"/>
                      <a:r>
                        <a:rPr lang="zh-CN" sz="1800" kern="100" dirty="0">
                          <a:effectLst/>
                        </a:rPr>
                        <a:t>公猪（含后备公猪）</a:t>
                      </a:r>
                    </a:p>
                    <a:p>
                      <a:pPr algn="ctr"/>
                      <a:r>
                        <a:rPr lang="zh-CN" sz="1800" kern="100" dirty="0">
                          <a:effectLst/>
                        </a:rPr>
                        <a:t>哺乳仔猪</a:t>
                      </a:r>
                    </a:p>
                    <a:p>
                      <a:pPr algn="ctr"/>
                      <a:r>
                        <a:rPr lang="zh-CN" sz="1800" kern="100" dirty="0">
                          <a:effectLst/>
                        </a:rPr>
                        <a:t>保育仔猪</a:t>
                      </a:r>
                    </a:p>
                    <a:p>
                      <a:pPr algn="ctr"/>
                      <a:r>
                        <a:rPr lang="zh-CN" sz="1800" kern="100" dirty="0">
                          <a:effectLst/>
                        </a:rPr>
                        <a:t>生长育肥猪</a:t>
                      </a:r>
                      <a:endParaRPr lang="zh-CN" sz="18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00" dirty="0">
                          <a:effectLst/>
                        </a:rPr>
                        <a:t>25</a:t>
                      </a:r>
                      <a:endParaRPr lang="zh-CN" sz="1800" kern="100" dirty="0">
                        <a:effectLst/>
                      </a:endParaRPr>
                    </a:p>
                    <a:p>
                      <a:pPr algn="ctr"/>
                      <a:r>
                        <a:rPr lang="en-US" sz="1800" kern="100" dirty="0">
                          <a:effectLst/>
                        </a:rPr>
                        <a:t>52</a:t>
                      </a:r>
                      <a:endParaRPr lang="zh-CN" sz="1800" kern="100" dirty="0">
                        <a:effectLst/>
                      </a:endParaRPr>
                    </a:p>
                    <a:p>
                      <a:pPr algn="ctr"/>
                      <a:r>
                        <a:rPr lang="en-US" sz="1800" kern="100" dirty="0">
                          <a:effectLst/>
                        </a:rPr>
                        <a:t>20</a:t>
                      </a:r>
                      <a:endParaRPr lang="zh-CN" sz="1800" kern="100" dirty="0">
                        <a:effectLst/>
                      </a:endParaRPr>
                    </a:p>
                    <a:p>
                      <a:pPr algn="ctr"/>
                      <a:r>
                        <a:rPr lang="en-US" sz="1800" kern="100" dirty="0">
                          <a:effectLst/>
                        </a:rPr>
                        <a:t>11</a:t>
                      </a:r>
                      <a:endParaRPr lang="zh-CN" sz="1800" kern="100" dirty="0">
                        <a:effectLst/>
                      </a:endParaRPr>
                    </a:p>
                    <a:p>
                      <a:pPr algn="ctr"/>
                      <a:r>
                        <a:rPr lang="en-US" sz="1800" kern="100" dirty="0">
                          <a:effectLst/>
                        </a:rPr>
                        <a:t>5</a:t>
                      </a:r>
                      <a:endParaRPr lang="zh-CN" sz="1800" kern="100" dirty="0">
                        <a:effectLst/>
                      </a:endParaRPr>
                    </a:p>
                    <a:p>
                      <a:pPr algn="ctr"/>
                      <a:r>
                        <a:rPr lang="en-US" sz="1800" kern="100" dirty="0">
                          <a:effectLst/>
                        </a:rPr>
                        <a:t>152</a:t>
                      </a:r>
                      <a:endParaRPr lang="zh-CN" sz="1800" kern="100" dirty="0">
                        <a:effectLst/>
                      </a:endParaRPr>
                    </a:p>
                    <a:p>
                      <a:pPr algn="ctr"/>
                      <a:r>
                        <a:rPr lang="en-US" sz="1800" kern="100" dirty="0">
                          <a:effectLst/>
                        </a:rPr>
                        <a:t>176</a:t>
                      </a:r>
                      <a:endParaRPr lang="zh-CN" sz="1800" kern="100" dirty="0">
                        <a:effectLst/>
                      </a:endParaRPr>
                    </a:p>
                    <a:p>
                      <a:pPr algn="ctr"/>
                      <a:r>
                        <a:rPr lang="en-US" sz="1800" kern="100" dirty="0">
                          <a:effectLst/>
                        </a:rPr>
                        <a:t>500</a:t>
                      </a:r>
                      <a:endParaRPr lang="zh-CN" sz="18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00" dirty="0">
                          <a:effectLst/>
                        </a:rPr>
                        <a:t>50</a:t>
                      </a:r>
                      <a:endParaRPr lang="zh-CN" sz="1800" kern="100" dirty="0">
                        <a:effectLst/>
                      </a:endParaRPr>
                    </a:p>
                    <a:p>
                      <a:pPr algn="ctr"/>
                      <a:r>
                        <a:rPr lang="en-US" sz="1800" kern="100" dirty="0">
                          <a:effectLst/>
                        </a:rPr>
                        <a:t>104</a:t>
                      </a:r>
                      <a:endParaRPr lang="zh-CN" sz="1800" kern="100" dirty="0">
                        <a:effectLst/>
                      </a:endParaRPr>
                    </a:p>
                    <a:p>
                      <a:pPr algn="ctr"/>
                      <a:r>
                        <a:rPr lang="en-US" sz="1800" kern="100" dirty="0">
                          <a:effectLst/>
                        </a:rPr>
                        <a:t>40</a:t>
                      </a:r>
                      <a:endParaRPr lang="zh-CN" sz="1800" kern="100" dirty="0">
                        <a:effectLst/>
                      </a:endParaRPr>
                    </a:p>
                    <a:p>
                      <a:pPr algn="ctr"/>
                      <a:r>
                        <a:rPr lang="en-US" sz="1800" kern="100" dirty="0">
                          <a:effectLst/>
                        </a:rPr>
                        <a:t>22</a:t>
                      </a:r>
                      <a:endParaRPr lang="zh-CN" sz="1800" kern="100" dirty="0">
                        <a:effectLst/>
                      </a:endParaRPr>
                    </a:p>
                    <a:p>
                      <a:pPr algn="ctr"/>
                      <a:r>
                        <a:rPr lang="en-US" sz="1800" kern="100" dirty="0">
                          <a:effectLst/>
                        </a:rPr>
                        <a:t>10</a:t>
                      </a:r>
                      <a:endParaRPr lang="zh-CN" sz="1800" kern="100" dirty="0">
                        <a:effectLst/>
                      </a:endParaRPr>
                    </a:p>
                    <a:p>
                      <a:pPr algn="ctr"/>
                      <a:r>
                        <a:rPr lang="en-US" sz="1800" kern="100" dirty="0">
                          <a:effectLst/>
                        </a:rPr>
                        <a:t>304</a:t>
                      </a:r>
                      <a:endParaRPr lang="zh-CN" sz="1800" kern="100" dirty="0">
                        <a:effectLst/>
                      </a:endParaRPr>
                    </a:p>
                    <a:p>
                      <a:pPr algn="ctr"/>
                      <a:r>
                        <a:rPr lang="en-US" sz="1800" kern="100" dirty="0">
                          <a:effectLst/>
                        </a:rPr>
                        <a:t>355</a:t>
                      </a:r>
                      <a:endParaRPr lang="zh-CN" sz="1800" kern="100" dirty="0">
                        <a:effectLst/>
                      </a:endParaRPr>
                    </a:p>
                    <a:p>
                      <a:pPr algn="ctr"/>
                      <a:r>
                        <a:rPr lang="en-US" sz="1800" kern="100" dirty="0">
                          <a:effectLst/>
                        </a:rPr>
                        <a:t>1000</a:t>
                      </a:r>
                      <a:endParaRPr lang="zh-CN" sz="18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00" dirty="0">
                          <a:effectLst/>
                        </a:rPr>
                        <a:t>75</a:t>
                      </a:r>
                      <a:endParaRPr lang="zh-CN" sz="1800" kern="100" dirty="0">
                        <a:effectLst/>
                      </a:endParaRPr>
                    </a:p>
                    <a:p>
                      <a:pPr algn="ctr"/>
                      <a:r>
                        <a:rPr lang="en-US" sz="1800" kern="100" dirty="0">
                          <a:effectLst/>
                        </a:rPr>
                        <a:t>156</a:t>
                      </a:r>
                      <a:endParaRPr lang="zh-CN" sz="1800" kern="100" dirty="0">
                        <a:effectLst/>
                      </a:endParaRPr>
                    </a:p>
                    <a:p>
                      <a:pPr algn="ctr"/>
                      <a:r>
                        <a:rPr lang="en-US" sz="1800" kern="100" dirty="0">
                          <a:effectLst/>
                        </a:rPr>
                        <a:t>60</a:t>
                      </a:r>
                      <a:endParaRPr lang="zh-CN" sz="1800" kern="100" dirty="0">
                        <a:effectLst/>
                      </a:endParaRPr>
                    </a:p>
                    <a:p>
                      <a:pPr algn="ctr"/>
                      <a:r>
                        <a:rPr lang="en-US" sz="1800" kern="100" dirty="0">
                          <a:effectLst/>
                        </a:rPr>
                        <a:t>32</a:t>
                      </a:r>
                      <a:endParaRPr lang="zh-CN" sz="1800" kern="100" dirty="0">
                        <a:effectLst/>
                      </a:endParaRPr>
                    </a:p>
                    <a:p>
                      <a:pPr algn="ctr"/>
                      <a:r>
                        <a:rPr lang="en-US" sz="1800" kern="100" dirty="0">
                          <a:effectLst/>
                        </a:rPr>
                        <a:t>15</a:t>
                      </a:r>
                      <a:endParaRPr lang="zh-CN" sz="1800" kern="100" dirty="0">
                        <a:effectLst/>
                      </a:endParaRPr>
                    </a:p>
                    <a:p>
                      <a:pPr algn="ctr"/>
                      <a:r>
                        <a:rPr lang="en-US" sz="1800" kern="100" dirty="0">
                          <a:effectLst/>
                        </a:rPr>
                        <a:t>456</a:t>
                      </a:r>
                      <a:endParaRPr lang="zh-CN" sz="1800" kern="100" dirty="0">
                        <a:effectLst/>
                      </a:endParaRPr>
                    </a:p>
                    <a:p>
                      <a:pPr algn="ctr"/>
                      <a:r>
                        <a:rPr lang="en-US" sz="1800" kern="100" dirty="0">
                          <a:effectLst/>
                        </a:rPr>
                        <a:t>530</a:t>
                      </a:r>
                      <a:endParaRPr lang="zh-CN" sz="1800" kern="100" dirty="0">
                        <a:effectLst/>
                      </a:endParaRPr>
                    </a:p>
                    <a:p>
                      <a:pPr algn="ctr"/>
                      <a:r>
                        <a:rPr lang="en-US" sz="1800" kern="100" dirty="0">
                          <a:effectLst/>
                        </a:rPr>
                        <a:t>1500</a:t>
                      </a:r>
                      <a:endParaRPr lang="zh-CN" sz="18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00" dirty="0">
                          <a:effectLst/>
                        </a:rPr>
                        <a:t>100</a:t>
                      </a:r>
                      <a:endParaRPr lang="zh-CN" sz="1800" kern="100" dirty="0">
                        <a:effectLst/>
                      </a:endParaRPr>
                    </a:p>
                    <a:p>
                      <a:pPr algn="ctr"/>
                      <a:r>
                        <a:rPr lang="en-US" sz="1800" kern="100" dirty="0">
                          <a:effectLst/>
                        </a:rPr>
                        <a:t>208</a:t>
                      </a:r>
                      <a:endParaRPr lang="zh-CN" sz="1800" kern="100" dirty="0">
                        <a:effectLst/>
                      </a:endParaRPr>
                    </a:p>
                    <a:p>
                      <a:pPr algn="ctr"/>
                      <a:r>
                        <a:rPr lang="en-US" sz="1800" kern="100" dirty="0">
                          <a:effectLst/>
                        </a:rPr>
                        <a:t>80</a:t>
                      </a:r>
                      <a:endParaRPr lang="zh-CN" sz="1800" kern="100" dirty="0">
                        <a:effectLst/>
                      </a:endParaRPr>
                    </a:p>
                    <a:p>
                      <a:pPr algn="ctr"/>
                      <a:r>
                        <a:rPr lang="en-US" sz="1800" kern="100" dirty="0">
                          <a:effectLst/>
                        </a:rPr>
                        <a:t>43</a:t>
                      </a:r>
                      <a:endParaRPr lang="zh-CN" sz="1800" kern="100" dirty="0">
                        <a:effectLst/>
                      </a:endParaRPr>
                    </a:p>
                    <a:p>
                      <a:pPr algn="ctr"/>
                      <a:r>
                        <a:rPr lang="en-US" sz="1800" kern="100" dirty="0">
                          <a:effectLst/>
                        </a:rPr>
                        <a:t>20</a:t>
                      </a:r>
                      <a:endParaRPr lang="zh-CN" sz="1800" kern="100" dirty="0">
                        <a:effectLst/>
                      </a:endParaRPr>
                    </a:p>
                    <a:p>
                      <a:pPr algn="ctr"/>
                      <a:r>
                        <a:rPr lang="en-US" sz="1800" kern="100" dirty="0">
                          <a:effectLst/>
                        </a:rPr>
                        <a:t>608</a:t>
                      </a:r>
                      <a:endParaRPr lang="zh-CN" sz="1800" kern="100" dirty="0">
                        <a:effectLst/>
                      </a:endParaRPr>
                    </a:p>
                    <a:p>
                      <a:pPr algn="ctr"/>
                      <a:r>
                        <a:rPr lang="en-US" sz="1800" kern="100" dirty="0">
                          <a:effectLst/>
                        </a:rPr>
                        <a:t>707</a:t>
                      </a:r>
                      <a:endParaRPr lang="zh-CN" sz="1800" kern="100" dirty="0">
                        <a:effectLst/>
                      </a:endParaRPr>
                    </a:p>
                    <a:p>
                      <a:pPr algn="ctr"/>
                      <a:r>
                        <a:rPr lang="en-US" sz="1800" kern="100" dirty="0">
                          <a:effectLst/>
                        </a:rPr>
                        <a:t>2010</a:t>
                      </a:r>
                      <a:endParaRPr lang="zh-CN" sz="18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00" dirty="0">
                          <a:effectLst/>
                        </a:rPr>
                        <a:t>125</a:t>
                      </a:r>
                      <a:endParaRPr lang="zh-CN" sz="1800" kern="100" dirty="0">
                        <a:effectLst/>
                      </a:endParaRPr>
                    </a:p>
                    <a:p>
                      <a:pPr algn="ctr"/>
                      <a:r>
                        <a:rPr lang="en-US" sz="1800" kern="100" dirty="0">
                          <a:effectLst/>
                        </a:rPr>
                        <a:t>252</a:t>
                      </a:r>
                      <a:endParaRPr lang="zh-CN" sz="1800" kern="100" dirty="0">
                        <a:effectLst/>
                      </a:endParaRPr>
                    </a:p>
                    <a:p>
                      <a:pPr algn="ctr"/>
                      <a:r>
                        <a:rPr lang="en-US" sz="1800" kern="100" dirty="0">
                          <a:effectLst/>
                        </a:rPr>
                        <a:t>100</a:t>
                      </a:r>
                      <a:endParaRPr lang="zh-CN" sz="1800" kern="100" dirty="0">
                        <a:effectLst/>
                      </a:endParaRPr>
                    </a:p>
                    <a:p>
                      <a:pPr algn="ctr"/>
                      <a:r>
                        <a:rPr lang="en-US" sz="1800" kern="100" dirty="0">
                          <a:effectLst/>
                        </a:rPr>
                        <a:t>53</a:t>
                      </a:r>
                      <a:endParaRPr lang="zh-CN" sz="1800" kern="100" dirty="0">
                        <a:effectLst/>
                      </a:endParaRPr>
                    </a:p>
                    <a:p>
                      <a:pPr algn="ctr"/>
                      <a:r>
                        <a:rPr lang="en-US" sz="1800" kern="100" dirty="0">
                          <a:effectLst/>
                        </a:rPr>
                        <a:t>25</a:t>
                      </a:r>
                      <a:endParaRPr lang="zh-CN" sz="1800" kern="100" dirty="0">
                        <a:effectLst/>
                      </a:endParaRPr>
                    </a:p>
                    <a:p>
                      <a:pPr algn="ctr"/>
                      <a:r>
                        <a:rPr lang="en-US" sz="1800" kern="100" dirty="0">
                          <a:effectLst/>
                        </a:rPr>
                        <a:t>760</a:t>
                      </a:r>
                      <a:endParaRPr lang="zh-CN" sz="1800" kern="100" dirty="0">
                        <a:effectLst/>
                      </a:endParaRPr>
                    </a:p>
                    <a:p>
                      <a:pPr algn="ctr"/>
                      <a:r>
                        <a:rPr lang="en-US" sz="1800" kern="100" dirty="0">
                          <a:effectLst/>
                        </a:rPr>
                        <a:t>885</a:t>
                      </a:r>
                      <a:endParaRPr lang="zh-CN" sz="1800" kern="100" dirty="0">
                        <a:effectLst/>
                      </a:endParaRPr>
                    </a:p>
                    <a:p>
                      <a:pPr algn="ctr"/>
                      <a:r>
                        <a:rPr lang="en-US" sz="1800" kern="100" dirty="0">
                          <a:effectLst/>
                        </a:rPr>
                        <a:t>2513</a:t>
                      </a:r>
                      <a:endParaRPr lang="zh-CN" sz="18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00" dirty="0">
                          <a:effectLst/>
                        </a:rPr>
                        <a:t>150</a:t>
                      </a:r>
                      <a:endParaRPr lang="zh-CN" sz="1800" kern="100" dirty="0">
                        <a:effectLst/>
                      </a:endParaRPr>
                    </a:p>
                    <a:p>
                      <a:pPr algn="ctr"/>
                      <a:r>
                        <a:rPr lang="en-US" sz="1800" kern="100" dirty="0">
                          <a:effectLst/>
                        </a:rPr>
                        <a:t>312</a:t>
                      </a:r>
                      <a:endParaRPr lang="zh-CN" sz="1800" kern="100" dirty="0">
                        <a:effectLst/>
                      </a:endParaRPr>
                    </a:p>
                    <a:p>
                      <a:pPr algn="ctr"/>
                      <a:r>
                        <a:rPr lang="en-US" sz="1800" kern="100" dirty="0">
                          <a:effectLst/>
                        </a:rPr>
                        <a:t>120</a:t>
                      </a:r>
                      <a:endParaRPr lang="zh-CN" sz="1800" kern="100" dirty="0">
                        <a:effectLst/>
                      </a:endParaRPr>
                    </a:p>
                    <a:p>
                      <a:pPr algn="ctr"/>
                      <a:r>
                        <a:rPr lang="en-US" sz="1800" kern="100" dirty="0">
                          <a:effectLst/>
                        </a:rPr>
                        <a:t>64</a:t>
                      </a:r>
                      <a:endParaRPr lang="zh-CN" sz="1800" kern="100" dirty="0">
                        <a:effectLst/>
                      </a:endParaRPr>
                    </a:p>
                    <a:p>
                      <a:pPr algn="ctr"/>
                      <a:r>
                        <a:rPr lang="en-US" sz="1800" kern="100" dirty="0">
                          <a:effectLst/>
                        </a:rPr>
                        <a:t>30</a:t>
                      </a:r>
                      <a:endParaRPr lang="zh-CN" sz="1800" kern="100" dirty="0">
                        <a:effectLst/>
                      </a:endParaRPr>
                    </a:p>
                    <a:p>
                      <a:pPr algn="ctr"/>
                      <a:r>
                        <a:rPr lang="en-US" sz="1800" kern="100" dirty="0">
                          <a:effectLst/>
                        </a:rPr>
                        <a:t>912</a:t>
                      </a:r>
                      <a:endParaRPr lang="zh-CN" sz="1800" kern="100" dirty="0">
                        <a:effectLst/>
                      </a:endParaRPr>
                    </a:p>
                    <a:p>
                      <a:pPr algn="ctr"/>
                      <a:r>
                        <a:rPr lang="en-US" sz="1800" kern="100" dirty="0">
                          <a:effectLst/>
                        </a:rPr>
                        <a:t>1060</a:t>
                      </a:r>
                      <a:endParaRPr lang="zh-CN" sz="1800" kern="100" dirty="0">
                        <a:effectLst/>
                      </a:endParaRPr>
                    </a:p>
                    <a:p>
                      <a:pPr algn="ctr"/>
                      <a:r>
                        <a:rPr lang="en-US" sz="1800" kern="100" dirty="0">
                          <a:effectLst/>
                        </a:rPr>
                        <a:t>3015</a:t>
                      </a:r>
                      <a:endParaRPr lang="zh-CN" sz="18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847845857"/>
                  </a:ext>
                </a:extLst>
              </a:tr>
              <a:tr h="341083">
                <a:tc>
                  <a:txBody>
                    <a:bodyPr/>
                    <a:lstStyle/>
                    <a:p>
                      <a:pPr algn="ctr"/>
                      <a:r>
                        <a:rPr lang="zh-CN" sz="1800" kern="100">
                          <a:effectLst/>
                        </a:rPr>
                        <a:t>总存栏</a:t>
                      </a:r>
                      <a:endParaRPr lang="zh-CN" sz="18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00">
                          <a:effectLst/>
                        </a:rPr>
                        <a:t>941</a:t>
                      </a:r>
                      <a:endParaRPr lang="zh-CN" sz="18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00">
                          <a:effectLst/>
                        </a:rPr>
                        <a:t>1885</a:t>
                      </a:r>
                      <a:endParaRPr lang="zh-CN" sz="18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00">
                          <a:effectLst/>
                        </a:rPr>
                        <a:t>2824</a:t>
                      </a:r>
                      <a:endParaRPr lang="zh-CN" sz="18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00">
                          <a:effectLst/>
                        </a:rPr>
                        <a:t>3776</a:t>
                      </a:r>
                      <a:endParaRPr lang="zh-CN" sz="18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00">
                          <a:effectLst/>
                        </a:rPr>
                        <a:t>4713</a:t>
                      </a:r>
                      <a:endParaRPr lang="zh-CN" sz="18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00" dirty="0">
                          <a:effectLst/>
                        </a:rPr>
                        <a:t>5663</a:t>
                      </a:r>
                      <a:endParaRPr lang="zh-CN" sz="18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4271853322"/>
                  </a:ext>
                </a:extLst>
              </a:tr>
              <a:tr h="341083">
                <a:tc>
                  <a:txBody>
                    <a:bodyPr/>
                    <a:lstStyle/>
                    <a:p>
                      <a:pPr algn="ctr"/>
                      <a:r>
                        <a:rPr lang="zh-CN" sz="1800" kern="100">
                          <a:effectLst/>
                        </a:rPr>
                        <a:t>全年上市商品猪</a:t>
                      </a:r>
                      <a:endParaRPr lang="zh-CN" sz="18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00">
                          <a:effectLst/>
                        </a:rPr>
                        <a:t>1708</a:t>
                      </a:r>
                      <a:endParaRPr lang="zh-CN" sz="18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00">
                          <a:effectLst/>
                        </a:rPr>
                        <a:t>3415</a:t>
                      </a:r>
                      <a:endParaRPr lang="zh-CN" sz="18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00">
                          <a:effectLst/>
                        </a:rPr>
                        <a:t>5122</a:t>
                      </a:r>
                      <a:endParaRPr lang="zh-CN" sz="18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00">
                          <a:effectLst/>
                        </a:rPr>
                        <a:t>6830</a:t>
                      </a:r>
                      <a:endParaRPr lang="zh-CN" sz="18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00" dirty="0">
                          <a:effectLst/>
                        </a:rPr>
                        <a:t>8537</a:t>
                      </a:r>
                      <a:endParaRPr lang="zh-CN" sz="18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00" dirty="0">
                          <a:effectLst/>
                        </a:rPr>
                        <a:t>10244</a:t>
                      </a:r>
                      <a:endParaRPr lang="zh-CN" sz="18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9134111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37192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接连接符 6"/>
          <p:cNvCxnSpPr/>
          <p:nvPr/>
        </p:nvCxnSpPr>
        <p:spPr>
          <a:xfrm flipV="1">
            <a:off x="695960" y="1107440"/>
            <a:ext cx="9453880" cy="22067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标题 2">
            <a:extLst>
              <a:ext uri="{FF2B5EF4-FFF2-40B4-BE49-F238E27FC236}">
                <a16:creationId xmlns:a16="http://schemas.microsoft.com/office/drawing/2014/main" xmlns="" id="{D6E8726C-4367-45B8-9C12-64EDDF1316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74395"/>
          </a:xfrm>
        </p:spPr>
        <p:txBody>
          <a:bodyPr>
            <a:normAutofit/>
          </a:bodyPr>
          <a:lstStyle/>
          <a:p>
            <a:r>
              <a:rPr lang="zh-CN" altLang="en-US" sz="3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一、猪群结构的确定</a:t>
            </a:r>
            <a:endParaRPr lang="en-US" altLang="zh-CN" sz="3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xmlns="" id="{8DCE47E1-3B92-4C58-85CA-DEA469EE6CD9}"/>
              </a:ext>
            </a:extLst>
          </p:cNvPr>
          <p:cNvSpPr txBox="1"/>
          <p:nvPr/>
        </p:nvSpPr>
        <p:spPr>
          <a:xfrm>
            <a:off x="381000" y="1348602"/>
            <a:ext cx="1069008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04800" algn="just"/>
            <a:r>
              <a:rPr lang="zh-CN" altLang="en-US" sz="2800" b="1" kern="100" dirty="0">
                <a:effectLst/>
                <a:latin typeface="+mn-ea"/>
              </a:rPr>
              <a:t>（二）各类猪群头数的计算</a:t>
            </a:r>
            <a:endParaRPr lang="en-US" altLang="zh-CN" sz="2800" b="1" kern="100" dirty="0">
              <a:effectLst/>
              <a:latin typeface="+mn-ea"/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xmlns="" id="{E4F0DE86-2A04-4E0B-81B8-A542492F1139}"/>
              </a:ext>
            </a:extLst>
          </p:cNvPr>
          <p:cNvSpPr txBox="1"/>
          <p:nvPr/>
        </p:nvSpPr>
        <p:spPr>
          <a:xfrm>
            <a:off x="2678040" y="2182018"/>
            <a:ext cx="609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CN" altLang="zh-CN" sz="24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表</a:t>
            </a:r>
            <a:r>
              <a:rPr lang="en-US" altLang="zh-CN" sz="24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4   </a:t>
            </a:r>
            <a:r>
              <a:rPr lang="zh-CN" altLang="en-US" sz="24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基础母猪胎次结构</a:t>
            </a:r>
            <a:endParaRPr lang="zh-CN" altLang="zh-CN" sz="2400" b="1" kern="100" dirty="0"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xmlns="" id="{2C6D72F2-B8E3-4960-8CB0-8FDD695CD5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8848762"/>
              </p:ext>
            </p:extLst>
          </p:nvPr>
        </p:nvGraphicFramePr>
        <p:xfrm>
          <a:off x="2418960" y="2882759"/>
          <a:ext cx="6614160" cy="3474720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2772123">
                  <a:extLst>
                    <a:ext uri="{9D8B030D-6E8A-4147-A177-3AD203B41FA5}">
                      <a16:colId xmlns:a16="http://schemas.microsoft.com/office/drawing/2014/main" xmlns="" val="4007822461"/>
                    </a:ext>
                  </a:extLst>
                </a:gridCol>
                <a:gridCol w="3842037">
                  <a:extLst>
                    <a:ext uri="{9D8B030D-6E8A-4147-A177-3AD203B41FA5}">
                      <a16:colId xmlns:a16="http://schemas.microsoft.com/office/drawing/2014/main" xmlns="" val="1908888957"/>
                    </a:ext>
                  </a:extLst>
                </a:gridCol>
              </a:tblGrid>
              <a:tr h="772160">
                <a:tc>
                  <a:txBody>
                    <a:bodyPr/>
                    <a:lstStyle/>
                    <a:p>
                      <a:pPr algn="ctr"/>
                      <a:r>
                        <a:rPr lang="zh-CN" sz="2400" kern="100" dirty="0">
                          <a:effectLst/>
                        </a:rPr>
                        <a:t>胎次</a:t>
                      </a: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sz="2400" kern="100">
                          <a:effectLst/>
                        </a:rPr>
                        <a:t>占基础母猪比例（</a:t>
                      </a:r>
                      <a:r>
                        <a:rPr lang="en-US" sz="2400" kern="100">
                          <a:effectLst/>
                        </a:rPr>
                        <a:t>%</a:t>
                      </a:r>
                      <a:r>
                        <a:rPr lang="zh-CN" sz="2400" kern="100">
                          <a:effectLst/>
                        </a:rPr>
                        <a:t>）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711109628"/>
                  </a:ext>
                </a:extLst>
              </a:tr>
              <a:tr h="2702560">
                <a:tc>
                  <a:txBody>
                    <a:bodyPr/>
                    <a:lstStyle/>
                    <a:p>
                      <a:pPr algn="ctr"/>
                      <a:r>
                        <a:rPr lang="zh-CN" sz="2400" kern="100" dirty="0">
                          <a:effectLst/>
                        </a:rPr>
                        <a:t>第</a:t>
                      </a:r>
                      <a:r>
                        <a:rPr lang="en-US" sz="2400" kern="100" dirty="0">
                          <a:effectLst/>
                        </a:rPr>
                        <a:t>1</a:t>
                      </a:r>
                      <a:r>
                        <a:rPr lang="zh-CN" sz="2400" kern="100" dirty="0">
                          <a:effectLst/>
                        </a:rPr>
                        <a:t>胎</a:t>
                      </a:r>
                    </a:p>
                    <a:p>
                      <a:pPr algn="ctr"/>
                      <a:r>
                        <a:rPr lang="zh-CN" sz="2400" kern="100" dirty="0">
                          <a:effectLst/>
                        </a:rPr>
                        <a:t>第</a:t>
                      </a:r>
                      <a:r>
                        <a:rPr lang="en-US" sz="2400" kern="100" dirty="0">
                          <a:effectLst/>
                        </a:rPr>
                        <a:t>2</a:t>
                      </a:r>
                      <a:r>
                        <a:rPr lang="zh-CN" sz="2400" kern="100" dirty="0">
                          <a:effectLst/>
                        </a:rPr>
                        <a:t>胎</a:t>
                      </a:r>
                    </a:p>
                    <a:p>
                      <a:pPr algn="ctr"/>
                      <a:r>
                        <a:rPr lang="zh-CN" sz="2400" kern="100" dirty="0">
                          <a:effectLst/>
                        </a:rPr>
                        <a:t>第</a:t>
                      </a:r>
                      <a:r>
                        <a:rPr lang="en-US" sz="2400" kern="100" dirty="0">
                          <a:effectLst/>
                        </a:rPr>
                        <a:t>3</a:t>
                      </a:r>
                      <a:r>
                        <a:rPr lang="zh-CN" sz="2400" kern="100" dirty="0">
                          <a:effectLst/>
                        </a:rPr>
                        <a:t>胎</a:t>
                      </a:r>
                    </a:p>
                    <a:p>
                      <a:pPr algn="ctr"/>
                      <a:r>
                        <a:rPr lang="zh-CN" sz="2400" kern="100" dirty="0">
                          <a:effectLst/>
                        </a:rPr>
                        <a:t>第</a:t>
                      </a:r>
                      <a:r>
                        <a:rPr lang="en-US" sz="2400" kern="100" dirty="0">
                          <a:effectLst/>
                        </a:rPr>
                        <a:t>4</a:t>
                      </a:r>
                      <a:r>
                        <a:rPr lang="zh-CN" sz="2400" kern="100" dirty="0">
                          <a:effectLst/>
                        </a:rPr>
                        <a:t>胎</a:t>
                      </a:r>
                    </a:p>
                    <a:p>
                      <a:pPr algn="ctr"/>
                      <a:r>
                        <a:rPr lang="zh-CN" sz="2400" kern="100" dirty="0">
                          <a:effectLst/>
                        </a:rPr>
                        <a:t>第</a:t>
                      </a:r>
                      <a:r>
                        <a:rPr lang="en-US" sz="2400" kern="100" dirty="0">
                          <a:effectLst/>
                        </a:rPr>
                        <a:t>5</a:t>
                      </a:r>
                      <a:r>
                        <a:rPr lang="zh-CN" sz="2400" kern="100" dirty="0">
                          <a:effectLst/>
                        </a:rPr>
                        <a:t>胎</a:t>
                      </a:r>
                    </a:p>
                    <a:p>
                      <a:pPr algn="ctr"/>
                      <a:r>
                        <a:rPr lang="zh-CN" sz="2400" kern="100" dirty="0">
                          <a:effectLst/>
                        </a:rPr>
                        <a:t>第</a:t>
                      </a:r>
                      <a:r>
                        <a:rPr lang="en-US" sz="2400" kern="100" dirty="0">
                          <a:effectLst/>
                        </a:rPr>
                        <a:t>6</a:t>
                      </a:r>
                      <a:r>
                        <a:rPr lang="zh-CN" sz="2400" kern="100" dirty="0">
                          <a:effectLst/>
                        </a:rPr>
                        <a:t>胎</a:t>
                      </a:r>
                    </a:p>
                    <a:p>
                      <a:pPr algn="ctr"/>
                      <a:r>
                        <a:rPr lang="en-US" sz="2400" kern="100" dirty="0">
                          <a:effectLst/>
                        </a:rPr>
                        <a:t>7</a:t>
                      </a:r>
                      <a:r>
                        <a:rPr lang="zh-CN" sz="2400" kern="100" dirty="0">
                          <a:effectLst/>
                        </a:rPr>
                        <a:t>胎以上</a:t>
                      </a: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kern="100" dirty="0">
                          <a:effectLst/>
                        </a:rPr>
                        <a:t>20</a:t>
                      </a:r>
                      <a:endParaRPr lang="zh-CN" sz="2400" kern="100" dirty="0">
                        <a:effectLst/>
                      </a:endParaRPr>
                    </a:p>
                    <a:p>
                      <a:pPr algn="ctr"/>
                      <a:r>
                        <a:rPr lang="en-US" sz="2400" kern="100" dirty="0">
                          <a:effectLst/>
                        </a:rPr>
                        <a:t>18</a:t>
                      </a:r>
                      <a:endParaRPr lang="zh-CN" sz="2400" kern="100" dirty="0">
                        <a:effectLst/>
                      </a:endParaRPr>
                    </a:p>
                    <a:p>
                      <a:pPr algn="ctr"/>
                      <a:r>
                        <a:rPr lang="en-US" sz="2400" kern="100" dirty="0">
                          <a:effectLst/>
                        </a:rPr>
                        <a:t>16</a:t>
                      </a:r>
                      <a:endParaRPr lang="zh-CN" sz="2400" kern="100" dirty="0">
                        <a:effectLst/>
                      </a:endParaRPr>
                    </a:p>
                    <a:p>
                      <a:pPr algn="ctr"/>
                      <a:r>
                        <a:rPr lang="en-US" sz="2400" kern="100" dirty="0">
                          <a:effectLst/>
                        </a:rPr>
                        <a:t>12</a:t>
                      </a:r>
                      <a:endParaRPr lang="zh-CN" sz="2400" kern="100" dirty="0">
                        <a:effectLst/>
                      </a:endParaRPr>
                    </a:p>
                    <a:p>
                      <a:pPr algn="ctr"/>
                      <a:r>
                        <a:rPr lang="en-US" sz="2400" kern="100" dirty="0">
                          <a:effectLst/>
                        </a:rPr>
                        <a:t>10</a:t>
                      </a:r>
                      <a:endParaRPr lang="zh-CN" sz="2400" kern="100" dirty="0">
                        <a:effectLst/>
                      </a:endParaRPr>
                    </a:p>
                    <a:p>
                      <a:pPr algn="ctr"/>
                      <a:r>
                        <a:rPr lang="en-US" sz="2400" kern="100" dirty="0">
                          <a:effectLst/>
                        </a:rPr>
                        <a:t>9</a:t>
                      </a:r>
                      <a:endParaRPr lang="zh-CN" sz="2400" kern="100" dirty="0">
                        <a:effectLst/>
                      </a:endParaRPr>
                    </a:p>
                    <a:p>
                      <a:pPr algn="ctr"/>
                      <a:r>
                        <a:rPr lang="en-US" sz="2400" kern="100" dirty="0">
                          <a:effectLst/>
                        </a:rPr>
                        <a:t>15</a:t>
                      </a: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5126928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83906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接连接符 6"/>
          <p:cNvCxnSpPr/>
          <p:nvPr/>
        </p:nvCxnSpPr>
        <p:spPr>
          <a:xfrm flipV="1">
            <a:off x="695960" y="1107440"/>
            <a:ext cx="9453880" cy="22067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标题 2">
            <a:extLst>
              <a:ext uri="{FF2B5EF4-FFF2-40B4-BE49-F238E27FC236}">
                <a16:creationId xmlns="" xmlns:a16="http://schemas.microsoft.com/office/drawing/2014/main" id="{D6E8726C-4367-45B8-9C12-64EDDF1316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74395"/>
          </a:xfrm>
        </p:spPr>
        <p:txBody>
          <a:bodyPr>
            <a:normAutofit/>
          </a:bodyPr>
          <a:lstStyle/>
          <a:p>
            <a:r>
              <a:rPr lang="zh-CN" altLang="en-US" sz="3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二、猪群周转计划</a:t>
            </a:r>
            <a:endParaRPr lang="en-US" altLang="zh-CN" sz="3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="" xmlns:a16="http://schemas.microsoft.com/office/drawing/2014/main" id="{DEE66649-CA0A-4BFC-8369-5EE5B4B08D17}"/>
              </a:ext>
            </a:extLst>
          </p:cNvPr>
          <p:cNvSpPr txBox="1"/>
          <p:nvPr/>
        </p:nvSpPr>
        <p:spPr>
          <a:xfrm>
            <a:off x="914400" y="3148330"/>
            <a:ext cx="9763126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266700" algn="just"/>
            <a:r>
              <a:rPr lang="en-US" altLang="zh-CN" sz="2000" kern="100" dirty="0">
                <a:solidFill>
                  <a:srgbClr val="000000"/>
                </a:solidFill>
                <a:effectLst/>
                <a:latin typeface="+mn-ea"/>
              </a:rPr>
              <a:t>1</a:t>
            </a:r>
            <a:r>
              <a:rPr lang="zh-CN" altLang="zh-CN" sz="2000" kern="100" dirty="0">
                <a:solidFill>
                  <a:srgbClr val="000000"/>
                </a:solidFill>
                <a:effectLst/>
                <a:latin typeface="+mn-ea"/>
              </a:rPr>
              <a:t>．每周</a:t>
            </a:r>
            <a:r>
              <a:rPr lang="en-US" altLang="zh-CN" sz="2000" kern="100" dirty="0">
                <a:solidFill>
                  <a:srgbClr val="000000"/>
                </a:solidFill>
                <a:effectLst/>
                <a:latin typeface="+mn-ea"/>
              </a:rPr>
              <a:t>4</a:t>
            </a:r>
            <a:r>
              <a:rPr lang="zh-CN" altLang="zh-CN" sz="2000" kern="100" dirty="0">
                <a:solidFill>
                  <a:srgbClr val="000000"/>
                </a:solidFill>
                <a:effectLst/>
                <a:latin typeface="+mn-ea"/>
              </a:rPr>
              <a:t>头后备母猪转入空怀配种舍。</a:t>
            </a:r>
            <a:endParaRPr lang="en-US" altLang="zh-CN" sz="2000" kern="100" dirty="0">
              <a:latin typeface="+mn-ea"/>
            </a:endParaRPr>
          </a:p>
          <a:p>
            <a:pPr indent="266700" algn="just"/>
            <a:r>
              <a:rPr lang="en-US" altLang="zh-CN" sz="2000" kern="100" dirty="0">
                <a:solidFill>
                  <a:srgbClr val="000000"/>
                </a:solidFill>
                <a:effectLst/>
                <a:latin typeface="+mn-ea"/>
              </a:rPr>
              <a:t>2</a:t>
            </a:r>
            <a:r>
              <a:rPr lang="zh-CN" altLang="zh-CN" sz="2000" kern="100" dirty="0">
                <a:solidFill>
                  <a:srgbClr val="000000"/>
                </a:solidFill>
                <a:effectLst/>
                <a:latin typeface="+mn-ea"/>
              </a:rPr>
              <a:t>．每周</a:t>
            </a:r>
            <a:r>
              <a:rPr lang="en-US" altLang="zh-CN" sz="2000" kern="100" dirty="0">
                <a:solidFill>
                  <a:srgbClr val="000000"/>
                </a:solidFill>
                <a:effectLst/>
                <a:latin typeface="+mn-ea"/>
              </a:rPr>
              <a:t>4</a:t>
            </a:r>
            <a:r>
              <a:rPr lang="zh-CN" altLang="zh-CN" sz="2000" kern="100" dirty="0">
                <a:solidFill>
                  <a:srgbClr val="000000"/>
                </a:solidFill>
                <a:effectLst/>
                <a:latin typeface="+mn-ea"/>
              </a:rPr>
              <a:t>头母猪淘汰。</a:t>
            </a:r>
            <a:endParaRPr lang="zh-CN" altLang="zh-CN" sz="2000" kern="100" dirty="0">
              <a:effectLst/>
              <a:latin typeface="+mn-ea"/>
            </a:endParaRPr>
          </a:p>
          <a:p>
            <a:pPr indent="266700" algn="just"/>
            <a:r>
              <a:rPr lang="en-US" altLang="zh-CN" sz="2000" kern="100" dirty="0">
                <a:solidFill>
                  <a:srgbClr val="000000"/>
                </a:solidFill>
                <a:effectLst/>
                <a:latin typeface="+mn-ea"/>
              </a:rPr>
              <a:t>3</a:t>
            </a:r>
            <a:r>
              <a:rPr lang="zh-CN" altLang="zh-CN" sz="2000" kern="100" dirty="0">
                <a:solidFill>
                  <a:srgbClr val="000000"/>
                </a:solidFill>
                <a:effectLst/>
                <a:latin typeface="+mn-ea"/>
              </a:rPr>
              <a:t>．每周</a:t>
            </a:r>
            <a:r>
              <a:rPr lang="en-US" altLang="zh-CN" sz="2000" kern="100" dirty="0">
                <a:solidFill>
                  <a:srgbClr val="000000"/>
                </a:solidFill>
                <a:effectLst/>
                <a:latin typeface="+mn-ea"/>
              </a:rPr>
              <a:t>30</a:t>
            </a:r>
            <a:r>
              <a:rPr lang="zh-CN" altLang="zh-CN" sz="2000" kern="100" dirty="0">
                <a:solidFill>
                  <a:srgbClr val="000000"/>
                </a:solidFill>
                <a:effectLst/>
                <a:latin typeface="+mn-ea"/>
              </a:rPr>
              <a:t>头母猪配种，</a:t>
            </a:r>
            <a:r>
              <a:rPr lang="en-US" altLang="zh-CN" sz="2000" kern="100" dirty="0">
                <a:solidFill>
                  <a:srgbClr val="000000"/>
                </a:solidFill>
                <a:effectLst/>
                <a:latin typeface="+mn-ea"/>
              </a:rPr>
              <a:t>24</a:t>
            </a:r>
            <a:r>
              <a:rPr lang="zh-CN" altLang="zh-CN" sz="2000" kern="100" dirty="0">
                <a:solidFill>
                  <a:srgbClr val="000000"/>
                </a:solidFill>
                <a:effectLst/>
                <a:latin typeface="+mn-ea"/>
              </a:rPr>
              <a:t>头妊娠母猪转入妊娠舍。</a:t>
            </a:r>
            <a:endParaRPr lang="zh-CN" altLang="zh-CN" sz="2000" kern="100" dirty="0">
              <a:effectLst/>
              <a:latin typeface="+mn-ea"/>
            </a:endParaRPr>
          </a:p>
          <a:p>
            <a:pPr indent="266700" algn="just"/>
            <a:r>
              <a:rPr lang="en-US" altLang="zh-CN" sz="2000" kern="100" dirty="0">
                <a:solidFill>
                  <a:srgbClr val="000000"/>
                </a:solidFill>
                <a:effectLst/>
                <a:latin typeface="+mn-ea"/>
              </a:rPr>
              <a:t>4</a:t>
            </a:r>
            <a:r>
              <a:rPr lang="zh-CN" altLang="zh-CN" sz="2000" kern="100" dirty="0">
                <a:solidFill>
                  <a:srgbClr val="000000"/>
                </a:solidFill>
                <a:effectLst/>
                <a:latin typeface="+mn-ea"/>
              </a:rPr>
              <a:t>．每周</a:t>
            </a:r>
            <a:r>
              <a:rPr lang="en-US" altLang="zh-CN" sz="2000" kern="100" dirty="0">
                <a:solidFill>
                  <a:srgbClr val="000000"/>
                </a:solidFill>
                <a:effectLst/>
                <a:latin typeface="+mn-ea"/>
              </a:rPr>
              <a:t>23</a:t>
            </a:r>
            <a:r>
              <a:rPr lang="zh-CN" altLang="zh-CN" sz="2000" kern="100" dirty="0">
                <a:solidFill>
                  <a:srgbClr val="000000"/>
                </a:solidFill>
                <a:effectLst/>
                <a:latin typeface="+mn-ea"/>
              </a:rPr>
              <a:t>头待产母猪转入分娩哺乳舍。</a:t>
            </a:r>
            <a:endParaRPr lang="zh-CN" altLang="zh-CN" sz="2000" kern="100" dirty="0">
              <a:effectLst/>
              <a:latin typeface="+mn-ea"/>
            </a:endParaRPr>
          </a:p>
          <a:p>
            <a:pPr indent="266700" algn="just"/>
            <a:r>
              <a:rPr lang="en-US" altLang="zh-CN" sz="2000" kern="100" dirty="0">
                <a:solidFill>
                  <a:srgbClr val="000000"/>
                </a:solidFill>
                <a:effectLst/>
                <a:latin typeface="+mn-ea"/>
              </a:rPr>
              <a:t>5</a:t>
            </a:r>
            <a:r>
              <a:rPr lang="zh-CN" altLang="zh-CN" sz="2000" kern="100" dirty="0">
                <a:solidFill>
                  <a:srgbClr val="000000"/>
                </a:solidFill>
                <a:effectLst/>
                <a:latin typeface="+mn-ea"/>
              </a:rPr>
              <a:t>．每周</a:t>
            </a:r>
            <a:r>
              <a:rPr lang="en-US" altLang="zh-CN" sz="2000" kern="100" dirty="0">
                <a:solidFill>
                  <a:srgbClr val="000000"/>
                </a:solidFill>
                <a:effectLst/>
                <a:latin typeface="+mn-ea"/>
              </a:rPr>
              <a:t>207</a:t>
            </a:r>
            <a:r>
              <a:rPr lang="zh-CN" altLang="zh-CN" sz="2000" kern="100" dirty="0">
                <a:solidFill>
                  <a:srgbClr val="000000"/>
                </a:solidFill>
                <a:effectLst/>
                <a:latin typeface="+mn-ea"/>
              </a:rPr>
              <a:t>头断乳仔猪转入保育舍。</a:t>
            </a:r>
            <a:endParaRPr lang="zh-CN" altLang="zh-CN" sz="2000" kern="100" dirty="0">
              <a:effectLst/>
              <a:latin typeface="+mn-ea"/>
            </a:endParaRPr>
          </a:p>
          <a:p>
            <a:pPr indent="266700" algn="just"/>
            <a:r>
              <a:rPr lang="en-US" altLang="zh-CN" sz="2000" kern="100" dirty="0">
                <a:solidFill>
                  <a:srgbClr val="000000"/>
                </a:solidFill>
                <a:effectLst/>
                <a:latin typeface="+mn-ea"/>
              </a:rPr>
              <a:t>6</a:t>
            </a:r>
            <a:r>
              <a:rPr lang="zh-CN" altLang="zh-CN" sz="2000" kern="100" dirty="0">
                <a:solidFill>
                  <a:srgbClr val="000000"/>
                </a:solidFill>
                <a:effectLst/>
                <a:latin typeface="+mn-ea"/>
              </a:rPr>
              <a:t>．每周</a:t>
            </a:r>
            <a:r>
              <a:rPr lang="en-US" altLang="zh-CN" sz="2000" kern="100" dirty="0">
                <a:solidFill>
                  <a:srgbClr val="000000"/>
                </a:solidFill>
                <a:effectLst/>
                <a:latin typeface="+mn-ea"/>
              </a:rPr>
              <a:t>196</a:t>
            </a:r>
            <a:r>
              <a:rPr lang="zh-CN" altLang="zh-CN" sz="2000" kern="100" dirty="0">
                <a:solidFill>
                  <a:srgbClr val="000000"/>
                </a:solidFill>
                <a:effectLst/>
                <a:latin typeface="+mn-ea"/>
              </a:rPr>
              <a:t>头保育仔猪转入生长育肥舍。</a:t>
            </a:r>
            <a:endParaRPr lang="zh-CN" altLang="zh-CN" sz="2000" kern="100" dirty="0">
              <a:effectLst/>
              <a:latin typeface="+mn-ea"/>
            </a:endParaRPr>
          </a:p>
          <a:p>
            <a:r>
              <a:rPr lang="en-US" altLang="zh-CN" sz="1800" kern="100" dirty="0">
                <a:solidFill>
                  <a:srgbClr val="000000"/>
                </a:solidFill>
                <a:effectLst/>
                <a:ea typeface="宋体" panose="02010600030101010101" pitchFamily="2" charset="-122"/>
                <a:cs typeface="Times New Roman" panose="02020603050405020304" pitchFamily="18" charset="0"/>
              </a:rPr>
              <a:t>       </a:t>
            </a:r>
          </a:p>
          <a:p>
            <a:r>
              <a:rPr lang="en-US" altLang="zh-CN" sz="2000" kern="100" dirty="0">
                <a:solidFill>
                  <a:srgbClr val="000000"/>
                </a:solidFill>
                <a:latin typeface="+mn-ea"/>
                <a:cs typeface="Times New Roman" panose="02020603050405020304" pitchFamily="18" charset="0"/>
              </a:rPr>
              <a:t>       </a:t>
            </a:r>
            <a:r>
              <a:rPr lang="zh-CN" altLang="zh-CN" sz="2000" kern="100" dirty="0">
                <a:solidFill>
                  <a:srgbClr val="000000"/>
                </a:solidFill>
                <a:effectLst/>
                <a:latin typeface="+mn-ea"/>
                <a:cs typeface="Times New Roman" panose="02020603050405020304" pitchFamily="18" charset="0"/>
              </a:rPr>
              <a:t>在表</a:t>
            </a:r>
            <a:r>
              <a:rPr lang="en-US" altLang="zh-CN" sz="2000" kern="100" dirty="0">
                <a:solidFill>
                  <a:srgbClr val="000000"/>
                </a:solidFill>
                <a:effectLst/>
                <a:latin typeface="+mn-ea"/>
                <a:cs typeface="Times New Roman" panose="02020603050405020304" pitchFamily="18" charset="0"/>
              </a:rPr>
              <a:t>1</a:t>
            </a:r>
            <a:r>
              <a:rPr lang="zh-CN" altLang="zh-CN" sz="2000" kern="100" dirty="0">
                <a:solidFill>
                  <a:srgbClr val="000000"/>
                </a:solidFill>
                <a:effectLst/>
                <a:latin typeface="+mn-ea"/>
                <a:cs typeface="Times New Roman" panose="02020603050405020304" pitchFamily="18" charset="0"/>
              </a:rPr>
              <a:t>所示的某万头商品猪场猪群周转计划中，</a:t>
            </a:r>
            <a:r>
              <a:rPr lang="zh-CN" altLang="zh-CN" sz="2000" b="1" kern="100" dirty="0">
                <a:solidFill>
                  <a:srgbClr val="FF0000"/>
                </a:solidFill>
                <a:effectLst/>
                <a:latin typeface="+mn-ea"/>
                <a:cs typeface="Times New Roman" panose="02020603050405020304" pitchFamily="18" charset="0"/>
              </a:rPr>
              <a:t>各类猪群数量是每周周转的数量，其存栏数为每周转栏数与该类群猪舍停留周数之积。</a:t>
            </a:r>
            <a:r>
              <a:rPr lang="zh-CN" altLang="zh-CN" sz="2000" kern="100" dirty="0">
                <a:solidFill>
                  <a:srgbClr val="000000"/>
                </a:solidFill>
                <a:effectLst/>
                <a:latin typeface="+mn-ea"/>
                <a:cs typeface="Times New Roman" panose="02020603050405020304" pitchFamily="18" charset="0"/>
              </a:rPr>
              <a:t>如分娩母猪，每周转入分娩舍</a:t>
            </a:r>
            <a:r>
              <a:rPr lang="en-US" altLang="zh-CN" sz="2000" kern="100" dirty="0">
                <a:solidFill>
                  <a:srgbClr val="000000"/>
                </a:solidFill>
                <a:effectLst/>
                <a:latin typeface="+mn-ea"/>
                <a:cs typeface="Times New Roman" panose="02020603050405020304" pitchFamily="18" charset="0"/>
              </a:rPr>
              <a:t>23</a:t>
            </a:r>
            <a:r>
              <a:rPr lang="zh-CN" altLang="zh-CN" sz="2000" kern="100" dirty="0">
                <a:solidFill>
                  <a:srgbClr val="000000"/>
                </a:solidFill>
                <a:effectLst/>
                <a:latin typeface="+mn-ea"/>
                <a:cs typeface="Times New Roman" panose="02020603050405020304" pitchFamily="18" charset="0"/>
              </a:rPr>
              <a:t>头，停留</a:t>
            </a:r>
            <a:r>
              <a:rPr lang="en-US" altLang="zh-CN" sz="2000" kern="100" dirty="0">
                <a:solidFill>
                  <a:srgbClr val="000000"/>
                </a:solidFill>
                <a:effectLst/>
                <a:latin typeface="+mn-ea"/>
                <a:cs typeface="Times New Roman" panose="02020603050405020304" pitchFamily="18" charset="0"/>
              </a:rPr>
              <a:t>1</a:t>
            </a:r>
            <a:r>
              <a:rPr lang="zh-CN" altLang="zh-CN" sz="2000" kern="100" dirty="0">
                <a:solidFill>
                  <a:srgbClr val="000000"/>
                </a:solidFill>
                <a:effectLst/>
                <a:latin typeface="+mn-ea"/>
                <a:cs typeface="Times New Roman" panose="02020603050405020304" pitchFamily="18" charset="0"/>
              </a:rPr>
              <a:t>周待产，哺乳</a:t>
            </a:r>
            <a:r>
              <a:rPr lang="en-US" altLang="zh-CN" sz="2000" kern="100" dirty="0">
                <a:solidFill>
                  <a:srgbClr val="000000"/>
                </a:solidFill>
                <a:effectLst/>
                <a:latin typeface="+mn-ea"/>
                <a:cs typeface="Times New Roman" panose="02020603050405020304" pitchFamily="18" charset="0"/>
              </a:rPr>
              <a:t>5</a:t>
            </a:r>
            <a:r>
              <a:rPr lang="zh-CN" altLang="zh-CN" sz="2000" kern="100" dirty="0">
                <a:solidFill>
                  <a:srgbClr val="000000"/>
                </a:solidFill>
                <a:effectLst/>
                <a:latin typeface="+mn-ea"/>
                <a:cs typeface="Times New Roman" panose="02020603050405020304" pitchFamily="18" charset="0"/>
              </a:rPr>
              <a:t>周，则分娩舍内猪群共计</a:t>
            </a:r>
            <a:r>
              <a:rPr lang="en-US" altLang="zh-CN" sz="2000" kern="100" dirty="0">
                <a:solidFill>
                  <a:srgbClr val="000000"/>
                </a:solidFill>
                <a:effectLst/>
                <a:latin typeface="+mn-ea"/>
                <a:cs typeface="Times New Roman" panose="02020603050405020304" pitchFamily="18" charset="0"/>
              </a:rPr>
              <a:t>23</a:t>
            </a:r>
            <a:r>
              <a:rPr lang="zh-CN" altLang="zh-CN" sz="2000" kern="100" dirty="0">
                <a:solidFill>
                  <a:srgbClr val="000000"/>
                </a:solidFill>
                <a:effectLst/>
                <a:latin typeface="+mn-ea"/>
                <a:cs typeface="Times New Roman" panose="02020603050405020304" pitchFamily="18" charset="0"/>
              </a:rPr>
              <a:t>×</a:t>
            </a:r>
            <a:r>
              <a:rPr lang="en-US" altLang="zh-CN" sz="2000" kern="100" dirty="0">
                <a:solidFill>
                  <a:srgbClr val="000000"/>
                </a:solidFill>
                <a:effectLst/>
                <a:latin typeface="+mn-ea"/>
                <a:cs typeface="Times New Roman" panose="02020603050405020304" pitchFamily="18" charset="0"/>
              </a:rPr>
              <a:t>6=138</a:t>
            </a:r>
            <a:r>
              <a:rPr lang="zh-CN" altLang="zh-CN" sz="2000" kern="100" dirty="0">
                <a:solidFill>
                  <a:srgbClr val="000000"/>
                </a:solidFill>
                <a:effectLst/>
                <a:latin typeface="+mn-ea"/>
                <a:cs typeface="Times New Roman" panose="02020603050405020304" pitchFamily="18" charset="0"/>
              </a:rPr>
              <a:t>头。</a:t>
            </a:r>
            <a:endParaRPr lang="zh-CN" altLang="en-US" sz="2000" dirty="0">
              <a:latin typeface="+mn-ea"/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="" xmlns:a16="http://schemas.microsoft.com/office/drawing/2014/main" id="{910B93A5-B479-42B0-BA84-6548573D5D12}"/>
              </a:ext>
            </a:extLst>
          </p:cNvPr>
          <p:cNvSpPr txBox="1"/>
          <p:nvPr/>
        </p:nvSpPr>
        <p:spPr>
          <a:xfrm>
            <a:off x="521018" y="1418390"/>
            <a:ext cx="1030605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800" kern="100" dirty="0">
                <a:solidFill>
                  <a:srgbClr val="000000"/>
                </a:solidFill>
                <a:effectLst/>
                <a:latin typeface="+mn-ea"/>
              </a:rPr>
              <a:t>          </a:t>
            </a:r>
            <a:r>
              <a:rPr lang="zh-CN" altLang="zh-CN" sz="2400" kern="100" dirty="0">
                <a:solidFill>
                  <a:srgbClr val="000000"/>
                </a:solidFill>
                <a:effectLst/>
                <a:latin typeface="+mn-ea"/>
              </a:rPr>
              <a:t>规模化猪场有</a:t>
            </a:r>
            <a:r>
              <a:rPr lang="en-US" altLang="zh-CN" sz="2400" kern="100" dirty="0">
                <a:solidFill>
                  <a:srgbClr val="FF0000"/>
                </a:solidFill>
                <a:effectLst/>
                <a:latin typeface="+mn-ea"/>
              </a:rPr>
              <a:t>1</a:t>
            </a:r>
            <a:r>
              <a:rPr lang="zh-CN" altLang="zh-CN" sz="2400" kern="100" dirty="0">
                <a:solidFill>
                  <a:srgbClr val="FF0000"/>
                </a:solidFill>
                <a:effectLst/>
                <a:latin typeface="+mn-ea"/>
              </a:rPr>
              <a:t>、</a:t>
            </a:r>
            <a:r>
              <a:rPr lang="en-US" altLang="zh-CN" sz="2400" kern="100" dirty="0">
                <a:solidFill>
                  <a:srgbClr val="FF0000"/>
                </a:solidFill>
                <a:effectLst/>
                <a:latin typeface="+mn-ea"/>
              </a:rPr>
              <a:t>3</a:t>
            </a:r>
            <a:r>
              <a:rPr lang="zh-CN" altLang="zh-CN" sz="2400" kern="100" dirty="0">
                <a:solidFill>
                  <a:srgbClr val="FF0000"/>
                </a:solidFill>
                <a:effectLst/>
                <a:latin typeface="+mn-ea"/>
              </a:rPr>
              <a:t>、</a:t>
            </a:r>
            <a:r>
              <a:rPr lang="en-US" altLang="zh-CN" sz="2400" kern="100" dirty="0">
                <a:solidFill>
                  <a:srgbClr val="FF0000"/>
                </a:solidFill>
                <a:effectLst/>
                <a:latin typeface="+mn-ea"/>
              </a:rPr>
              <a:t>7</a:t>
            </a:r>
            <a:r>
              <a:rPr lang="zh-CN" altLang="zh-CN" sz="2400" kern="100" dirty="0">
                <a:solidFill>
                  <a:srgbClr val="FF0000"/>
                </a:solidFill>
                <a:effectLst/>
                <a:latin typeface="+mn-ea"/>
              </a:rPr>
              <a:t>或</a:t>
            </a:r>
            <a:r>
              <a:rPr lang="en-US" altLang="zh-CN" sz="2400" kern="100" dirty="0">
                <a:solidFill>
                  <a:srgbClr val="FF0000"/>
                </a:solidFill>
                <a:effectLst/>
                <a:latin typeface="+mn-ea"/>
              </a:rPr>
              <a:t>10</a:t>
            </a:r>
            <a:r>
              <a:rPr lang="zh-CN" altLang="zh-CN" sz="2400" kern="100" dirty="0">
                <a:solidFill>
                  <a:srgbClr val="FF0000"/>
                </a:solidFill>
                <a:effectLst/>
                <a:latin typeface="+mn-ea"/>
              </a:rPr>
              <a:t>天</a:t>
            </a:r>
            <a:r>
              <a:rPr lang="zh-CN" altLang="zh-CN" sz="2400" kern="100" dirty="0">
                <a:solidFill>
                  <a:srgbClr val="000000"/>
                </a:solidFill>
                <a:effectLst/>
                <a:latin typeface="+mn-ea"/>
              </a:rPr>
              <a:t>制等不同的生产节律，比较理想的是</a:t>
            </a:r>
            <a:r>
              <a:rPr lang="en-US" altLang="zh-CN" sz="2400" kern="100" dirty="0">
                <a:solidFill>
                  <a:srgbClr val="FF0000"/>
                </a:solidFill>
                <a:effectLst/>
                <a:latin typeface="+mn-ea"/>
              </a:rPr>
              <a:t>7</a:t>
            </a:r>
            <a:r>
              <a:rPr lang="zh-CN" altLang="zh-CN" sz="2400" kern="100" dirty="0">
                <a:solidFill>
                  <a:srgbClr val="FF0000"/>
                </a:solidFill>
                <a:effectLst/>
                <a:latin typeface="+mn-ea"/>
              </a:rPr>
              <a:t>天制</a:t>
            </a:r>
            <a:r>
              <a:rPr lang="zh-CN" altLang="zh-CN" sz="2400" kern="100" dirty="0">
                <a:solidFill>
                  <a:srgbClr val="000000"/>
                </a:solidFill>
                <a:effectLst/>
                <a:latin typeface="+mn-ea"/>
              </a:rPr>
              <a:t>。猪群周转计划，就是按照生产节律确定各类猪群的头数及其转移，在此基础上可以编制猪群月周转计划和年度周转计划。</a:t>
            </a:r>
            <a:endParaRPr lang="en-US" altLang="zh-CN" sz="2400" kern="100" dirty="0">
              <a:solidFill>
                <a:srgbClr val="000000"/>
              </a:solidFill>
              <a:effectLst/>
              <a:latin typeface="+mn-ea"/>
            </a:endParaRPr>
          </a:p>
          <a:p>
            <a:r>
              <a:rPr lang="zh-CN" altLang="en-US" sz="2400" kern="100" dirty="0">
                <a:solidFill>
                  <a:srgbClr val="000000"/>
                </a:solidFill>
                <a:latin typeface="+mn-ea"/>
              </a:rPr>
              <a:t>       一个</a:t>
            </a:r>
            <a:r>
              <a:rPr lang="zh-CN" altLang="zh-CN" sz="2400" kern="100" dirty="0">
                <a:solidFill>
                  <a:srgbClr val="000000"/>
                </a:solidFill>
                <a:latin typeface="+mn-ea"/>
              </a:rPr>
              <a:t>万头猪场以</a:t>
            </a:r>
            <a:r>
              <a:rPr lang="en-US" altLang="zh-CN" sz="2400" kern="100" dirty="0">
                <a:solidFill>
                  <a:srgbClr val="000000"/>
                </a:solidFill>
                <a:latin typeface="+mn-ea"/>
              </a:rPr>
              <a:t>7</a:t>
            </a:r>
            <a:r>
              <a:rPr lang="zh-CN" altLang="zh-CN" sz="2400" kern="100" dirty="0">
                <a:solidFill>
                  <a:srgbClr val="000000"/>
                </a:solidFill>
                <a:latin typeface="+mn-ea"/>
              </a:rPr>
              <a:t>天为生产节律的猪群周转计</a:t>
            </a:r>
            <a:r>
              <a:rPr lang="zh-CN" altLang="en-US" sz="2400" kern="100" dirty="0">
                <a:solidFill>
                  <a:srgbClr val="000000"/>
                </a:solidFill>
                <a:latin typeface="+mn-ea"/>
              </a:rPr>
              <a:t>划如下：</a:t>
            </a:r>
            <a:endParaRPr lang="zh-CN" altLang="zh-CN" sz="2400" kern="100" dirty="0">
              <a:latin typeface="+mn-ea"/>
            </a:endParaRPr>
          </a:p>
          <a:p>
            <a:endParaRPr lang="zh-CN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2905254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Grp="1" noChangeArrowheads="1"/>
          </p:cNvSpPr>
          <p:nvPr>
            <p:ph idx="1"/>
          </p:nvPr>
        </p:nvSpPr>
        <p:spPr>
          <a:xfrm>
            <a:off x="838200" y="2159000"/>
            <a:ext cx="10515600" cy="435133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defRPr>
            </a:lvl1pPr>
          </a:lstStyle>
          <a:p>
            <a:pPr algn="ctr"/>
            <a:r>
              <a:rPr lang="zh-CN" altLang="en-US" sz="7200" dirty="0">
                <a:solidFill>
                  <a:srgbClr val="000099"/>
                </a:solidFill>
                <a:ea typeface="华文行楷" pitchFamily="2" charset="-122"/>
              </a:rPr>
              <a:t>谢谢大家！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接连接符 6"/>
          <p:cNvCxnSpPr/>
          <p:nvPr/>
        </p:nvCxnSpPr>
        <p:spPr>
          <a:xfrm flipV="1">
            <a:off x="695960" y="1107440"/>
            <a:ext cx="9453880" cy="22067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矩形 1"/>
          <p:cNvSpPr/>
          <p:nvPr/>
        </p:nvSpPr>
        <p:spPr>
          <a:xfrm>
            <a:off x="1009649" y="3152826"/>
            <a:ext cx="10083509" cy="2353786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2000" b="1" dirty="0"/>
              <a:t>1</a:t>
            </a:r>
            <a:r>
              <a:rPr lang="zh-CN" altLang="en-US" sz="2000" b="1" dirty="0"/>
              <a:t>．哺乳仔猪：出生后吮乳开始至断奶前的仔猪。</a:t>
            </a:r>
          </a:p>
          <a:p>
            <a:pPr algn="just">
              <a:lnSpc>
                <a:spcPct val="150000"/>
              </a:lnSpc>
            </a:pPr>
            <a:r>
              <a:rPr lang="en-US" altLang="zh-CN" sz="2000" b="1" dirty="0"/>
              <a:t>2</a:t>
            </a:r>
            <a:r>
              <a:rPr lang="zh-CN" altLang="en-US" sz="2000" b="1" dirty="0"/>
              <a:t>．断奶仔猪：断奶至</a:t>
            </a:r>
            <a:r>
              <a:rPr lang="en-US" altLang="zh-CN" sz="2000" b="1" dirty="0"/>
              <a:t>70</a:t>
            </a:r>
            <a:r>
              <a:rPr lang="zh-CN" altLang="en-US" sz="2000" b="1" dirty="0"/>
              <a:t>日龄（或</a:t>
            </a:r>
            <a:r>
              <a:rPr lang="en-US" altLang="zh-CN" sz="2000" b="1" dirty="0"/>
              <a:t>25kg</a:t>
            </a:r>
            <a:r>
              <a:rPr lang="zh-CN" altLang="en-US" sz="2000" b="1" dirty="0"/>
              <a:t>左右）的仔猪。</a:t>
            </a:r>
          </a:p>
          <a:p>
            <a:pPr algn="just">
              <a:lnSpc>
                <a:spcPct val="150000"/>
              </a:lnSpc>
            </a:pPr>
            <a:r>
              <a:rPr lang="en-US" altLang="zh-CN" sz="2000" b="1" dirty="0"/>
              <a:t>3</a:t>
            </a:r>
            <a:r>
              <a:rPr lang="zh-CN" altLang="en-US" sz="2000" b="1" dirty="0"/>
              <a:t>．育成猪：</a:t>
            </a:r>
            <a:r>
              <a:rPr lang="en-US" altLang="zh-CN" sz="2000" b="1" dirty="0"/>
              <a:t>70</a:t>
            </a:r>
            <a:r>
              <a:rPr lang="zh-CN" altLang="en-US" sz="2000" b="1" dirty="0"/>
              <a:t>日龄（或</a:t>
            </a:r>
            <a:r>
              <a:rPr lang="en-US" altLang="zh-CN" sz="2000" b="1" dirty="0"/>
              <a:t>25kg</a:t>
            </a:r>
            <a:r>
              <a:rPr lang="zh-CN" altLang="en-US" sz="2000" b="1" dirty="0"/>
              <a:t>左右）仔猪至</a:t>
            </a:r>
            <a:r>
              <a:rPr lang="en-US" altLang="zh-CN" sz="2000" b="1" dirty="0"/>
              <a:t>4</a:t>
            </a:r>
            <a:r>
              <a:rPr lang="zh-CN" altLang="en-US" sz="2000" b="1" dirty="0"/>
              <a:t>月龄留作种用的幼猪。</a:t>
            </a:r>
          </a:p>
          <a:p>
            <a:pPr algn="just">
              <a:lnSpc>
                <a:spcPct val="150000"/>
              </a:lnSpc>
            </a:pPr>
            <a:r>
              <a:rPr lang="en-US" altLang="zh-CN" sz="2000" b="1" dirty="0"/>
              <a:t>4</a:t>
            </a:r>
            <a:r>
              <a:rPr lang="zh-CN" altLang="en-US" sz="2000" b="1" dirty="0"/>
              <a:t>．后备公猪：</a:t>
            </a:r>
            <a:r>
              <a:rPr lang="en-US" altLang="zh-CN" sz="2000" b="1" dirty="0"/>
              <a:t>5</a:t>
            </a:r>
            <a:r>
              <a:rPr lang="zh-CN" altLang="en-US" sz="2000" b="1" dirty="0"/>
              <a:t>月龄至初配前留作种用的公猪。</a:t>
            </a:r>
          </a:p>
          <a:p>
            <a:pPr algn="just">
              <a:lnSpc>
                <a:spcPct val="150000"/>
              </a:lnSpc>
            </a:pPr>
            <a:r>
              <a:rPr lang="en-US" altLang="zh-CN" sz="2000" b="1" dirty="0"/>
              <a:t>5</a:t>
            </a:r>
            <a:r>
              <a:rPr lang="zh-CN" altLang="en-US" sz="2000" b="1" dirty="0"/>
              <a:t>．后备母猪：</a:t>
            </a:r>
            <a:r>
              <a:rPr lang="en-US" altLang="zh-CN" sz="2000" b="1" dirty="0"/>
              <a:t>5</a:t>
            </a:r>
            <a:r>
              <a:rPr lang="zh-CN" altLang="en-US" sz="2000" b="1" dirty="0"/>
              <a:t>月龄至初配前留作种用的母猪。</a:t>
            </a:r>
          </a:p>
        </p:txBody>
      </p:sp>
      <p:sp>
        <p:nvSpPr>
          <p:cNvPr id="24" name="标题 2">
            <a:extLst>
              <a:ext uri="{FF2B5EF4-FFF2-40B4-BE49-F238E27FC236}">
                <a16:creationId xmlns:a16="http://schemas.microsoft.com/office/drawing/2014/main" xmlns="" id="{D6E8726C-4367-45B8-9C12-64EDDF1316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74395"/>
          </a:xfrm>
        </p:spPr>
        <p:txBody>
          <a:bodyPr>
            <a:normAutofit/>
          </a:bodyPr>
          <a:lstStyle/>
          <a:p>
            <a:r>
              <a:rPr lang="zh-CN" altLang="en-US" sz="3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一、猪群结构的确定</a:t>
            </a:r>
            <a:endParaRPr lang="en-US" altLang="zh-CN" sz="3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xmlns="" id="{8DCE47E1-3B92-4C58-85CA-DEA469EE6CD9}"/>
              </a:ext>
            </a:extLst>
          </p:cNvPr>
          <p:cNvSpPr txBox="1"/>
          <p:nvPr/>
        </p:nvSpPr>
        <p:spPr>
          <a:xfrm>
            <a:off x="409575" y="1351388"/>
            <a:ext cx="6096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04800" algn="just"/>
            <a:r>
              <a:rPr lang="zh-CN" altLang="zh-CN" sz="2800" b="1" kern="100" dirty="0">
                <a:effectLst/>
                <a:latin typeface="+mn-ea"/>
              </a:rPr>
              <a:t>（一）猪群类别的划分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xmlns="" id="{5809E91C-0F85-4580-9A1A-A02ED6052A3F}"/>
              </a:ext>
            </a:extLst>
          </p:cNvPr>
          <p:cNvSpPr txBox="1"/>
          <p:nvPr/>
        </p:nvSpPr>
        <p:spPr>
          <a:xfrm>
            <a:off x="1009649" y="1981835"/>
            <a:ext cx="970597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b="1" kern="100" dirty="0">
                <a:effectLst/>
                <a:latin typeface="+mn-ea"/>
                <a:cs typeface="Arial" panose="020B0604020202020204" pitchFamily="34" charset="0"/>
              </a:rPr>
              <a:t>       </a:t>
            </a:r>
            <a:r>
              <a:rPr lang="zh-CN" altLang="zh-CN" sz="2400" b="1" kern="100" dirty="0">
                <a:effectLst/>
                <a:latin typeface="+mn-ea"/>
                <a:cs typeface="Arial" panose="020B0604020202020204" pitchFamily="34" charset="0"/>
              </a:rPr>
              <a:t>规模化猪场的猪群是由种公猪、种母猪、后备猪、哺乳仔猪、保育仔猪、生长肥育猪构成。</a:t>
            </a:r>
            <a:endParaRPr lang="zh-CN" altLang="en-US" sz="2400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455086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接连接符 6"/>
          <p:cNvCxnSpPr/>
          <p:nvPr/>
        </p:nvCxnSpPr>
        <p:spPr>
          <a:xfrm flipV="1">
            <a:off x="695960" y="1107440"/>
            <a:ext cx="9453880" cy="22067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矩形 1"/>
          <p:cNvSpPr/>
          <p:nvPr/>
        </p:nvSpPr>
        <p:spPr>
          <a:xfrm>
            <a:off x="1054245" y="2166382"/>
            <a:ext cx="10083509" cy="373878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2000" b="1" dirty="0"/>
              <a:t>6</a:t>
            </a:r>
            <a:r>
              <a:rPr lang="zh-CN" altLang="en-US" sz="2000" b="1" dirty="0"/>
              <a:t>．种母猪</a:t>
            </a:r>
          </a:p>
          <a:p>
            <a:pPr algn="just">
              <a:lnSpc>
                <a:spcPct val="150000"/>
              </a:lnSpc>
            </a:pPr>
            <a:r>
              <a:rPr lang="zh-CN" altLang="en-US" sz="2000" b="1" dirty="0"/>
              <a:t>初产母猪：指生产第一胎仔猪的青年母猪。</a:t>
            </a:r>
          </a:p>
          <a:p>
            <a:pPr algn="just">
              <a:lnSpc>
                <a:spcPct val="150000"/>
              </a:lnSpc>
            </a:pPr>
            <a:r>
              <a:rPr lang="zh-CN" altLang="en-US" sz="2000" b="1" dirty="0"/>
              <a:t>经产母猪：指生产两胎以上的母猪。</a:t>
            </a:r>
          </a:p>
          <a:p>
            <a:pPr algn="just">
              <a:lnSpc>
                <a:spcPct val="150000"/>
              </a:lnSpc>
            </a:pPr>
            <a:r>
              <a:rPr lang="zh-CN" altLang="en-US" sz="2000" b="1" dirty="0"/>
              <a:t>鉴定母猪：指从初配开始至第一胎仔猪断奶的母猪。</a:t>
            </a:r>
          </a:p>
          <a:p>
            <a:pPr algn="just">
              <a:lnSpc>
                <a:spcPct val="150000"/>
              </a:lnSpc>
            </a:pPr>
            <a:r>
              <a:rPr lang="zh-CN" altLang="en-US" sz="2000" b="1" dirty="0"/>
              <a:t>基础母猪：指一胎产仔经鉴定合格，留作种用的母猪。 </a:t>
            </a:r>
          </a:p>
          <a:p>
            <a:pPr algn="just">
              <a:lnSpc>
                <a:spcPct val="150000"/>
              </a:lnSpc>
            </a:pPr>
            <a:r>
              <a:rPr lang="zh-CN" altLang="en-US" sz="2000" b="1" dirty="0"/>
              <a:t>空怀母猪：仔猪断奶后至再次妊娠前的母猪。</a:t>
            </a:r>
          </a:p>
          <a:p>
            <a:pPr algn="just">
              <a:lnSpc>
                <a:spcPct val="150000"/>
              </a:lnSpc>
            </a:pPr>
            <a:r>
              <a:rPr lang="zh-CN" altLang="en-US" sz="2000" b="1" dirty="0"/>
              <a:t>妊娠母猪：从卵子受精开始至分娩前的母猪。</a:t>
            </a:r>
          </a:p>
          <a:p>
            <a:pPr algn="just">
              <a:lnSpc>
                <a:spcPct val="150000"/>
              </a:lnSpc>
            </a:pPr>
            <a:r>
              <a:rPr lang="zh-CN" altLang="en-US" sz="2000" b="1" dirty="0"/>
              <a:t> 哺乳母猪：指分娩开始至仔猪断奶前的母猪。</a:t>
            </a:r>
          </a:p>
        </p:txBody>
      </p:sp>
      <p:sp>
        <p:nvSpPr>
          <p:cNvPr id="24" name="标题 2">
            <a:extLst>
              <a:ext uri="{FF2B5EF4-FFF2-40B4-BE49-F238E27FC236}">
                <a16:creationId xmlns:a16="http://schemas.microsoft.com/office/drawing/2014/main" xmlns="" id="{D6E8726C-4367-45B8-9C12-64EDDF1316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74395"/>
          </a:xfrm>
        </p:spPr>
        <p:txBody>
          <a:bodyPr>
            <a:normAutofit/>
          </a:bodyPr>
          <a:lstStyle/>
          <a:p>
            <a:r>
              <a:rPr lang="zh-CN" altLang="en-US" sz="3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一、猪群结构的确定</a:t>
            </a:r>
            <a:endParaRPr lang="en-US" altLang="zh-CN" sz="3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xmlns="" id="{8DCE47E1-3B92-4C58-85CA-DEA469EE6CD9}"/>
              </a:ext>
            </a:extLst>
          </p:cNvPr>
          <p:cNvSpPr txBox="1"/>
          <p:nvPr/>
        </p:nvSpPr>
        <p:spPr>
          <a:xfrm>
            <a:off x="409575" y="1351388"/>
            <a:ext cx="6096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04800" algn="just"/>
            <a:r>
              <a:rPr lang="zh-CN" altLang="zh-CN" sz="2800" b="1" kern="100" dirty="0">
                <a:effectLst/>
                <a:latin typeface="+mn-ea"/>
              </a:rPr>
              <a:t>（一）猪群类别的划分</a:t>
            </a:r>
          </a:p>
        </p:txBody>
      </p:sp>
    </p:spTree>
    <p:extLst>
      <p:ext uri="{BB962C8B-B14F-4D97-AF65-F5344CB8AC3E}">
        <p14:creationId xmlns:p14="http://schemas.microsoft.com/office/powerpoint/2010/main" val="11349429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接连接符 6"/>
          <p:cNvCxnSpPr/>
          <p:nvPr/>
        </p:nvCxnSpPr>
        <p:spPr>
          <a:xfrm flipV="1">
            <a:off x="695960" y="1107440"/>
            <a:ext cx="9453880" cy="22067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矩形 1"/>
          <p:cNvSpPr/>
          <p:nvPr/>
        </p:nvSpPr>
        <p:spPr>
          <a:xfrm>
            <a:off x="1092345" y="2096489"/>
            <a:ext cx="9537555" cy="466211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2000" b="1" dirty="0"/>
              <a:t>7</a:t>
            </a:r>
            <a:r>
              <a:rPr lang="zh-CN" altLang="en-US" sz="2000" b="1" dirty="0"/>
              <a:t>．种公猪：凡已参加配种的公猪都称为种公猪。</a:t>
            </a:r>
          </a:p>
          <a:p>
            <a:pPr algn="just">
              <a:lnSpc>
                <a:spcPct val="150000"/>
              </a:lnSpc>
            </a:pPr>
            <a:r>
              <a:rPr lang="zh-CN" altLang="en-US" sz="2000" b="1" dirty="0"/>
              <a:t>     检定公猪：指</a:t>
            </a:r>
            <a:r>
              <a:rPr lang="en-US" altLang="zh-CN" sz="2000" b="1" dirty="0"/>
              <a:t>12</a:t>
            </a:r>
            <a:r>
              <a:rPr lang="zh-CN" altLang="en-US" sz="2000" b="1" dirty="0"/>
              <a:t>月龄左右从初配开始至第一批与配母猪产仔断奶阶段的公猪；</a:t>
            </a:r>
          </a:p>
          <a:p>
            <a:pPr algn="just">
              <a:lnSpc>
                <a:spcPct val="150000"/>
              </a:lnSpc>
            </a:pPr>
            <a:r>
              <a:rPr lang="zh-CN" altLang="en-US" sz="2000" b="1" dirty="0"/>
              <a:t>     基础公猪：指</a:t>
            </a:r>
            <a:r>
              <a:rPr lang="en-US" altLang="zh-CN" sz="2000" b="1" dirty="0"/>
              <a:t>16</a:t>
            </a:r>
            <a:r>
              <a:rPr lang="zh-CN" altLang="en-US" sz="2000" b="1" dirty="0"/>
              <a:t>月龄以上经检定合格的公猪。</a:t>
            </a:r>
            <a:endParaRPr lang="en-US" altLang="zh-CN" sz="2000" b="1" dirty="0"/>
          </a:p>
          <a:p>
            <a:pPr algn="just">
              <a:lnSpc>
                <a:spcPct val="150000"/>
              </a:lnSpc>
            </a:pPr>
            <a:endParaRPr lang="en-US" altLang="zh-CN" sz="2000" b="1" dirty="0"/>
          </a:p>
          <a:p>
            <a:pPr algn="just">
              <a:lnSpc>
                <a:spcPct val="150000"/>
              </a:lnSpc>
            </a:pPr>
            <a:r>
              <a:rPr lang="en-US" altLang="zh-CN" sz="2000" b="1" dirty="0"/>
              <a:t>8</a:t>
            </a:r>
            <a:r>
              <a:rPr lang="zh-CN" altLang="en-US" sz="2000" b="1" dirty="0"/>
              <a:t>．育肥猪：用来生产猪肉的猪统称为育肥猪。</a:t>
            </a:r>
          </a:p>
          <a:p>
            <a:pPr algn="just">
              <a:lnSpc>
                <a:spcPct val="150000"/>
              </a:lnSpc>
            </a:pPr>
            <a:r>
              <a:rPr lang="zh-CN" altLang="en-US" sz="2000" b="1" dirty="0"/>
              <a:t>     生长猪：指体重</a:t>
            </a:r>
            <a:r>
              <a:rPr lang="en-US" altLang="zh-CN" sz="2000" b="1" dirty="0"/>
              <a:t>25kg</a:t>
            </a:r>
            <a:r>
              <a:rPr lang="zh-CN" altLang="en-US" sz="2000" b="1" dirty="0"/>
              <a:t>或</a:t>
            </a:r>
            <a:r>
              <a:rPr lang="en-US" altLang="zh-CN" sz="2000" b="1" dirty="0"/>
              <a:t>30kg</a:t>
            </a:r>
            <a:r>
              <a:rPr lang="zh-CN" altLang="en-US" sz="2000" b="1" dirty="0"/>
              <a:t>至</a:t>
            </a:r>
            <a:r>
              <a:rPr lang="en-US" altLang="zh-CN" sz="2000" b="1" dirty="0"/>
              <a:t>50kg</a:t>
            </a:r>
            <a:r>
              <a:rPr lang="zh-CN" altLang="en-US" sz="2000" b="1" dirty="0"/>
              <a:t>或</a:t>
            </a:r>
            <a:r>
              <a:rPr lang="en-US" altLang="zh-CN" sz="2000" b="1" dirty="0"/>
              <a:t>60 kg</a:t>
            </a:r>
            <a:r>
              <a:rPr lang="zh-CN" altLang="en-US" sz="2000" b="1" dirty="0"/>
              <a:t>（不作种用）的猪（或者</a:t>
            </a:r>
            <a:r>
              <a:rPr lang="en-US" altLang="zh-CN" sz="2000" b="1" dirty="0"/>
              <a:t>70</a:t>
            </a:r>
            <a:r>
              <a:rPr lang="zh-CN" altLang="en-US" sz="2000" b="1" dirty="0"/>
              <a:t>日龄至</a:t>
            </a:r>
            <a:r>
              <a:rPr lang="en-US" altLang="zh-CN" sz="2000" b="1" dirty="0"/>
              <a:t>120</a:t>
            </a:r>
            <a:r>
              <a:rPr lang="zh-CN" altLang="en-US" sz="2000" b="1" dirty="0"/>
              <a:t>日龄的猪）。</a:t>
            </a:r>
          </a:p>
          <a:p>
            <a:pPr algn="just">
              <a:lnSpc>
                <a:spcPct val="150000"/>
              </a:lnSpc>
            </a:pPr>
            <a:r>
              <a:rPr lang="zh-CN" altLang="en-US" sz="2000" b="1" dirty="0"/>
              <a:t>     育肥猪：指体重</a:t>
            </a:r>
            <a:r>
              <a:rPr lang="en-US" altLang="zh-CN" sz="2000" b="1" dirty="0"/>
              <a:t>50kg</a:t>
            </a:r>
            <a:r>
              <a:rPr lang="zh-CN" altLang="en-US" sz="2000" b="1" dirty="0"/>
              <a:t>或</a:t>
            </a:r>
            <a:r>
              <a:rPr lang="en-US" altLang="zh-CN" sz="2000" b="1" dirty="0"/>
              <a:t>60kg</a:t>
            </a:r>
            <a:r>
              <a:rPr lang="zh-CN" altLang="en-US" sz="2000" b="1" dirty="0"/>
              <a:t>至</a:t>
            </a:r>
            <a:r>
              <a:rPr lang="en-US" altLang="zh-CN" sz="2000" b="1" dirty="0"/>
              <a:t>90kg</a:t>
            </a:r>
            <a:r>
              <a:rPr lang="zh-CN" altLang="en-US" sz="2000" b="1" dirty="0"/>
              <a:t>或</a:t>
            </a:r>
            <a:r>
              <a:rPr lang="en-US" altLang="zh-CN" sz="2000" b="1" dirty="0"/>
              <a:t>100kg</a:t>
            </a:r>
            <a:r>
              <a:rPr lang="zh-CN" altLang="en-US" sz="2000" b="1" dirty="0"/>
              <a:t>以上的猪。（或者</a:t>
            </a:r>
            <a:r>
              <a:rPr lang="en-US" altLang="zh-CN" sz="2000" b="1" dirty="0"/>
              <a:t>120</a:t>
            </a:r>
            <a:r>
              <a:rPr lang="zh-CN" altLang="en-US" sz="2000" b="1" dirty="0"/>
              <a:t>日龄至屠宰日龄的猪）。</a:t>
            </a:r>
          </a:p>
          <a:p>
            <a:pPr algn="just">
              <a:lnSpc>
                <a:spcPct val="150000"/>
              </a:lnSpc>
            </a:pPr>
            <a:endParaRPr lang="zh-CN" altLang="en-US" sz="2000" dirty="0"/>
          </a:p>
        </p:txBody>
      </p:sp>
      <p:sp>
        <p:nvSpPr>
          <p:cNvPr id="24" name="标题 2">
            <a:extLst>
              <a:ext uri="{FF2B5EF4-FFF2-40B4-BE49-F238E27FC236}">
                <a16:creationId xmlns:a16="http://schemas.microsoft.com/office/drawing/2014/main" xmlns="" id="{D6E8726C-4367-45B8-9C12-64EDDF1316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74395"/>
          </a:xfrm>
        </p:spPr>
        <p:txBody>
          <a:bodyPr>
            <a:normAutofit/>
          </a:bodyPr>
          <a:lstStyle/>
          <a:p>
            <a:r>
              <a:rPr lang="zh-CN" altLang="en-US" sz="3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一、猪群结构的确定</a:t>
            </a:r>
            <a:endParaRPr lang="en-US" altLang="zh-CN" sz="3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xmlns="" id="{8DCE47E1-3B92-4C58-85CA-DEA469EE6CD9}"/>
              </a:ext>
            </a:extLst>
          </p:cNvPr>
          <p:cNvSpPr txBox="1"/>
          <p:nvPr/>
        </p:nvSpPr>
        <p:spPr>
          <a:xfrm>
            <a:off x="409575" y="1351388"/>
            <a:ext cx="6096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04800" algn="just"/>
            <a:r>
              <a:rPr lang="zh-CN" altLang="zh-CN" sz="2800" b="1" kern="100" dirty="0">
                <a:effectLst/>
                <a:latin typeface="+mn-ea"/>
              </a:rPr>
              <a:t>（一）猪群类别的划分</a:t>
            </a:r>
          </a:p>
        </p:txBody>
      </p:sp>
    </p:spTree>
    <p:extLst>
      <p:ext uri="{BB962C8B-B14F-4D97-AF65-F5344CB8AC3E}">
        <p14:creationId xmlns:p14="http://schemas.microsoft.com/office/powerpoint/2010/main" val="12221052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接连接符 6"/>
          <p:cNvCxnSpPr/>
          <p:nvPr/>
        </p:nvCxnSpPr>
        <p:spPr>
          <a:xfrm flipV="1">
            <a:off x="695960" y="1107440"/>
            <a:ext cx="9453880" cy="22067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矩形 1"/>
          <p:cNvSpPr/>
          <p:nvPr/>
        </p:nvSpPr>
        <p:spPr>
          <a:xfrm>
            <a:off x="1060305" y="2736928"/>
            <a:ext cx="10039350" cy="2353786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2000" b="1" dirty="0"/>
              <a:t>(1)</a:t>
            </a:r>
            <a:r>
              <a:rPr lang="zh-CN" altLang="en-US" sz="2000" b="1" dirty="0"/>
              <a:t>年产总窝数  </a:t>
            </a:r>
            <a:endParaRPr lang="en-US" altLang="zh-CN" sz="2000" b="1" dirty="0"/>
          </a:p>
          <a:p>
            <a:pPr algn="just">
              <a:lnSpc>
                <a:spcPct val="150000"/>
              </a:lnSpc>
            </a:pPr>
            <a:r>
              <a:rPr lang="zh-CN" altLang="en-US" sz="2000" b="1" dirty="0"/>
              <a:t>年出栏头数</a:t>
            </a:r>
            <a:r>
              <a:rPr lang="en-US" altLang="zh-CN" sz="2000" b="1" dirty="0"/>
              <a:t>=</a:t>
            </a:r>
            <a:r>
              <a:rPr lang="zh-CN" altLang="en-US" sz="2000" b="1" dirty="0"/>
              <a:t>年产总窝数</a:t>
            </a:r>
            <a:r>
              <a:rPr lang="zh-CN" altLang="zh-CN" sz="2000" kern="100" dirty="0">
                <a:solidFill>
                  <a:srgbClr val="000000"/>
                </a:solidFill>
                <a:effectLst/>
                <a:ea typeface="宋体" panose="02010600030101010101" pitchFamily="2" charset="-122"/>
                <a:cs typeface="Times New Roman" panose="02020603050405020304" pitchFamily="18" charset="0"/>
              </a:rPr>
              <a:t>×</a:t>
            </a:r>
            <a:r>
              <a:rPr lang="zh-CN" altLang="en-US" sz="2000" b="1" dirty="0">
                <a:solidFill>
                  <a:srgbClr val="FF0000"/>
                </a:solidFill>
              </a:rPr>
              <a:t>每窝出栏数量 </a:t>
            </a:r>
            <a:r>
              <a:rPr lang="en-US" altLang="zh-CN" sz="2000" b="1" dirty="0">
                <a:solidFill>
                  <a:srgbClr val="FF0000"/>
                </a:solidFill>
              </a:rPr>
              <a:t>=</a:t>
            </a:r>
            <a:r>
              <a:rPr lang="zh-CN" altLang="en-US" sz="2000" b="1" dirty="0">
                <a:solidFill>
                  <a:srgbClr val="FF0000"/>
                </a:solidFill>
              </a:rPr>
              <a:t>（窝产仔猪数</a:t>
            </a:r>
            <a:r>
              <a:rPr lang="en-US" altLang="zh-CN" sz="2000" b="1" dirty="0">
                <a:solidFill>
                  <a:srgbClr val="FF0000"/>
                </a:solidFill>
              </a:rPr>
              <a:t>×</a:t>
            </a:r>
            <a:r>
              <a:rPr lang="zh-CN" altLang="en-US" sz="2000" b="1" dirty="0">
                <a:solidFill>
                  <a:srgbClr val="FF0000"/>
                </a:solidFill>
              </a:rPr>
              <a:t>各阶段存活率</a:t>
            </a:r>
            <a:r>
              <a:rPr lang="en-US" altLang="zh-CN" sz="2000" b="1" dirty="0">
                <a:solidFill>
                  <a:srgbClr val="FF0000"/>
                </a:solidFill>
              </a:rPr>
              <a:t>)</a:t>
            </a:r>
            <a:endParaRPr lang="en-US" altLang="zh-CN" sz="2000" b="1" u="sng" dirty="0">
              <a:solidFill>
                <a:srgbClr val="FF0000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zh-CN" altLang="en-US" sz="2000" b="1" dirty="0"/>
              <a:t>年产总窝数</a:t>
            </a:r>
            <a:r>
              <a:rPr lang="en-US" altLang="zh-CN" sz="2000" b="1" dirty="0"/>
              <a:t>=</a:t>
            </a:r>
            <a:r>
              <a:rPr lang="zh-CN" altLang="en-US" sz="2000" b="1" dirty="0"/>
              <a:t>年出栏头数</a:t>
            </a:r>
            <a:r>
              <a:rPr lang="en-US" altLang="zh-CN" sz="2000" b="1" dirty="0"/>
              <a:t>/(</a:t>
            </a:r>
            <a:r>
              <a:rPr lang="zh-CN" altLang="en-US" sz="2000" b="1" dirty="0"/>
              <a:t>窝产仔数</a:t>
            </a:r>
            <a:r>
              <a:rPr lang="en-US" altLang="zh-CN" sz="2000" b="1" dirty="0"/>
              <a:t>×</a:t>
            </a:r>
            <a:r>
              <a:rPr lang="zh-CN" altLang="en-US" sz="2000" b="1" dirty="0"/>
              <a:t>出生到出栏的成活率</a:t>
            </a:r>
            <a:r>
              <a:rPr lang="en-US" altLang="zh-CN" sz="2000" b="1" dirty="0"/>
              <a:t>)</a:t>
            </a:r>
          </a:p>
          <a:p>
            <a:pPr algn="just">
              <a:lnSpc>
                <a:spcPct val="150000"/>
              </a:lnSpc>
            </a:pPr>
            <a:r>
              <a:rPr lang="en-US" altLang="zh-CN" sz="2000" b="1" dirty="0"/>
              <a:t>                  =10000/(10×0.90×0.95×0.98)=1193</a:t>
            </a:r>
          </a:p>
          <a:p>
            <a:pPr algn="just">
              <a:lnSpc>
                <a:spcPct val="150000"/>
              </a:lnSpc>
            </a:pPr>
            <a:endParaRPr lang="zh-CN" altLang="en-US" sz="2000" dirty="0"/>
          </a:p>
        </p:txBody>
      </p:sp>
      <p:sp>
        <p:nvSpPr>
          <p:cNvPr id="24" name="标题 2">
            <a:extLst>
              <a:ext uri="{FF2B5EF4-FFF2-40B4-BE49-F238E27FC236}">
                <a16:creationId xmlns:a16="http://schemas.microsoft.com/office/drawing/2014/main" xmlns="" id="{D6E8726C-4367-45B8-9C12-64EDDF1316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74395"/>
          </a:xfrm>
        </p:spPr>
        <p:txBody>
          <a:bodyPr>
            <a:normAutofit/>
          </a:bodyPr>
          <a:lstStyle/>
          <a:p>
            <a:r>
              <a:rPr lang="zh-CN" altLang="en-US" sz="3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一、猪群结构的确定</a:t>
            </a:r>
            <a:endParaRPr lang="en-US" altLang="zh-CN" sz="3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xmlns="" id="{8DCE47E1-3B92-4C58-85CA-DEA469EE6CD9}"/>
              </a:ext>
            </a:extLst>
          </p:cNvPr>
          <p:cNvSpPr txBox="1"/>
          <p:nvPr/>
        </p:nvSpPr>
        <p:spPr>
          <a:xfrm>
            <a:off x="409575" y="1201608"/>
            <a:ext cx="1069008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04800" algn="just"/>
            <a:r>
              <a:rPr lang="zh-CN" altLang="en-US" sz="2800" b="1" kern="100" dirty="0">
                <a:effectLst/>
                <a:latin typeface="+mn-ea"/>
              </a:rPr>
              <a:t>（二）各类猪群头数的计算</a:t>
            </a:r>
            <a:endParaRPr lang="en-US" altLang="zh-CN" sz="2800" b="1" kern="100" dirty="0">
              <a:effectLst/>
              <a:latin typeface="+mn-ea"/>
            </a:endParaRPr>
          </a:p>
          <a:p>
            <a:pPr indent="304800" algn="just"/>
            <a:r>
              <a:rPr lang="zh-CN" altLang="en-US" sz="2800" b="1" dirty="0"/>
              <a:t>  </a:t>
            </a:r>
            <a:r>
              <a:rPr lang="zh-CN" altLang="en-US" sz="2400" b="1" dirty="0"/>
              <a:t>猪群结构就是指各类群的猪在全部猪群中所占的比例关系。</a:t>
            </a:r>
            <a:endParaRPr lang="zh-CN" altLang="zh-CN" sz="2400" b="1" kern="100" dirty="0">
              <a:effectLst/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6060234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接连接符 6"/>
          <p:cNvCxnSpPr/>
          <p:nvPr/>
        </p:nvCxnSpPr>
        <p:spPr>
          <a:xfrm flipV="1">
            <a:off x="695960" y="1107440"/>
            <a:ext cx="9453880" cy="22067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矩形 1"/>
          <p:cNvSpPr/>
          <p:nvPr/>
        </p:nvSpPr>
        <p:spPr>
          <a:xfrm>
            <a:off x="838200" y="2076003"/>
            <a:ext cx="9610725" cy="373878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2000" b="1" dirty="0"/>
              <a:t>（</a:t>
            </a:r>
            <a:r>
              <a:rPr lang="en-US" altLang="zh-CN" sz="2000" b="1" dirty="0"/>
              <a:t>2</a:t>
            </a:r>
            <a:r>
              <a:rPr lang="zh-CN" altLang="en-US" sz="2000" b="1" dirty="0"/>
              <a:t>）每个单位时间转群头数</a:t>
            </a:r>
            <a:r>
              <a:rPr lang="en-US" altLang="zh-CN" sz="2000" b="1" dirty="0"/>
              <a:t>(</a:t>
            </a:r>
            <a:r>
              <a:rPr lang="zh-CN" altLang="en-US" sz="2000" b="1" dirty="0"/>
              <a:t>以</a:t>
            </a:r>
            <a:r>
              <a:rPr lang="en-US" altLang="zh-CN" sz="2000" b="1" dirty="0"/>
              <a:t>7d</a:t>
            </a:r>
            <a:r>
              <a:rPr lang="zh-CN" altLang="en-US" sz="2000" b="1" dirty="0"/>
              <a:t>为一个单位时间</a:t>
            </a:r>
            <a:r>
              <a:rPr lang="en-US" altLang="zh-CN" sz="2000" b="1" dirty="0"/>
              <a:t>)</a:t>
            </a:r>
          </a:p>
          <a:p>
            <a:pPr algn="just">
              <a:lnSpc>
                <a:spcPct val="150000"/>
              </a:lnSpc>
            </a:pPr>
            <a:r>
              <a:rPr lang="en-US" altLang="zh-CN" sz="2000" b="1" dirty="0"/>
              <a:t>①</a:t>
            </a:r>
            <a:r>
              <a:rPr lang="zh-CN" altLang="en-US" sz="2000" b="1" dirty="0"/>
              <a:t>产仔窝数</a:t>
            </a:r>
            <a:r>
              <a:rPr lang="en-US" altLang="zh-CN" sz="2000" b="1" dirty="0"/>
              <a:t>=</a:t>
            </a:r>
            <a:r>
              <a:rPr lang="zh-CN" altLang="en-US" sz="2000" b="1" dirty="0"/>
              <a:t>年总产窝数</a:t>
            </a:r>
            <a:r>
              <a:rPr lang="en-US" altLang="zh-CN" sz="2000" b="1" dirty="0"/>
              <a:t>÷52(1</a:t>
            </a:r>
            <a:r>
              <a:rPr lang="zh-CN" altLang="en-US" sz="2000" b="1" dirty="0"/>
              <a:t>年总周数</a:t>
            </a:r>
            <a:r>
              <a:rPr lang="en-US" altLang="zh-CN" sz="2000" b="1" dirty="0"/>
              <a:t>)=1193/52=23 </a:t>
            </a:r>
          </a:p>
          <a:p>
            <a:pPr algn="just">
              <a:lnSpc>
                <a:spcPct val="150000"/>
              </a:lnSpc>
            </a:pPr>
            <a:r>
              <a:rPr lang="en-US" altLang="zh-CN" sz="2000" b="1" dirty="0"/>
              <a:t>②</a:t>
            </a:r>
            <a:r>
              <a:rPr lang="zh-CN" altLang="en-US" sz="2000" b="1" dirty="0"/>
              <a:t>妊娠母猪数</a:t>
            </a:r>
            <a:r>
              <a:rPr lang="en-US" altLang="zh-CN" sz="2000" b="1" dirty="0"/>
              <a:t>=</a:t>
            </a:r>
            <a:r>
              <a:rPr lang="zh-CN" altLang="en-US" sz="2000" b="1" dirty="0"/>
              <a:t>产仔窝数</a:t>
            </a:r>
            <a:r>
              <a:rPr lang="en-US" altLang="zh-CN" sz="2000" b="1" dirty="0"/>
              <a:t>÷</a:t>
            </a:r>
            <a:r>
              <a:rPr lang="zh-CN" altLang="en-US" sz="2000" b="1" dirty="0"/>
              <a:t>分娩率</a:t>
            </a:r>
            <a:r>
              <a:rPr lang="en-US" altLang="zh-CN" sz="2000" b="1" dirty="0"/>
              <a:t>=23/0.95=24</a:t>
            </a:r>
            <a:r>
              <a:rPr lang="zh-CN" altLang="en-US" sz="2000" b="1" dirty="0"/>
              <a:t>，分娩率</a:t>
            </a:r>
            <a:r>
              <a:rPr lang="en-US" altLang="zh-CN" sz="2000" b="1" dirty="0"/>
              <a:t>95%</a:t>
            </a:r>
            <a:r>
              <a:rPr lang="zh-CN" altLang="en-US" sz="2000" b="1" dirty="0"/>
              <a:t>；</a:t>
            </a:r>
          </a:p>
          <a:p>
            <a:pPr algn="just">
              <a:lnSpc>
                <a:spcPct val="150000"/>
              </a:lnSpc>
            </a:pPr>
            <a:r>
              <a:rPr lang="zh-CN" altLang="en-US" sz="2000" b="1" dirty="0"/>
              <a:t>③配种母猪数</a:t>
            </a:r>
            <a:r>
              <a:rPr lang="en-US" altLang="zh-CN" sz="2000" b="1" dirty="0"/>
              <a:t>=</a:t>
            </a:r>
            <a:r>
              <a:rPr lang="zh-CN" altLang="en-US" sz="2000" b="1" dirty="0"/>
              <a:t>妊娠母猪数</a:t>
            </a:r>
            <a:r>
              <a:rPr lang="en-US" altLang="zh-CN" sz="2000" b="1" dirty="0"/>
              <a:t>/</a:t>
            </a:r>
            <a:r>
              <a:rPr lang="zh-CN" altLang="en-US" sz="2000" b="1" dirty="0"/>
              <a:t>情期受胎率</a:t>
            </a:r>
            <a:r>
              <a:rPr lang="en-US" altLang="zh-CN" sz="2000" b="1" dirty="0"/>
              <a:t>=24/0.8=30  </a:t>
            </a:r>
            <a:r>
              <a:rPr lang="zh-CN" altLang="en-US" sz="2000" b="1" dirty="0"/>
              <a:t>情期受胎率</a:t>
            </a:r>
            <a:r>
              <a:rPr lang="en-US" altLang="zh-CN" sz="2000" b="1" dirty="0"/>
              <a:t>80%</a:t>
            </a:r>
            <a:r>
              <a:rPr lang="zh-CN" altLang="en-US" sz="2000" b="1" dirty="0"/>
              <a:t>；</a:t>
            </a:r>
          </a:p>
          <a:p>
            <a:pPr algn="just">
              <a:lnSpc>
                <a:spcPct val="150000"/>
              </a:lnSpc>
            </a:pPr>
            <a:r>
              <a:rPr lang="zh-CN" altLang="en-US" sz="2000" b="1" dirty="0"/>
              <a:t>④哺乳仔猪数</a:t>
            </a:r>
            <a:r>
              <a:rPr lang="en-US" altLang="zh-CN" sz="2000" b="1" dirty="0"/>
              <a:t>=</a:t>
            </a:r>
            <a:r>
              <a:rPr lang="zh-CN" altLang="en-US" sz="2000" b="1" dirty="0"/>
              <a:t>产仔窝数</a:t>
            </a:r>
            <a:r>
              <a:rPr lang="en-US" altLang="zh-CN" sz="2000" b="1" dirty="0"/>
              <a:t>×</a:t>
            </a:r>
            <a:r>
              <a:rPr lang="zh-CN" altLang="en-US" sz="2000" b="1" dirty="0"/>
              <a:t>窝产仔数</a:t>
            </a:r>
            <a:r>
              <a:rPr lang="en-US" altLang="zh-CN" sz="2000" b="1" dirty="0"/>
              <a:t>×</a:t>
            </a:r>
            <a:r>
              <a:rPr lang="zh-CN" altLang="en-US" sz="2000" b="1" dirty="0"/>
              <a:t>成活率</a:t>
            </a:r>
            <a:r>
              <a:rPr lang="en-US" altLang="zh-CN" sz="2000" b="1" dirty="0"/>
              <a:t>=23*10*0.9=207 </a:t>
            </a:r>
            <a:r>
              <a:rPr lang="zh-CN" altLang="en-US" sz="2000" b="1" dirty="0"/>
              <a:t>成活率</a:t>
            </a:r>
            <a:r>
              <a:rPr lang="en-US" altLang="zh-CN" sz="2000" b="1" dirty="0"/>
              <a:t>90%</a:t>
            </a:r>
            <a:r>
              <a:rPr lang="zh-CN" altLang="en-US" sz="2000" b="1" dirty="0"/>
              <a:t>；</a:t>
            </a:r>
          </a:p>
          <a:p>
            <a:pPr algn="just">
              <a:lnSpc>
                <a:spcPct val="150000"/>
              </a:lnSpc>
            </a:pPr>
            <a:r>
              <a:rPr lang="zh-CN" altLang="en-US" sz="2000" b="1" dirty="0"/>
              <a:t>⑤保育仔猪数</a:t>
            </a:r>
            <a:r>
              <a:rPr lang="en-US" altLang="zh-CN" sz="2000" b="1" dirty="0"/>
              <a:t>=</a:t>
            </a:r>
            <a:r>
              <a:rPr lang="zh-CN" altLang="en-US" sz="2000" b="1" dirty="0"/>
              <a:t>哺乳仔猪数</a:t>
            </a:r>
            <a:r>
              <a:rPr lang="en-US" altLang="zh-CN" sz="2000" b="1" dirty="0"/>
              <a:t>×</a:t>
            </a:r>
            <a:r>
              <a:rPr lang="zh-CN" altLang="en-US" sz="2000" b="1" dirty="0"/>
              <a:t>成活率</a:t>
            </a:r>
            <a:r>
              <a:rPr lang="en-US" altLang="zh-CN" sz="2000" b="1" dirty="0"/>
              <a:t>=207*0.95=196  </a:t>
            </a:r>
            <a:r>
              <a:rPr lang="zh-CN" altLang="en-US" sz="2000" b="1" dirty="0"/>
              <a:t>成活率</a:t>
            </a:r>
            <a:r>
              <a:rPr lang="en-US" altLang="zh-CN" sz="2000" b="1" dirty="0"/>
              <a:t>95%</a:t>
            </a:r>
            <a:r>
              <a:rPr lang="zh-CN" altLang="en-US" sz="2000" b="1" dirty="0"/>
              <a:t>；</a:t>
            </a:r>
          </a:p>
          <a:p>
            <a:pPr algn="just">
              <a:lnSpc>
                <a:spcPct val="150000"/>
              </a:lnSpc>
            </a:pPr>
            <a:r>
              <a:rPr lang="zh-CN" altLang="en-US" sz="2000" b="1" dirty="0"/>
              <a:t>⑥生长肥育猪数</a:t>
            </a:r>
            <a:r>
              <a:rPr lang="en-US" altLang="zh-CN" sz="2000" b="1" dirty="0"/>
              <a:t>=</a:t>
            </a:r>
            <a:r>
              <a:rPr lang="zh-CN" altLang="en-US" sz="2000" b="1" dirty="0"/>
              <a:t>保育仔猪数</a:t>
            </a:r>
            <a:r>
              <a:rPr lang="en-US" altLang="zh-CN" sz="2000" b="1" dirty="0"/>
              <a:t>×</a:t>
            </a:r>
            <a:r>
              <a:rPr lang="zh-CN" altLang="en-US" sz="2000" b="1" dirty="0"/>
              <a:t>成活率</a:t>
            </a:r>
            <a:r>
              <a:rPr lang="en-US" altLang="zh-CN" sz="2000" b="1" dirty="0"/>
              <a:t>=196*0.98=192  </a:t>
            </a:r>
            <a:r>
              <a:rPr lang="zh-CN" altLang="en-US" sz="2000" b="1" dirty="0"/>
              <a:t>成活率</a:t>
            </a:r>
            <a:r>
              <a:rPr lang="en-US" altLang="zh-CN" sz="2000" b="1" dirty="0"/>
              <a:t>98%</a:t>
            </a:r>
            <a:r>
              <a:rPr lang="zh-CN" altLang="en-US" sz="2000" b="1" dirty="0"/>
              <a:t>；</a:t>
            </a:r>
          </a:p>
          <a:p>
            <a:pPr algn="just">
              <a:lnSpc>
                <a:spcPct val="150000"/>
              </a:lnSpc>
            </a:pPr>
            <a:endParaRPr lang="zh-CN" altLang="en-US" sz="2000" dirty="0"/>
          </a:p>
        </p:txBody>
      </p:sp>
      <p:sp>
        <p:nvSpPr>
          <p:cNvPr id="24" name="标题 2">
            <a:extLst>
              <a:ext uri="{FF2B5EF4-FFF2-40B4-BE49-F238E27FC236}">
                <a16:creationId xmlns:a16="http://schemas.microsoft.com/office/drawing/2014/main" xmlns="" id="{D6E8726C-4367-45B8-9C12-64EDDF1316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74395"/>
          </a:xfrm>
        </p:spPr>
        <p:txBody>
          <a:bodyPr>
            <a:normAutofit/>
          </a:bodyPr>
          <a:lstStyle/>
          <a:p>
            <a:r>
              <a:rPr lang="zh-CN" altLang="en-US" sz="3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一、猪群结构的确定</a:t>
            </a:r>
            <a:endParaRPr lang="en-US" altLang="zh-CN" sz="3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xmlns="" id="{8DCE47E1-3B92-4C58-85CA-DEA469EE6CD9}"/>
              </a:ext>
            </a:extLst>
          </p:cNvPr>
          <p:cNvSpPr txBox="1"/>
          <p:nvPr/>
        </p:nvSpPr>
        <p:spPr>
          <a:xfrm>
            <a:off x="409575" y="1201608"/>
            <a:ext cx="1069008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04800" algn="just"/>
            <a:r>
              <a:rPr lang="zh-CN" altLang="en-US" sz="2800" b="1" kern="100" dirty="0">
                <a:effectLst/>
                <a:latin typeface="+mn-ea"/>
              </a:rPr>
              <a:t>（二）各类猪群头数的计算</a:t>
            </a:r>
            <a:endParaRPr lang="en-US" altLang="zh-CN" sz="2800" b="1" kern="100" dirty="0">
              <a:effectLst/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6524130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接连接符 6"/>
          <p:cNvCxnSpPr/>
          <p:nvPr/>
        </p:nvCxnSpPr>
        <p:spPr>
          <a:xfrm flipV="1">
            <a:off x="695960" y="1107440"/>
            <a:ext cx="9453880" cy="22067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矩形 1"/>
          <p:cNvSpPr/>
          <p:nvPr/>
        </p:nvSpPr>
        <p:spPr>
          <a:xfrm>
            <a:off x="838200" y="1871822"/>
            <a:ext cx="9610725" cy="466211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2000" b="1" dirty="0"/>
              <a:t>（</a:t>
            </a:r>
            <a:r>
              <a:rPr lang="en-US" altLang="zh-CN" sz="2000" b="1" dirty="0"/>
              <a:t>3</a:t>
            </a:r>
            <a:r>
              <a:rPr lang="zh-CN" altLang="en-US" sz="2000" b="1" dirty="0"/>
              <a:t>）猪群组数</a:t>
            </a:r>
          </a:p>
          <a:p>
            <a:pPr algn="just">
              <a:lnSpc>
                <a:spcPct val="150000"/>
              </a:lnSpc>
            </a:pPr>
            <a:r>
              <a:rPr lang="zh-CN" altLang="en-US" sz="2000" b="1" dirty="0"/>
              <a:t>通常以</a:t>
            </a:r>
            <a:r>
              <a:rPr lang="en-US" altLang="zh-CN" sz="2000" b="1" dirty="0"/>
              <a:t>7d</a:t>
            </a:r>
            <a:r>
              <a:rPr lang="zh-CN" altLang="en-US" sz="2000" b="1" dirty="0"/>
              <a:t>为一个单位时间</a:t>
            </a:r>
            <a:r>
              <a:rPr lang="en-US" altLang="zh-CN" sz="2000" b="1" dirty="0"/>
              <a:t>,</a:t>
            </a:r>
            <a:r>
              <a:rPr lang="zh-CN" altLang="en-US" sz="2000" b="1" dirty="0"/>
              <a:t>猪群组数等于饲养的周龄。</a:t>
            </a:r>
          </a:p>
          <a:p>
            <a:pPr algn="just">
              <a:lnSpc>
                <a:spcPct val="150000"/>
              </a:lnSpc>
            </a:pPr>
            <a:r>
              <a:rPr lang="zh-CN" altLang="en-US" sz="2000" b="1" dirty="0"/>
              <a:t>（</a:t>
            </a:r>
            <a:r>
              <a:rPr lang="en-US" altLang="zh-CN" sz="2000" b="1" dirty="0"/>
              <a:t>4</a:t>
            </a:r>
            <a:r>
              <a:rPr lang="zh-CN" altLang="en-US" sz="2000" b="1" dirty="0"/>
              <a:t>）猪群的结构</a:t>
            </a:r>
          </a:p>
          <a:p>
            <a:pPr algn="just">
              <a:lnSpc>
                <a:spcPct val="150000"/>
              </a:lnSpc>
            </a:pPr>
            <a:r>
              <a:rPr lang="zh-CN" altLang="en-US" sz="2000" b="1" dirty="0"/>
              <a:t>在猪群中</a:t>
            </a:r>
            <a:r>
              <a:rPr lang="en-US" altLang="zh-CN" sz="2000" b="1" dirty="0"/>
              <a:t>,</a:t>
            </a:r>
            <a:r>
              <a:rPr lang="zh-CN" altLang="en-US" sz="2000" b="1" dirty="0"/>
              <a:t>不同性别的猪应该保持适当的比例</a:t>
            </a:r>
            <a:r>
              <a:rPr lang="en-US" altLang="zh-CN" sz="2000" b="1" dirty="0"/>
              <a:t>,</a:t>
            </a:r>
            <a:r>
              <a:rPr lang="zh-CN" altLang="en-US" sz="2000" b="1" dirty="0"/>
              <a:t>以保证正常的更新和周转。</a:t>
            </a:r>
          </a:p>
          <a:p>
            <a:pPr algn="just">
              <a:lnSpc>
                <a:spcPct val="150000"/>
              </a:lnSpc>
            </a:pPr>
            <a:r>
              <a:rPr lang="zh-CN" altLang="en-US" sz="2000" b="1" dirty="0"/>
              <a:t>育种场种公、母猪的比例一般为</a:t>
            </a:r>
            <a:r>
              <a:rPr lang="en-US" altLang="zh-CN" sz="2000" b="1" dirty="0"/>
              <a:t>1:5</a:t>
            </a:r>
            <a:r>
              <a:rPr lang="zh-CN" altLang="en-US" sz="2000" b="1" dirty="0"/>
              <a:t>；商品猪场公、母猪比例一般为</a:t>
            </a:r>
            <a:r>
              <a:rPr lang="en-US" altLang="zh-CN" sz="2000" b="1" dirty="0"/>
              <a:t>1:25~30</a:t>
            </a:r>
            <a:r>
              <a:rPr lang="zh-CN" altLang="en-US" sz="2000" b="1" dirty="0"/>
              <a:t>。</a:t>
            </a:r>
          </a:p>
          <a:p>
            <a:pPr algn="just">
              <a:lnSpc>
                <a:spcPct val="150000"/>
              </a:lnSpc>
            </a:pPr>
            <a:r>
              <a:rPr lang="zh-CN" altLang="en-US" sz="2000" b="1" dirty="0"/>
              <a:t>各猪群存栏数</a:t>
            </a:r>
            <a:r>
              <a:rPr lang="en-US" altLang="zh-CN" sz="2000" b="1" dirty="0"/>
              <a:t>=</a:t>
            </a:r>
            <a:r>
              <a:rPr lang="zh-CN" altLang="en-US" sz="2000" b="1" dirty="0"/>
              <a:t>每组猪群头数</a:t>
            </a:r>
            <a:r>
              <a:rPr lang="en-US" altLang="zh-CN" sz="2000" b="1" dirty="0"/>
              <a:t>×</a:t>
            </a:r>
            <a:r>
              <a:rPr lang="zh-CN" altLang="en-US" sz="2000" b="1" dirty="0"/>
              <a:t>猪群组数。见表</a:t>
            </a:r>
            <a:r>
              <a:rPr lang="en-US" altLang="zh-CN" sz="2000" b="1" dirty="0"/>
              <a:t>1</a:t>
            </a:r>
            <a:endParaRPr lang="zh-CN" altLang="en-US" sz="2000" b="1" dirty="0"/>
          </a:p>
          <a:p>
            <a:pPr algn="just">
              <a:lnSpc>
                <a:spcPct val="150000"/>
              </a:lnSpc>
            </a:pPr>
            <a:r>
              <a:rPr lang="zh-CN" altLang="en-US" sz="2000" b="1" dirty="0"/>
              <a:t>生产母猪的头数为</a:t>
            </a:r>
            <a:r>
              <a:rPr lang="en-US" altLang="zh-CN" sz="2000" b="1" dirty="0"/>
              <a:t>576</a:t>
            </a:r>
            <a:r>
              <a:rPr lang="zh-CN" altLang="en-US" sz="2000" b="1" dirty="0"/>
              <a:t>头，公猪后备猪群的计算方法为：</a:t>
            </a:r>
          </a:p>
          <a:p>
            <a:pPr algn="just">
              <a:lnSpc>
                <a:spcPct val="150000"/>
              </a:lnSpc>
            </a:pPr>
            <a:r>
              <a:rPr lang="zh-CN" altLang="en-US" sz="2000" b="1" dirty="0"/>
              <a:t>公猪数：</a:t>
            </a:r>
            <a:r>
              <a:rPr lang="en-US" altLang="zh-CN" sz="2000" b="1" dirty="0"/>
              <a:t>576/25=23</a:t>
            </a:r>
          </a:p>
          <a:p>
            <a:pPr algn="just">
              <a:lnSpc>
                <a:spcPct val="150000"/>
              </a:lnSpc>
            </a:pPr>
            <a:r>
              <a:rPr lang="zh-CN" altLang="en-US" sz="2000" b="1" dirty="0"/>
              <a:t>后备公猪数：</a:t>
            </a:r>
            <a:r>
              <a:rPr lang="en-US" altLang="zh-CN" sz="2000" b="1" dirty="0"/>
              <a:t>23*0.33=8</a:t>
            </a:r>
            <a:r>
              <a:rPr lang="zh-CN" altLang="en-US" sz="2000" b="1" dirty="0"/>
              <a:t>头 </a:t>
            </a:r>
          </a:p>
          <a:p>
            <a:pPr algn="just">
              <a:lnSpc>
                <a:spcPct val="150000"/>
              </a:lnSpc>
            </a:pPr>
            <a:r>
              <a:rPr lang="zh-CN" altLang="en-US" sz="2000" b="1" dirty="0"/>
              <a:t>后备母猪数：</a:t>
            </a:r>
            <a:r>
              <a:rPr lang="en-US" altLang="zh-CN" sz="2000" b="1" dirty="0"/>
              <a:t>576*0.33/</a:t>
            </a:r>
            <a:r>
              <a:rPr lang="zh-CN" altLang="en-US" sz="2000" b="1" dirty="0"/>
              <a:t>（</a:t>
            </a:r>
            <a:r>
              <a:rPr lang="en-US" altLang="zh-CN" sz="2000" b="1" dirty="0"/>
              <a:t>52*0.5)=8</a:t>
            </a:r>
            <a:r>
              <a:rPr lang="zh-CN" altLang="en-US" sz="2000" b="1" dirty="0"/>
              <a:t>头</a:t>
            </a:r>
            <a:r>
              <a:rPr lang="en-US" altLang="zh-CN" sz="2000" b="1" dirty="0"/>
              <a:t>/</a:t>
            </a:r>
            <a:r>
              <a:rPr lang="zh-CN" altLang="en-US" sz="2000" b="1" dirty="0"/>
              <a:t>周 （</a:t>
            </a:r>
            <a:r>
              <a:rPr lang="en-US" altLang="zh-CN" sz="2000" b="1" dirty="0"/>
              <a:t>50%</a:t>
            </a:r>
            <a:r>
              <a:rPr lang="zh-CN" altLang="en-US" sz="2000" b="1" dirty="0"/>
              <a:t>留种率）</a:t>
            </a:r>
          </a:p>
        </p:txBody>
      </p:sp>
      <p:sp>
        <p:nvSpPr>
          <p:cNvPr id="24" name="标题 2">
            <a:extLst>
              <a:ext uri="{FF2B5EF4-FFF2-40B4-BE49-F238E27FC236}">
                <a16:creationId xmlns:a16="http://schemas.microsoft.com/office/drawing/2014/main" xmlns="" id="{D6E8726C-4367-45B8-9C12-64EDDF1316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74395"/>
          </a:xfrm>
        </p:spPr>
        <p:txBody>
          <a:bodyPr>
            <a:normAutofit/>
          </a:bodyPr>
          <a:lstStyle/>
          <a:p>
            <a:r>
              <a:rPr lang="zh-CN" altLang="en-US" sz="3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一、猪群结构的确定</a:t>
            </a:r>
            <a:endParaRPr lang="en-US" altLang="zh-CN" sz="3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xmlns="" id="{8DCE47E1-3B92-4C58-85CA-DEA469EE6CD9}"/>
              </a:ext>
            </a:extLst>
          </p:cNvPr>
          <p:cNvSpPr txBox="1"/>
          <p:nvPr/>
        </p:nvSpPr>
        <p:spPr>
          <a:xfrm>
            <a:off x="409575" y="1201608"/>
            <a:ext cx="1069008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04800" algn="just"/>
            <a:r>
              <a:rPr lang="zh-CN" altLang="en-US" sz="2800" b="1" kern="100" dirty="0">
                <a:effectLst/>
                <a:latin typeface="+mn-ea"/>
              </a:rPr>
              <a:t>（二）各类猪群头数的计算</a:t>
            </a:r>
            <a:endParaRPr lang="en-US" altLang="zh-CN" sz="2800" b="1" kern="100" dirty="0">
              <a:effectLst/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8805607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接连接符 6"/>
          <p:cNvCxnSpPr/>
          <p:nvPr/>
        </p:nvCxnSpPr>
        <p:spPr>
          <a:xfrm flipV="1">
            <a:off x="695960" y="1107440"/>
            <a:ext cx="9453880" cy="22067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标题 2">
            <a:extLst>
              <a:ext uri="{FF2B5EF4-FFF2-40B4-BE49-F238E27FC236}">
                <a16:creationId xmlns:a16="http://schemas.microsoft.com/office/drawing/2014/main" xmlns="" id="{D6E8726C-4367-45B8-9C12-64EDDF1316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74395"/>
          </a:xfrm>
        </p:spPr>
        <p:txBody>
          <a:bodyPr>
            <a:normAutofit/>
          </a:bodyPr>
          <a:lstStyle/>
          <a:p>
            <a:r>
              <a:rPr lang="zh-CN" altLang="en-US" sz="3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一、猪群结构的确定</a:t>
            </a:r>
            <a:endParaRPr lang="en-US" altLang="zh-CN" sz="3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xmlns="" id="{8DCE47E1-3B92-4C58-85CA-DEA469EE6CD9}"/>
              </a:ext>
            </a:extLst>
          </p:cNvPr>
          <p:cNvSpPr txBox="1"/>
          <p:nvPr/>
        </p:nvSpPr>
        <p:spPr>
          <a:xfrm>
            <a:off x="381000" y="1348602"/>
            <a:ext cx="1069008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04800" algn="just"/>
            <a:r>
              <a:rPr lang="zh-CN" altLang="en-US" sz="2800" b="1" kern="100" dirty="0">
                <a:effectLst/>
                <a:latin typeface="+mn-ea"/>
              </a:rPr>
              <a:t>（二）各类猪群头数的计算</a:t>
            </a:r>
            <a:endParaRPr lang="en-US" altLang="zh-CN" sz="2800" b="1" kern="100" dirty="0">
              <a:effectLst/>
              <a:latin typeface="+mn-ea"/>
            </a:endParaRPr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xmlns="" id="{4DE34A49-0D26-4B19-BF9F-77C7C384F6E8}"/>
              </a:ext>
            </a:extLst>
          </p:cNvPr>
          <p:cNvGraphicFramePr>
            <a:graphicFrameLocks noGrp="1"/>
          </p:cNvGraphicFramePr>
          <p:nvPr/>
        </p:nvGraphicFramePr>
        <p:xfrm>
          <a:off x="2136139" y="2953879"/>
          <a:ext cx="7109461" cy="3101119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3553739">
                  <a:extLst>
                    <a:ext uri="{9D8B030D-6E8A-4147-A177-3AD203B41FA5}">
                      <a16:colId xmlns:a16="http://schemas.microsoft.com/office/drawing/2014/main" xmlns="" val="2585490523"/>
                    </a:ext>
                  </a:extLst>
                </a:gridCol>
                <a:gridCol w="3555722">
                  <a:extLst>
                    <a:ext uri="{9D8B030D-6E8A-4147-A177-3AD203B41FA5}">
                      <a16:colId xmlns:a16="http://schemas.microsoft.com/office/drawing/2014/main" xmlns="" val="650042242"/>
                    </a:ext>
                  </a:extLst>
                </a:gridCol>
              </a:tblGrid>
              <a:tr h="579120">
                <a:tc>
                  <a:txBody>
                    <a:bodyPr/>
                    <a:lstStyle/>
                    <a:p>
                      <a:pPr algn="ctr"/>
                      <a:r>
                        <a:rPr lang="zh-CN" sz="2400" kern="100" dirty="0">
                          <a:effectLst/>
                        </a:rPr>
                        <a:t>猪群类别</a:t>
                      </a: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sz="2400" kern="100">
                          <a:effectLst/>
                        </a:rPr>
                        <a:t>猪群组数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123754995"/>
                  </a:ext>
                </a:extLst>
              </a:tr>
              <a:tr h="2521999">
                <a:tc>
                  <a:txBody>
                    <a:bodyPr/>
                    <a:lstStyle/>
                    <a:p>
                      <a:pPr algn="ctr"/>
                      <a:r>
                        <a:rPr lang="zh-CN" sz="2400" kern="100" dirty="0">
                          <a:effectLst/>
                        </a:rPr>
                        <a:t>空怀配种母猪群</a:t>
                      </a:r>
                    </a:p>
                    <a:p>
                      <a:pPr algn="ctr"/>
                      <a:r>
                        <a:rPr lang="zh-CN" sz="2400" kern="100" dirty="0">
                          <a:effectLst/>
                        </a:rPr>
                        <a:t>妊娠母猪群</a:t>
                      </a:r>
                    </a:p>
                    <a:p>
                      <a:pPr algn="ctr"/>
                      <a:r>
                        <a:rPr lang="zh-CN" sz="2400" kern="100" dirty="0">
                          <a:effectLst/>
                        </a:rPr>
                        <a:t>哺乳母猪群</a:t>
                      </a:r>
                    </a:p>
                    <a:p>
                      <a:pPr algn="ctr"/>
                      <a:r>
                        <a:rPr lang="zh-CN" sz="2400" kern="100" dirty="0">
                          <a:effectLst/>
                        </a:rPr>
                        <a:t>哺乳仔猪群</a:t>
                      </a:r>
                    </a:p>
                    <a:p>
                      <a:pPr algn="ctr"/>
                      <a:r>
                        <a:rPr lang="zh-CN" sz="2400" kern="100" dirty="0">
                          <a:effectLst/>
                        </a:rPr>
                        <a:t>保育仔猪群</a:t>
                      </a:r>
                    </a:p>
                    <a:p>
                      <a:pPr algn="ctr"/>
                      <a:r>
                        <a:rPr lang="zh-CN" sz="2400" kern="100" dirty="0">
                          <a:effectLst/>
                        </a:rPr>
                        <a:t>生长育肥群</a:t>
                      </a: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kern="100" dirty="0">
                          <a:effectLst/>
                        </a:rPr>
                        <a:t>5</a:t>
                      </a:r>
                      <a:endParaRPr lang="zh-CN" sz="2400" kern="100" dirty="0">
                        <a:effectLst/>
                      </a:endParaRPr>
                    </a:p>
                    <a:p>
                      <a:pPr algn="ctr"/>
                      <a:r>
                        <a:rPr lang="en-US" sz="2400" kern="100" dirty="0">
                          <a:effectLst/>
                        </a:rPr>
                        <a:t>12</a:t>
                      </a:r>
                      <a:endParaRPr lang="zh-CN" sz="2400" kern="100" dirty="0">
                        <a:effectLst/>
                      </a:endParaRPr>
                    </a:p>
                    <a:p>
                      <a:pPr algn="ctr"/>
                      <a:r>
                        <a:rPr lang="en-US" sz="2400" kern="100" dirty="0">
                          <a:effectLst/>
                        </a:rPr>
                        <a:t>6</a:t>
                      </a:r>
                      <a:endParaRPr lang="zh-CN" sz="2400" kern="100" dirty="0">
                        <a:effectLst/>
                      </a:endParaRPr>
                    </a:p>
                    <a:p>
                      <a:pPr algn="ctr"/>
                      <a:r>
                        <a:rPr lang="en-US" sz="2400" kern="100" dirty="0">
                          <a:effectLst/>
                        </a:rPr>
                        <a:t>5</a:t>
                      </a:r>
                      <a:endParaRPr lang="zh-CN" sz="2400" kern="100" dirty="0">
                        <a:effectLst/>
                      </a:endParaRPr>
                    </a:p>
                    <a:p>
                      <a:pPr algn="ctr"/>
                      <a:r>
                        <a:rPr lang="en-US" sz="2400" kern="100" dirty="0">
                          <a:effectLst/>
                        </a:rPr>
                        <a:t>5</a:t>
                      </a:r>
                      <a:endParaRPr lang="zh-CN" sz="2400" kern="100" dirty="0">
                        <a:effectLst/>
                      </a:endParaRPr>
                    </a:p>
                    <a:p>
                      <a:pPr algn="ctr"/>
                      <a:r>
                        <a:rPr lang="en-US" sz="2400" kern="100" dirty="0">
                          <a:effectLst/>
                        </a:rPr>
                        <a:t>13</a:t>
                      </a: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639977560"/>
                  </a:ext>
                </a:extLst>
              </a:tr>
            </a:tbl>
          </a:graphicData>
        </a:graphic>
      </p:graphicFrame>
      <p:sp>
        <p:nvSpPr>
          <p:cNvPr id="8" name="文本框 7">
            <a:extLst>
              <a:ext uri="{FF2B5EF4-FFF2-40B4-BE49-F238E27FC236}">
                <a16:creationId xmlns:a16="http://schemas.microsoft.com/office/drawing/2014/main" xmlns="" id="{E4F0DE86-2A04-4E0B-81B8-A542492F1139}"/>
              </a:ext>
            </a:extLst>
          </p:cNvPr>
          <p:cNvSpPr txBox="1"/>
          <p:nvPr/>
        </p:nvSpPr>
        <p:spPr>
          <a:xfrm>
            <a:off x="2678040" y="2182018"/>
            <a:ext cx="609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CN" altLang="zh-CN" sz="24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表</a:t>
            </a:r>
            <a:r>
              <a:rPr lang="en-US" altLang="zh-CN" sz="24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1  </a:t>
            </a:r>
            <a:r>
              <a:rPr lang="zh-CN" altLang="zh-CN" sz="24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各类猪群组数</a:t>
            </a:r>
          </a:p>
        </p:txBody>
      </p:sp>
    </p:spTree>
    <p:extLst>
      <p:ext uri="{BB962C8B-B14F-4D97-AF65-F5344CB8AC3E}">
        <p14:creationId xmlns:p14="http://schemas.microsoft.com/office/powerpoint/2010/main" val="11081640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接连接符 6"/>
          <p:cNvCxnSpPr/>
          <p:nvPr/>
        </p:nvCxnSpPr>
        <p:spPr>
          <a:xfrm flipV="1">
            <a:off x="695960" y="1107440"/>
            <a:ext cx="9453880" cy="22067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标题 2">
            <a:extLst>
              <a:ext uri="{FF2B5EF4-FFF2-40B4-BE49-F238E27FC236}">
                <a16:creationId xmlns:a16="http://schemas.microsoft.com/office/drawing/2014/main" xmlns="" id="{D6E8726C-4367-45B8-9C12-64EDDF1316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74395"/>
          </a:xfrm>
        </p:spPr>
        <p:txBody>
          <a:bodyPr>
            <a:normAutofit/>
          </a:bodyPr>
          <a:lstStyle/>
          <a:p>
            <a:r>
              <a:rPr lang="zh-CN" altLang="en-US" sz="3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一、猪群结构的确定</a:t>
            </a:r>
            <a:endParaRPr lang="en-US" altLang="zh-CN" sz="3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xmlns="" id="{8DCE47E1-3B92-4C58-85CA-DEA469EE6CD9}"/>
              </a:ext>
            </a:extLst>
          </p:cNvPr>
          <p:cNvSpPr txBox="1"/>
          <p:nvPr/>
        </p:nvSpPr>
        <p:spPr>
          <a:xfrm>
            <a:off x="381000" y="1348602"/>
            <a:ext cx="1069008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04800" algn="just"/>
            <a:r>
              <a:rPr lang="zh-CN" altLang="en-US" sz="2800" b="1" kern="100" dirty="0">
                <a:effectLst/>
                <a:latin typeface="+mn-ea"/>
              </a:rPr>
              <a:t>（二）各类猪群头数的计算</a:t>
            </a:r>
            <a:endParaRPr lang="en-US" altLang="zh-CN" sz="2800" b="1" kern="100" dirty="0">
              <a:effectLst/>
              <a:latin typeface="+mn-ea"/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xmlns="" id="{E4F0DE86-2A04-4E0B-81B8-A542492F1139}"/>
              </a:ext>
            </a:extLst>
          </p:cNvPr>
          <p:cNvSpPr txBox="1"/>
          <p:nvPr/>
        </p:nvSpPr>
        <p:spPr>
          <a:xfrm>
            <a:off x="2596760" y="1860084"/>
            <a:ext cx="609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CN" altLang="zh-CN" sz="24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表</a:t>
            </a:r>
            <a:r>
              <a:rPr lang="en-US" altLang="zh-CN" sz="24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2    </a:t>
            </a:r>
            <a:r>
              <a:rPr lang="zh-CN" altLang="en-US" sz="24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万头猪场猪群结构</a:t>
            </a:r>
            <a:endParaRPr lang="zh-CN" altLang="zh-CN" sz="2400" b="1" kern="100" dirty="0"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xmlns="" id="{5D9A8DBB-1DCC-4150-B5A2-8305CB95C8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2131949"/>
              </p:ext>
            </p:extLst>
          </p:nvPr>
        </p:nvGraphicFramePr>
        <p:xfrm>
          <a:off x="1026796" y="2383304"/>
          <a:ext cx="9831069" cy="4129256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751706">
                  <a:extLst>
                    <a:ext uri="{9D8B030D-6E8A-4147-A177-3AD203B41FA5}">
                      <a16:colId xmlns:a16="http://schemas.microsoft.com/office/drawing/2014/main" xmlns="" val="3654691"/>
                    </a:ext>
                  </a:extLst>
                </a:gridCol>
                <a:gridCol w="880599">
                  <a:extLst>
                    <a:ext uri="{9D8B030D-6E8A-4147-A177-3AD203B41FA5}">
                      <a16:colId xmlns:a16="http://schemas.microsoft.com/office/drawing/2014/main" xmlns="" val="1491260433"/>
                    </a:ext>
                  </a:extLst>
                </a:gridCol>
                <a:gridCol w="670731">
                  <a:extLst>
                    <a:ext uri="{9D8B030D-6E8A-4147-A177-3AD203B41FA5}">
                      <a16:colId xmlns:a16="http://schemas.microsoft.com/office/drawing/2014/main" xmlns="" val="2286628281"/>
                    </a:ext>
                  </a:extLst>
                </a:gridCol>
                <a:gridCol w="881654">
                  <a:extLst>
                    <a:ext uri="{9D8B030D-6E8A-4147-A177-3AD203B41FA5}">
                      <a16:colId xmlns:a16="http://schemas.microsoft.com/office/drawing/2014/main" xmlns="" val="4065182575"/>
                    </a:ext>
                  </a:extLst>
                </a:gridCol>
                <a:gridCol w="1093630">
                  <a:extLst>
                    <a:ext uri="{9D8B030D-6E8A-4147-A177-3AD203B41FA5}">
                      <a16:colId xmlns:a16="http://schemas.microsoft.com/office/drawing/2014/main" xmlns="" val="1823924538"/>
                    </a:ext>
                  </a:extLst>
                </a:gridCol>
                <a:gridCol w="4552749">
                  <a:extLst>
                    <a:ext uri="{9D8B030D-6E8A-4147-A177-3AD203B41FA5}">
                      <a16:colId xmlns:a16="http://schemas.microsoft.com/office/drawing/2014/main" xmlns="" val="371554320"/>
                    </a:ext>
                  </a:extLst>
                </a:gridCol>
              </a:tblGrid>
              <a:tr h="837957">
                <a:tc>
                  <a:txBody>
                    <a:bodyPr/>
                    <a:lstStyle/>
                    <a:p>
                      <a:pPr algn="ctr"/>
                      <a:r>
                        <a:rPr lang="zh-CN" sz="1800" kern="100" dirty="0">
                          <a:effectLst/>
                        </a:rPr>
                        <a:t>猪群类别</a:t>
                      </a:r>
                      <a:endParaRPr lang="zh-CN" sz="18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zh-CN" sz="1800" kern="100">
                          <a:effectLst/>
                        </a:rPr>
                        <a:t>饲养期（周）</a:t>
                      </a:r>
                      <a:endParaRPr lang="zh-CN" sz="18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zh-CN" sz="1800" kern="100">
                          <a:effectLst/>
                        </a:rPr>
                        <a:t>组数</a:t>
                      </a:r>
                      <a:endParaRPr lang="zh-CN" sz="18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zh-CN" sz="1800" kern="100" dirty="0">
                          <a:effectLst/>
                        </a:rPr>
                        <a:t>每组头数（头）</a:t>
                      </a:r>
                      <a:endParaRPr lang="zh-CN" sz="18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zh-CN" sz="1800" kern="100" dirty="0">
                          <a:effectLst/>
                        </a:rPr>
                        <a:t>存栏数（头）</a:t>
                      </a:r>
                      <a:endParaRPr lang="zh-CN" sz="18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sz="1800" kern="100" dirty="0">
                          <a:effectLst/>
                        </a:rPr>
                        <a:t>备注</a:t>
                      </a:r>
                      <a:endParaRPr lang="zh-CN" sz="18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483517481"/>
                  </a:ext>
                </a:extLst>
              </a:tr>
              <a:tr h="2041266">
                <a:tc>
                  <a:txBody>
                    <a:bodyPr/>
                    <a:lstStyle/>
                    <a:p>
                      <a:pPr algn="ctr"/>
                      <a:r>
                        <a:rPr lang="zh-CN" sz="1800" kern="100">
                          <a:effectLst/>
                        </a:rPr>
                        <a:t>空怀配种母猪群</a:t>
                      </a:r>
                    </a:p>
                    <a:p>
                      <a:pPr algn="ctr"/>
                      <a:r>
                        <a:rPr lang="zh-CN" sz="1800" kern="100">
                          <a:effectLst/>
                        </a:rPr>
                        <a:t>妊娠母猪群</a:t>
                      </a:r>
                    </a:p>
                    <a:p>
                      <a:pPr algn="ctr"/>
                      <a:r>
                        <a:rPr lang="zh-CN" sz="1800" kern="100">
                          <a:effectLst/>
                        </a:rPr>
                        <a:t>哺乳母猪群</a:t>
                      </a:r>
                    </a:p>
                    <a:p>
                      <a:pPr algn="ctr"/>
                      <a:r>
                        <a:rPr lang="zh-CN" sz="1800" kern="100">
                          <a:effectLst/>
                        </a:rPr>
                        <a:t>哺乳仔猪群</a:t>
                      </a:r>
                    </a:p>
                    <a:p>
                      <a:pPr algn="ctr"/>
                      <a:r>
                        <a:rPr lang="zh-CN" sz="1800" kern="100">
                          <a:effectLst/>
                        </a:rPr>
                        <a:t>保育仔猪群</a:t>
                      </a:r>
                    </a:p>
                    <a:p>
                      <a:pPr algn="ctr"/>
                      <a:r>
                        <a:rPr lang="zh-CN" sz="1800" kern="100">
                          <a:effectLst/>
                        </a:rPr>
                        <a:t>生长育肥群</a:t>
                      </a:r>
                      <a:endParaRPr lang="zh-CN" sz="18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00" dirty="0">
                          <a:effectLst/>
                        </a:rPr>
                        <a:t>5</a:t>
                      </a:r>
                      <a:endParaRPr lang="zh-CN" sz="1800" kern="100" dirty="0">
                        <a:effectLst/>
                      </a:endParaRPr>
                    </a:p>
                    <a:p>
                      <a:pPr indent="114300" algn="just"/>
                      <a:r>
                        <a:rPr lang="en-US" sz="1800" kern="100" dirty="0">
                          <a:effectLst/>
                        </a:rPr>
                        <a:t>  12</a:t>
                      </a:r>
                      <a:endParaRPr lang="zh-CN" sz="1800" kern="100" dirty="0">
                        <a:effectLst/>
                      </a:endParaRPr>
                    </a:p>
                    <a:p>
                      <a:pPr algn="ctr"/>
                      <a:r>
                        <a:rPr lang="en-US" sz="1800" kern="100" dirty="0">
                          <a:effectLst/>
                        </a:rPr>
                        <a:t>6</a:t>
                      </a:r>
                      <a:endParaRPr lang="zh-CN" sz="1800" kern="100" dirty="0">
                        <a:effectLst/>
                      </a:endParaRPr>
                    </a:p>
                    <a:p>
                      <a:pPr algn="ctr"/>
                      <a:r>
                        <a:rPr lang="en-US" sz="1800" kern="100" dirty="0">
                          <a:effectLst/>
                        </a:rPr>
                        <a:t>5</a:t>
                      </a:r>
                      <a:endParaRPr lang="zh-CN" sz="1800" kern="100" dirty="0">
                        <a:effectLst/>
                      </a:endParaRPr>
                    </a:p>
                    <a:p>
                      <a:pPr algn="ctr"/>
                      <a:r>
                        <a:rPr lang="en-US" sz="1800" kern="100" dirty="0">
                          <a:effectLst/>
                        </a:rPr>
                        <a:t>5</a:t>
                      </a:r>
                      <a:endParaRPr lang="zh-CN" sz="1800" kern="100" dirty="0">
                        <a:effectLst/>
                      </a:endParaRPr>
                    </a:p>
                    <a:p>
                      <a:pPr algn="ctr"/>
                      <a:r>
                        <a:rPr lang="en-US" sz="1800" kern="100" dirty="0">
                          <a:effectLst/>
                        </a:rPr>
                        <a:t>13</a:t>
                      </a:r>
                      <a:endParaRPr lang="zh-CN" sz="18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00">
                          <a:effectLst/>
                        </a:rPr>
                        <a:t>5</a:t>
                      </a:r>
                      <a:endParaRPr lang="zh-CN" sz="1800" kern="100">
                        <a:effectLst/>
                      </a:endParaRPr>
                    </a:p>
                    <a:p>
                      <a:pPr indent="114300" algn="just"/>
                      <a:r>
                        <a:rPr lang="en-US" sz="1800" kern="100">
                          <a:effectLst/>
                        </a:rPr>
                        <a:t>12</a:t>
                      </a:r>
                      <a:endParaRPr lang="zh-CN" sz="1800" kern="100">
                        <a:effectLst/>
                      </a:endParaRPr>
                    </a:p>
                    <a:p>
                      <a:pPr algn="ctr"/>
                      <a:r>
                        <a:rPr lang="en-US" sz="1800" kern="100">
                          <a:effectLst/>
                        </a:rPr>
                        <a:t>6</a:t>
                      </a:r>
                      <a:endParaRPr lang="zh-CN" sz="1800" kern="100">
                        <a:effectLst/>
                      </a:endParaRPr>
                    </a:p>
                    <a:p>
                      <a:pPr algn="ctr"/>
                      <a:r>
                        <a:rPr lang="en-US" sz="1800" kern="100">
                          <a:effectLst/>
                        </a:rPr>
                        <a:t>5</a:t>
                      </a:r>
                      <a:endParaRPr lang="zh-CN" sz="1800" kern="100">
                        <a:effectLst/>
                      </a:endParaRPr>
                    </a:p>
                    <a:p>
                      <a:pPr algn="ctr"/>
                      <a:r>
                        <a:rPr lang="en-US" sz="1800" kern="100">
                          <a:effectLst/>
                        </a:rPr>
                        <a:t>5</a:t>
                      </a:r>
                      <a:endParaRPr lang="zh-CN" sz="1800" kern="100">
                        <a:effectLst/>
                      </a:endParaRPr>
                    </a:p>
                    <a:p>
                      <a:pPr algn="ctr"/>
                      <a:r>
                        <a:rPr lang="en-US" sz="1800" kern="100">
                          <a:effectLst/>
                        </a:rPr>
                        <a:t>13</a:t>
                      </a:r>
                      <a:endParaRPr lang="zh-CN" sz="18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00" dirty="0">
                          <a:effectLst/>
                        </a:rPr>
                        <a:t>30</a:t>
                      </a:r>
                      <a:endParaRPr lang="zh-CN" sz="1800" kern="100" dirty="0">
                        <a:effectLst/>
                      </a:endParaRPr>
                    </a:p>
                    <a:p>
                      <a:pPr algn="ctr"/>
                      <a:r>
                        <a:rPr lang="en-US" sz="1800" kern="100" dirty="0">
                          <a:effectLst/>
                        </a:rPr>
                        <a:t>24</a:t>
                      </a:r>
                      <a:endParaRPr lang="zh-CN" sz="1800" kern="100" dirty="0">
                        <a:effectLst/>
                      </a:endParaRPr>
                    </a:p>
                    <a:p>
                      <a:pPr algn="ctr"/>
                      <a:r>
                        <a:rPr lang="en-US" sz="1800" kern="100" dirty="0">
                          <a:effectLst/>
                        </a:rPr>
                        <a:t>23</a:t>
                      </a:r>
                      <a:endParaRPr lang="zh-CN" sz="1800" kern="100" dirty="0">
                        <a:effectLst/>
                      </a:endParaRPr>
                    </a:p>
                    <a:p>
                      <a:pPr algn="ctr"/>
                      <a:r>
                        <a:rPr lang="en-US" sz="1800" kern="100" dirty="0">
                          <a:effectLst/>
                        </a:rPr>
                        <a:t>230</a:t>
                      </a:r>
                      <a:endParaRPr lang="zh-CN" sz="1800" kern="100" dirty="0">
                        <a:effectLst/>
                      </a:endParaRPr>
                    </a:p>
                    <a:p>
                      <a:pPr algn="ctr"/>
                      <a:r>
                        <a:rPr lang="en-US" sz="1800" kern="100" dirty="0">
                          <a:effectLst/>
                        </a:rPr>
                        <a:t>207</a:t>
                      </a:r>
                      <a:endParaRPr lang="zh-CN" sz="1800" kern="100" dirty="0">
                        <a:effectLst/>
                      </a:endParaRPr>
                    </a:p>
                    <a:p>
                      <a:pPr algn="ctr"/>
                      <a:r>
                        <a:rPr lang="en-US" sz="1800" kern="100" dirty="0">
                          <a:effectLst/>
                        </a:rPr>
                        <a:t>196</a:t>
                      </a:r>
                      <a:endParaRPr lang="zh-CN" sz="18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00" dirty="0">
                          <a:effectLst/>
                        </a:rPr>
                        <a:t>150</a:t>
                      </a:r>
                      <a:endParaRPr lang="zh-CN" sz="1800" kern="100" dirty="0">
                        <a:effectLst/>
                      </a:endParaRPr>
                    </a:p>
                    <a:p>
                      <a:pPr indent="228600" algn="just"/>
                      <a:r>
                        <a:rPr lang="en-US" sz="1800" kern="100" dirty="0">
                          <a:effectLst/>
                        </a:rPr>
                        <a:t> 288</a:t>
                      </a:r>
                      <a:endParaRPr lang="zh-CN" sz="1800" kern="100" dirty="0">
                        <a:effectLst/>
                      </a:endParaRPr>
                    </a:p>
                    <a:p>
                      <a:pPr algn="ctr"/>
                      <a:r>
                        <a:rPr lang="en-US" sz="1800" kern="100" dirty="0">
                          <a:effectLst/>
                        </a:rPr>
                        <a:t>138</a:t>
                      </a:r>
                      <a:endParaRPr lang="zh-CN" sz="1800" kern="100" dirty="0">
                        <a:effectLst/>
                      </a:endParaRPr>
                    </a:p>
                    <a:p>
                      <a:pPr algn="ctr"/>
                      <a:r>
                        <a:rPr lang="en-US" sz="1800" kern="100" dirty="0">
                          <a:effectLst/>
                        </a:rPr>
                        <a:t>1150</a:t>
                      </a:r>
                      <a:endParaRPr lang="zh-CN" sz="1800" kern="100" dirty="0">
                        <a:effectLst/>
                      </a:endParaRPr>
                    </a:p>
                    <a:p>
                      <a:pPr algn="ctr"/>
                      <a:r>
                        <a:rPr lang="en-US" sz="1800" kern="100" dirty="0">
                          <a:effectLst/>
                        </a:rPr>
                        <a:t>1035</a:t>
                      </a:r>
                      <a:endParaRPr lang="zh-CN" sz="1800" kern="100" dirty="0">
                        <a:effectLst/>
                      </a:endParaRPr>
                    </a:p>
                    <a:p>
                      <a:pPr algn="ctr"/>
                      <a:r>
                        <a:rPr lang="en-US" sz="1800" kern="100" dirty="0">
                          <a:effectLst/>
                        </a:rPr>
                        <a:t>2548</a:t>
                      </a:r>
                      <a:endParaRPr lang="zh-CN" sz="18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zh-CN" sz="1800" kern="100" dirty="0">
                          <a:effectLst/>
                        </a:rPr>
                        <a:t>断乳后转入</a:t>
                      </a:r>
                      <a:r>
                        <a:rPr lang="en-US" sz="1800" kern="100" dirty="0">
                          <a:effectLst/>
                        </a:rPr>
                        <a:t>7</a:t>
                      </a:r>
                      <a:r>
                        <a:rPr lang="zh-CN" sz="1800" kern="0" dirty="0">
                          <a:effectLst/>
                        </a:rPr>
                        <a:t>～</a:t>
                      </a:r>
                      <a:r>
                        <a:rPr lang="en-US" sz="1800" kern="100" dirty="0">
                          <a:effectLst/>
                        </a:rPr>
                        <a:t>14</a:t>
                      </a:r>
                      <a:r>
                        <a:rPr lang="zh-CN" sz="1800" kern="100" dirty="0">
                          <a:effectLst/>
                        </a:rPr>
                        <a:t>天的发情配种，配种后观察</a:t>
                      </a:r>
                      <a:r>
                        <a:rPr lang="en-US" sz="1800" kern="100" dirty="0">
                          <a:effectLst/>
                        </a:rPr>
                        <a:t>21</a:t>
                      </a:r>
                      <a:r>
                        <a:rPr lang="zh-CN" sz="1800" kern="100" dirty="0">
                          <a:effectLst/>
                        </a:rPr>
                        <a:t>天</a:t>
                      </a:r>
                    </a:p>
                    <a:p>
                      <a:pPr algn="just"/>
                      <a:r>
                        <a:rPr lang="zh-CN" sz="1800" kern="100" dirty="0">
                          <a:effectLst/>
                        </a:rPr>
                        <a:t>妊娠舍饲养</a:t>
                      </a:r>
                      <a:r>
                        <a:rPr lang="en-US" sz="1800" kern="100" dirty="0">
                          <a:effectLst/>
                        </a:rPr>
                        <a:t>12</a:t>
                      </a:r>
                      <a:r>
                        <a:rPr lang="zh-CN" sz="1800" kern="100" dirty="0">
                          <a:effectLst/>
                        </a:rPr>
                        <a:t>周</a:t>
                      </a:r>
                    </a:p>
                    <a:p>
                      <a:pPr algn="just"/>
                      <a:r>
                        <a:rPr lang="zh-CN" sz="1800" kern="100" dirty="0">
                          <a:effectLst/>
                        </a:rPr>
                        <a:t>提前</a:t>
                      </a:r>
                      <a:r>
                        <a:rPr lang="en-US" sz="1800" kern="100" dirty="0">
                          <a:effectLst/>
                        </a:rPr>
                        <a:t>1</a:t>
                      </a:r>
                      <a:r>
                        <a:rPr lang="zh-CN" sz="1800" kern="100" dirty="0">
                          <a:effectLst/>
                        </a:rPr>
                        <a:t>周进入分娩舍，哺乳</a:t>
                      </a:r>
                      <a:r>
                        <a:rPr lang="en-US" sz="1800" kern="100" dirty="0">
                          <a:effectLst/>
                        </a:rPr>
                        <a:t>4</a:t>
                      </a:r>
                      <a:r>
                        <a:rPr lang="zh-CN" sz="1800" kern="100" dirty="0">
                          <a:effectLst/>
                        </a:rPr>
                        <a:t>周</a:t>
                      </a:r>
                    </a:p>
                    <a:p>
                      <a:pPr algn="just"/>
                      <a:r>
                        <a:rPr lang="zh-CN" sz="1800" kern="100" dirty="0">
                          <a:effectLst/>
                        </a:rPr>
                        <a:t>按出生头数计算</a:t>
                      </a:r>
                    </a:p>
                    <a:p>
                      <a:pPr algn="just"/>
                      <a:r>
                        <a:rPr lang="zh-CN" sz="1800" kern="100" dirty="0">
                          <a:effectLst/>
                        </a:rPr>
                        <a:t>按转入头数计算</a:t>
                      </a:r>
                    </a:p>
                    <a:p>
                      <a:pPr algn="just"/>
                      <a:r>
                        <a:rPr lang="zh-CN" sz="1800" kern="100" dirty="0">
                          <a:effectLst/>
                        </a:rPr>
                        <a:t>按转入头数计算</a:t>
                      </a:r>
                      <a:endParaRPr lang="zh-CN" sz="18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728493712"/>
                  </a:ext>
                </a:extLst>
              </a:tr>
              <a:tr h="935839">
                <a:tc>
                  <a:txBody>
                    <a:bodyPr/>
                    <a:lstStyle/>
                    <a:p>
                      <a:pPr algn="just"/>
                      <a:r>
                        <a:rPr lang="zh-CN" sz="1800" kern="100">
                          <a:effectLst/>
                        </a:rPr>
                        <a:t>后备母猪群</a:t>
                      </a:r>
                    </a:p>
                    <a:p>
                      <a:pPr algn="just"/>
                      <a:r>
                        <a:rPr lang="zh-CN" sz="1800" kern="100">
                          <a:effectLst/>
                        </a:rPr>
                        <a:t>公猪群</a:t>
                      </a:r>
                    </a:p>
                    <a:p>
                      <a:pPr algn="just"/>
                      <a:r>
                        <a:rPr lang="zh-CN" sz="1800" kern="100">
                          <a:effectLst/>
                        </a:rPr>
                        <a:t>后备公猪群</a:t>
                      </a:r>
                      <a:endParaRPr lang="zh-CN" sz="18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00">
                          <a:effectLst/>
                        </a:rPr>
                        <a:t>8</a:t>
                      </a:r>
                      <a:endParaRPr lang="zh-CN" sz="1800" kern="100">
                        <a:effectLst/>
                      </a:endParaRPr>
                    </a:p>
                    <a:p>
                      <a:pPr algn="ctr"/>
                      <a:r>
                        <a:rPr lang="en-US" sz="1800" kern="100">
                          <a:effectLst/>
                        </a:rPr>
                        <a:t>52</a:t>
                      </a:r>
                      <a:endParaRPr lang="zh-CN" sz="1800" kern="100">
                        <a:effectLst/>
                      </a:endParaRPr>
                    </a:p>
                    <a:p>
                      <a:pPr algn="ctr"/>
                      <a:r>
                        <a:rPr lang="en-US" sz="1800" kern="100">
                          <a:effectLst/>
                        </a:rPr>
                        <a:t>12</a:t>
                      </a:r>
                      <a:endParaRPr lang="zh-CN" sz="18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00">
                          <a:effectLst/>
                        </a:rPr>
                        <a:t>8</a:t>
                      </a:r>
                      <a:endParaRPr lang="zh-CN" sz="18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00">
                          <a:effectLst/>
                        </a:rPr>
                        <a:t>8</a:t>
                      </a:r>
                      <a:endParaRPr lang="zh-CN" sz="18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00">
                          <a:effectLst/>
                        </a:rPr>
                        <a:t>64</a:t>
                      </a:r>
                      <a:endParaRPr lang="zh-CN" sz="1800" kern="100">
                        <a:effectLst/>
                      </a:endParaRPr>
                    </a:p>
                    <a:p>
                      <a:pPr algn="ctr"/>
                      <a:r>
                        <a:rPr lang="en-US" sz="1800" kern="100">
                          <a:effectLst/>
                        </a:rPr>
                        <a:t>23</a:t>
                      </a:r>
                      <a:endParaRPr lang="zh-CN" sz="1800" kern="100">
                        <a:effectLst/>
                      </a:endParaRPr>
                    </a:p>
                    <a:p>
                      <a:pPr algn="ctr"/>
                      <a:r>
                        <a:rPr lang="en-US" sz="1800" kern="100">
                          <a:effectLst/>
                        </a:rPr>
                        <a:t>8</a:t>
                      </a:r>
                      <a:endParaRPr lang="zh-CN" sz="18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800" kern="100" dirty="0">
                          <a:effectLst/>
                        </a:rPr>
                        <a:t>8</a:t>
                      </a:r>
                      <a:r>
                        <a:rPr lang="zh-CN" sz="1800" kern="100" dirty="0">
                          <a:effectLst/>
                        </a:rPr>
                        <a:t>个月配种</a:t>
                      </a:r>
                    </a:p>
                    <a:p>
                      <a:pPr algn="just"/>
                      <a:r>
                        <a:rPr lang="zh-CN" sz="1800" kern="100" dirty="0">
                          <a:effectLst/>
                        </a:rPr>
                        <a:t>不转群</a:t>
                      </a:r>
                    </a:p>
                    <a:p>
                      <a:pPr algn="just"/>
                      <a:r>
                        <a:rPr lang="en-US" sz="1800" kern="100" dirty="0">
                          <a:effectLst/>
                        </a:rPr>
                        <a:t>9</a:t>
                      </a:r>
                      <a:r>
                        <a:rPr lang="zh-CN" sz="1800" kern="100" dirty="0">
                          <a:effectLst/>
                        </a:rPr>
                        <a:t>个月使用</a:t>
                      </a:r>
                      <a:endParaRPr lang="zh-CN" sz="18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739025546"/>
                  </a:ext>
                </a:extLst>
              </a:tr>
              <a:tr h="314194">
                <a:tc gridSpan="4">
                  <a:txBody>
                    <a:bodyPr/>
                    <a:lstStyle/>
                    <a:p>
                      <a:pPr algn="ctr"/>
                      <a:r>
                        <a:rPr lang="zh-CN" sz="1800" kern="100">
                          <a:effectLst/>
                        </a:rPr>
                        <a:t>总存栏数</a:t>
                      </a:r>
                      <a:endParaRPr lang="zh-CN" sz="18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00">
                          <a:effectLst/>
                        </a:rPr>
                        <a:t>5404</a:t>
                      </a:r>
                      <a:endParaRPr lang="zh-CN" sz="18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00" dirty="0">
                          <a:effectLst/>
                        </a:rPr>
                        <a:t> </a:t>
                      </a:r>
                      <a:endParaRPr lang="zh-CN" sz="18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4673417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106431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OC_GUID" val="{61597699-70f1-4b6a-ab61-0095a58b52bb}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项目一</Template>
  <TotalTime>1990</TotalTime>
  <Words>1503</Words>
  <Application>Microsoft Office PowerPoint</Application>
  <PresentationFormat>宽屏</PresentationFormat>
  <Paragraphs>252</Paragraphs>
  <Slides>13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3" baseType="lpstr">
      <vt:lpstr>【苹果】迟暮朝朝醉晚灯</vt:lpstr>
      <vt:lpstr>等线</vt:lpstr>
      <vt:lpstr>等线 Light</vt:lpstr>
      <vt:lpstr>方正兰亭超细黑简体</vt:lpstr>
      <vt:lpstr>华文行楷</vt:lpstr>
      <vt:lpstr>宋体</vt:lpstr>
      <vt:lpstr>微软雅黑</vt:lpstr>
      <vt:lpstr>Arial</vt:lpstr>
      <vt:lpstr>Times New Roman</vt:lpstr>
      <vt:lpstr>Office 主题​​</vt:lpstr>
      <vt:lpstr>PowerPoint 演示文稿</vt:lpstr>
      <vt:lpstr>一、猪群结构的确定</vt:lpstr>
      <vt:lpstr>一、猪群结构的确定</vt:lpstr>
      <vt:lpstr>一、猪群结构的确定</vt:lpstr>
      <vt:lpstr>一、猪群结构的确定</vt:lpstr>
      <vt:lpstr>一、猪群结构的确定</vt:lpstr>
      <vt:lpstr>一、猪群结构的确定</vt:lpstr>
      <vt:lpstr>一、猪群结构的确定</vt:lpstr>
      <vt:lpstr>一、猪群结构的确定</vt:lpstr>
      <vt:lpstr>一、猪群结构的确定</vt:lpstr>
      <vt:lpstr>一、猪群结构的确定</vt:lpstr>
      <vt:lpstr>二、猪群周转计划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动物繁殖与改良</dc:title>
  <dc:creator>李 玉丹</dc:creator>
  <cp:lastModifiedBy>FKL</cp:lastModifiedBy>
  <cp:revision>456</cp:revision>
  <dcterms:created xsi:type="dcterms:W3CDTF">2019-09-17T02:06:00Z</dcterms:created>
  <dcterms:modified xsi:type="dcterms:W3CDTF">2021-02-09T08:37:41Z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2052-11.1.0.9584</vt:lpwstr>
  </property>
</Properties>
</file>