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622" r:id="rId3"/>
    <p:sldId id="624" r:id="rId4"/>
    <p:sldId id="258" r:id="rId5"/>
    <p:sldId id="623" r:id="rId6"/>
    <p:sldId id="621" r:id="rId7"/>
    <p:sldId id="625" r:id="rId8"/>
    <p:sldId id="626" r:id="rId9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000000"/>
    <a:srgbClr val="FFFFFF"/>
    <a:srgbClr val="117AAF"/>
    <a:srgbClr val="3C9094"/>
    <a:srgbClr val="DD6A23"/>
    <a:srgbClr val="CC66FF"/>
    <a:srgbClr val="C740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42" autoAdjust="0"/>
    <p:restoredTop sz="94706" autoAdjust="0"/>
  </p:normalViewPr>
  <p:slideViewPr>
    <p:cSldViewPr>
      <p:cViewPr varScale="1">
        <p:scale>
          <a:sx n="97" d="100"/>
          <a:sy n="97" d="100"/>
        </p:scale>
        <p:origin x="72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96" y="242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112713" y="6172200"/>
            <a:ext cx="8936037" cy="414338"/>
            <a:chOff x="71" y="3751"/>
            <a:chExt cx="5629" cy="398"/>
          </a:xfrm>
        </p:grpSpPr>
        <p:sp>
          <p:nvSpPr>
            <p:cNvPr id="5" name="Freeform 9"/>
            <p:cNvSpPr>
              <a:spLocks/>
            </p:cNvSpPr>
            <p:nvPr userDrawn="1"/>
          </p:nvSpPr>
          <p:spPr bwMode="gray">
            <a:xfrm>
              <a:off x="71" y="3751"/>
              <a:ext cx="5626" cy="349"/>
            </a:xfrm>
            <a:custGeom>
              <a:avLst/>
              <a:gdLst/>
              <a:ahLst/>
              <a:cxnLst>
                <a:cxn ang="0">
                  <a:pos x="5626" y="349"/>
                </a:cxn>
                <a:cxn ang="0">
                  <a:pos x="0" y="349"/>
                </a:cxn>
                <a:cxn ang="0">
                  <a:pos x="0" y="187"/>
                </a:cxn>
                <a:cxn ang="0">
                  <a:pos x="0" y="114"/>
                </a:cxn>
                <a:cxn ang="0">
                  <a:pos x="4064" y="118"/>
                </a:cxn>
                <a:cxn ang="0">
                  <a:pos x="4329" y="0"/>
                </a:cxn>
                <a:cxn ang="0">
                  <a:pos x="5623" y="0"/>
                </a:cxn>
                <a:cxn ang="0">
                  <a:pos x="5626" y="349"/>
                </a:cxn>
              </a:cxnLst>
              <a:rect l="0" t="0" r="r" b="b"/>
              <a:pathLst>
                <a:path w="5626" h="349">
                  <a:moveTo>
                    <a:pt x="5626" y="349"/>
                  </a:moveTo>
                  <a:lnTo>
                    <a:pt x="0" y="349"/>
                  </a:lnTo>
                  <a:lnTo>
                    <a:pt x="0" y="187"/>
                  </a:lnTo>
                  <a:lnTo>
                    <a:pt x="0" y="114"/>
                  </a:lnTo>
                  <a:cubicBezTo>
                    <a:pt x="678" y="103"/>
                    <a:pt x="3343" y="137"/>
                    <a:pt x="4064" y="118"/>
                  </a:cubicBezTo>
                  <a:lnTo>
                    <a:pt x="4329" y="0"/>
                  </a:lnTo>
                  <a:lnTo>
                    <a:pt x="5623" y="0"/>
                  </a:lnTo>
                  <a:lnTo>
                    <a:pt x="5626" y="34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6" name="Freeform 10"/>
            <p:cNvSpPr>
              <a:spLocks/>
            </p:cNvSpPr>
            <p:nvPr userDrawn="1"/>
          </p:nvSpPr>
          <p:spPr bwMode="gray">
            <a:xfrm>
              <a:off x="71" y="3800"/>
              <a:ext cx="5626" cy="349"/>
            </a:xfrm>
            <a:custGeom>
              <a:avLst/>
              <a:gdLst/>
              <a:ahLst/>
              <a:cxnLst>
                <a:cxn ang="0">
                  <a:pos x="5626" y="349"/>
                </a:cxn>
                <a:cxn ang="0">
                  <a:pos x="0" y="349"/>
                </a:cxn>
                <a:cxn ang="0">
                  <a:pos x="0" y="187"/>
                </a:cxn>
                <a:cxn ang="0">
                  <a:pos x="0" y="114"/>
                </a:cxn>
                <a:cxn ang="0">
                  <a:pos x="4082" y="118"/>
                </a:cxn>
                <a:cxn ang="0">
                  <a:pos x="4345" y="0"/>
                </a:cxn>
                <a:cxn ang="0">
                  <a:pos x="5623" y="6"/>
                </a:cxn>
                <a:cxn ang="0">
                  <a:pos x="5626" y="349"/>
                </a:cxn>
              </a:cxnLst>
              <a:rect l="0" t="0" r="r" b="b"/>
              <a:pathLst>
                <a:path w="5626" h="349">
                  <a:moveTo>
                    <a:pt x="5626" y="349"/>
                  </a:moveTo>
                  <a:lnTo>
                    <a:pt x="0" y="349"/>
                  </a:lnTo>
                  <a:lnTo>
                    <a:pt x="0" y="187"/>
                  </a:lnTo>
                  <a:lnTo>
                    <a:pt x="0" y="114"/>
                  </a:lnTo>
                  <a:cubicBezTo>
                    <a:pt x="680" y="103"/>
                    <a:pt x="3358" y="137"/>
                    <a:pt x="4082" y="118"/>
                  </a:cubicBezTo>
                  <a:lnTo>
                    <a:pt x="4345" y="0"/>
                  </a:lnTo>
                  <a:lnTo>
                    <a:pt x="5623" y="6"/>
                  </a:lnTo>
                  <a:lnTo>
                    <a:pt x="5626" y="34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7" name="Freeform 11"/>
            <p:cNvSpPr>
              <a:spLocks/>
            </p:cNvSpPr>
            <p:nvPr userDrawn="1"/>
          </p:nvSpPr>
          <p:spPr bwMode="gray">
            <a:xfrm>
              <a:off x="4209" y="3833"/>
              <a:ext cx="1491" cy="87"/>
            </a:xfrm>
            <a:custGeom>
              <a:avLst/>
              <a:gdLst/>
              <a:ahLst/>
              <a:cxnLst>
                <a:cxn ang="0">
                  <a:pos x="0" y="84"/>
                </a:cxn>
                <a:cxn ang="0">
                  <a:pos x="223" y="0"/>
                </a:cxn>
                <a:cxn ang="0">
                  <a:pos x="1491" y="0"/>
                </a:cxn>
                <a:cxn ang="0">
                  <a:pos x="1488" y="60"/>
                </a:cxn>
                <a:cxn ang="0">
                  <a:pos x="383" y="59"/>
                </a:cxn>
                <a:cxn ang="0">
                  <a:pos x="273" y="88"/>
                </a:cxn>
                <a:cxn ang="0">
                  <a:pos x="0" y="84"/>
                </a:cxn>
              </a:cxnLst>
              <a:rect l="0" t="0" r="r" b="b"/>
              <a:pathLst>
                <a:path w="1491" h="88">
                  <a:moveTo>
                    <a:pt x="0" y="84"/>
                  </a:moveTo>
                  <a:lnTo>
                    <a:pt x="223" y="0"/>
                  </a:lnTo>
                  <a:lnTo>
                    <a:pt x="1491" y="0"/>
                  </a:lnTo>
                  <a:lnTo>
                    <a:pt x="1488" y="60"/>
                  </a:lnTo>
                  <a:lnTo>
                    <a:pt x="383" y="59"/>
                  </a:lnTo>
                  <a:lnTo>
                    <a:pt x="273" y="88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FFFFFF">
                <a:alpha val="3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</p:grpSp>
      <p:grpSp>
        <p:nvGrpSpPr>
          <p:cNvPr id="8" name="Group 12"/>
          <p:cNvGrpSpPr>
            <a:grpSpLocks/>
          </p:cNvGrpSpPr>
          <p:nvPr/>
        </p:nvGrpSpPr>
        <p:grpSpPr bwMode="auto">
          <a:xfrm rot="10800000">
            <a:off x="6003925" y="1295400"/>
            <a:ext cx="2768600" cy="779463"/>
            <a:chOff x="1566" y="164"/>
            <a:chExt cx="1455" cy="425"/>
          </a:xfrm>
        </p:grpSpPr>
        <p:sp>
          <p:nvSpPr>
            <p:cNvPr id="9" name="Freeform 13"/>
            <p:cNvSpPr>
              <a:spLocks/>
            </p:cNvSpPr>
            <p:nvPr/>
          </p:nvSpPr>
          <p:spPr bwMode="gray">
            <a:xfrm>
              <a:off x="1894" y="468"/>
              <a:ext cx="38" cy="121"/>
            </a:xfrm>
            <a:custGeom>
              <a:avLst/>
              <a:gdLst/>
              <a:ahLst/>
              <a:cxnLst>
                <a:cxn ang="0">
                  <a:pos x="37" y="36"/>
                </a:cxn>
                <a:cxn ang="0">
                  <a:pos x="35" y="36"/>
                </a:cxn>
                <a:cxn ang="0">
                  <a:pos x="30" y="36"/>
                </a:cxn>
                <a:cxn ang="0">
                  <a:pos x="22" y="34"/>
                </a:cxn>
                <a:cxn ang="0">
                  <a:pos x="15" y="30"/>
                </a:cxn>
                <a:cxn ang="0">
                  <a:pos x="7" y="23"/>
                </a:cxn>
                <a:cxn ang="0">
                  <a:pos x="3" y="13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7" y="1"/>
                </a:cxn>
                <a:cxn ang="0">
                  <a:pos x="15" y="3"/>
                </a:cxn>
                <a:cxn ang="0">
                  <a:pos x="23" y="5"/>
                </a:cxn>
                <a:cxn ang="0">
                  <a:pos x="30" y="11"/>
                </a:cxn>
                <a:cxn ang="0">
                  <a:pos x="37" y="20"/>
                </a:cxn>
                <a:cxn ang="0">
                  <a:pos x="39" y="34"/>
                </a:cxn>
                <a:cxn ang="0">
                  <a:pos x="39" y="121"/>
                </a:cxn>
                <a:cxn ang="0">
                  <a:pos x="37" y="121"/>
                </a:cxn>
                <a:cxn ang="0">
                  <a:pos x="37" y="36"/>
                </a:cxn>
              </a:cxnLst>
              <a:rect l="0" t="0" r="r" b="b"/>
              <a:pathLst>
                <a:path w="39" h="121">
                  <a:moveTo>
                    <a:pt x="37" y="36"/>
                  </a:moveTo>
                  <a:lnTo>
                    <a:pt x="35" y="36"/>
                  </a:lnTo>
                  <a:lnTo>
                    <a:pt x="30" y="36"/>
                  </a:lnTo>
                  <a:lnTo>
                    <a:pt x="22" y="34"/>
                  </a:lnTo>
                  <a:lnTo>
                    <a:pt x="15" y="30"/>
                  </a:lnTo>
                  <a:lnTo>
                    <a:pt x="7" y="23"/>
                  </a:lnTo>
                  <a:lnTo>
                    <a:pt x="3" y="13"/>
                  </a:lnTo>
                  <a:lnTo>
                    <a:pt x="0" y="0"/>
                  </a:lnTo>
                  <a:lnTo>
                    <a:pt x="3" y="0"/>
                  </a:lnTo>
                  <a:lnTo>
                    <a:pt x="7" y="1"/>
                  </a:lnTo>
                  <a:lnTo>
                    <a:pt x="15" y="3"/>
                  </a:lnTo>
                  <a:lnTo>
                    <a:pt x="23" y="5"/>
                  </a:lnTo>
                  <a:lnTo>
                    <a:pt x="30" y="11"/>
                  </a:lnTo>
                  <a:lnTo>
                    <a:pt x="37" y="20"/>
                  </a:lnTo>
                  <a:lnTo>
                    <a:pt x="39" y="34"/>
                  </a:lnTo>
                  <a:lnTo>
                    <a:pt x="39" y="121"/>
                  </a:lnTo>
                  <a:lnTo>
                    <a:pt x="37" y="121"/>
                  </a:lnTo>
                  <a:lnTo>
                    <a:pt x="37" y="36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0" name="Freeform 14"/>
            <p:cNvSpPr>
              <a:spLocks/>
            </p:cNvSpPr>
            <p:nvPr/>
          </p:nvSpPr>
          <p:spPr bwMode="gray">
            <a:xfrm>
              <a:off x="2271" y="452"/>
              <a:ext cx="45" cy="138"/>
            </a:xfrm>
            <a:custGeom>
              <a:avLst/>
              <a:gdLst/>
              <a:ahLst/>
              <a:cxnLst>
                <a:cxn ang="0">
                  <a:pos x="3" y="42"/>
                </a:cxn>
                <a:cxn ang="0">
                  <a:pos x="6" y="42"/>
                </a:cxn>
                <a:cxn ang="0">
                  <a:pos x="12" y="42"/>
                </a:cxn>
                <a:cxn ang="0">
                  <a:pos x="20" y="39"/>
                </a:cxn>
                <a:cxn ang="0">
                  <a:pos x="29" y="35"/>
                </a:cxn>
                <a:cxn ang="0">
                  <a:pos x="37" y="27"/>
                </a:cxn>
                <a:cxn ang="0">
                  <a:pos x="43" y="17"/>
                </a:cxn>
                <a:cxn ang="0">
                  <a:pos x="45" y="2"/>
                </a:cxn>
                <a:cxn ang="0">
                  <a:pos x="43" y="0"/>
                </a:cxn>
                <a:cxn ang="0">
                  <a:pos x="37" y="2"/>
                </a:cxn>
                <a:cxn ang="0">
                  <a:pos x="29" y="3"/>
                </a:cxn>
                <a:cxn ang="0">
                  <a:pos x="19" y="7"/>
                </a:cxn>
                <a:cxn ang="0">
                  <a:pos x="11" y="14"/>
                </a:cxn>
                <a:cxn ang="0">
                  <a:pos x="4" y="23"/>
                </a:cxn>
                <a:cxn ang="0">
                  <a:pos x="0" y="39"/>
                </a:cxn>
                <a:cxn ang="0">
                  <a:pos x="0" y="139"/>
                </a:cxn>
                <a:cxn ang="0">
                  <a:pos x="3" y="139"/>
                </a:cxn>
                <a:cxn ang="0">
                  <a:pos x="3" y="42"/>
                </a:cxn>
              </a:cxnLst>
              <a:rect l="0" t="0" r="r" b="b"/>
              <a:pathLst>
                <a:path w="45" h="139">
                  <a:moveTo>
                    <a:pt x="3" y="42"/>
                  </a:moveTo>
                  <a:lnTo>
                    <a:pt x="6" y="42"/>
                  </a:lnTo>
                  <a:lnTo>
                    <a:pt x="12" y="42"/>
                  </a:lnTo>
                  <a:lnTo>
                    <a:pt x="20" y="39"/>
                  </a:lnTo>
                  <a:lnTo>
                    <a:pt x="29" y="35"/>
                  </a:lnTo>
                  <a:lnTo>
                    <a:pt x="37" y="27"/>
                  </a:lnTo>
                  <a:lnTo>
                    <a:pt x="43" y="17"/>
                  </a:lnTo>
                  <a:lnTo>
                    <a:pt x="45" y="2"/>
                  </a:lnTo>
                  <a:lnTo>
                    <a:pt x="43" y="0"/>
                  </a:lnTo>
                  <a:lnTo>
                    <a:pt x="37" y="2"/>
                  </a:lnTo>
                  <a:lnTo>
                    <a:pt x="29" y="3"/>
                  </a:lnTo>
                  <a:lnTo>
                    <a:pt x="19" y="7"/>
                  </a:lnTo>
                  <a:lnTo>
                    <a:pt x="11" y="14"/>
                  </a:lnTo>
                  <a:lnTo>
                    <a:pt x="4" y="23"/>
                  </a:lnTo>
                  <a:lnTo>
                    <a:pt x="0" y="39"/>
                  </a:lnTo>
                  <a:lnTo>
                    <a:pt x="0" y="139"/>
                  </a:lnTo>
                  <a:lnTo>
                    <a:pt x="3" y="139"/>
                  </a:lnTo>
                  <a:lnTo>
                    <a:pt x="3" y="42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gray">
            <a:xfrm>
              <a:off x="1768" y="378"/>
              <a:ext cx="146" cy="211"/>
            </a:xfrm>
            <a:custGeom>
              <a:avLst/>
              <a:gdLst/>
              <a:ahLst/>
              <a:cxnLst>
                <a:cxn ang="0">
                  <a:pos x="68" y="67"/>
                </a:cxn>
                <a:cxn ang="0">
                  <a:pos x="67" y="67"/>
                </a:cxn>
                <a:cxn ang="0">
                  <a:pos x="60" y="66"/>
                </a:cxn>
                <a:cxn ang="0">
                  <a:pos x="50" y="64"/>
                </a:cxn>
                <a:cxn ang="0">
                  <a:pos x="41" y="62"/>
                </a:cxn>
                <a:cxn ang="0">
                  <a:pos x="29" y="55"/>
                </a:cxn>
                <a:cxn ang="0">
                  <a:pos x="18" y="47"/>
                </a:cxn>
                <a:cxn ang="0">
                  <a:pos x="10" y="35"/>
                </a:cxn>
                <a:cxn ang="0">
                  <a:pos x="3" y="20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10" y="0"/>
                </a:cxn>
                <a:cxn ang="0">
                  <a:pos x="19" y="0"/>
                </a:cxn>
                <a:cxn ang="0">
                  <a:pos x="30" y="2"/>
                </a:cxn>
                <a:cxn ang="0">
                  <a:pos x="41" y="6"/>
                </a:cxn>
                <a:cxn ang="0">
                  <a:pos x="53" y="14"/>
                </a:cxn>
                <a:cxn ang="0">
                  <a:pos x="62" y="25"/>
                </a:cxn>
                <a:cxn ang="0">
                  <a:pos x="69" y="41"/>
                </a:cxn>
                <a:cxn ang="0">
                  <a:pos x="73" y="62"/>
                </a:cxn>
                <a:cxn ang="0">
                  <a:pos x="73" y="60"/>
                </a:cxn>
                <a:cxn ang="0">
                  <a:pos x="73" y="55"/>
                </a:cxn>
                <a:cxn ang="0">
                  <a:pos x="75" y="45"/>
                </a:cxn>
                <a:cxn ang="0">
                  <a:pos x="79" y="36"/>
                </a:cxn>
                <a:cxn ang="0">
                  <a:pos x="84" y="25"/>
                </a:cxn>
                <a:cxn ang="0">
                  <a:pos x="92" y="16"/>
                </a:cxn>
                <a:cxn ang="0">
                  <a:pos x="106" y="8"/>
                </a:cxn>
                <a:cxn ang="0">
                  <a:pos x="123" y="2"/>
                </a:cxn>
                <a:cxn ang="0">
                  <a:pos x="146" y="0"/>
                </a:cxn>
                <a:cxn ang="0">
                  <a:pos x="145" y="2"/>
                </a:cxn>
                <a:cxn ang="0">
                  <a:pos x="145" y="8"/>
                </a:cxn>
                <a:cxn ang="0">
                  <a:pos x="143" y="17"/>
                </a:cxn>
                <a:cxn ang="0">
                  <a:pos x="139" y="28"/>
                </a:cxn>
                <a:cxn ang="0">
                  <a:pos x="134" y="39"/>
                </a:cxn>
                <a:cxn ang="0">
                  <a:pos x="126" y="49"/>
                </a:cxn>
                <a:cxn ang="0">
                  <a:pos x="114" y="59"/>
                </a:cxn>
                <a:cxn ang="0">
                  <a:pos x="98" y="64"/>
                </a:cxn>
                <a:cxn ang="0">
                  <a:pos x="79" y="67"/>
                </a:cxn>
                <a:cxn ang="0">
                  <a:pos x="79" y="211"/>
                </a:cxn>
                <a:cxn ang="0">
                  <a:pos x="68" y="211"/>
                </a:cxn>
                <a:cxn ang="0">
                  <a:pos x="68" y="67"/>
                </a:cxn>
              </a:cxnLst>
              <a:rect l="0" t="0" r="r" b="b"/>
              <a:pathLst>
                <a:path w="146" h="211">
                  <a:moveTo>
                    <a:pt x="68" y="67"/>
                  </a:moveTo>
                  <a:lnTo>
                    <a:pt x="67" y="67"/>
                  </a:lnTo>
                  <a:lnTo>
                    <a:pt x="60" y="66"/>
                  </a:lnTo>
                  <a:lnTo>
                    <a:pt x="50" y="64"/>
                  </a:lnTo>
                  <a:lnTo>
                    <a:pt x="41" y="62"/>
                  </a:lnTo>
                  <a:lnTo>
                    <a:pt x="29" y="55"/>
                  </a:lnTo>
                  <a:lnTo>
                    <a:pt x="18" y="47"/>
                  </a:lnTo>
                  <a:lnTo>
                    <a:pt x="10" y="35"/>
                  </a:lnTo>
                  <a:lnTo>
                    <a:pt x="3" y="20"/>
                  </a:lnTo>
                  <a:lnTo>
                    <a:pt x="0" y="0"/>
                  </a:lnTo>
                  <a:lnTo>
                    <a:pt x="3" y="0"/>
                  </a:lnTo>
                  <a:lnTo>
                    <a:pt x="10" y="0"/>
                  </a:lnTo>
                  <a:lnTo>
                    <a:pt x="19" y="0"/>
                  </a:lnTo>
                  <a:lnTo>
                    <a:pt x="30" y="2"/>
                  </a:lnTo>
                  <a:lnTo>
                    <a:pt x="41" y="6"/>
                  </a:lnTo>
                  <a:lnTo>
                    <a:pt x="53" y="14"/>
                  </a:lnTo>
                  <a:lnTo>
                    <a:pt x="62" y="25"/>
                  </a:lnTo>
                  <a:lnTo>
                    <a:pt x="69" y="41"/>
                  </a:lnTo>
                  <a:lnTo>
                    <a:pt x="73" y="62"/>
                  </a:lnTo>
                  <a:lnTo>
                    <a:pt x="73" y="60"/>
                  </a:lnTo>
                  <a:lnTo>
                    <a:pt x="73" y="55"/>
                  </a:lnTo>
                  <a:lnTo>
                    <a:pt x="75" y="45"/>
                  </a:lnTo>
                  <a:lnTo>
                    <a:pt x="79" y="36"/>
                  </a:lnTo>
                  <a:lnTo>
                    <a:pt x="84" y="25"/>
                  </a:lnTo>
                  <a:lnTo>
                    <a:pt x="92" y="16"/>
                  </a:lnTo>
                  <a:lnTo>
                    <a:pt x="106" y="8"/>
                  </a:lnTo>
                  <a:lnTo>
                    <a:pt x="123" y="2"/>
                  </a:lnTo>
                  <a:lnTo>
                    <a:pt x="146" y="0"/>
                  </a:lnTo>
                  <a:lnTo>
                    <a:pt x="145" y="2"/>
                  </a:lnTo>
                  <a:lnTo>
                    <a:pt x="145" y="8"/>
                  </a:lnTo>
                  <a:lnTo>
                    <a:pt x="143" y="17"/>
                  </a:lnTo>
                  <a:lnTo>
                    <a:pt x="139" y="28"/>
                  </a:lnTo>
                  <a:lnTo>
                    <a:pt x="134" y="39"/>
                  </a:lnTo>
                  <a:lnTo>
                    <a:pt x="126" y="49"/>
                  </a:lnTo>
                  <a:lnTo>
                    <a:pt x="114" y="59"/>
                  </a:lnTo>
                  <a:lnTo>
                    <a:pt x="98" y="64"/>
                  </a:lnTo>
                  <a:lnTo>
                    <a:pt x="79" y="67"/>
                  </a:lnTo>
                  <a:lnTo>
                    <a:pt x="79" y="211"/>
                  </a:lnTo>
                  <a:lnTo>
                    <a:pt x="68" y="211"/>
                  </a:lnTo>
                  <a:lnTo>
                    <a:pt x="68" y="67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gray">
            <a:xfrm>
              <a:off x="2794" y="378"/>
              <a:ext cx="143" cy="211"/>
            </a:xfrm>
            <a:custGeom>
              <a:avLst/>
              <a:gdLst/>
              <a:ahLst/>
              <a:cxnLst>
                <a:cxn ang="0">
                  <a:pos x="67" y="67"/>
                </a:cxn>
                <a:cxn ang="0">
                  <a:pos x="66" y="67"/>
                </a:cxn>
                <a:cxn ang="0">
                  <a:pos x="59" y="66"/>
                </a:cxn>
                <a:cxn ang="0">
                  <a:pos x="50" y="64"/>
                </a:cxn>
                <a:cxn ang="0">
                  <a:pos x="39" y="62"/>
                </a:cxn>
                <a:cxn ang="0">
                  <a:pos x="28" y="55"/>
                </a:cxn>
                <a:cxn ang="0">
                  <a:pos x="17" y="47"/>
                </a:cxn>
                <a:cxn ang="0">
                  <a:pos x="9" y="35"/>
                </a:cxn>
                <a:cxn ang="0">
                  <a:pos x="2" y="2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9" y="0"/>
                </a:cxn>
                <a:cxn ang="0">
                  <a:pos x="17" y="0"/>
                </a:cxn>
                <a:cxn ang="0">
                  <a:pos x="28" y="2"/>
                </a:cxn>
                <a:cxn ang="0">
                  <a:pos x="40" y="6"/>
                </a:cxn>
                <a:cxn ang="0">
                  <a:pos x="51" y="14"/>
                </a:cxn>
                <a:cxn ang="0">
                  <a:pos x="62" y="25"/>
                </a:cxn>
                <a:cxn ang="0">
                  <a:pos x="69" y="41"/>
                </a:cxn>
                <a:cxn ang="0">
                  <a:pos x="73" y="62"/>
                </a:cxn>
                <a:cxn ang="0">
                  <a:pos x="73" y="60"/>
                </a:cxn>
                <a:cxn ang="0">
                  <a:pos x="73" y="55"/>
                </a:cxn>
                <a:cxn ang="0">
                  <a:pos x="74" y="45"/>
                </a:cxn>
                <a:cxn ang="0">
                  <a:pos x="77" y="36"/>
                </a:cxn>
                <a:cxn ang="0">
                  <a:pos x="82" y="25"/>
                </a:cxn>
                <a:cxn ang="0">
                  <a:pos x="91" y="16"/>
                </a:cxn>
                <a:cxn ang="0">
                  <a:pos x="105" y="8"/>
                </a:cxn>
                <a:cxn ang="0">
                  <a:pos x="121" y="2"/>
                </a:cxn>
                <a:cxn ang="0">
                  <a:pos x="144" y="0"/>
                </a:cxn>
                <a:cxn ang="0">
                  <a:pos x="144" y="2"/>
                </a:cxn>
                <a:cxn ang="0">
                  <a:pos x="144" y="8"/>
                </a:cxn>
                <a:cxn ang="0">
                  <a:pos x="141" y="17"/>
                </a:cxn>
                <a:cxn ang="0">
                  <a:pos x="139" y="28"/>
                </a:cxn>
                <a:cxn ang="0">
                  <a:pos x="133" y="39"/>
                </a:cxn>
                <a:cxn ang="0">
                  <a:pos x="125" y="49"/>
                </a:cxn>
                <a:cxn ang="0">
                  <a:pos x="113" y="59"/>
                </a:cxn>
                <a:cxn ang="0">
                  <a:pos x="97" y="64"/>
                </a:cxn>
                <a:cxn ang="0">
                  <a:pos x="77" y="67"/>
                </a:cxn>
                <a:cxn ang="0">
                  <a:pos x="77" y="211"/>
                </a:cxn>
                <a:cxn ang="0">
                  <a:pos x="67" y="211"/>
                </a:cxn>
                <a:cxn ang="0">
                  <a:pos x="67" y="67"/>
                </a:cxn>
              </a:cxnLst>
              <a:rect l="0" t="0" r="r" b="b"/>
              <a:pathLst>
                <a:path w="144" h="211">
                  <a:moveTo>
                    <a:pt x="67" y="67"/>
                  </a:moveTo>
                  <a:lnTo>
                    <a:pt x="66" y="67"/>
                  </a:lnTo>
                  <a:lnTo>
                    <a:pt x="59" y="66"/>
                  </a:lnTo>
                  <a:lnTo>
                    <a:pt x="50" y="64"/>
                  </a:lnTo>
                  <a:lnTo>
                    <a:pt x="39" y="62"/>
                  </a:lnTo>
                  <a:lnTo>
                    <a:pt x="28" y="55"/>
                  </a:lnTo>
                  <a:lnTo>
                    <a:pt x="17" y="47"/>
                  </a:lnTo>
                  <a:lnTo>
                    <a:pt x="9" y="35"/>
                  </a:lnTo>
                  <a:lnTo>
                    <a:pt x="2" y="20"/>
                  </a:lnTo>
                  <a:lnTo>
                    <a:pt x="0" y="0"/>
                  </a:lnTo>
                  <a:lnTo>
                    <a:pt x="2" y="0"/>
                  </a:lnTo>
                  <a:lnTo>
                    <a:pt x="9" y="0"/>
                  </a:lnTo>
                  <a:lnTo>
                    <a:pt x="17" y="0"/>
                  </a:lnTo>
                  <a:lnTo>
                    <a:pt x="28" y="2"/>
                  </a:lnTo>
                  <a:lnTo>
                    <a:pt x="40" y="6"/>
                  </a:lnTo>
                  <a:lnTo>
                    <a:pt x="51" y="14"/>
                  </a:lnTo>
                  <a:lnTo>
                    <a:pt x="62" y="25"/>
                  </a:lnTo>
                  <a:lnTo>
                    <a:pt x="69" y="41"/>
                  </a:lnTo>
                  <a:lnTo>
                    <a:pt x="73" y="62"/>
                  </a:lnTo>
                  <a:lnTo>
                    <a:pt x="73" y="60"/>
                  </a:lnTo>
                  <a:lnTo>
                    <a:pt x="73" y="55"/>
                  </a:lnTo>
                  <a:lnTo>
                    <a:pt x="74" y="45"/>
                  </a:lnTo>
                  <a:lnTo>
                    <a:pt x="77" y="36"/>
                  </a:lnTo>
                  <a:lnTo>
                    <a:pt x="82" y="25"/>
                  </a:lnTo>
                  <a:lnTo>
                    <a:pt x="91" y="16"/>
                  </a:lnTo>
                  <a:lnTo>
                    <a:pt x="105" y="8"/>
                  </a:lnTo>
                  <a:lnTo>
                    <a:pt x="121" y="2"/>
                  </a:lnTo>
                  <a:lnTo>
                    <a:pt x="144" y="0"/>
                  </a:lnTo>
                  <a:lnTo>
                    <a:pt x="144" y="2"/>
                  </a:lnTo>
                  <a:lnTo>
                    <a:pt x="144" y="8"/>
                  </a:lnTo>
                  <a:lnTo>
                    <a:pt x="141" y="17"/>
                  </a:lnTo>
                  <a:lnTo>
                    <a:pt x="139" y="28"/>
                  </a:lnTo>
                  <a:lnTo>
                    <a:pt x="133" y="39"/>
                  </a:lnTo>
                  <a:lnTo>
                    <a:pt x="125" y="49"/>
                  </a:lnTo>
                  <a:lnTo>
                    <a:pt x="113" y="59"/>
                  </a:lnTo>
                  <a:lnTo>
                    <a:pt x="97" y="64"/>
                  </a:lnTo>
                  <a:lnTo>
                    <a:pt x="77" y="67"/>
                  </a:lnTo>
                  <a:lnTo>
                    <a:pt x="77" y="211"/>
                  </a:lnTo>
                  <a:lnTo>
                    <a:pt x="67" y="211"/>
                  </a:lnTo>
                  <a:lnTo>
                    <a:pt x="67" y="67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gray">
            <a:xfrm>
              <a:off x="2633" y="457"/>
              <a:ext cx="88" cy="132"/>
            </a:xfrm>
            <a:custGeom>
              <a:avLst/>
              <a:gdLst/>
              <a:ahLst/>
              <a:cxnLst>
                <a:cxn ang="0">
                  <a:pos x="42" y="43"/>
                </a:cxn>
                <a:cxn ang="0">
                  <a:pos x="39" y="42"/>
                </a:cxn>
                <a:cxn ang="0">
                  <a:pos x="33" y="42"/>
                </a:cxn>
                <a:cxn ang="0">
                  <a:pos x="25" y="39"/>
                </a:cxn>
                <a:cxn ang="0">
                  <a:pos x="16" y="35"/>
                </a:cxn>
                <a:cxn ang="0">
                  <a:pos x="8" y="27"/>
                </a:cxn>
                <a:cxn ang="0">
                  <a:pos x="2" y="16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6" y="0"/>
                </a:cxn>
                <a:cxn ang="0">
                  <a:pos x="12" y="1"/>
                </a:cxn>
                <a:cxn ang="0">
                  <a:pos x="21" y="3"/>
                </a:cxn>
                <a:cxn ang="0">
                  <a:pos x="29" y="8"/>
                </a:cxn>
                <a:cxn ang="0">
                  <a:pos x="37" y="15"/>
                </a:cxn>
                <a:cxn ang="0">
                  <a:pos x="42" y="26"/>
                </a:cxn>
                <a:cxn ang="0">
                  <a:pos x="45" y="39"/>
                </a:cxn>
                <a:cxn ang="0">
                  <a:pos x="45" y="38"/>
                </a:cxn>
                <a:cxn ang="0">
                  <a:pos x="45" y="34"/>
                </a:cxn>
                <a:cxn ang="0">
                  <a:pos x="46" y="27"/>
                </a:cxn>
                <a:cxn ang="0">
                  <a:pos x="49" y="20"/>
                </a:cxn>
                <a:cxn ang="0">
                  <a:pos x="54" y="14"/>
                </a:cxn>
                <a:cxn ang="0">
                  <a:pos x="62" y="7"/>
                </a:cxn>
                <a:cxn ang="0">
                  <a:pos x="73" y="3"/>
                </a:cxn>
                <a:cxn ang="0">
                  <a:pos x="89" y="0"/>
                </a:cxn>
                <a:cxn ang="0">
                  <a:pos x="89" y="3"/>
                </a:cxn>
                <a:cxn ang="0">
                  <a:pos x="88" y="10"/>
                </a:cxn>
                <a:cxn ang="0">
                  <a:pos x="87" y="18"/>
                </a:cxn>
                <a:cxn ang="0">
                  <a:pos x="81" y="26"/>
                </a:cxn>
                <a:cxn ang="0">
                  <a:pos x="74" y="34"/>
                </a:cxn>
                <a:cxn ang="0">
                  <a:pos x="64" y="41"/>
                </a:cxn>
                <a:cxn ang="0">
                  <a:pos x="47" y="43"/>
                </a:cxn>
                <a:cxn ang="0">
                  <a:pos x="47" y="132"/>
                </a:cxn>
                <a:cxn ang="0">
                  <a:pos x="42" y="132"/>
                </a:cxn>
                <a:cxn ang="0">
                  <a:pos x="42" y="43"/>
                </a:cxn>
              </a:cxnLst>
              <a:rect l="0" t="0" r="r" b="b"/>
              <a:pathLst>
                <a:path w="89" h="132">
                  <a:moveTo>
                    <a:pt x="42" y="43"/>
                  </a:moveTo>
                  <a:lnTo>
                    <a:pt x="39" y="42"/>
                  </a:lnTo>
                  <a:lnTo>
                    <a:pt x="33" y="42"/>
                  </a:lnTo>
                  <a:lnTo>
                    <a:pt x="25" y="39"/>
                  </a:lnTo>
                  <a:lnTo>
                    <a:pt x="16" y="35"/>
                  </a:lnTo>
                  <a:lnTo>
                    <a:pt x="8" y="27"/>
                  </a:lnTo>
                  <a:lnTo>
                    <a:pt x="2" y="16"/>
                  </a:lnTo>
                  <a:lnTo>
                    <a:pt x="0" y="0"/>
                  </a:lnTo>
                  <a:lnTo>
                    <a:pt x="2" y="0"/>
                  </a:lnTo>
                  <a:lnTo>
                    <a:pt x="6" y="0"/>
                  </a:lnTo>
                  <a:lnTo>
                    <a:pt x="12" y="1"/>
                  </a:lnTo>
                  <a:lnTo>
                    <a:pt x="21" y="3"/>
                  </a:lnTo>
                  <a:lnTo>
                    <a:pt x="29" y="8"/>
                  </a:lnTo>
                  <a:lnTo>
                    <a:pt x="37" y="15"/>
                  </a:lnTo>
                  <a:lnTo>
                    <a:pt x="42" y="26"/>
                  </a:lnTo>
                  <a:lnTo>
                    <a:pt x="45" y="39"/>
                  </a:lnTo>
                  <a:lnTo>
                    <a:pt x="45" y="38"/>
                  </a:lnTo>
                  <a:lnTo>
                    <a:pt x="45" y="34"/>
                  </a:lnTo>
                  <a:lnTo>
                    <a:pt x="46" y="27"/>
                  </a:lnTo>
                  <a:lnTo>
                    <a:pt x="49" y="20"/>
                  </a:lnTo>
                  <a:lnTo>
                    <a:pt x="54" y="14"/>
                  </a:lnTo>
                  <a:lnTo>
                    <a:pt x="62" y="7"/>
                  </a:lnTo>
                  <a:lnTo>
                    <a:pt x="73" y="3"/>
                  </a:lnTo>
                  <a:lnTo>
                    <a:pt x="89" y="0"/>
                  </a:lnTo>
                  <a:lnTo>
                    <a:pt x="89" y="3"/>
                  </a:lnTo>
                  <a:lnTo>
                    <a:pt x="88" y="10"/>
                  </a:lnTo>
                  <a:lnTo>
                    <a:pt x="87" y="18"/>
                  </a:lnTo>
                  <a:lnTo>
                    <a:pt x="81" y="26"/>
                  </a:lnTo>
                  <a:lnTo>
                    <a:pt x="74" y="34"/>
                  </a:lnTo>
                  <a:lnTo>
                    <a:pt x="64" y="41"/>
                  </a:lnTo>
                  <a:lnTo>
                    <a:pt x="47" y="43"/>
                  </a:lnTo>
                  <a:lnTo>
                    <a:pt x="47" y="132"/>
                  </a:lnTo>
                  <a:lnTo>
                    <a:pt x="42" y="132"/>
                  </a:lnTo>
                  <a:lnTo>
                    <a:pt x="42" y="4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gray">
            <a:xfrm>
              <a:off x="2433" y="405"/>
              <a:ext cx="88" cy="186"/>
            </a:xfrm>
            <a:custGeom>
              <a:avLst/>
              <a:gdLst/>
              <a:ahLst/>
              <a:cxnLst>
                <a:cxn ang="0">
                  <a:pos x="43" y="43"/>
                </a:cxn>
                <a:cxn ang="0">
                  <a:pos x="41" y="43"/>
                </a:cxn>
                <a:cxn ang="0">
                  <a:pos x="35" y="43"/>
                </a:cxn>
                <a:cxn ang="0">
                  <a:pos x="27" y="41"/>
                </a:cxn>
                <a:cxn ang="0">
                  <a:pos x="18" y="35"/>
                </a:cxn>
                <a:cxn ang="0">
                  <a:pos x="8" y="28"/>
                </a:cxn>
                <a:cxn ang="0">
                  <a:pos x="3" y="16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8" y="0"/>
                </a:cxn>
                <a:cxn ang="0">
                  <a:pos x="17" y="1"/>
                </a:cxn>
                <a:cxn ang="0">
                  <a:pos x="26" y="6"/>
                </a:cxn>
                <a:cxn ang="0">
                  <a:pos x="35" y="12"/>
                </a:cxn>
                <a:cxn ang="0">
                  <a:pos x="42" y="24"/>
                </a:cxn>
                <a:cxn ang="0">
                  <a:pos x="48" y="41"/>
                </a:cxn>
                <a:cxn ang="0">
                  <a:pos x="48" y="90"/>
                </a:cxn>
                <a:cxn ang="0">
                  <a:pos x="48" y="88"/>
                </a:cxn>
                <a:cxn ang="0">
                  <a:pos x="48" y="82"/>
                </a:cxn>
                <a:cxn ang="0">
                  <a:pos x="50" y="74"/>
                </a:cxn>
                <a:cxn ang="0">
                  <a:pos x="54" y="66"/>
                </a:cxn>
                <a:cxn ang="0">
                  <a:pos x="61" y="58"/>
                </a:cxn>
                <a:cxn ang="0">
                  <a:pos x="72" y="53"/>
                </a:cxn>
                <a:cxn ang="0">
                  <a:pos x="87" y="50"/>
                </a:cxn>
                <a:cxn ang="0">
                  <a:pos x="88" y="51"/>
                </a:cxn>
                <a:cxn ang="0">
                  <a:pos x="88" y="57"/>
                </a:cxn>
                <a:cxn ang="0">
                  <a:pos x="87" y="64"/>
                </a:cxn>
                <a:cxn ang="0">
                  <a:pos x="84" y="72"/>
                </a:cxn>
                <a:cxn ang="0">
                  <a:pos x="80" y="80"/>
                </a:cxn>
                <a:cxn ang="0">
                  <a:pos x="73" y="86"/>
                </a:cxn>
                <a:cxn ang="0">
                  <a:pos x="62" y="92"/>
                </a:cxn>
                <a:cxn ang="0">
                  <a:pos x="48" y="93"/>
                </a:cxn>
                <a:cxn ang="0">
                  <a:pos x="48" y="186"/>
                </a:cxn>
                <a:cxn ang="0">
                  <a:pos x="43" y="186"/>
                </a:cxn>
                <a:cxn ang="0">
                  <a:pos x="43" y="143"/>
                </a:cxn>
                <a:cxn ang="0">
                  <a:pos x="42" y="143"/>
                </a:cxn>
                <a:cxn ang="0">
                  <a:pos x="37" y="142"/>
                </a:cxn>
                <a:cxn ang="0">
                  <a:pos x="29" y="140"/>
                </a:cxn>
                <a:cxn ang="0">
                  <a:pos x="22" y="136"/>
                </a:cxn>
                <a:cxn ang="0">
                  <a:pos x="14" y="130"/>
                </a:cxn>
                <a:cxn ang="0">
                  <a:pos x="8" y="120"/>
                </a:cxn>
                <a:cxn ang="0">
                  <a:pos x="7" y="105"/>
                </a:cxn>
                <a:cxn ang="0">
                  <a:pos x="8" y="105"/>
                </a:cxn>
                <a:cxn ang="0">
                  <a:pos x="12" y="107"/>
                </a:cxn>
                <a:cxn ang="0">
                  <a:pos x="19" y="108"/>
                </a:cxn>
                <a:cxn ang="0">
                  <a:pos x="26" y="111"/>
                </a:cxn>
                <a:cxn ang="0">
                  <a:pos x="34" y="117"/>
                </a:cxn>
                <a:cxn ang="0">
                  <a:pos x="39" y="127"/>
                </a:cxn>
                <a:cxn ang="0">
                  <a:pos x="43" y="140"/>
                </a:cxn>
                <a:cxn ang="0">
                  <a:pos x="43" y="43"/>
                </a:cxn>
              </a:cxnLst>
              <a:rect l="0" t="0" r="r" b="b"/>
              <a:pathLst>
                <a:path w="88" h="186">
                  <a:moveTo>
                    <a:pt x="43" y="43"/>
                  </a:moveTo>
                  <a:lnTo>
                    <a:pt x="41" y="43"/>
                  </a:lnTo>
                  <a:lnTo>
                    <a:pt x="35" y="43"/>
                  </a:lnTo>
                  <a:lnTo>
                    <a:pt x="27" y="41"/>
                  </a:lnTo>
                  <a:lnTo>
                    <a:pt x="18" y="35"/>
                  </a:lnTo>
                  <a:lnTo>
                    <a:pt x="8" y="28"/>
                  </a:lnTo>
                  <a:lnTo>
                    <a:pt x="3" y="16"/>
                  </a:lnTo>
                  <a:lnTo>
                    <a:pt x="0" y="0"/>
                  </a:lnTo>
                  <a:lnTo>
                    <a:pt x="3" y="0"/>
                  </a:lnTo>
                  <a:lnTo>
                    <a:pt x="8" y="0"/>
                  </a:lnTo>
                  <a:lnTo>
                    <a:pt x="17" y="1"/>
                  </a:lnTo>
                  <a:lnTo>
                    <a:pt x="26" y="6"/>
                  </a:lnTo>
                  <a:lnTo>
                    <a:pt x="35" y="12"/>
                  </a:lnTo>
                  <a:lnTo>
                    <a:pt x="42" y="24"/>
                  </a:lnTo>
                  <a:lnTo>
                    <a:pt x="48" y="41"/>
                  </a:lnTo>
                  <a:lnTo>
                    <a:pt x="48" y="90"/>
                  </a:lnTo>
                  <a:lnTo>
                    <a:pt x="48" y="88"/>
                  </a:lnTo>
                  <a:lnTo>
                    <a:pt x="48" y="82"/>
                  </a:lnTo>
                  <a:lnTo>
                    <a:pt x="50" y="74"/>
                  </a:lnTo>
                  <a:lnTo>
                    <a:pt x="54" y="66"/>
                  </a:lnTo>
                  <a:lnTo>
                    <a:pt x="61" y="58"/>
                  </a:lnTo>
                  <a:lnTo>
                    <a:pt x="72" y="53"/>
                  </a:lnTo>
                  <a:lnTo>
                    <a:pt x="87" y="50"/>
                  </a:lnTo>
                  <a:lnTo>
                    <a:pt x="88" y="51"/>
                  </a:lnTo>
                  <a:lnTo>
                    <a:pt x="88" y="57"/>
                  </a:lnTo>
                  <a:lnTo>
                    <a:pt x="87" y="64"/>
                  </a:lnTo>
                  <a:lnTo>
                    <a:pt x="84" y="72"/>
                  </a:lnTo>
                  <a:lnTo>
                    <a:pt x="80" y="80"/>
                  </a:lnTo>
                  <a:lnTo>
                    <a:pt x="73" y="86"/>
                  </a:lnTo>
                  <a:lnTo>
                    <a:pt x="62" y="92"/>
                  </a:lnTo>
                  <a:lnTo>
                    <a:pt x="48" y="93"/>
                  </a:lnTo>
                  <a:lnTo>
                    <a:pt x="48" y="186"/>
                  </a:lnTo>
                  <a:lnTo>
                    <a:pt x="43" y="186"/>
                  </a:lnTo>
                  <a:lnTo>
                    <a:pt x="43" y="143"/>
                  </a:lnTo>
                  <a:lnTo>
                    <a:pt x="42" y="143"/>
                  </a:lnTo>
                  <a:lnTo>
                    <a:pt x="37" y="142"/>
                  </a:lnTo>
                  <a:lnTo>
                    <a:pt x="29" y="140"/>
                  </a:lnTo>
                  <a:lnTo>
                    <a:pt x="22" y="136"/>
                  </a:lnTo>
                  <a:lnTo>
                    <a:pt x="14" y="130"/>
                  </a:lnTo>
                  <a:lnTo>
                    <a:pt x="8" y="120"/>
                  </a:lnTo>
                  <a:lnTo>
                    <a:pt x="7" y="105"/>
                  </a:lnTo>
                  <a:lnTo>
                    <a:pt x="8" y="105"/>
                  </a:lnTo>
                  <a:lnTo>
                    <a:pt x="12" y="107"/>
                  </a:lnTo>
                  <a:lnTo>
                    <a:pt x="19" y="108"/>
                  </a:lnTo>
                  <a:lnTo>
                    <a:pt x="26" y="111"/>
                  </a:lnTo>
                  <a:lnTo>
                    <a:pt x="34" y="117"/>
                  </a:lnTo>
                  <a:lnTo>
                    <a:pt x="39" y="127"/>
                  </a:lnTo>
                  <a:lnTo>
                    <a:pt x="43" y="140"/>
                  </a:lnTo>
                  <a:lnTo>
                    <a:pt x="43" y="4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gray">
            <a:xfrm>
              <a:off x="1916" y="236"/>
              <a:ext cx="165" cy="356"/>
            </a:xfrm>
            <a:custGeom>
              <a:avLst/>
              <a:gdLst/>
              <a:ahLst/>
              <a:cxnLst>
                <a:cxn ang="0">
                  <a:pos x="85" y="84"/>
                </a:cxn>
                <a:cxn ang="0">
                  <a:pos x="101" y="81"/>
                </a:cxn>
                <a:cxn ang="0">
                  <a:pos x="124" y="73"/>
                </a:cxn>
                <a:cxn ang="0">
                  <a:pos x="148" y="56"/>
                </a:cxn>
                <a:cxn ang="0">
                  <a:pos x="163" y="23"/>
                </a:cxn>
                <a:cxn ang="0">
                  <a:pos x="163" y="0"/>
                </a:cxn>
                <a:cxn ang="0">
                  <a:pos x="148" y="0"/>
                </a:cxn>
                <a:cxn ang="0">
                  <a:pos x="125" y="6"/>
                </a:cxn>
                <a:cxn ang="0">
                  <a:pos x="101" y="22"/>
                </a:cxn>
                <a:cxn ang="0">
                  <a:pos x="82" y="54"/>
                </a:cxn>
                <a:cxn ang="0">
                  <a:pos x="77" y="173"/>
                </a:cxn>
                <a:cxn ang="0">
                  <a:pos x="77" y="165"/>
                </a:cxn>
                <a:cxn ang="0">
                  <a:pos x="71" y="146"/>
                </a:cxn>
                <a:cxn ang="0">
                  <a:pos x="60" y="123"/>
                </a:cxn>
                <a:cxn ang="0">
                  <a:pos x="38" y="104"/>
                </a:cxn>
                <a:cxn ang="0">
                  <a:pos x="0" y="96"/>
                </a:cxn>
                <a:cxn ang="0">
                  <a:pos x="0" y="103"/>
                </a:cxn>
                <a:cxn ang="0">
                  <a:pos x="0" y="120"/>
                </a:cxn>
                <a:cxn ang="0">
                  <a:pos x="8" y="143"/>
                </a:cxn>
                <a:cxn ang="0">
                  <a:pos x="24" y="163"/>
                </a:cxn>
                <a:cxn ang="0">
                  <a:pos x="55" y="177"/>
                </a:cxn>
                <a:cxn ang="0">
                  <a:pos x="77" y="356"/>
                </a:cxn>
                <a:cxn ang="0">
                  <a:pos x="82" y="274"/>
                </a:cxn>
                <a:cxn ang="0">
                  <a:pos x="91" y="273"/>
                </a:cxn>
                <a:cxn ang="0">
                  <a:pos x="112" y="267"/>
                </a:cxn>
                <a:cxn ang="0">
                  <a:pos x="135" y="252"/>
                </a:cxn>
                <a:cxn ang="0">
                  <a:pos x="151" y="224"/>
                </a:cxn>
                <a:cxn ang="0">
                  <a:pos x="152" y="203"/>
                </a:cxn>
                <a:cxn ang="0">
                  <a:pos x="137" y="204"/>
                </a:cxn>
                <a:cxn ang="0">
                  <a:pos x="117" y="211"/>
                </a:cxn>
                <a:cxn ang="0">
                  <a:pos x="97" y="231"/>
                </a:cxn>
                <a:cxn ang="0">
                  <a:pos x="82" y="267"/>
                </a:cxn>
              </a:cxnLst>
              <a:rect l="0" t="0" r="r" b="b"/>
              <a:pathLst>
                <a:path w="166" h="356">
                  <a:moveTo>
                    <a:pt x="82" y="84"/>
                  </a:moveTo>
                  <a:lnTo>
                    <a:pt x="85" y="84"/>
                  </a:lnTo>
                  <a:lnTo>
                    <a:pt x="91" y="84"/>
                  </a:lnTo>
                  <a:lnTo>
                    <a:pt x="101" y="81"/>
                  </a:lnTo>
                  <a:lnTo>
                    <a:pt x="112" y="78"/>
                  </a:lnTo>
                  <a:lnTo>
                    <a:pt x="124" y="73"/>
                  </a:lnTo>
                  <a:lnTo>
                    <a:pt x="136" y="66"/>
                  </a:lnTo>
                  <a:lnTo>
                    <a:pt x="148" y="56"/>
                  </a:lnTo>
                  <a:lnTo>
                    <a:pt x="156" y="42"/>
                  </a:lnTo>
                  <a:lnTo>
                    <a:pt x="163" y="23"/>
                  </a:lnTo>
                  <a:lnTo>
                    <a:pt x="166" y="2"/>
                  </a:lnTo>
                  <a:lnTo>
                    <a:pt x="163" y="0"/>
                  </a:lnTo>
                  <a:lnTo>
                    <a:pt x="158" y="0"/>
                  </a:lnTo>
                  <a:lnTo>
                    <a:pt x="148" y="0"/>
                  </a:lnTo>
                  <a:lnTo>
                    <a:pt x="137" y="3"/>
                  </a:lnTo>
                  <a:lnTo>
                    <a:pt x="125" y="6"/>
                  </a:lnTo>
                  <a:lnTo>
                    <a:pt x="113" y="12"/>
                  </a:lnTo>
                  <a:lnTo>
                    <a:pt x="101" y="22"/>
                  </a:lnTo>
                  <a:lnTo>
                    <a:pt x="90" y="35"/>
                  </a:lnTo>
                  <a:lnTo>
                    <a:pt x="82" y="54"/>
                  </a:lnTo>
                  <a:lnTo>
                    <a:pt x="77" y="78"/>
                  </a:lnTo>
                  <a:lnTo>
                    <a:pt x="77" y="173"/>
                  </a:lnTo>
                  <a:lnTo>
                    <a:pt x="77" y="170"/>
                  </a:lnTo>
                  <a:lnTo>
                    <a:pt x="77" y="165"/>
                  </a:lnTo>
                  <a:lnTo>
                    <a:pt x="74" y="157"/>
                  </a:lnTo>
                  <a:lnTo>
                    <a:pt x="71" y="146"/>
                  </a:lnTo>
                  <a:lnTo>
                    <a:pt x="67" y="134"/>
                  </a:lnTo>
                  <a:lnTo>
                    <a:pt x="60" y="123"/>
                  </a:lnTo>
                  <a:lnTo>
                    <a:pt x="50" y="112"/>
                  </a:lnTo>
                  <a:lnTo>
                    <a:pt x="38" y="104"/>
                  </a:lnTo>
                  <a:lnTo>
                    <a:pt x="20" y="97"/>
                  </a:lnTo>
                  <a:lnTo>
                    <a:pt x="0" y="96"/>
                  </a:lnTo>
                  <a:lnTo>
                    <a:pt x="0" y="97"/>
                  </a:lnTo>
                  <a:lnTo>
                    <a:pt x="0" y="103"/>
                  </a:lnTo>
                  <a:lnTo>
                    <a:pt x="0" y="111"/>
                  </a:lnTo>
                  <a:lnTo>
                    <a:pt x="0" y="120"/>
                  </a:lnTo>
                  <a:lnTo>
                    <a:pt x="2" y="131"/>
                  </a:lnTo>
                  <a:lnTo>
                    <a:pt x="8" y="143"/>
                  </a:lnTo>
                  <a:lnTo>
                    <a:pt x="15" y="154"/>
                  </a:lnTo>
                  <a:lnTo>
                    <a:pt x="24" y="163"/>
                  </a:lnTo>
                  <a:lnTo>
                    <a:pt x="38" y="171"/>
                  </a:lnTo>
                  <a:lnTo>
                    <a:pt x="55" y="177"/>
                  </a:lnTo>
                  <a:lnTo>
                    <a:pt x="77" y="178"/>
                  </a:lnTo>
                  <a:lnTo>
                    <a:pt x="77" y="356"/>
                  </a:lnTo>
                  <a:lnTo>
                    <a:pt x="82" y="356"/>
                  </a:lnTo>
                  <a:lnTo>
                    <a:pt x="82" y="274"/>
                  </a:lnTo>
                  <a:lnTo>
                    <a:pt x="85" y="273"/>
                  </a:lnTo>
                  <a:lnTo>
                    <a:pt x="91" y="273"/>
                  </a:lnTo>
                  <a:lnTo>
                    <a:pt x="101" y="271"/>
                  </a:lnTo>
                  <a:lnTo>
                    <a:pt x="112" y="267"/>
                  </a:lnTo>
                  <a:lnTo>
                    <a:pt x="124" y="262"/>
                  </a:lnTo>
                  <a:lnTo>
                    <a:pt x="135" y="252"/>
                  </a:lnTo>
                  <a:lnTo>
                    <a:pt x="144" y="240"/>
                  </a:lnTo>
                  <a:lnTo>
                    <a:pt x="151" y="224"/>
                  </a:lnTo>
                  <a:lnTo>
                    <a:pt x="154" y="203"/>
                  </a:lnTo>
                  <a:lnTo>
                    <a:pt x="152" y="203"/>
                  </a:lnTo>
                  <a:lnTo>
                    <a:pt x="145" y="203"/>
                  </a:lnTo>
                  <a:lnTo>
                    <a:pt x="137" y="204"/>
                  </a:lnTo>
                  <a:lnTo>
                    <a:pt x="128" y="207"/>
                  </a:lnTo>
                  <a:lnTo>
                    <a:pt x="117" y="211"/>
                  </a:lnTo>
                  <a:lnTo>
                    <a:pt x="106" y="219"/>
                  </a:lnTo>
                  <a:lnTo>
                    <a:pt x="97" y="231"/>
                  </a:lnTo>
                  <a:lnTo>
                    <a:pt x="89" y="247"/>
                  </a:lnTo>
                  <a:lnTo>
                    <a:pt x="82" y="267"/>
                  </a:lnTo>
                  <a:lnTo>
                    <a:pt x="82" y="84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gray">
            <a:xfrm>
              <a:off x="2515" y="381"/>
              <a:ext cx="93" cy="209"/>
            </a:xfrm>
            <a:custGeom>
              <a:avLst/>
              <a:gdLst/>
              <a:ahLst/>
              <a:cxnLst>
                <a:cxn ang="0">
                  <a:pos x="43" y="162"/>
                </a:cxn>
                <a:cxn ang="0">
                  <a:pos x="36" y="160"/>
                </a:cxn>
                <a:cxn ang="0">
                  <a:pos x="23" y="155"/>
                </a:cxn>
                <a:cxn ang="0">
                  <a:pos x="12" y="141"/>
                </a:cxn>
                <a:cxn ang="0">
                  <a:pos x="12" y="129"/>
                </a:cxn>
                <a:cxn ang="0">
                  <a:pos x="23" y="132"/>
                </a:cxn>
                <a:cxn ang="0">
                  <a:pos x="38" y="145"/>
                </a:cxn>
                <a:cxn ang="0">
                  <a:pos x="43" y="108"/>
                </a:cxn>
                <a:cxn ang="0">
                  <a:pos x="35" y="106"/>
                </a:cxn>
                <a:cxn ang="0">
                  <a:pos x="20" y="101"/>
                </a:cxn>
                <a:cxn ang="0">
                  <a:pos x="7" y="83"/>
                </a:cxn>
                <a:cxn ang="0">
                  <a:pos x="7" y="70"/>
                </a:cxn>
                <a:cxn ang="0">
                  <a:pos x="17" y="71"/>
                </a:cxn>
                <a:cxn ang="0">
                  <a:pos x="31" y="81"/>
                </a:cxn>
                <a:cxn ang="0">
                  <a:pos x="43" y="105"/>
                </a:cxn>
                <a:cxn ang="0">
                  <a:pos x="40" y="43"/>
                </a:cxn>
                <a:cxn ang="0">
                  <a:pos x="26" y="39"/>
                </a:cxn>
                <a:cxn ang="0">
                  <a:pos x="8" y="27"/>
                </a:cxn>
                <a:cxn ang="0">
                  <a:pos x="0" y="0"/>
                </a:cxn>
                <a:cxn ang="0">
                  <a:pos x="7" y="0"/>
                </a:cxn>
                <a:cxn ang="0">
                  <a:pos x="23" y="5"/>
                </a:cxn>
                <a:cxn ang="0">
                  <a:pos x="39" y="23"/>
                </a:cxn>
                <a:cxn ang="0">
                  <a:pos x="46" y="38"/>
                </a:cxn>
                <a:cxn ang="0">
                  <a:pos x="51" y="24"/>
                </a:cxn>
                <a:cxn ang="0">
                  <a:pos x="66" y="8"/>
                </a:cxn>
                <a:cxn ang="0">
                  <a:pos x="92" y="0"/>
                </a:cxn>
                <a:cxn ang="0">
                  <a:pos x="90" y="8"/>
                </a:cxn>
                <a:cxn ang="0">
                  <a:pos x="82" y="25"/>
                </a:cxn>
                <a:cxn ang="0">
                  <a:pos x="63" y="40"/>
                </a:cxn>
                <a:cxn ang="0">
                  <a:pos x="49" y="124"/>
                </a:cxn>
                <a:cxn ang="0">
                  <a:pos x="50" y="116"/>
                </a:cxn>
                <a:cxn ang="0">
                  <a:pos x="59" y="100"/>
                </a:cxn>
                <a:cxn ang="0">
                  <a:pos x="81" y="92"/>
                </a:cxn>
                <a:cxn ang="0">
                  <a:pos x="80" y="98"/>
                </a:cxn>
                <a:cxn ang="0">
                  <a:pos x="73" y="114"/>
                </a:cxn>
                <a:cxn ang="0">
                  <a:pos x="59" y="127"/>
                </a:cxn>
                <a:cxn ang="0">
                  <a:pos x="49" y="210"/>
                </a:cxn>
              </a:cxnLst>
              <a:rect l="0" t="0" r="r" b="b"/>
              <a:pathLst>
                <a:path w="92" h="210">
                  <a:moveTo>
                    <a:pt x="43" y="210"/>
                  </a:moveTo>
                  <a:lnTo>
                    <a:pt x="43" y="162"/>
                  </a:lnTo>
                  <a:lnTo>
                    <a:pt x="40" y="162"/>
                  </a:lnTo>
                  <a:lnTo>
                    <a:pt x="36" y="160"/>
                  </a:lnTo>
                  <a:lnTo>
                    <a:pt x="30" y="159"/>
                  </a:lnTo>
                  <a:lnTo>
                    <a:pt x="23" y="155"/>
                  </a:lnTo>
                  <a:lnTo>
                    <a:pt x="16" y="150"/>
                  </a:lnTo>
                  <a:lnTo>
                    <a:pt x="12" y="141"/>
                  </a:lnTo>
                  <a:lnTo>
                    <a:pt x="11" y="129"/>
                  </a:lnTo>
                  <a:lnTo>
                    <a:pt x="12" y="129"/>
                  </a:lnTo>
                  <a:lnTo>
                    <a:pt x="16" y="129"/>
                  </a:lnTo>
                  <a:lnTo>
                    <a:pt x="23" y="132"/>
                  </a:lnTo>
                  <a:lnTo>
                    <a:pt x="31" y="137"/>
                  </a:lnTo>
                  <a:lnTo>
                    <a:pt x="38" y="145"/>
                  </a:lnTo>
                  <a:lnTo>
                    <a:pt x="43" y="159"/>
                  </a:lnTo>
                  <a:lnTo>
                    <a:pt x="43" y="108"/>
                  </a:lnTo>
                  <a:lnTo>
                    <a:pt x="40" y="108"/>
                  </a:lnTo>
                  <a:lnTo>
                    <a:pt x="35" y="106"/>
                  </a:lnTo>
                  <a:lnTo>
                    <a:pt x="28" y="105"/>
                  </a:lnTo>
                  <a:lnTo>
                    <a:pt x="20" y="101"/>
                  </a:lnTo>
                  <a:lnTo>
                    <a:pt x="12" y="94"/>
                  </a:lnTo>
                  <a:lnTo>
                    <a:pt x="7" y="83"/>
                  </a:lnTo>
                  <a:lnTo>
                    <a:pt x="5" y="70"/>
                  </a:lnTo>
                  <a:lnTo>
                    <a:pt x="7" y="70"/>
                  </a:lnTo>
                  <a:lnTo>
                    <a:pt x="11" y="70"/>
                  </a:lnTo>
                  <a:lnTo>
                    <a:pt x="17" y="71"/>
                  </a:lnTo>
                  <a:lnTo>
                    <a:pt x="24" y="74"/>
                  </a:lnTo>
                  <a:lnTo>
                    <a:pt x="31" y="81"/>
                  </a:lnTo>
                  <a:lnTo>
                    <a:pt x="38" y="90"/>
                  </a:lnTo>
                  <a:lnTo>
                    <a:pt x="43" y="105"/>
                  </a:lnTo>
                  <a:lnTo>
                    <a:pt x="43" y="43"/>
                  </a:lnTo>
                  <a:lnTo>
                    <a:pt x="40" y="43"/>
                  </a:lnTo>
                  <a:lnTo>
                    <a:pt x="34" y="42"/>
                  </a:lnTo>
                  <a:lnTo>
                    <a:pt x="26" y="39"/>
                  </a:lnTo>
                  <a:lnTo>
                    <a:pt x="16" y="35"/>
                  </a:lnTo>
                  <a:lnTo>
                    <a:pt x="8" y="27"/>
                  </a:lnTo>
                  <a:lnTo>
                    <a:pt x="1" y="16"/>
                  </a:lnTo>
                  <a:lnTo>
                    <a:pt x="0" y="0"/>
                  </a:lnTo>
                  <a:lnTo>
                    <a:pt x="1" y="0"/>
                  </a:lnTo>
                  <a:lnTo>
                    <a:pt x="7" y="0"/>
                  </a:lnTo>
                  <a:lnTo>
                    <a:pt x="13" y="1"/>
                  </a:lnTo>
                  <a:lnTo>
                    <a:pt x="23" y="5"/>
                  </a:lnTo>
                  <a:lnTo>
                    <a:pt x="31" y="12"/>
                  </a:lnTo>
                  <a:lnTo>
                    <a:pt x="39" y="23"/>
                  </a:lnTo>
                  <a:lnTo>
                    <a:pt x="46" y="40"/>
                  </a:lnTo>
                  <a:lnTo>
                    <a:pt x="46" y="38"/>
                  </a:lnTo>
                  <a:lnTo>
                    <a:pt x="49" y="32"/>
                  </a:lnTo>
                  <a:lnTo>
                    <a:pt x="51" y="24"/>
                  </a:lnTo>
                  <a:lnTo>
                    <a:pt x="58" y="15"/>
                  </a:lnTo>
                  <a:lnTo>
                    <a:pt x="66" y="8"/>
                  </a:lnTo>
                  <a:lnTo>
                    <a:pt x="77" y="1"/>
                  </a:lnTo>
                  <a:lnTo>
                    <a:pt x="92" y="0"/>
                  </a:lnTo>
                  <a:lnTo>
                    <a:pt x="92" y="1"/>
                  </a:lnTo>
                  <a:lnTo>
                    <a:pt x="90" y="8"/>
                  </a:lnTo>
                  <a:lnTo>
                    <a:pt x="88" y="16"/>
                  </a:lnTo>
                  <a:lnTo>
                    <a:pt x="82" y="25"/>
                  </a:lnTo>
                  <a:lnTo>
                    <a:pt x="74" y="34"/>
                  </a:lnTo>
                  <a:lnTo>
                    <a:pt x="63" y="40"/>
                  </a:lnTo>
                  <a:lnTo>
                    <a:pt x="49" y="43"/>
                  </a:lnTo>
                  <a:lnTo>
                    <a:pt x="49" y="124"/>
                  </a:lnTo>
                  <a:lnTo>
                    <a:pt x="49" y="121"/>
                  </a:lnTo>
                  <a:lnTo>
                    <a:pt x="50" y="116"/>
                  </a:lnTo>
                  <a:lnTo>
                    <a:pt x="53" y="108"/>
                  </a:lnTo>
                  <a:lnTo>
                    <a:pt x="59" y="100"/>
                  </a:lnTo>
                  <a:lnTo>
                    <a:pt x="67" y="94"/>
                  </a:lnTo>
                  <a:lnTo>
                    <a:pt x="81" y="92"/>
                  </a:lnTo>
                  <a:lnTo>
                    <a:pt x="81" y="93"/>
                  </a:lnTo>
                  <a:lnTo>
                    <a:pt x="80" y="98"/>
                  </a:lnTo>
                  <a:lnTo>
                    <a:pt x="77" y="106"/>
                  </a:lnTo>
                  <a:lnTo>
                    <a:pt x="73" y="114"/>
                  </a:lnTo>
                  <a:lnTo>
                    <a:pt x="67" y="121"/>
                  </a:lnTo>
                  <a:lnTo>
                    <a:pt x="59" y="127"/>
                  </a:lnTo>
                  <a:lnTo>
                    <a:pt x="49" y="129"/>
                  </a:lnTo>
                  <a:lnTo>
                    <a:pt x="49" y="210"/>
                  </a:lnTo>
                  <a:lnTo>
                    <a:pt x="43" y="210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gray">
            <a:xfrm>
              <a:off x="1567" y="300"/>
              <a:ext cx="128" cy="292"/>
            </a:xfrm>
            <a:custGeom>
              <a:avLst/>
              <a:gdLst/>
              <a:ahLst/>
              <a:cxnLst>
                <a:cxn ang="0">
                  <a:pos x="61" y="225"/>
                </a:cxn>
                <a:cxn ang="0">
                  <a:pos x="54" y="225"/>
                </a:cxn>
                <a:cxn ang="0">
                  <a:pos x="38" y="219"/>
                </a:cxn>
                <a:cxn ang="0">
                  <a:pos x="23" y="206"/>
                </a:cxn>
                <a:cxn ang="0">
                  <a:pos x="15" y="180"/>
                </a:cxn>
                <a:cxn ang="0">
                  <a:pos x="23" y="180"/>
                </a:cxn>
                <a:cxn ang="0">
                  <a:pos x="38" y="186"/>
                </a:cxn>
                <a:cxn ang="0">
                  <a:pos x="54" y="205"/>
                </a:cxn>
                <a:cxn ang="0">
                  <a:pos x="61" y="151"/>
                </a:cxn>
                <a:cxn ang="0">
                  <a:pos x="52" y="149"/>
                </a:cxn>
                <a:cxn ang="0">
                  <a:pos x="34" y="144"/>
                </a:cxn>
                <a:cxn ang="0">
                  <a:pos x="16" y="128"/>
                </a:cxn>
                <a:cxn ang="0">
                  <a:pos x="8" y="98"/>
                </a:cxn>
                <a:cxn ang="0">
                  <a:pos x="15" y="97"/>
                </a:cxn>
                <a:cxn ang="0">
                  <a:pos x="29" y="101"/>
                </a:cxn>
                <a:cxn ang="0">
                  <a:pos x="47" y="116"/>
                </a:cxn>
                <a:cxn ang="0">
                  <a:pos x="61" y="147"/>
                </a:cxn>
                <a:cxn ang="0">
                  <a:pos x="58" y="60"/>
                </a:cxn>
                <a:cxn ang="0">
                  <a:pos x="44" y="58"/>
                </a:cxn>
                <a:cxn ang="0">
                  <a:pos x="25" y="50"/>
                </a:cxn>
                <a:cxn ang="0">
                  <a:pos x="8" y="32"/>
                </a:cxn>
                <a:cxn ang="0">
                  <a:pos x="0" y="0"/>
                </a:cxn>
                <a:cxn ang="0">
                  <a:pos x="8" y="0"/>
                </a:cxn>
                <a:cxn ang="0">
                  <a:pos x="27" y="5"/>
                </a:cxn>
                <a:cxn ang="0">
                  <a:pos x="48" y="21"/>
                </a:cxn>
                <a:cxn ang="0">
                  <a:pos x="65" y="56"/>
                </a:cxn>
                <a:cxn ang="0">
                  <a:pos x="66" y="48"/>
                </a:cxn>
                <a:cxn ang="0">
                  <a:pos x="77" y="28"/>
                </a:cxn>
                <a:cxn ang="0">
                  <a:pos x="96" y="9"/>
                </a:cxn>
                <a:cxn ang="0">
                  <a:pos x="128" y="0"/>
                </a:cxn>
                <a:cxn ang="0">
                  <a:pos x="127" y="9"/>
                </a:cxn>
                <a:cxn ang="0">
                  <a:pos x="119" y="31"/>
                </a:cxn>
                <a:cxn ang="0">
                  <a:pos x="101" y="51"/>
                </a:cxn>
                <a:cxn ang="0">
                  <a:pos x="67" y="60"/>
                </a:cxn>
                <a:cxn ang="0">
                  <a:pos x="69" y="170"/>
                </a:cxn>
                <a:cxn ang="0">
                  <a:pos x="73" y="155"/>
                </a:cxn>
                <a:cxn ang="0">
                  <a:pos x="86" y="136"/>
                </a:cxn>
                <a:cxn ang="0">
                  <a:pos x="113" y="128"/>
                </a:cxn>
                <a:cxn ang="0">
                  <a:pos x="112" y="136"/>
                </a:cxn>
                <a:cxn ang="0">
                  <a:pos x="105" y="153"/>
                </a:cxn>
                <a:cxn ang="0">
                  <a:pos x="92" y="172"/>
                </a:cxn>
                <a:cxn ang="0">
                  <a:pos x="67" y="180"/>
                </a:cxn>
                <a:cxn ang="0">
                  <a:pos x="61" y="292"/>
                </a:cxn>
              </a:cxnLst>
              <a:rect l="0" t="0" r="r" b="b"/>
              <a:pathLst>
                <a:path w="128" h="292">
                  <a:moveTo>
                    <a:pt x="61" y="292"/>
                  </a:moveTo>
                  <a:lnTo>
                    <a:pt x="61" y="225"/>
                  </a:lnTo>
                  <a:lnTo>
                    <a:pt x="58" y="225"/>
                  </a:lnTo>
                  <a:lnTo>
                    <a:pt x="54" y="225"/>
                  </a:lnTo>
                  <a:lnTo>
                    <a:pt x="46" y="222"/>
                  </a:lnTo>
                  <a:lnTo>
                    <a:pt x="38" y="219"/>
                  </a:lnTo>
                  <a:lnTo>
                    <a:pt x="29" y="214"/>
                  </a:lnTo>
                  <a:lnTo>
                    <a:pt x="23" y="206"/>
                  </a:lnTo>
                  <a:lnTo>
                    <a:pt x="17" y="195"/>
                  </a:lnTo>
                  <a:lnTo>
                    <a:pt x="15" y="180"/>
                  </a:lnTo>
                  <a:lnTo>
                    <a:pt x="17" y="180"/>
                  </a:lnTo>
                  <a:lnTo>
                    <a:pt x="23" y="180"/>
                  </a:lnTo>
                  <a:lnTo>
                    <a:pt x="29" y="182"/>
                  </a:lnTo>
                  <a:lnTo>
                    <a:pt x="38" y="186"/>
                  </a:lnTo>
                  <a:lnTo>
                    <a:pt x="47" y="194"/>
                  </a:lnTo>
                  <a:lnTo>
                    <a:pt x="54" y="205"/>
                  </a:lnTo>
                  <a:lnTo>
                    <a:pt x="61" y="221"/>
                  </a:lnTo>
                  <a:lnTo>
                    <a:pt x="61" y="151"/>
                  </a:lnTo>
                  <a:lnTo>
                    <a:pt x="58" y="149"/>
                  </a:lnTo>
                  <a:lnTo>
                    <a:pt x="52" y="149"/>
                  </a:lnTo>
                  <a:lnTo>
                    <a:pt x="44" y="147"/>
                  </a:lnTo>
                  <a:lnTo>
                    <a:pt x="34" y="144"/>
                  </a:lnTo>
                  <a:lnTo>
                    <a:pt x="24" y="137"/>
                  </a:lnTo>
                  <a:lnTo>
                    <a:pt x="16" y="128"/>
                  </a:lnTo>
                  <a:lnTo>
                    <a:pt x="11" y="114"/>
                  </a:lnTo>
                  <a:lnTo>
                    <a:pt x="8" y="98"/>
                  </a:lnTo>
                  <a:lnTo>
                    <a:pt x="9" y="97"/>
                  </a:lnTo>
                  <a:lnTo>
                    <a:pt x="15" y="97"/>
                  </a:lnTo>
                  <a:lnTo>
                    <a:pt x="21" y="98"/>
                  </a:lnTo>
                  <a:lnTo>
                    <a:pt x="29" y="101"/>
                  </a:lnTo>
                  <a:lnTo>
                    <a:pt x="39" y="106"/>
                  </a:lnTo>
                  <a:lnTo>
                    <a:pt x="47" y="116"/>
                  </a:lnTo>
                  <a:lnTo>
                    <a:pt x="55" y="128"/>
                  </a:lnTo>
                  <a:lnTo>
                    <a:pt x="61" y="147"/>
                  </a:lnTo>
                  <a:lnTo>
                    <a:pt x="61" y="60"/>
                  </a:lnTo>
                  <a:lnTo>
                    <a:pt x="58" y="60"/>
                  </a:lnTo>
                  <a:lnTo>
                    <a:pt x="52" y="59"/>
                  </a:lnTo>
                  <a:lnTo>
                    <a:pt x="44" y="58"/>
                  </a:lnTo>
                  <a:lnTo>
                    <a:pt x="35" y="55"/>
                  </a:lnTo>
                  <a:lnTo>
                    <a:pt x="25" y="50"/>
                  </a:lnTo>
                  <a:lnTo>
                    <a:pt x="16" y="43"/>
                  </a:lnTo>
                  <a:lnTo>
                    <a:pt x="8" y="32"/>
                  </a:lnTo>
                  <a:lnTo>
                    <a:pt x="3" y="19"/>
                  </a:lnTo>
                  <a:lnTo>
                    <a:pt x="0" y="0"/>
                  </a:lnTo>
                  <a:lnTo>
                    <a:pt x="3" y="0"/>
                  </a:lnTo>
                  <a:lnTo>
                    <a:pt x="8" y="0"/>
                  </a:lnTo>
                  <a:lnTo>
                    <a:pt x="16" y="1"/>
                  </a:lnTo>
                  <a:lnTo>
                    <a:pt x="27" y="5"/>
                  </a:lnTo>
                  <a:lnTo>
                    <a:pt x="38" y="10"/>
                  </a:lnTo>
                  <a:lnTo>
                    <a:pt x="48" y="21"/>
                  </a:lnTo>
                  <a:lnTo>
                    <a:pt x="56" y="36"/>
                  </a:lnTo>
                  <a:lnTo>
                    <a:pt x="65" y="56"/>
                  </a:lnTo>
                  <a:lnTo>
                    <a:pt x="65" y="54"/>
                  </a:lnTo>
                  <a:lnTo>
                    <a:pt x="66" y="48"/>
                  </a:lnTo>
                  <a:lnTo>
                    <a:pt x="70" y="39"/>
                  </a:lnTo>
                  <a:lnTo>
                    <a:pt x="77" y="28"/>
                  </a:lnTo>
                  <a:lnTo>
                    <a:pt x="85" y="19"/>
                  </a:lnTo>
                  <a:lnTo>
                    <a:pt x="96" y="9"/>
                  </a:lnTo>
                  <a:lnTo>
                    <a:pt x="110" y="2"/>
                  </a:lnTo>
                  <a:lnTo>
                    <a:pt x="128" y="0"/>
                  </a:lnTo>
                  <a:lnTo>
                    <a:pt x="128" y="2"/>
                  </a:lnTo>
                  <a:lnTo>
                    <a:pt x="127" y="9"/>
                  </a:lnTo>
                  <a:lnTo>
                    <a:pt x="124" y="19"/>
                  </a:lnTo>
                  <a:lnTo>
                    <a:pt x="119" y="31"/>
                  </a:lnTo>
                  <a:lnTo>
                    <a:pt x="112" y="41"/>
                  </a:lnTo>
                  <a:lnTo>
                    <a:pt x="101" y="51"/>
                  </a:lnTo>
                  <a:lnTo>
                    <a:pt x="86" y="58"/>
                  </a:lnTo>
                  <a:lnTo>
                    <a:pt x="67" y="60"/>
                  </a:lnTo>
                  <a:lnTo>
                    <a:pt x="67" y="172"/>
                  </a:lnTo>
                  <a:lnTo>
                    <a:pt x="69" y="170"/>
                  </a:lnTo>
                  <a:lnTo>
                    <a:pt x="70" y="164"/>
                  </a:lnTo>
                  <a:lnTo>
                    <a:pt x="73" y="155"/>
                  </a:lnTo>
                  <a:lnTo>
                    <a:pt x="78" y="145"/>
                  </a:lnTo>
                  <a:lnTo>
                    <a:pt x="86" y="136"/>
                  </a:lnTo>
                  <a:lnTo>
                    <a:pt x="97" y="130"/>
                  </a:lnTo>
                  <a:lnTo>
                    <a:pt x="113" y="128"/>
                  </a:lnTo>
                  <a:lnTo>
                    <a:pt x="113" y="130"/>
                  </a:lnTo>
                  <a:lnTo>
                    <a:pt x="112" y="136"/>
                  </a:lnTo>
                  <a:lnTo>
                    <a:pt x="109" y="144"/>
                  </a:lnTo>
                  <a:lnTo>
                    <a:pt x="105" y="153"/>
                  </a:lnTo>
                  <a:lnTo>
                    <a:pt x="100" y="163"/>
                  </a:lnTo>
                  <a:lnTo>
                    <a:pt x="92" y="172"/>
                  </a:lnTo>
                  <a:lnTo>
                    <a:pt x="82" y="178"/>
                  </a:lnTo>
                  <a:lnTo>
                    <a:pt x="67" y="180"/>
                  </a:lnTo>
                  <a:lnTo>
                    <a:pt x="67" y="292"/>
                  </a:lnTo>
                  <a:lnTo>
                    <a:pt x="61" y="292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gray">
            <a:xfrm>
              <a:off x="2599" y="335"/>
              <a:ext cx="68" cy="257"/>
            </a:xfrm>
            <a:custGeom>
              <a:avLst/>
              <a:gdLst/>
              <a:ahLst/>
              <a:cxnLst>
                <a:cxn ang="0">
                  <a:pos x="31" y="164"/>
                </a:cxn>
                <a:cxn ang="0">
                  <a:pos x="23" y="163"/>
                </a:cxn>
                <a:cxn ang="0">
                  <a:pos x="8" y="155"/>
                </a:cxn>
                <a:cxn ang="0">
                  <a:pos x="0" y="132"/>
                </a:cxn>
                <a:cxn ang="0">
                  <a:pos x="7" y="132"/>
                </a:cxn>
                <a:cxn ang="0">
                  <a:pos x="22" y="139"/>
                </a:cxn>
                <a:cxn ang="0">
                  <a:pos x="31" y="160"/>
                </a:cxn>
                <a:cxn ang="0">
                  <a:pos x="29" y="101"/>
                </a:cxn>
                <a:cxn ang="0">
                  <a:pos x="16" y="97"/>
                </a:cxn>
                <a:cxn ang="0">
                  <a:pos x="3" y="83"/>
                </a:cxn>
                <a:cxn ang="0">
                  <a:pos x="3" y="70"/>
                </a:cxn>
                <a:cxn ang="0">
                  <a:pos x="15" y="74"/>
                </a:cxn>
                <a:cxn ang="0">
                  <a:pos x="27" y="86"/>
                </a:cxn>
                <a:cxn ang="0">
                  <a:pos x="31" y="31"/>
                </a:cxn>
                <a:cxn ang="0">
                  <a:pos x="33" y="23"/>
                </a:cxn>
                <a:cxn ang="0">
                  <a:pos x="41" y="8"/>
                </a:cxn>
                <a:cxn ang="0">
                  <a:pos x="62" y="0"/>
                </a:cxn>
                <a:cxn ang="0">
                  <a:pos x="61" y="8"/>
                </a:cxn>
                <a:cxn ang="0">
                  <a:pos x="53" y="23"/>
                </a:cxn>
                <a:cxn ang="0">
                  <a:pos x="35" y="31"/>
                </a:cxn>
                <a:cxn ang="0">
                  <a:pos x="35" y="75"/>
                </a:cxn>
                <a:cxn ang="0">
                  <a:pos x="39" y="62"/>
                </a:cxn>
                <a:cxn ang="0">
                  <a:pos x="54" y="48"/>
                </a:cxn>
                <a:cxn ang="0">
                  <a:pos x="68" y="48"/>
                </a:cxn>
                <a:cxn ang="0">
                  <a:pos x="66" y="59"/>
                </a:cxn>
                <a:cxn ang="0">
                  <a:pos x="58" y="72"/>
                </a:cxn>
                <a:cxn ang="0">
                  <a:pos x="35" y="82"/>
                </a:cxn>
                <a:cxn ang="0">
                  <a:pos x="35" y="143"/>
                </a:cxn>
                <a:cxn ang="0">
                  <a:pos x="38" y="132"/>
                </a:cxn>
                <a:cxn ang="0">
                  <a:pos x="49" y="122"/>
                </a:cxn>
                <a:cxn ang="0">
                  <a:pos x="60" y="122"/>
                </a:cxn>
                <a:cxn ang="0">
                  <a:pos x="58" y="133"/>
                </a:cxn>
                <a:cxn ang="0">
                  <a:pos x="47" y="144"/>
                </a:cxn>
                <a:cxn ang="0">
                  <a:pos x="35" y="257"/>
                </a:cxn>
              </a:cxnLst>
              <a:rect l="0" t="0" r="r" b="b"/>
              <a:pathLst>
                <a:path w="68" h="257">
                  <a:moveTo>
                    <a:pt x="31" y="257"/>
                  </a:moveTo>
                  <a:lnTo>
                    <a:pt x="31" y="164"/>
                  </a:lnTo>
                  <a:lnTo>
                    <a:pt x="29" y="163"/>
                  </a:lnTo>
                  <a:lnTo>
                    <a:pt x="23" y="163"/>
                  </a:lnTo>
                  <a:lnTo>
                    <a:pt x="16" y="160"/>
                  </a:lnTo>
                  <a:lnTo>
                    <a:pt x="8" y="155"/>
                  </a:lnTo>
                  <a:lnTo>
                    <a:pt x="3" y="145"/>
                  </a:lnTo>
                  <a:lnTo>
                    <a:pt x="0" y="132"/>
                  </a:lnTo>
                  <a:lnTo>
                    <a:pt x="3" y="132"/>
                  </a:lnTo>
                  <a:lnTo>
                    <a:pt x="7" y="132"/>
                  </a:lnTo>
                  <a:lnTo>
                    <a:pt x="15" y="135"/>
                  </a:lnTo>
                  <a:lnTo>
                    <a:pt x="22" y="139"/>
                  </a:lnTo>
                  <a:lnTo>
                    <a:pt x="27" y="147"/>
                  </a:lnTo>
                  <a:lnTo>
                    <a:pt x="31" y="160"/>
                  </a:lnTo>
                  <a:lnTo>
                    <a:pt x="31" y="101"/>
                  </a:lnTo>
                  <a:lnTo>
                    <a:pt x="29" y="101"/>
                  </a:lnTo>
                  <a:lnTo>
                    <a:pt x="23" y="99"/>
                  </a:lnTo>
                  <a:lnTo>
                    <a:pt x="16" y="97"/>
                  </a:lnTo>
                  <a:lnTo>
                    <a:pt x="8" y="91"/>
                  </a:lnTo>
                  <a:lnTo>
                    <a:pt x="3" y="83"/>
                  </a:lnTo>
                  <a:lnTo>
                    <a:pt x="0" y="70"/>
                  </a:lnTo>
                  <a:lnTo>
                    <a:pt x="3" y="70"/>
                  </a:lnTo>
                  <a:lnTo>
                    <a:pt x="7" y="71"/>
                  </a:lnTo>
                  <a:lnTo>
                    <a:pt x="15" y="74"/>
                  </a:lnTo>
                  <a:lnTo>
                    <a:pt x="22" y="78"/>
                  </a:lnTo>
                  <a:lnTo>
                    <a:pt x="27" y="86"/>
                  </a:lnTo>
                  <a:lnTo>
                    <a:pt x="31" y="97"/>
                  </a:lnTo>
                  <a:lnTo>
                    <a:pt x="31" y="31"/>
                  </a:lnTo>
                  <a:lnTo>
                    <a:pt x="31" y="28"/>
                  </a:lnTo>
                  <a:lnTo>
                    <a:pt x="33" y="23"/>
                  </a:lnTo>
                  <a:lnTo>
                    <a:pt x="35" y="15"/>
                  </a:lnTo>
                  <a:lnTo>
                    <a:pt x="41" y="8"/>
                  </a:lnTo>
                  <a:lnTo>
                    <a:pt x="50" y="2"/>
                  </a:lnTo>
                  <a:lnTo>
                    <a:pt x="62" y="0"/>
                  </a:lnTo>
                  <a:lnTo>
                    <a:pt x="62" y="2"/>
                  </a:lnTo>
                  <a:lnTo>
                    <a:pt x="61" y="8"/>
                  </a:lnTo>
                  <a:lnTo>
                    <a:pt x="58" y="15"/>
                  </a:lnTo>
                  <a:lnTo>
                    <a:pt x="53" y="23"/>
                  </a:lnTo>
                  <a:lnTo>
                    <a:pt x="46" y="28"/>
                  </a:lnTo>
                  <a:lnTo>
                    <a:pt x="35" y="31"/>
                  </a:lnTo>
                  <a:lnTo>
                    <a:pt x="35" y="78"/>
                  </a:lnTo>
                  <a:lnTo>
                    <a:pt x="35" y="75"/>
                  </a:lnTo>
                  <a:lnTo>
                    <a:pt x="37" y="70"/>
                  </a:lnTo>
                  <a:lnTo>
                    <a:pt x="39" y="62"/>
                  </a:lnTo>
                  <a:lnTo>
                    <a:pt x="45" y="55"/>
                  </a:lnTo>
                  <a:lnTo>
                    <a:pt x="54" y="48"/>
                  </a:lnTo>
                  <a:lnTo>
                    <a:pt x="66" y="47"/>
                  </a:lnTo>
                  <a:lnTo>
                    <a:pt x="68" y="48"/>
                  </a:lnTo>
                  <a:lnTo>
                    <a:pt x="68" y="52"/>
                  </a:lnTo>
                  <a:lnTo>
                    <a:pt x="66" y="59"/>
                  </a:lnTo>
                  <a:lnTo>
                    <a:pt x="64" y="66"/>
                  </a:lnTo>
                  <a:lnTo>
                    <a:pt x="58" y="72"/>
                  </a:lnTo>
                  <a:lnTo>
                    <a:pt x="50" y="78"/>
                  </a:lnTo>
                  <a:lnTo>
                    <a:pt x="35" y="82"/>
                  </a:lnTo>
                  <a:lnTo>
                    <a:pt x="35" y="144"/>
                  </a:lnTo>
                  <a:lnTo>
                    <a:pt x="35" y="143"/>
                  </a:lnTo>
                  <a:lnTo>
                    <a:pt x="37" y="139"/>
                  </a:lnTo>
                  <a:lnTo>
                    <a:pt x="38" y="132"/>
                  </a:lnTo>
                  <a:lnTo>
                    <a:pt x="42" y="126"/>
                  </a:lnTo>
                  <a:lnTo>
                    <a:pt x="49" y="122"/>
                  </a:lnTo>
                  <a:lnTo>
                    <a:pt x="58" y="121"/>
                  </a:lnTo>
                  <a:lnTo>
                    <a:pt x="60" y="122"/>
                  </a:lnTo>
                  <a:lnTo>
                    <a:pt x="60" y="126"/>
                  </a:lnTo>
                  <a:lnTo>
                    <a:pt x="58" y="133"/>
                  </a:lnTo>
                  <a:lnTo>
                    <a:pt x="56" y="139"/>
                  </a:lnTo>
                  <a:lnTo>
                    <a:pt x="47" y="144"/>
                  </a:lnTo>
                  <a:lnTo>
                    <a:pt x="35" y="148"/>
                  </a:lnTo>
                  <a:lnTo>
                    <a:pt x="35" y="257"/>
                  </a:lnTo>
                  <a:lnTo>
                    <a:pt x="31" y="257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gray">
            <a:xfrm>
              <a:off x="1674" y="167"/>
              <a:ext cx="111" cy="425"/>
            </a:xfrm>
            <a:custGeom>
              <a:avLst/>
              <a:gdLst/>
              <a:ahLst/>
              <a:cxnLst>
                <a:cxn ang="0">
                  <a:pos x="52" y="272"/>
                </a:cxn>
                <a:cxn ang="0">
                  <a:pos x="44" y="270"/>
                </a:cxn>
                <a:cxn ang="0">
                  <a:pos x="26" y="265"/>
                </a:cxn>
                <a:cxn ang="0">
                  <a:pos x="8" y="249"/>
                </a:cxn>
                <a:cxn ang="0">
                  <a:pos x="0" y="219"/>
                </a:cxn>
                <a:cxn ang="0">
                  <a:pos x="8" y="219"/>
                </a:cxn>
                <a:cxn ang="0">
                  <a:pos x="25" y="223"/>
                </a:cxn>
                <a:cxn ang="0">
                  <a:pos x="41" y="235"/>
                </a:cxn>
                <a:cxn ang="0">
                  <a:pos x="52" y="265"/>
                </a:cxn>
                <a:cxn ang="0">
                  <a:pos x="50" y="168"/>
                </a:cxn>
                <a:cxn ang="0">
                  <a:pos x="35" y="165"/>
                </a:cxn>
                <a:cxn ang="0">
                  <a:pos x="17" y="156"/>
                </a:cxn>
                <a:cxn ang="0">
                  <a:pos x="3" y="134"/>
                </a:cxn>
                <a:cxn ang="0">
                  <a:pos x="3" y="116"/>
                </a:cxn>
                <a:cxn ang="0">
                  <a:pos x="19" y="120"/>
                </a:cxn>
                <a:cxn ang="0">
                  <a:pos x="39" y="133"/>
                </a:cxn>
                <a:cxn ang="0">
                  <a:pos x="52" y="161"/>
                </a:cxn>
                <a:cxn ang="0">
                  <a:pos x="53" y="50"/>
                </a:cxn>
                <a:cxn ang="0">
                  <a:pos x="54" y="36"/>
                </a:cxn>
                <a:cxn ang="0">
                  <a:pos x="65" y="17"/>
                </a:cxn>
                <a:cxn ang="0">
                  <a:pos x="87" y="3"/>
                </a:cxn>
                <a:cxn ang="0">
                  <a:pos x="103" y="3"/>
                </a:cxn>
                <a:cxn ang="0">
                  <a:pos x="99" y="21"/>
                </a:cxn>
                <a:cxn ang="0">
                  <a:pos x="84" y="42"/>
                </a:cxn>
                <a:cxn ang="0">
                  <a:pos x="58" y="52"/>
                </a:cxn>
                <a:cxn ang="0">
                  <a:pos x="58" y="127"/>
                </a:cxn>
                <a:cxn ang="0">
                  <a:pos x="61" y="112"/>
                </a:cxn>
                <a:cxn ang="0">
                  <a:pos x="72" y="94"/>
                </a:cxn>
                <a:cxn ang="0">
                  <a:pos x="93" y="80"/>
                </a:cxn>
                <a:cxn ang="0">
                  <a:pos x="111" y="80"/>
                </a:cxn>
                <a:cxn ang="0">
                  <a:pos x="111" y="91"/>
                </a:cxn>
                <a:cxn ang="0">
                  <a:pos x="107" y="108"/>
                </a:cxn>
                <a:cxn ang="0">
                  <a:pos x="91" y="126"/>
                </a:cxn>
                <a:cxn ang="0">
                  <a:pos x="58" y="135"/>
                </a:cxn>
                <a:cxn ang="0">
                  <a:pos x="58" y="236"/>
                </a:cxn>
                <a:cxn ang="0">
                  <a:pos x="61" y="223"/>
                </a:cxn>
                <a:cxn ang="0">
                  <a:pos x="73" y="208"/>
                </a:cxn>
                <a:cxn ang="0">
                  <a:pos x="97" y="200"/>
                </a:cxn>
                <a:cxn ang="0">
                  <a:pos x="99" y="207"/>
                </a:cxn>
                <a:cxn ang="0">
                  <a:pos x="97" y="220"/>
                </a:cxn>
                <a:cxn ang="0">
                  <a:pos x="87" y="235"/>
                </a:cxn>
                <a:cxn ang="0">
                  <a:pos x="58" y="245"/>
                </a:cxn>
                <a:cxn ang="0">
                  <a:pos x="52" y="425"/>
                </a:cxn>
              </a:cxnLst>
              <a:rect l="0" t="0" r="r" b="b"/>
              <a:pathLst>
                <a:path w="111" h="425">
                  <a:moveTo>
                    <a:pt x="52" y="425"/>
                  </a:moveTo>
                  <a:lnTo>
                    <a:pt x="52" y="272"/>
                  </a:lnTo>
                  <a:lnTo>
                    <a:pt x="50" y="270"/>
                  </a:lnTo>
                  <a:lnTo>
                    <a:pt x="44" y="270"/>
                  </a:lnTo>
                  <a:lnTo>
                    <a:pt x="35" y="269"/>
                  </a:lnTo>
                  <a:lnTo>
                    <a:pt x="26" y="265"/>
                  </a:lnTo>
                  <a:lnTo>
                    <a:pt x="17" y="258"/>
                  </a:lnTo>
                  <a:lnTo>
                    <a:pt x="8" y="249"/>
                  </a:lnTo>
                  <a:lnTo>
                    <a:pt x="3" y="236"/>
                  </a:lnTo>
                  <a:lnTo>
                    <a:pt x="0" y="219"/>
                  </a:lnTo>
                  <a:lnTo>
                    <a:pt x="3" y="219"/>
                  </a:lnTo>
                  <a:lnTo>
                    <a:pt x="8" y="219"/>
                  </a:lnTo>
                  <a:lnTo>
                    <a:pt x="15" y="220"/>
                  </a:lnTo>
                  <a:lnTo>
                    <a:pt x="25" y="223"/>
                  </a:lnTo>
                  <a:lnTo>
                    <a:pt x="33" y="227"/>
                  </a:lnTo>
                  <a:lnTo>
                    <a:pt x="41" y="235"/>
                  </a:lnTo>
                  <a:lnTo>
                    <a:pt x="48" y="247"/>
                  </a:lnTo>
                  <a:lnTo>
                    <a:pt x="52" y="265"/>
                  </a:lnTo>
                  <a:lnTo>
                    <a:pt x="52" y="168"/>
                  </a:lnTo>
                  <a:lnTo>
                    <a:pt x="50" y="168"/>
                  </a:lnTo>
                  <a:lnTo>
                    <a:pt x="44" y="168"/>
                  </a:lnTo>
                  <a:lnTo>
                    <a:pt x="35" y="165"/>
                  </a:lnTo>
                  <a:lnTo>
                    <a:pt x="26" y="161"/>
                  </a:lnTo>
                  <a:lnTo>
                    <a:pt x="17" y="156"/>
                  </a:lnTo>
                  <a:lnTo>
                    <a:pt x="8" y="146"/>
                  </a:lnTo>
                  <a:lnTo>
                    <a:pt x="3" y="134"/>
                  </a:lnTo>
                  <a:lnTo>
                    <a:pt x="0" y="116"/>
                  </a:lnTo>
                  <a:lnTo>
                    <a:pt x="3" y="116"/>
                  </a:lnTo>
                  <a:lnTo>
                    <a:pt x="10" y="118"/>
                  </a:lnTo>
                  <a:lnTo>
                    <a:pt x="19" y="120"/>
                  </a:lnTo>
                  <a:lnTo>
                    <a:pt x="29" y="125"/>
                  </a:lnTo>
                  <a:lnTo>
                    <a:pt x="39" y="133"/>
                  </a:lnTo>
                  <a:lnTo>
                    <a:pt x="48" y="145"/>
                  </a:lnTo>
                  <a:lnTo>
                    <a:pt x="52" y="161"/>
                  </a:lnTo>
                  <a:lnTo>
                    <a:pt x="52" y="52"/>
                  </a:lnTo>
                  <a:lnTo>
                    <a:pt x="53" y="50"/>
                  </a:lnTo>
                  <a:lnTo>
                    <a:pt x="53" y="44"/>
                  </a:lnTo>
                  <a:lnTo>
                    <a:pt x="54" y="36"/>
                  </a:lnTo>
                  <a:lnTo>
                    <a:pt x="58" y="26"/>
                  </a:lnTo>
                  <a:lnTo>
                    <a:pt x="65" y="17"/>
                  </a:lnTo>
                  <a:lnTo>
                    <a:pt x="75" y="9"/>
                  </a:lnTo>
                  <a:lnTo>
                    <a:pt x="87" y="3"/>
                  </a:lnTo>
                  <a:lnTo>
                    <a:pt x="104" y="0"/>
                  </a:lnTo>
                  <a:lnTo>
                    <a:pt x="103" y="3"/>
                  </a:lnTo>
                  <a:lnTo>
                    <a:pt x="102" y="11"/>
                  </a:lnTo>
                  <a:lnTo>
                    <a:pt x="99" y="21"/>
                  </a:lnTo>
                  <a:lnTo>
                    <a:pt x="92" y="32"/>
                  </a:lnTo>
                  <a:lnTo>
                    <a:pt x="84" y="42"/>
                  </a:lnTo>
                  <a:lnTo>
                    <a:pt x="73" y="49"/>
                  </a:lnTo>
                  <a:lnTo>
                    <a:pt x="58" y="52"/>
                  </a:lnTo>
                  <a:lnTo>
                    <a:pt x="58" y="130"/>
                  </a:lnTo>
                  <a:lnTo>
                    <a:pt x="58" y="127"/>
                  </a:lnTo>
                  <a:lnTo>
                    <a:pt x="60" y="122"/>
                  </a:lnTo>
                  <a:lnTo>
                    <a:pt x="61" y="112"/>
                  </a:lnTo>
                  <a:lnTo>
                    <a:pt x="65" y="103"/>
                  </a:lnTo>
                  <a:lnTo>
                    <a:pt x="72" y="94"/>
                  </a:lnTo>
                  <a:lnTo>
                    <a:pt x="80" y="85"/>
                  </a:lnTo>
                  <a:lnTo>
                    <a:pt x="93" y="80"/>
                  </a:lnTo>
                  <a:lnTo>
                    <a:pt x="110" y="77"/>
                  </a:lnTo>
                  <a:lnTo>
                    <a:pt x="111" y="80"/>
                  </a:lnTo>
                  <a:lnTo>
                    <a:pt x="111" y="84"/>
                  </a:lnTo>
                  <a:lnTo>
                    <a:pt x="111" y="91"/>
                  </a:lnTo>
                  <a:lnTo>
                    <a:pt x="110" y="100"/>
                  </a:lnTo>
                  <a:lnTo>
                    <a:pt x="107" y="108"/>
                  </a:lnTo>
                  <a:lnTo>
                    <a:pt x="100" y="118"/>
                  </a:lnTo>
                  <a:lnTo>
                    <a:pt x="91" y="126"/>
                  </a:lnTo>
                  <a:lnTo>
                    <a:pt x="77" y="133"/>
                  </a:lnTo>
                  <a:lnTo>
                    <a:pt x="58" y="135"/>
                  </a:lnTo>
                  <a:lnTo>
                    <a:pt x="58" y="239"/>
                  </a:lnTo>
                  <a:lnTo>
                    <a:pt x="58" y="236"/>
                  </a:lnTo>
                  <a:lnTo>
                    <a:pt x="60" y="231"/>
                  </a:lnTo>
                  <a:lnTo>
                    <a:pt x="61" y="223"/>
                  </a:lnTo>
                  <a:lnTo>
                    <a:pt x="66" y="215"/>
                  </a:lnTo>
                  <a:lnTo>
                    <a:pt x="73" y="208"/>
                  </a:lnTo>
                  <a:lnTo>
                    <a:pt x="83" y="203"/>
                  </a:lnTo>
                  <a:lnTo>
                    <a:pt x="97" y="200"/>
                  </a:lnTo>
                  <a:lnTo>
                    <a:pt x="97" y="201"/>
                  </a:lnTo>
                  <a:lnTo>
                    <a:pt x="99" y="207"/>
                  </a:lnTo>
                  <a:lnTo>
                    <a:pt x="99" y="212"/>
                  </a:lnTo>
                  <a:lnTo>
                    <a:pt x="97" y="220"/>
                  </a:lnTo>
                  <a:lnTo>
                    <a:pt x="93" y="228"/>
                  </a:lnTo>
                  <a:lnTo>
                    <a:pt x="87" y="235"/>
                  </a:lnTo>
                  <a:lnTo>
                    <a:pt x="75" y="242"/>
                  </a:lnTo>
                  <a:lnTo>
                    <a:pt x="58" y="245"/>
                  </a:lnTo>
                  <a:lnTo>
                    <a:pt x="58" y="425"/>
                  </a:lnTo>
                  <a:lnTo>
                    <a:pt x="52" y="425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gray">
            <a:xfrm>
              <a:off x="2065" y="364"/>
              <a:ext cx="100" cy="228"/>
            </a:xfrm>
            <a:custGeom>
              <a:avLst/>
              <a:gdLst/>
              <a:ahLst/>
              <a:cxnLst>
                <a:cxn ang="0">
                  <a:pos x="52" y="176"/>
                </a:cxn>
                <a:cxn ang="0">
                  <a:pos x="59" y="176"/>
                </a:cxn>
                <a:cxn ang="0">
                  <a:pos x="74" y="169"/>
                </a:cxn>
                <a:cxn ang="0">
                  <a:pos x="86" y="154"/>
                </a:cxn>
                <a:cxn ang="0">
                  <a:pos x="86" y="141"/>
                </a:cxn>
                <a:cxn ang="0">
                  <a:pos x="74" y="143"/>
                </a:cxn>
                <a:cxn ang="0">
                  <a:pos x="58" y="158"/>
                </a:cxn>
                <a:cxn ang="0">
                  <a:pos x="52" y="118"/>
                </a:cxn>
                <a:cxn ang="0">
                  <a:pos x="61" y="116"/>
                </a:cxn>
                <a:cxn ang="0">
                  <a:pos x="78" y="110"/>
                </a:cxn>
                <a:cxn ang="0">
                  <a:pos x="92" y="92"/>
                </a:cxn>
                <a:cxn ang="0">
                  <a:pos x="92" y="77"/>
                </a:cxn>
                <a:cxn ang="0">
                  <a:pos x="81" y="79"/>
                </a:cxn>
                <a:cxn ang="0">
                  <a:pos x="65" y="88"/>
                </a:cxn>
                <a:cxn ang="0">
                  <a:pos x="52" y="115"/>
                </a:cxn>
                <a:cxn ang="0">
                  <a:pos x="55" y="48"/>
                </a:cxn>
                <a:cxn ang="0">
                  <a:pos x="67" y="45"/>
                </a:cxn>
                <a:cxn ang="0">
                  <a:pos x="85" y="37"/>
                </a:cxn>
                <a:cxn ang="0">
                  <a:pos x="97" y="17"/>
                </a:cxn>
                <a:cxn ang="0">
                  <a:pos x="97" y="0"/>
                </a:cxn>
                <a:cxn ang="0">
                  <a:pos x="83" y="3"/>
                </a:cxn>
                <a:cxn ang="0">
                  <a:pos x="65" y="14"/>
                </a:cxn>
                <a:cxn ang="0">
                  <a:pos x="50" y="45"/>
                </a:cxn>
                <a:cxn ang="0">
                  <a:pos x="47" y="35"/>
                </a:cxn>
                <a:cxn ang="0">
                  <a:pos x="38" y="18"/>
                </a:cxn>
                <a:cxn ang="0">
                  <a:pos x="16" y="3"/>
                </a:cxn>
                <a:cxn ang="0">
                  <a:pos x="1" y="3"/>
                </a:cxn>
                <a:cxn ang="0">
                  <a:pos x="5" y="19"/>
                </a:cxn>
                <a:cxn ang="0">
                  <a:pos x="19" y="38"/>
                </a:cxn>
                <a:cxn ang="0">
                  <a:pos x="47" y="48"/>
                </a:cxn>
                <a:cxn ang="0">
                  <a:pos x="47" y="132"/>
                </a:cxn>
                <a:cxn ang="0">
                  <a:pos x="42" y="118"/>
                </a:cxn>
                <a:cxn ang="0">
                  <a:pos x="25" y="103"/>
                </a:cxn>
                <a:cxn ang="0">
                  <a:pos x="12" y="103"/>
                </a:cxn>
                <a:cxn ang="0">
                  <a:pos x="16" y="116"/>
                </a:cxn>
                <a:cxn ang="0">
                  <a:pos x="25" y="132"/>
                </a:cxn>
                <a:cxn ang="0">
                  <a:pos x="47" y="141"/>
                </a:cxn>
                <a:cxn ang="0">
                  <a:pos x="52" y="228"/>
                </a:cxn>
              </a:cxnLst>
              <a:rect l="0" t="0" r="r" b="b"/>
              <a:pathLst>
                <a:path w="100" h="228">
                  <a:moveTo>
                    <a:pt x="52" y="228"/>
                  </a:moveTo>
                  <a:lnTo>
                    <a:pt x="52" y="176"/>
                  </a:lnTo>
                  <a:lnTo>
                    <a:pt x="55" y="176"/>
                  </a:lnTo>
                  <a:lnTo>
                    <a:pt x="59" y="176"/>
                  </a:lnTo>
                  <a:lnTo>
                    <a:pt x="67" y="173"/>
                  </a:lnTo>
                  <a:lnTo>
                    <a:pt x="74" y="169"/>
                  </a:lnTo>
                  <a:lnTo>
                    <a:pt x="81" y="163"/>
                  </a:lnTo>
                  <a:lnTo>
                    <a:pt x="86" y="154"/>
                  </a:lnTo>
                  <a:lnTo>
                    <a:pt x="88" y="141"/>
                  </a:lnTo>
                  <a:lnTo>
                    <a:pt x="86" y="141"/>
                  </a:lnTo>
                  <a:lnTo>
                    <a:pt x="81" y="142"/>
                  </a:lnTo>
                  <a:lnTo>
                    <a:pt x="74" y="143"/>
                  </a:lnTo>
                  <a:lnTo>
                    <a:pt x="66" y="149"/>
                  </a:lnTo>
                  <a:lnTo>
                    <a:pt x="58" y="158"/>
                  </a:lnTo>
                  <a:lnTo>
                    <a:pt x="52" y="173"/>
                  </a:lnTo>
                  <a:lnTo>
                    <a:pt x="52" y="118"/>
                  </a:lnTo>
                  <a:lnTo>
                    <a:pt x="55" y="118"/>
                  </a:lnTo>
                  <a:lnTo>
                    <a:pt x="61" y="116"/>
                  </a:lnTo>
                  <a:lnTo>
                    <a:pt x="69" y="115"/>
                  </a:lnTo>
                  <a:lnTo>
                    <a:pt x="78" y="110"/>
                  </a:lnTo>
                  <a:lnTo>
                    <a:pt x="86" y="103"/>
                  </a:lnTo>
                  <a:lnTo>
                    <a:pt x="92" y="92"/>
                  </a:lnTo>
                  <a:lnTo>
                    <a:pt x="94" y="77"/>
                  </a:lnTo>
                  <a:lnTo>
                    <a:pt x="92" y="77"/>
                  </a:lnTo>
                  <a:lnTo>
                    <a:pt x="88" y="77"/>
                  </a:lnTo>
                  <a:lnTo>
                    <a:pt x="81" y="79"/>
                  </a:lnTo>
                  <a:lnTo>
                    <a:pt x="73" y="81"/>
                  </a:lnTo>
                  <a:lnTo>
                    <a:pt x="65" y="88"/>
                  </a:lnTo>
                  <a:lnTo>
                    <a:pt x="58" y="99"/>
                  </a:lnTo>
                  <a:lnTo>
                    <a:pt x="52" y="115"/>
                  </a:lnTo>
                  <a:lnTo>
                    <a:pt x="52" y="48"/>
                  </a:lnTo>
                  <a:lnTo>
                    <a:pt x="55" y="48"/>
                  </a:lnTo>
                  <a:lnTo>
                    <a:pt x="61" y="48"/>
                  </a:lnTo>
                  <a:lnTo>
                    <a:pt x="67" y="45"/>
                  </a:lnTo>
                  <a:lnTo>
                    <a:pt x="77" y="42"/>
                  </a:lnTo>
                  <a:lnTo>
                    <a:pt x="85" y="37"/>
                  </a:lnTo>
                  <a:lnTo>
                    <a:pt x="92" y="27"/>
                  </a:lnTo>
                  <a:lnTo>
                    <a:pt x="97" y="17"/>
                  </a:lnTo>
                  <a:lnTo>
                    <a:pt x="100" y="0"/>
                  </a:lnTo>
                  <a:lnTo>
                    <a:pt x="97" y="0"/>
                  </a:lnTo>
                  <a:lnTo>
                    <a:pt x="92" y="0"/>
                  </a:lnTo>
                  <a:lnTo>
                    <a:pt x="83" y="3"/>
                  </a:lnTo>
                  <a:lnTo>
                    <a:pt x="74" y="7"/>
                  </a:lnTo>
                  <a:lnTo>
                    <a:pt x="65" y="14"/>
                  </a:lnTo>
                  <a:lnTo>
                    <a:pt x="56" y="27"/>
                  </a:lnTo>
                  <a:lnTo>
                    <a:pt x="50" y="45"/>
                  </a:lnTo>
                  <a:lnTo>
                    <a:pt x="50" y="42"/>
                  </a:lnTo>
                  <a:lnTo>
                    <a:pt x="47" y="35"/>
                  </a:lnTo>
                  <a:lnTo>
                    <a:pt x="43" y="27"/>
                  </a:lnTo>
                  <a:lnTo>
                    <a:pt x="38" y="18"/>
                  </a:lnTo>
                  <a:lnTo>
                    <a:pt x="28" y="10"/>
                  </a:lnTo>
                  <a:lnTo>
                    <a:pt x="16" y="3"/>
                  </a:lnTo>
                  <a:lnTo>
                    <a:pt x="0" y="0"/>
                  </a:lnTo>
                  <a:lnTo>
                    <a:pt x="1" y="3"/>
                  </a:lnTo>
                  <a:lnTo>
                    <a:pt x="3" y="10"/>
                  </a:lnTo>
                  <a:lnTo>
                    <a:pt x="5" y="19"/>
                  </a:lnTo>
                  <a:lnTo>
                    <a:pt x="11" y="29"/>
                  </a:lnTo>
                  <a:lnTo>
                    <a:pt x="19" y="38"/>
                  </a:lnTo>
                  <a:lnTo>
                    <a:pt x="31" y="45"/>
                  </a:lnTo>
                  <a:lnTo>
                    <a:pt x="47" y="48"/>
                  </a:lnTo>
                  <a:lnTo>
                    <a:pt x="47" y="135"/>
                  </a:lnTo>
                  <a:lnTo>
                    <a:pt x="47" y="132"/>
                  </a:lnTo>
                  <a:lnTo>
                    <a:pt x="46" y="126"/>
                  </a:lnTo>
                  <a:lnTo>
                    <a:pt x="42" y="118"/>
                  </a:lnTo>
                  <a:lnTo>
                    <a:pt x="35" y="110"/>
                  </a:lnTo>
                  <a:lnTo>
                    <a:pt x="25" y="103"/>
                  </a:lnTo>
                  <a:lnTo>
                    <a:pt x="12" y="100"/>
                  </a:lnTo>
                  <a:lnTo>
                    <a:pt x="12" y="103"/>
                  </a:lnTo>
                  <a:lnTo>
                    <a:pt x="13" y="108"/>
                  </a:lnTo>
                  <a:lnTo>
                    <a:pt x="16" y="116"/>
                  </a:lnTo>
                  <a:lnTo>
                    <a:pt x="20" y="124"/>
                  </a:lnTo>
                  <a:lnTo>
                    <a:pt x="25" y="132"/>
                  </a:lnTo>
                  <a:lnTo>
                    <a:pt x="35" y="139"/>
                  </a:lnTo>
                  <a:lnTo>
                    <a:pt x="47" y="141"/>
                  </a:lnTo>
                  <a:lnTo>
                    <a:pt x="47" y="228"/>
                  </a:lnTo>
                  <a:lnTo>
                    <a:pt x="52" y="228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gray">
            <a:xfrm>
              <a:off x="2921" y="364"/>
              <a:ext cx="100" cy="228"/>
            </a:xfrm>
            <a:custGeom>
              <a:avLst/>
              <a:gdLst/>
              <a:ahLst/>
              <a:cxnLst>
                <a:cxn ang="0">
                  <a:pos x="53" y="176"/>
                </a:cxn>
                <a:cxn ang="0">
                  <a:pos x="60" y="176"/>
                </a:cxn>
                <a:cxn ang="0">
                  <a:pos x="74" y="169"/>
                </a:cxn>
                <a:cxn ang="0">
                  <a:pos x="87" y="154"/>
                </a:cxn>
                <a:cxn ang="0">
                  <a:pos x="87" y="141"/>
                </a:cxn>
                <a:cxn ang="0">
                  <a:pos x="74" y="143"/>
                </a:cxn>
                <a:cxn ang="0">
                  <a:pos x="60" y="158"/>
                </a:cxn>
                <a:cxn ang="0">
                  <a:pos x="53" y="118"/>
                </a:cxn>
                <a:cxn ang="0">
                  <a:pos x="61" y="116"/>
                </a:cxn>
                <a:cxn ang="0">
                  <a:pos x="78" y="110"/>
                </a:cxn>
                <a:cxn ang="0">
                  <a:pos x="92" y="92"/>
                </a:cxn>
                <a:cxn ang="0">
                  <a:pos x="92" y="77"/>
                </a:cxn>
                <a:cxn ang="0">
                  <a:pos x="81" y="79"/>
                </a:cxn>
                <a:cxn ang="0">
                  <a:pos x="65" y="88"/>
                </a:cxn>
                <a:cxn ang="0">
                  <a:pos x="53" y="115"/>
                </a:cxn>
                <a:cxn ang="0">
                  <a:pos x="56" y="48"/>
                </a:cxn>
                <a:cxn ang="0">
                  <a:pos x="68" y="45"/>
                </a:cxn>
                <a:cxn ang="0">
                  <a:pos x="85" y="37"/>
                </a:cxn>
                <a:cxn ang="0">
                  <a:pos x="97" y="17"/>
                </a:cxn>
                <a:cxn ang="0">
                  <a:pos x="97" y="0"/>
                </a:cxn>
                <a:cxn ang="0">
                  <a:pos x="84" y="3"/>
                </a:cxn>
                <a:cxn ang="0">
                  <a:pos x="65" y="14"/>
                </a:cxn>
                <a:cxn ang="0">
                  <a:pos x="50" y="45"/>
                </a:cxn>
                <a:cxn ang="0">
                  <a:pos x="47" y="35"/>
                </a:cxn>
                <a:cxn ang="0">
                  <a:pos x="38" y="18"/>
                </a:cxn>
                <a:cxn ang="0">
                  <a:pos x="16" y="3"/>
                </a:cxn>
                <a:cxn ang="0">
                  <a:pos x="2" y="3"/>
                </a:cxn>
                <a:cxn ang="0">
                  <a:pos x="6" y="19"/>
                </a:cxn>
                <a:cxn ang="0">
                  <a:pos x="19" y="38"/>
                </a:cxn>
                <a:cxn ang="0">
                  <a:pos x="47" y="48"/>
                </a:cxn>
                <a:cxn ang="0">
                  <a:pos x="47" y="132"/>
                </a:cxn>
                <a:cxn ang="0">
                  <a:pos x="42" y="118"/>
                </a:cxn>
                <a:cxn ang="0">
                  <a:pos x="26" y="103"/>
                </a:cxn>
                <a:cxn ang="0">
                  <a:pos x="12" y="103"/>
                </a:cxn>
                <a:cxn ang="0">
                  <a:pos x="16" y="116"/>
                </a:cxn>
                <a:cxn ang="0">
                  <a:pos x="26" y="132"/>
                </a:cxn>
                <a:cxn ang="0">
                  <a:pos x="47" y="141"/>
                </a:cxn>
                <a:cxn ang="0">
                  <a:pos x="53" y="228"/>
                </a:cxn>
              </a:cxnLst>
              <a:rect l="0" t="0" r="r" b="b"/>
              <a:pathLst>
                <a:path w="100" h="228">
                  <a:moveTo>
                    <a:pt x="53" y="228"/>
                  </a:moveTo>
                  <a:lnTo>
                    <a:pt x="53" y="176"/>
                  </a:lnTo>
                  <a:lnTo>
                    <a:pt x="56" y="176"/>
                  </a:lnTo>
                  <a:lnTo>
                    <a:pt x="60" y="176"/>
                  </a:lnTo>
                  <a:lnTo>
                    <a:pt x="68" y="173"/>
                  </a:lnTo>
                  <a:lnTo>
                    <a:pt x="74" y="169"/>
                  </a:lnTo>
                  <a:lnTo>
                    <a:pt x="81" y="163"/>
                  </a:lnTo>
                  <a:lnTo>
                    <a:pt x="87" y="154"/>
                  </a:lnTo>
                  <a:lnTo>
                    <a:pt x="88" y="141"/>
                  </a:lnTo>
                  <a:lnTo>
                    <a:pt x="87" y="141"/>
                  </a:lnTo>
                  <a:lnTo>
                    <a:pt x="81" y="142"/>
                  </a:lnTo>
                  <a:lnTo>
                    <a:pt x="74" y="143"/>
                  </a:lnTo>
                  <a:lnTo>
                    <a:pt x="66" y="149"/>
                  </a:lnTo>
                  <a:lnTo>
                    <a:pt x="60" y="158"/>
                  </a:lnTo>
                  <a:lnTo>
                    <a:pt x="53" y="173"/>
                  </a:lnTo>
                  <a:lnTo>
                    <a:pt x="53" y="118"/>
                  </a:lnTo>
                  <a:lnTo>
                    <a:pt x="56" y="118"/>
                  </a:lnTo>
                  <a:lnTo>
                    <a:pt x="61" y="116"/>
                  </a:lnTo>
                  <a:lnTo>
                    <a:pt x="69" y="115"/>
                  </a:lnTo>
                  <a:lnTo>
                    <a:pt x="78" y="110"/>
                  </a:lnTo>
                  <a:lnTo>
                    <a:pt x="87" y="103"/>
                  </a:lnTo>
                  <a:lnTo>
                    <a:pt x="92" y="92"/>
                  </a:lnTo>
                  <a:lnTo>
                    <a:pt x="95" y="77"/>
                  </a:lnTo>
                  <a:lnTo>
                    <a:pt x="92" y="77"/>
                  </a:lnTo>
                  <a:lnTo>
                    <a:pt x="88" y="77"/>
                  </a:lnTo>
                  <a:lnTo>
                    <a:pt x="81" y="79"/>
                  </a:lnTo>
                  <a:lnTo>
                    <a:pt x="73" y="81"/>
                  </a:lnTo>
                  <a:lnTo>
                    <a:pt x="65" y="88"/>
                  </a:lnTo>
                  <a:lnTo>
                    <a:pt x="58" y="99"/>
                  </a:lnTo>
                  <a:lnTo>
                    <a:pt x="53" y="115"/>
                  </a:lnTo>
                  <a:lnTo>
                    <a:pt x="53" y="48"/>
                  </a:lnTo>
                  <a:lnTo>
                    <a:pt x="56" y="48"/>
                  </a:lnTo>
                  <a:lnTo>
                    <a:pt x="61" y="48"/>
                  </a:lnTo>
                  <a:lnTo>
                    <a:pt x="68" y="45"/>
                  </a:lnTo>
                  <a:lnTo>
                    <a:pt x="77" y="42"/>
                  </a:lnTo>
                  <a:lnTo>
                    <a:pt x="85" y="37"/>
                  </a:lnTo>
                  <a:lnTo>
                    <a:pt x="93" y="27"/>
                  </a:lnTo>
                  <a:lnTo>
                    <a:pt x="97" y="17"/>
                  </a:lnTo>
                  <a:lnTo>
                    <a:pt x="100" y="0"/>
                  </a:lnTo>
                  <a:lnTo>
                    <a:pt x="97" y="0"/>
                  </a:lnTo>
                  <a:lnTo>
                    <a:pt x="92" y="0"/>
                  </a:lnTo>
                  <a:lnTo>
                    <a:pt x="84" y="3"/>
                  </a:lnTo>
                  <a:lnTo>
                    <a:pt x="74" y="7"/>
                  </a:lnTo>
                  <a:lnTo>
                    <a:pt x="65" y="14"/>
                  </a:lnTo>
                  <a:lnTo>
                    <a:pt x="57" y="27"/>
                  </a:lnTo>
                  <a:lnTo>
                    <a:pt x="50" y="45"/>
                  </a:lnTo>
                  <a:lnTo>
                    <a:pt x="50" y="42"/>
                  </a:lnTo>
                  <a:lnTo>
                    <a:pt x="47" y="35"/>
                  </a:lnTo>
                  <a:lnTo>
                    <a:pt x="43" y="27"/>
                  </a:lnTo>
                  <a:lnTo>
                    <a:pt x="38" y="18"/>
                  </a:lnTo>
                  <a:lnTo>
                    <a:pt x="29" y="10"/>
                  </a:lnTo>
                  <a:lnTo>
                    <a:pt x="16" y="3"/>
                  </a:lnTo>
                  <a:lnTo>
                    <a:pt x="0" y="0"/>
                  </a:lnTo>
                  <a:lnTo>
                    <a:pt x="2" y="3"/>
                  </a:lnTo>
                  <a:lnTo>
                    <a:pt x="3" y="10"/>
                  </a:lnTo>
                  <a:lnTo>
                    <a:pt x="6" y="19"/>
                  </a:lnTo>
                  <a:lnTo>
                    <a:pt x="11" y="29"/>
                  </a:lnTo>
                  <a:lnTo>
                    <a:pt x="19" y="38"/>
                  </a:lnTo>
                  <a:lnTo>
                    <a:pt x="31" y="45"/>
                  </a:lnTo>
                  <a:lnTo>
                    <a:pt x="47" y="48"/>
                  </a:lnTo>
                  <a:lnTo>
                    <a:pt x="47" y="135"/>
                  </a:lnTo>
                  <a:lnTo>
                    <a:pt x="47" y="132"/>
                  </a:lnTo>
                  <a:lnTo>
                    <a:pt x="46" y="126"/>
                  </a:lnTo>
                  <a:lnTo>
                    <a:pt x="42" y="118"/>
                  </a:lnTo>
                  <a:lnTo>
                    <a:pt x="35" y="110"/>
                  </a:lnTo>
                  <a:lnTo>
                    <a:pt x="26" y="103"/>
                  </a:lnTo>
                  <a:lnTo>
                    <a:pt x="12" y="100"/>
                  </a:lnTo>
                  <a:lnTo>
                    <a:pt x="12" y="103"/>
                  </a:lnTo>
                  <a:lnTo>
                    <a:pt x="14" y="108"/>
                  </a:lnTo>
                  <a:lnTo>
                    <a:pt x="16" y="116"/>
                  </a:lnTo>
                  <a:lnTo>
                    <a:pt x="20" y="124"/>
                  </a:lnTo>
                  <a:lnTo>
                    <a:pt x="26" y="132"/>
                  </a:lnTo>
                  <a:lnTo>
                    <a:pt x="35" y="139"/>
                  </a:lnTo>
                  <a:lnTo>
                    <a:pt x="47" y="141"/>
                  </a:lnTo>
                  <a:lnTo>
                    <a:pt x="47" y="228"/>
                  </a:lnTo>
                  <a:lnTo>
                    <a:pt x="53" y="228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gray">
            <a:xfrm>
              <a:off x="2273" y="187"/>
              <a:ext cx="175" cy="402"/>
            </a:xfrm>
            <a:custGeom>
              <a:avLst/>
              <a:gdLst/>
              <a:ahLst/>
              <a:cxnLst>
                <a:cxn ang="0">
                  <a:pos x="93" y="309"/>
                </a:cxn>
                <a:cxn ang="0">
                  <a:pos x="101" y="309"/>
                </a:cxn>
                <a:cxn ang="0">
                  <a:pos x="118" y="304"/>
                </a:cxn>
                <a:cxn ang="0">
                  <a:pos x="138" y="292"/>
                </a:cxn>
                <a:cxn ang="0">
                  <a:pos x="152" y="266"/>
                </a:cxn>
                <a:cxn ang="0">
                  <a:pos x="152" y="247"/>
                </a:cxn>
                <a:cxn ang="0">
                  <a:pos x="138" y="250"/>
                </a:cxn>
                <a:cxn ang="0">
                  <a:pos x="120" y="259"/>
                </a:cxn>
                <a:cxn ang="0">
                  <a:pos x="99" y="285"/>
                </a:cxn>
                <a:cxn ang="0">
                  <a:pos x="93" y="207"/>
                </a:cxn>
                <a:cxn ang="0">
                  <a:pos x="102" y="205"/>
                </a:cxn>
                <a:cxn ang="0">
                  <a:pos x="122" y="200"/>
                </a:cxn>
                <a:cxn ang="0">
                  <a:pos x="147" y="185"/>
                </a:cxn>
                <a:cxn ang="0">
                  <a:pos x="163" y="155"/>
                </a:cxn>
                <a:cxn ang="0">
                  <a:pos x="163" y="134"/>
                </a:cxn>
                <a:cxn ang="0">
                  <a:pos x="149" y="135"/>
                </a:cxn>
                <a:cxn ang="0">
                  <a:pos x="129" y="142"/>
                </a:cxn>
                <a:cxn ang="0">
                  <a:pos x="107" y="162"/>
                </a:cxn>
                <a:cxn ang="0">
                  <a:pos x="93" y="201"/>
                </a:cxn>
                <a:cxn ang="0">
                  <a:pos x="95" y="83"/>
                </a:cxn>
                <a:cxn ang="0">
                  <a:pos x="110" y="81"/>
                </a:cxn>
                <a:cxn ang="0">
                  <a:pos x="134" y="73"/>
                </a:cxn>
                <a:cxn ang="0">
                  <a:pos x="157" y="54"/>
                </a:cxn>
                <a:cxn ang="0">
                  <a:pos x="174" y="23"/>
                </a:cxn>
                <a:cxn ang="0">
                  <a:pos x="174" y="0"/>
                </a:cxn>
                <a:cxn ang="0">
                  <a:pos x="157" y="2"/>
                </a:cxn>
                <a:cxn ang="0">
                  <a:pos x="133" y="10"/>
                </a:cxn>
                <a:cxn ang="0">
                  <a:pos x="107" y="33"/>
                </a:cxn>
                <a:cxn ang="0">
                  <a:pos x="87" y="77"/>
                </a:cxn>
                <a:cxn ang="0">
                  <a:pos x="85" y="68"/>
                </a:cxn>
                <a:cxn ang="0">
                  <a:pos x="75" y="46"/>
                </a:cxn>
                <a:cxn ang="0">
                  <a:pos x="55" y="21"/>
                </a:cxn>
                <a:cxn ang="0">
                  <a:pos x="22" y="3"/>
                </a:cxn>
                <a:cxn ang="0">
                  <a:pos x="1" y="3"/>
                </a:cxn>
                <a:cxn ang="0">
                  <a:pos x="4" y="18"/>
                </a:cxn>
                <a:cxn ang="0">
                  <a:pos x="12" y="42"/>
                </a:cxn>
                <a:cxn ang="0">
                  <a:pos x="31" y="65"/>
                </a:cxn>
                <a:cxn ang="0">
                  <a:pos x="62" y="81"/>
                </a:cxn>
                <a:cxn ang="0">
                  <a:pos x="82" y="238"/>
                </a:cxn>
                <a:cxn ang="0">
                  <a:pos x="80" y="228"/>
                </a:cxn>
                <a:cxn ang="0">
                  <a:pos x="72" y="207"/>
                </a:cxn>
                <a:cxn ang="0">
                  <a:pos x="55" y="185"/>
                </a:cxn>
                <a:cxn ang="0">
                  <a:pos x="21" y="176"/>
                </a:cxn>
                <a:cxn ang="0">
                  <a:pos x="22" y="185"/>
                </a:cxn>
                <a:cxn ang="0">
                  <a:pos x="28" y="205"/>
                </a:cxn>
                <a:cxn ang="0">
                  <a:pos x="41" y="230"/>
                </a:cxn>
                <a:cxn ang="0">
                  <a:pos x="66" y="246"/>
                </a:cxn>
                <a:cxn ang="0">
                  <a:pos x="82" y="402"/>
                </a:cxn>
              </a:cxnLst>
              <a:rect l="0" t="0" r="r" b="b"/>
              <a:pathLst>
                <a:path w="175" h="402">
                  <a:moveTo>
                    <a:pt x="93" y="402"/>
                  </a:moveTo>
                  <a:lnTo>
                    <a:pt x="93" y="309"/>
                  </a:lnTo>
                  <a:lnTo>
                    <a:pt x="95" y="309"/>
                  </a:lnTo>
                  <a:lnTo>
                    <a:pt x="101" y="309"/>
                  </a:lnTo>
                  <a:lnTo>
                    <a:pt x="109" y="308"/>
                  </a:lnTo>
                  <a:lnTo>
                    <a:pt x="118" y="304"/>
                  </a:lnTo>
                  <a:lnTo>
                    <a:pt x="129" y="298"/>
                  </a:lnTo>
                  <a:lnTo>
                    <a:pt x="138" y="292"/>
                  </a:lnTo>
                  <a:lnTo>
                    <a:pt x="147" y="281"/>
                  </a:lnTo>
                  <a:lnTo>
                    <a:pt x="152" y="266"/>
                  </a:lnTo>
                  <a:lnTo>
                    <a:pt x="155" y="247"/>
                  </a:lnTo>
                  <a:lnTo>
                    <a:pt x="152" y="247"/>
                  </a:lnTo>
                  <a:lnTo>
                    <a:pt x="147" y="249"/>
                  </a:lnTo>
                  <a:lnTo>
                    <a:pt x="138" y="250"/>
                  </a:lnTo>
                  <a:lnTo>
                    <a:pt x="129" y="253"/>
                  </a:lnTo>
                  <a:lnTo>
                    <a:pt x="120" y="259"/>
                  </a:lnTo>
                  <a:lnTo>
                    <a:pt x="109" y="270"/>
                  </a:lnTo>
                  <a:lnTo>
                    <a:pt x="99" y="285"/>
                  </a:lnTo>
                  <a:lnTo>
                    <a:pt x="93" y="304"/>
                  </a:lnTo>
                  <a:lnTo>
                    <a:pt x="93" y="207"/>
                  </a:lnTo>
                  <a:lnTo>
                    <a:pt x="95" y="207"/>
                  </a:lnTo>
                  <a:lnTo>
                    <a:pt x="102" y="205"/>
                  </a:lnTo>
                  <a:lnTo>
                    <a:pt x="111" y="204"/>
                  </a:lnTo>
                  <a:lnTo>
                    <a:pt x="122" y="200"/>
                  </a:lnTo>
                  <a:lnTo>
                    <a:pt x="134" y="195"/>
                  </a:lnTo>
                  <a:lnTo>
                    <a:pt x="147" y="185"/>
                  </a:lnTo>
                  <a:lnTo>
                    <a:pt x="156" y="173"/>
                  </a:lnTo>
                  <a:lnTo>
                    <a:pt x="163" y="155"/>
                  </a:lnTo>
                  <a:lnTo>
                    <a:pt x="165" y="134"/>
                  </a:lnTo>
                  <a:lnTo>
                    <a:pt x="163" y="134"/>
                  </a:lnTo>
                  <a:lnTo>
                    <a:pt x="157" y="134"/>
                  </a:lnTo>
                  <a:lnTo>
                    <a:pt x="149" y="135"/>
                  </a:lnTo>
                  <a:lnTo>
                    <a:pt x="140" y="137"/>
                  </a:lnTo>
                  <a:lnTo>
                    <a:pt x="129" y="142"/>
                  </a:lnTo>
                  <a:lnTo>
                    <a:pt x="118" y="150"/>
                  </a:lnTo>
                  <a:lnTo>
                    <a:pt x="107" y="162"/>
                  </a:lnTo>
                  <a:lnTo>
                    <a:pt x="99" y="178"/>
                  </a:lnTo>
                  <a:lnTo>
                    <a:pt x="93" y="201"/>
                  </a:lnTo>
                  <a:lnTo>
                    <a:pt x="93" y="83"/>
                  </a:lnTo>
                  <a:lnTo>
                    <a:pt x="95" y="83"/>
                  </a:lnTo>
                  <a:lnTo>
                    <a:pt x="101" y="83"/>
                  </a:lnTo>
                  <a:lnTo>
                    <a:pt x="110" y="81"/>
                  </a:lnTo>
                  <a:lnTo>
                    <a:pt x="122" y="77"/>
                  </a:lnTo>
                  <a:lnTo>
                    <a:pt x="134" y="73"/>
                  </a:lnTo>
                  <a:lnTo>
                    <a:pt x="147" y="65"/>
                  </a:lnTo>
                  <a:lnTo>
                    <a:pt x="157" y="54"/>
                  </a:lnTo>
                  <a:lnTo>
                    <a:pt x="167" y="41"/>
                  </a:lnTo>
                  <a:lnTo>
                    <a:pt x="174" y="23"/>
                  </a:lnTo>
                  <a:lnTo>
                    <a:pt x="175" y="0"/>
                  </a:lnTo>
                  <a:lnTo>
                    <a:pt x="174" y="0"/>
                  </a:lnTo>
                  <a:lnTo>
                    <a:pt x="167" y="0"/>
                  </a:lnTo>
                  <a:lnTo>
                    <a:pt x="157" y="2"/>
                  </a:lnTo>
                  <a:lnTo>
                    <a:pt x="145" y="4"/>
                  </a:lnTo>
                  <a:lnTo>
                    <a:pt x="133" y="10"/>
                  </a:lnTo>
                  <a:lnTo>
                    <a:pt x="120" y="19"/>
                  </a:lnTo>
                  <a:lnTo>
                    <a:pt x="107" y="33"/>
                  </a:lnTo>
                  <a:lnTo>
                    <a:pt x="97" y="52"/>
                  </a:lnTo>
                  <a:lnTo>
                    <a:pt x="87" y="77"/>
                  </a:lnTo>
                  <a:lnTo>
                    <a:pt x="87" y="75"/>
                  </a:lnTo>
                  <a:lnTo>
                    <a:pt x="85" y="68"/>
                  </a:lnTo>
                  <a:lnTo>
                    <a:pt x="80" y="58"/>
                  </a:lnTo>
                  <a:lnTo>
                    <a:pt x="75" y="46"/>
                  </a:lnTo>
                  <a:lnTo>
                    <a:pt x="66" y="33"/>
                  </a:lnTo>
                  <a:lnTo>
                    <a:pt x="55" y="21"/>
                  </a:lnTo>
                  <a:lnTo>
                    <a:pt x="40" y="10"/>
                  </a:lnTo>
                  <a:lnTo>
                    <a:pt x="22" y="3"/>
                  </a:lnTo>
                  <a:lnTo>
                    <a:pt x="0" y="0"/>
                  </a:lnTo>
                  <a:lnTo>
                    <a:pt x="1" y="3"/>
                  </a:lnTo>
                  <a:lnTo>
                    <a:pt x="1" y="10"/>
                  </a:lnTo>
                  <a:lnTo>
                    <a:pt x="4" y="18"/>
                  </a:lnTo>
                  <a:lnTo>
                    <a:pt x="6" y="30"/>
                  </a:lnTo>
                  <a:lnTo>
                    <a:pt x="12" y="42"/>
                  </a:lnTo>
                  <a:lnTo>
                    <a:pt x="20" y="54"/>
                  </a:lnTo>
                  <a:lnTo>
                    <a:pt x="31" y="65"/>
                  </a:lnTo>
                  <a:lnTo>
                    <a:pt x="44" y="75"/>
                  </a:lnTo>
                  <a:lnTo>
                    <a:pt x="62" y="81"/>
                  </a:lnTo>
                  <a:lnTo>
                    <a:pt x="82" y="83"/>
                  </a:lnTo>
                  <a:lnTo>
                    <a:pt x="82" y="238"/>
                  </a:lnTo>
                  <a:lnTo>
                    <a:pt x="82" y="235"/>
                  </a:lnTo>
                  <a:lnTo>
                    <a:pt x="80" y="228"/>
                  </a:lnTo>
                  <a:lnTo>
                    <a:pt x="78" y="217"/>
                  </a:lnTo>
                  <a:lnTo>
                    <a:pt x="72" y="207"/>
                  </a:lnTo>
                  <a:lnTo>
                    <a:pt x="66" y="196"/>
                  </a:lnTo>
                  <a:lnTo>
                    <a:pt x="55" y="185"/>
                  </a:lnTo>
                  <a:lnTo>
                    <a:pt x="40" y="178"/>
                  </a:lnTo>
                  <a:lnTo>
                    <a:pt x="21" y="176"/>
                  </a:lnTo>
                  <a:lnTo>
                    <a:pt x="21" y="178"/>
                  </a:lnTo>
                  <a:lnTo>
                    <a:pt x="22" y="185"/>
                  </a:lnTo>
                  <a:lnTo>
                    <a:pt x="24" y="195"/>
                  </a:lnTo>
                  <a:lnTo>
                    <a:pt x="28" y="205"/>
                  </a:lnTo>
                  <a:lnTo>
                    <a:pt x="33" y="217"/>
                  </a:lnTo>
                  <a:lnTo>
                    <a:pt x="41" y="230"/>
                  </a:lnTo>
                  <a:lnTo>
                    <a:pt x="52" y="239"/>
                  </a:lnTo>
                  <a:lnTo>
                    <a:pt x="66" y="246"/>
                  </a:lnTo>
                  <a:lnTo>
                    <a:pt x="82" y="247"/>
                  </a:lnTo>
                  <a:lnTo>
                    <a:pt x="82" y="402"/>
                  </a:lnTo>
                  <a:lnTo>
                    <a:pt x="93" y="402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gray">
            <a:xfrm>
              <a:off x="2161" y="219"/>
              <a:ext cx="97" cy="373"/>
            </a:xfrm>
            <a:custGeom>
              <a:avLst/>
              <a:gdLst/>
              <a:ahLst/>
              <a:cxnLst>
                <a:cxn ang="0">
                  <a:pos x="52" y="237"/>
                </a:cxn>
                <a:cxn ang="0">
                  <a:pos x="59" y="237"/>
                </a:cxn>
                <a:cxn ang="0">
                  <a:pos x="74" y="232"/>
                </a:cxn>
                <a:cxn ang="0">
                  <a:pos x="90" y="218"/>
                </a:cxn>
                <a:cxn ang="0">
                  <a:pos x="97" y="193"/>
                </a:cxn>
                <a:cxn ang="0">
                  <a:pos x="89" y="193"/>
                </a:cxn>
                <a:cxn ang="0">
                  <a:pos x="71" y="197"/>
                </a:cxn>
                <a:cxn ang="0">
                  <a:pos x="56" y="215"/>
                </a:cxn>
                <a:cxn ang="0">
                  <a:pos x="52" y="147"/>
                </a:cxn>
                <a:cxn ang="0">
                  <a:pos x="59" y="147"/>
                </a:cxn>
                <a:cxn ang="0">
                  <a:pos x="74" y="141"/>
                </a:cxn>
                <a:cxn ang="0">
                  <a:pos x="90" y="128"/>
                </a:cxn>
                <a:cxn ang="0">
                  <a:pos x="97" y="102"/>
                </a:cxn>
                <a:cxn ang="0">
                  <a:pos x="89" y="102"/>
                </a:cxn>
                <a:cxn ang="0">
                  <a:pos x="71" y="109"/>
                </a:cxn>
                <a:cxn ang="0">
                  <a:pos x="56" y="126"/>
                </a:cxn>
                <a:cxn ang="0">
                  <a:pos x="52" y="46"/>
                </a:cxn>
                <a:cxn ang="0">
                  <a:pos x="51" y="37"/>
                </a:cxn>
                <a:cxn ang="0">
                  <a:pos x="45" y="23"/>
                </a:cxn>
                <a:cxn ang="0">
                  <a:pos x="32" y="6"/>
                </a:cxn>
                <a:cxn ang="0">
                  <a:pos x="6" y="0"/>
                </a:cxn>
                <a:cxn ang="0">
                  <a:pos x="8" y="9"/>
                </a:cxn>
                <a:cxn ang="0">
                  <a:pos x="16" y="27"/>
                </a:cxn>
                <a:cxn ang="0">
                  <a:pos x="33" y="43"/>
                </a:cxn>
                <a:cxn ang="0">
                  <a:pos x="45" y="113"/>
                </a:cxn>
                <a:cxn ang="0">
                  <a:pos x="45" y="106"/>
                </a:cxn>
                <a:cxn ang="0">
                  <a:pos x="40" y="90"/>
                </a:cxn>
                <a:cxn ang="0">
                  <a:pos x="27" y="75"/>
                </a:cxn>
                <a:cxn ang="0">
                  <a:pos x="1" y="67"/>
                </a:cxn>
                <a:cxn ang="0">
                  <a:pos x="0" y="75"/>
                </a:cxn>
                <a:cxn ang="0">
                  <a:pos x="2" y="91"/>
                </a:cxn>
                <a:cxn ang="0">
                  <a:pos x="14" y="109"/>
                </a:cxn>
                <a:cxn ang="0">
                  <a:pos x="45" y="118"/>
                </a:cxn>
                <a:cxn ang="0">
                  <a:pos x="45" y="207"/>
                </a:cxn>
                <a:cxn ang="0">
                  <a:pos x="43" y="195"/>
                </a:cxn>
                <a:cxn ang="0">
                  <a:pos x="33" y="182"/>
                </a:cxn>
                <a:cxn ang="0">
                  <a:pos x="12" y="175"/>
                </a:cxn>
                <a:cxn ang="0">
                  <a:pos x="10" y="182"/>
                </a:cxn>
                <a:cxn ang="0">
                  <a:pos x="13" y="197"/>
                </a:cxn>
                <a:cxn ang="0">
                  <a:pos x="29" y="211"/>
                </a:cxn>
                <a:cxn ang="0">
                  <a:pos x="45" y="373"/>
                </a:cxn>
              </a:cxnLst>
              <a:rect l="0" t="0" r="r" b="b"/>
              <a:pathLst>
                <a:path w="97" h="373">
                  <a:moveTo>
                    <a:pt x="52" y="373"/>
                  </a:moveTo>
                  <a:lnTo>
                    <a:pt x="52" y="237"/>
                  </a:lnTo>
                  <a:lnTo>
                    <a:pt x="54" y="237"/>
                  </a:lnTo>
                  <a:lnTo>
                    <a:pt x="59" y="237"/>
                  </a:lnTo>
                  <a:lnTo>
                    <a:pt x="66" y="236"/>
                  </a:lnTo>
                  <a:lnTo>
                    <a:pt x="74" y="232"/>
                  </a:lnTo>
                  <a:lnTo>
                    <a:pt x="82" y="226"/>
                  </a:lnTo>
                  <a:lnTo>
                    <a:pt x="90" y="218"/>
                  </a:lnTo>
                  <a:lnTo>
                    <a:pt x="95" y="207"/>
                  </a:lnTo>
                  <a:lnTo>
                    <a:pt x="97" y="193"/>
                  </a:lnTo>
                  <a:lnTo>
                    <a:pt x="94" y="193"/>
                  </a:lnTo>
                  <a:lnTo>
                    <a:pt x="89" y="193"/>
                  </a:lnTo>
                  <a:lnTo>
                    <a:pt x="81" y="194"/>
                  </a:lnTo>
                  <a:lnTo>
                    <a:pt x="71" y="197"/>
                  </a:lnTo>
                  <a:lnTo>
                    <a:pt x="63" y="205"/>
                  </a:lnTo>
                  <a:lnTo>
                    <a:pt x="56" y="215"/>
                  </a:lnTo>
                  <a:lnTo>
                    <a:pt x="52" y="232"/>
                  </a:lnTo>
                  <a:lnTo>
                    <a:pt x="52" y="147"/>
                  </a:lnTo>
                  <a:lnTo>
                    <a:pt x="54" y="147"/>
                  </a:lnTo>
                  <a:lnTo>
                    <a:pt x="59" y="147"/>
                  </a:lnTo>
                  <a:lnTo>
                    <a:pt x="66" y="144"/>
                  </a:lnTo>
                  <a:lnTo>
                    <a:pt x="74" y="141"/>
                  </a:lnTo>
                  <a:lnTo>
                    <a:pt x="82" y="136"/>
                  </a:lnTo>
                  <a:lnTo>
                    <a:pt x="90" y="128"/>
                  </a:lnTo>
                  <a:lnTo>
                    <a:pt x="95" y="117"/>
                  </a:lnTo>
                  <a:lnTo>
                    <a:pt x="97" y="102"/>
                  </a:lnTo>
                  <a:lnTo>
                    <a:pt x="94" y="102"/>
                  </a:lnTo>
                  <a:lnTo>
                    <a:pt x="89" y="102"/>
                  </a:lnTo>
                  <a:lnTo>
                    <a:pt x="81" y="105"/>
                  </a:lnTo>
                  <a:lnTo>
                    <a:pt x="71" y="109"/>
                  </a:lnTo>
                  <a:lnTo>
                    <a:pt x="63" y="116"/>
                  </a:lnTo>
                  <a:lnTo>
                    <a:pt x="56" y="126"/>
                  </a:lnTo>
                  <a:lnTo>
                    <a:pt x="52" y="141"/>
                  </a:lnTo>
                  <a:lnTo>
                    <a:pt x="52" y="46"/>
                  </a:lnTo>
                  <a:lnTo>
                    <a:pt x="51" y="43"/>
                  </a:lnTo>
                  <a:lnTo>
                    <a:pt x="51" y="37"/>
                  </a:lnTo>
                  <a:lnTo>
                    <a:pt x="49" y="31"/>
                  </a:lnTo>
                  <a:lnTo>
                    <a:pt x="45" y="23"/>
                  </a:lnTo>
                  <a:lnTo>
                    <a:pt x="40" y="15"/>
                  </a:lnTo>
                  <a:lnTo>
                    <a:pt x="32" y="6"/>
                  </a:lnTo>
                  <a:lnTo>
                    <a:pt x="21" y="2"/>
                  </a:lnTo>
                  <a:lnTo>
                    <a:pt x="6" y="0"/>
                  </a:lnTo>
                  <a:lnTo>
                    <a:pt x="6" y="2"/>
                  </a:lnTo>
                  <a:lnTo>
                    <a:pt x="8" y="9"/>
                  </a:lnTo>
                  <a:lnTo>
                    <a:pt x="12" y="17"/>
                  </a:lnTo>
                  <a:lnTo>
                    <a:pt x="16" y="27"/>
                  </a:lnTo>
                  <a:lnTo>
                    <a:pt x="23" y="36"/>
                  </a:lnTo>
                  <a:lnTo>
                    <a:pt x="33" y="43"/>
                  </a:lnTo>
                  <a:lnTo>
                    <a:pt x="45" y="46"/>
                  </a:lnTo>
                  <a:lnTo>
                    <a:pt x="45" y="113"/>
                  </a:lnTo>
                  <a:lnTo>
                    <a:pt x="45" y="112"/>
                  </a:lnTo>
                  <a:lnTo>
                    <a:pt x="45" y="106"/>
                  </a:lnTo>
                  <a:lnTo>
                    <a:pt x="44" y="98"/>
                  </a:lnTo>
                  <a:lnTo>
                    <a:pt x="40" y="90"/>
                  </a:lnTo>
                  <a:lnTo>
                    <a:pt x="35" y="82"/>
                  </a:lnTo>
                  <a:lnTo>
                    <a:pt x="27" y="75"/>
                  </a:lnTo>
                  <a:lnTo>
                    <a:pt x="16" y="70"/>
                  </a:lnTo>
                  <a:lnTo>
                    <a:pt x="1" y="67"/>
                  </a:lnTo>
                  <a:lnTo>
                    <a:pt x="0" y="70"/>
                  </a:lnTo>
                  <a:lnTo>
                    <a:pt x="0" y="75"/>
                  </a:lnTo>
                  <a:lnTo>
                    <a:pt x="0" y="82"/>
                  </a:lnTo>
                  <a:lnTo>
                    <a:pt x="2" y="91"/>
                  </a:lnTo>
                  <a:lnTo>
                    <a:pt x="6" y="100"/>
                  </a:lnTo>
                  <a:lnTo>
                    <a:pt x="14" y="109"/>
                  </a:lnTo>
                  <a:lnTo>
                    <a:pt x="28" y="114"/>
                  </a:lnTo>
                  <a:lnTo>
                    <a:pt x="45" y="118"/>
                  </a:lnTo>
                  <a:lnTo>
                    <a:pt x="45" y="209"/>
                  </a:lnTo>
                  <a:lnTo>
                    <a:pt x="45" y="207"/>
                  </a:lnTo>
                  <a:lnTo>
                    <a:pt x="45" y="202"/>
                  </a:lnTo>
                  <a:lnTo>
                    <a:pt x="43" y="195"/>
                  </a:lnTo>
                  <a:lnTo>
                    <a:pt x="40" y="188"/>
                  </a:lnTo>
                  <a:lnTo>
                    <a:pt x="33" y="182"/>
                  </a:lnTo>
                  <a:lnTo>
                    <a:pt x="24" y="178"/>
                  </a:lnTo>
                  <a:lnTo>
                    <a:pt x="12" y="175"/>
                  </a:lnTo>
                  <a:lnTo>
                    <a:pt x="12" y="178"/>
                  </a:lnTo>
                  <a:lnTo>
                    <a:pt x="10" y="182"/>
                  </a:lnTo>
                  <a:lnTo>
                    <a:pt x="10" y="188"/>
                  </a:lnTo>
                  <a:lnTo>
                    <a:pt x="13" y="197"/>
                  </a:lnTo>
                  <a:lnTo>
                    <a:pt x="20" y="205"/>
                  </a:lnTo>
                  <a:lnTo>
                    <a:pt x="29" y="211"/>
                  </a:lnTo>
                  <a:lnTo>
                    <a:pt x="45" y="215"/>
                  </a:lnTo>
                  <a:lnTo>
                    <a:pt x="45" y="373"/>
                  </a:lnTo>
                  <a:lnTo>
                    <a:pt x="52" y="37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gray">
            <a:xfrm>
              <a:off x="2708" y="219"/>
              <a:ext cx="97" cy="373"/>
            </a:xfrm>
            <a:custGeom>
              <a:avLst/>
              <a:gdLst/>
              <a:ahLst/>
              <a:cxnLst>
                <a:cxn ang="0">
                  <a:pos x="51" y="237"/>
                </a:cxn>
                <a:cxn ang="0">
                  <a:pos x="60" y="237"/>
                </a:cxn>
                <a:cxn ang="0">
                  <a:pos x="74" y="232"/>
                </a:cxn>
                <a:cxn ang="0">
                  <a:pos x="91" y="218"/>
                </a:cxn>
                <a:cxn ang="0">
                  <a:pos x="97" y="193"/>
                </a:cxn>
                <a:cxn ang="0">
                  <a:pos x="89" y="193"/>
                </a:cxn>
                <a:cxn ang="0">
                  <a:pos x="72" y="197"/>
                </a:cxn>
                <a:cxn ang="0">
                  <a:pos x="55" y="215"/>
                </a:cxn>
                <a:cxn ang="0">
                  <a:pos x="51" y="147"/>
                </a:cxn>
                <a:cxn ang="0">
                  <a:pos x="60" y="147"/>
                </a:cxn>
                <a:cxn ang="0">
                  <a:pos x="74" y="141"/>
                </a:cxn>
                <a:cxn ang="0">
                  <a:pos x="91" y="128"/>
                </a:cxn>
                <a:cxn ang="0">
                  <a:pos x="97" y="102"/>
                </a:cxn>
                <a:cxn ang="0">
                  <a:pos x="89" y="102"/>
                </a:cxn>
                <a:cxn ang="0">
                  <a:pos x="72" y="109"/>
                </a:cxn>
                <a:cxn ang="0">
                  <a:pos x="55" y="126"/>
                </a:cxn>
                <a:cxn ang="0">
                  <a:pos x="51" y="46"/>
                </a:cxn>
                <a:cxn ang="0">
                  <a:pos x="51" y="37"/>
                </a:cxn>
                <a:cxn ang="0">
                  <a:pos x="46" y="23"/>
                </a:cxn>
                <a:cxn ang="0">
                  <a:pos x="33" y="6"/>
                </a:cxn>
                <a:cxn ang="0">
                  <a:pos x="7" y="0"/>
                </a:cxn>
                <a:cxn ang="0">
                  <a:pos x="8" y="9"/>
                </a:cxn>
                <a:cxn ang="0">
                  <a:pos x="16" y="27"/>
                </a:cxn>
                <a:cxn ang="0">
                  <a:pos x="34" y="43"/>
                </a:cxn>
                <a:cxn ang="0">
                  <a:pos x="46" y="113"/>
                </a:cxn>
                <a:cxn ang="0">
                  <a:pos x="46" y="106"/>
                </a:cxn>
                <a:cxn ang="0">
                  <a:pos x="41" y="90"/>
                </a:cxn>
                <a:cxn ang="0">
                  <a:pos x="27" y="75"/>
                </a:cxn>
                <a:cxn ang="0">
                  <a:pos x="0" y="67"/>
                </a:cxn>
                <a:cxn ang="0">
                  <a:pos x="0" y="75"/>
                </a:cxn>
                <a:cxn ang="0">
                  <a:pos x="3" y="91"/>
                </a:cxn>
                <a:cxn ang="0">
                  <a:pos x="15" y="109"/>
                </a:cxn>
                <a:cxn ang="0">
                  <a:pos x="46" y="118"/>
                </a:cxn>
                <a:cxn ang="0">
                  <a:pos x="46" y="207"/>
                </a:cxn>
                <a:cxn ang="0">
                  <a:pos x="43" y="195"/>
                </a:cxn>
                <a:cxn ang="0">
                  <a:pos x="34" y="182"/>
                </a:cxn>
                <a:cxn ang="0">
                  <a:pos x="12" y="175"/>
                </a:cxn>
                <a:cxn ang="0">
                  <a:pos x="11" y="182"/>
                </a:cxn>
                <a:cxn ang="0">
                  <a:pos x="14" y="197"/>
                </a:cxn>
                <a:cxn ang="0">
                  <a:pos x="30" y="211"/>
                </a:cxn>
                <a:cxn ang="0">
                  <a:pos x="46" y="373"/>
                </a:cxn>
              </a:cxnLst>
              <a:rect l="0" t="0" r="r" b="b"/>
              <a:pathLst>
                <a:path w="97" h="373">
                  <a:moveTo>
                    <a:pt x="51" y="373"/>
                  </a:moveTo>
                  <a:lnTo>
                    <a:pt x="51" y="237"/>
                  </a:lnTo>
                  <a:lnTo>
                    <a:pt x="54" y="237"/>
                  </a:lnTo>
                  <a:lnTo>
                    <a:pt x="60" y="237"/>
                  </a:lnTo>
                  <a:lnTo>
                    <a:pt x="66" y="236"/>
                  </a:lnTo>
                  <a:lnTo>
                    <a:pt x="74" y="232"/>
                  </a:lnTo>
                  <a:lnTo>
                    <a:pt x="82" y="226"/>
                  </a:lnTo>
                  <a:lnTo>
                    <a:pt x="91" y="218"/>
                  </a:lnTo>
                  <a:lnTo>
                    <a:pt x="95" y="207"/>
                  </a:lnTo>
                  <a:lnTo>
                    <a:pt x="97" y="193"/>
                  </a:lnTo>
                  <a:lnTo>
                    <a:pt x="95" y="193"/>
                  </a:lnTo>
                  <a:lnTo>
                    <a:pt x="89" y="193"/>
                  </a:lnTo>
                  <a:lnTo>
                    <a:pt x="81" y="194"/>
                  </a:lnTo>
                  <a:lnTo>
                    <a:pt x="72" y="197"/>
                  </a:lnTo>
                  <a:lnTo>
                    <a:pt x="64" y="205"/>
                  </a:lnTo>
                  <a:lnTo>
                    <a:pt x="55" y="215"/>
                  </a:lnTo>
                  <a:lnTo>
                    <a:pt x="51" y="232"/>
                  </a:lnTo>
                  <a:lnTo>
                    <a:pt x="51" y="147"/>
                  </a:lnTo>
                  <a:lnTo>
                    <a:pt x="54" y="147"/>
                  </a:lnTo>
                  <a:lnTo>
                    <a:pt x="60" y="147"/>
                  </a:lnTo>
                  <a:lnTo>
                    <a:pt x="66" y="144"/>
                  </a:lnTo>
                  <a:lnTo>
                    <a:pt x="74" y="141"/>
                  </a:lnTo>
                  <a:lnTo>
                    <a:pt x="82" y="136"/>
                  </a:lnTo>
                  <a:lnTo>
                    <a:pt x="91" y="128"/>
                  </a:lnTo>
                  <a:lnTo>
                    <a:pt x="95" y="117"/>
                  </a:lnTo>
                  <a:lnTo>
                    <a:pt x="97" y="102"/>
                  </a:lnTo>
                  <a:lnTo>
                    <a:pt x="95" y="102"/>
                  </a:lnTo>
                  <a:lnTo>
                    <a:pt x="89" y="102"/>
                  </a:lnTo>
                  <a:lnTo>
                    <a:pt x="81" y="105"/>
                  </a:lnTo>
                  <a:lnTo>
                    <a:pt x="72" y="109"/>
                  </a:lnTo>
                  <a:lnTo>
                    <a:pt x="64" y="116"/>
                  </a:lnTo>
                  <a:lnTo>
                    <a:pt x="55" y="126"/>
                  </a:lnTo>
                  <a:lnTo>
                    <a:pt x="51" y="141"/>
                  </a:lnTo>
                  <a:lnTo>
                    <a:pt x="51" y="46"/>
                  </a:lnTo>
                  <a:lnTo>
                    <a:pt x="51" y="43"/>
                  </a:lnTo>
                  <a:lnTo>
                    <a:pt x="51" y="37"/>
                  </a:lnTo>
                  <a:lnTo>
                    <a:pt x="49" y="31"/>
                  </a:lnTo>
                  <a:lnTo>
                    <a:pt x="46" y="23"/>
                  </a:lnTo>
                  <a:lnTo>
                    <a:pt x="41" y="15"/>
                  </a:lnTo>
                  <a:lnTo>
                    <a:pt x="33" y="6"/>
                  </a:lnTo>
                  <a:lnTo>
                    <a:pt x="22" y="2"/>
                  </a:lnTo>
                  <a:lnTo>
                    <a:pt x="7" y="0"/>
                  </a:lnTo>
                  <a:lnTo>
                    <a:pt x="7" y="2"/>
                  </a:lnTo>
                  <a:lnTo>
                    <a:pt x="8" y="9"/>
                  </a:lnTo>
                  <a:lnTo>
                    <a:pt x="11" y="17"/>
                  </a:lnTo>
                  <a:lnTo>
                    <a:pt x="16" y="27"/>
                  </a:lnTo>
                  <a:lnTo>
                    <a:pt x="23" y="36"/>
                  </a:lnTo>
                  <a:lnTo>
                    <a:pt x="34" y="43"/>
                  </a:lnTo>
                  <a:lnTo>
                    <a:pt x="46" y="46"/>
                  </a:lnTo>
                  <a:lnTo>
                    <a:pt x="46" y="113"/>
                  </a:lnTo>
                  <a:lnTo>
                    <a:pt x="46" y="112"/>
                  </a:lnTo>
                  <a:lnTo>
                    <a:pt x="46" y="106"/>
                  </a:lnTo>
                  <a:lnTo>
                    <a:pt x="43" y="98"/>
                  </a:lnTo>
                  <a:lnTo>
                    <a:pt x="41" y="90"/>
                  </a:lnTo>
                  <a:lnTo>
                    <a:pt x="35" y="82"/>
                  </a:lnTo>
                  <a:lnTo>
                    <a:pt x="27" y="75"/>
                  </a:lnTo>
                  <a:lnTo>
                    <a:pt x="16" y="70"/>
                  </a:lnTo>
                  <a:lnTo>
                    <a:pt x="0" y="67"/>
                  </a:lnTo>
                  <a:lnTo>
                    <a:pt x="0" y="70"/>
                  </a:lnTo>
                  <a:lnTo>
                    <a:pt x="0" y="75"/>
                  </a:lnTo>
                  <a:lnTo>
                    <a:pt x="0" y="82"/>
                  </a:lnTo>
                  <a:lnTo>
                    <a:pt x="3" y="91"/>
                  </a:lnTo>
                  <a:lnTo>
                    <a:pt x="7" y="100"/>
                  </a:lnTo>
                  <a:lnTo>
                    <a:pt x="15" y="109"/>
                  </a:lnTo>
                  <a:lnTo>
                    <a:pt x="28" y="114"/>
                  </a:lnTo>
                  <a:lnTo>
                    <a:pt x="46" y="118"/>
                  </a:lnTo>
                  <a:lnTo>
                    <a:pt x="46" y="209"/>
                  </a:lnTo>
                  <a:lnTo>
                    <a:pt x="46" y="207"/>
                  </a:lnTo>
                  <a:lnTo>
                    <a:pt x="45" y="202"/>
                  </a:lnTo>
                  <a:lnTo>
                    <a:pt x="43" y="195"/>
                  </a:lnTo>
                  <a:lnTo>
                    <a:pt x="39" y="188"/>
                  </a:lnTo>
                  <a:lnTo>
                    <a:pt x="34" y="182"/>
                  </a:lnTo>
                  <a:lnTo>
                    <a:pt x="24" y="178"/>
                  </a:lnTo>
                  <a:lnTo>
                    <a:pt x="12" y="175"/>
                  </a:lnTo>
                  <a:lnTo>
                    <a:pt x="12" y="178"/>
                  </a:lnTo>
                  <a:lnTo>
                    <a:pt x="11" y="182"/>
                  </a:lnTo>
                  <a:lnTo>
                    <a:pt x="11" y="188"/>
                  </a:lnTo>
                  <a:lnTo>
                    <a:pt x="14" y="197"/>
                  </a:lnTo>
                  <a:lnTo>
                    <a:pt x="19" y="205"/>
                  </a:lnTo>
                  <a:lnTo>
                    <a:pt x="30" y="211"/>
                  </a:lnTo>
                  <a:lnTo>
                    <a:pt x="46" y="215"/>
                  </a:lnTo>
                  <a:lnTo>
                    <a:pt x="46" y="373"/>
                  </a:lnTo>
                  <a:lnTo>
                    <a:pt x="51" y="37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</p:grpSp>
      <p:sp>
        <p:nvSpPr>
          <p:cNvPr id="25" name="Freeform 29" descr="Dark upward diagonal"/>
          <p:cNvSpPr>
            <a:spLocks/>
          </p:cNvSpPr>
          <p:nvPr/>
        </p:nvSpPr>
        <p:spPr bwMode="gray">
          <a:xfrm>
            <a:off x="85725" y="76200"/>
            <a:ext cx="8977313" cy="381000"/>
          </a:xfrm>
          <a:custGeom>
            <a:avLst/>
            <a:gdLst/>
            <a:ahLst/>
            <a:cxnLst>
              <a:cxn ang="0">
                <a:pos x="0" y="1"/>
              </a:cxn>
              <a:cxn ang="0">
                <a:pos x="5546" y="0"/>
              </a:cxn>
              <a:cxn ang="0">
                <a:pos x="5655" y="84"/>
              </a:cxn>
              <a:cxn ang="0">
                <a:pos x="5649" y="315"/>
              </a:cxn>
              <a:cxn ang="0">
                <a:pos x="1" y="314"/>
              </a:cxn>
              <a:cxn ang="0">
                <a:pos x="0" y="1"/>
              </a:cxn>
            </a:cxnLst>
            <a:rect l="0" t="0" r="r" b="b"/>
            <a:pathLst>
              <a:path w="5655" h="315">
                <a:moveTo>
                  <a:pt x="0" y="1"/>
                </a:moveTo>
                <a:lnTo>
                  <a:pt x="5546" y="0"/>
                </a:lnTo>
                <a:cubicBezTo>
                  <a:pt x="5652" y="0"/>
                  <a:pt x="5655" y="84"/>
                  <a:pt x="5655" y="84"/>
                </a:cubicBezTo>
                <a:lnTo>
                  <a:pt x="5649" y="315"/>
                </a:lnTo>
                <a:lnTo>
                  <a:pt x="1" y="314"/>
                </a:lnTo>
                <a:lnTo>
                  <a:pt x="0" y="1"/>
                </a:lnTo>
                <a:close/>
              </a:path>
            </a:pathLst>
          </a:custGeom>
          <a:pattFill prst="dkUpDiag">
            <a:fgClr>
              <a:schemeClr val="bg1">
                <a:alpha val="77000"/>
              </a:schemeClr>
            </a:fgClr>
            <a:bgClr>
              <a:schemeClr val="tx1">
                <a:alpha val="77000"/>
              </a:schemeClr>
            </a:bgClr>
          </a:patt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26" name="Rectangle 30"/>
          <p:cNvSpPr>
            <a:spLocks noChangeArrowheads="1"/>
          </p:cNvSpPr>
          <p:nvPr/>
        </p:nvSpPr>
        <p:spPr bwMode="gray">
          <a:xfrm>
            <a:off x="114300" y="6610350"/>
            <a:ext cx="8931275" cy="1635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grpSp>
        <p:nvGrpSpPr>
          <p:cNvPr id="27" name="Group 31"/>
          <p:cNvGrpSpPr>
            <a:grpSpLocks/>
          </p:cNvGrpSpPr>
          <p:nvPr/>
        </p:nvGrpSpPr>
        <p:grpSpPr bwMode="auto">
          <a:xfrm>
            <a:off x="85725" y="457200"/>
            <a:ext cx="8982075" cy="1131888"/>
            <a:chOff x="54" y="538"/>
            <a:chExt cx="5658" cy="713"/>
          </a:xfrm>
        </p:grpSpPr>
        <p:sp>
          <p:nvSpPr>
            <p:cNvPr id="28" name="Freeform 32"/>
            <p:cNvSpPr>
              <a:spLocks/>
            </p:cNvSpPr>
            <p:nvPr userDrawn="1"/>
          </p:nvSpPr>
          <p:spPr bwMode="gray">
            <a:xfrm>
              <a:off x="54" y="736"/>
              <a:ext cx="5658" cy="51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446" y="0"/>
                </a:cxn>
                <a:cxn ang="0">
                  <a:pos x="5446" y="312"/>
                </a:cxn>
                <a:cxn ang="0">
                  <a:pos x="5446" y="451"/>
                </a:cxn>
                <a:cxn ang="0">
                  <a:pos x="1512" y="443"/>
                </a:cxn>
                <a:cxn ang="0">
                  <a:pos x="1288" y="584"/>
                </a:cxn>
                <a:cxn ang="0">
                  <a:pos x="0" y="590"/>
                </a:cxn>
                <a:cxn ang="0">
                  <a:pos x="0" y="0"/>
                </a:cxn>
              </a:cxnLst>
              <a:rect l="0" t="0" r="r" b="b"/>
              <a:pathLst>
                <a:path w="5446" h="590">
                  <a:moveTo>
                    <a:pt x="0" y="0"/>
                  </a:moveTo>
                  <a:lnTo>
                    <a:pt x="5446" y="0"/>
                  </a:lnTo>
                  <a:lnTo>
                    <a:pt x="5446" y="312"/>
                  </a:lnTo>
                  <a:lnTo>
                    <a:pt x="5446" y="451"/>
                  </a:lnTo>
                  <a:cubicBezTo>
                    <a:pt x="4790" y="473"/>
                    <a:pt x="2205" y="421"/>
                    <a:pt x="1512" y="443"/>
                  </a:cubicBezTo>
                  <a:lnTo>
                    <a:pt x="1288" y="584"/>
                  </a:lnTo>
                  <a:lnTo>
                    <a:pt x="0" y="5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9" name="Freeform 33"/>
            <p:cNvSpPr>
              <a:spLocks/>
            </p:cNvSpPr>
            <p:nvPr userDrawn="1"/>
          </p:nvSpPr>
          <p:spPr bwMode="gray">
            <a:xfrm>
              <a:off x="54" y="538"/>
              <a:ext cx="5658" cy="655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5657" y="0"/>
                </a:cxn>
                <a:cxn ang="0">
                  <a:pos x="5658" y="534"/>
                </a:cxn>
                <a:cxn ang="0">
                  <a:pos x="1553" y="528"/>
                </a:cxn>
                <a:cxn ang="0">
                  <a:pos x="1317" y="651"/>
                </a:cxn>
                <a:cxn ang="0">
                  <a:pos x="0" y="655"/>
                </a:cxn>
                <a:cxn ang="0">
                  <a:pos x="1" y="0"/>
                </a:cxn>
              </a:cxnLst>
              <a:rect l="0" t="0" r="r" b="b"/>
              <a:pathLst>
                <a:path w="5658" h="655">
                  <a:moveTo>
                    <a:pt x="1" y="0"/>
                  </a:moveTo>
                  <a:lnTo>
                    <a:pt x="5657" y="0"/>
                  </a:lnTo>
                  <a:lnTo>
                    <a:pt x="5658" y="534"/>
                  </a:lnTo>
                  <a:lnTo>
                    <a:pt x="1553" y="528"/>
                  </a:lnTo>
                  <a:lnTo>
                    <a:pt x="1317" y="651"/>
                  </a:lnTo>
                  <a:lnTo>
                    <a:pt x="0" y="65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30" name="Freeform 34"/>
            <p:cNvSpPr>
              <a:spLocks/>
            </p:cNvSpPr>
            <p:nvPr userDrawn="1"/>
          </p:nvSpPr>
          <p:spPr bwMode="gray">
            <a:xfrm>
              <a:off x="54" y="1062"/>
              <a:ext cx="1496" cy="98"/>
            </a:xfrm>
            <a:custGeom>
              <a:avLst/>
              <a:gdLst/>
              <a:ahLst/>
              <a:cxnLst>
                <a:cxn ang="0">
                  <a:pos x="1440" y="1"/>
                </a:cxn>
                <a:cxn ang="0">
                  <a:pos x="1261" y="112"/>
                </a:cxn>
                <a:cxn ang="0">
                  <a:pos x="0" y="110"/>
                </a:cxn>
                <a:cxn ang="0">
                  <a:pos x="0" y="49"/>
                </a:cxn>
                <a:cxn ang="0">
                  <a:pos x="1069" y="50"/>
                </a:cxn>
                <a:cxn ang="0">
                  <a:pos x="1142" y="0"/>
                </a:cxn>
                <a:cxn ang="0">
                  <a:pos x="1440" y="1"/>
                </a:cxn>
              </a:cxnLst>
              <a:rect l="0" t="0" r="r" b="b"/>
              <a:pathLst>
                <a:path w="1440" h="112">
                  <a:moveTo>
                    <a:pt x="1440" y="1"/>
                  </a:moveTo>
                  <a:lnTo>
                    <a:pt x="1261" y="112"/>
                  </a:lnTo>
                  <a:lnTo>
                    <a:pt x="0" y="110"/>
                  </a:lnTo>
                  <a:lnTo>
                    <a:pt x="0" y="49"/>
                  </a:lnTo>
                  <a:lnTo>
                    <a:pt x="1069" y="50"/>
                  </a:lnTo>
                  <a:lnTo>
                    <a:pt x="1142" y="0"/>
                  </a:lnTo>
                  <a:lnTo>
                    <a:pt x="1440" y="1"/>
                  </a:lnTo>
                  <a:close/>
                </a:path>
              </a:pathLst>
            </a:custGeom>
            <a:solidFill>
              <a:srgbClr val="FFFFFF">
                <a:alpha val="3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</p:grpSp>
      <p:sp>
        <p:nvSpPr>
          <p:cNvPr id="31" name="Rectangle 35"/>
          <p:cNvSpPr>
            <a:spLocks noChangeArrowheads="1"/>
          </p:cNvSpPr>
          <p:nvPr/>
        </p:nvSpPr>
        <p:spPr bwMode="gray">
          <a:xfrm>
            <a:off x="85725" y="609600"/>
            <a:ext cx="8982075" cy="1857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32" name="TextBox 43"/>
          <p:cNvSpPr txBox="1"/>
          <p:nvPr userDrawn="1"/>
        </p:nvSpPr>
        <p:spPr>
          <a:xfrm>
            <a:off x="0" y="765175"/>
            <a:ext cx="4995863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endParaRPr lang="zh-CN" altLang="en-US" sz="3200" dirty="0">
              <a:solidFill>
                <a:srgbClr val="FFFF00"/>
              </a:solidFill>
              <a:latin typeface="华文行楷" pitchFamily="2" charset="-122"/>
              <a:ea typeface="华文行楷" pitchFamily="2" charset="-122"/>
            </a:endParaRPr>
          </a:p>
        </p:txBody>
      </p:sp>
      <p:pic>
        <p:nvPicPr>
          <p:cNvPr id="33" name="图片 42" descr="DSC05377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51520" y="1628800"/>
            <a:ext cx="3240360" cy="22322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4" name="图片 45" descr="2012-07-15_17-52-37_702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915816" y="4437112"/>
            <a:ext cx="3024336" cy="172819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35" name="图片 40" descr="DSC03842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300192" y="4293096"/>
            <a:ext cx="2520280" cy="165618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36" name="图片 41" descr="DSC05353.JPG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323850" y="4076700"/>
            <a:ext cx="2447925" cy="19446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42376" name="Rectangle 40"/>
          <p:cNvSpPr>
            <a:spLocks noGrp="1" noChangeArrowheads="1"/>
          </p:cNvSpPr>
          <p:nvPr>
            <p:ph type="subTitle" idx="1"/>
          </p:nvPr>
        </p:nvSpPr>
        <p:spPr>
          <a:xfrm>
            <a:off x="4114800" y="6196013"/>
            <a:ext cx="4811713" cy="403225"/>
          </a:xfrm>
        </p:spPr>
        <p:txBody>
          <a:bodyPr/>
          <a:lstStyle>
            <a:lvl1pPr marL="0" indent="0" algn="r">
              <a:buFontTx/>
              <a:buNone/>
              <a:defRPr sz="1000" i="1"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142385" name="Rectangle 49"/>
          <p:cNvSpPr>
            <a:spLocks noGrp="1" noChangeArrowheads="1"/>
          </p:cNvSpPr>
          <p:nvPr>
            <p:ph type="ctrTitle"/>
          </p:nvPr>
        </p:nvSpPr>
        <p:spPr>
          <a:xfrm>
            <a:off x="3124200" y="1628800"/>
            <a:ext cx="6019800" cy="1470025"/>
          </a:xfrm>
        </p:spPr>
        <p:txBody>
          <a:bodyPr/>
          <a:lstStyle>
            <a:lvl1pPr algn="ctr">
              <a:defRPr sz="4400">
                <a:solidFill>
                  <a:srgbClr val="000000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7" name="Rectangle 41"/>
          <p:cNvSpPr>
            <a:spLocks noGrp="1" noChangeArrowheads="1"/>
          </p:cNvSpPr>
          <p:nvPr>
            <p:ph type="dt" sz="half" idx="10"/>
          </p:nvPr>
        </p:nvSpPr>
        <p:spPr>
          <a:xfrm>
            <a:off x="231775" y="6445250"/>
            <a:ext cx="2205038" cy="3175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8" name="Rectangle 42"/>
          <p:cNvSpPr>
            <a:spLocks noGrp="1" noChangeArrowheads="1"/>
          </p:cNvSpPr>
          <p:nvPr>
            <p:ph type="ftr" sz="quarter" idx="11"/>
          </p:nvPr>
        </p:nvSpPr>
        <p:spPr>
          <a:xfrm>
            <a:off x="2574925" y="6445250"/>
            <a:ext cx="2990850" cy="3175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9" name="Rectangle 4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700713" y="6445250"/>
            <a:ext cx="2205037" cy="3175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E117B9-F7A7-41B5-88F6-2AC3BB5EC5B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31" grpId="0" animBg="1"/>
      <p:bldP spid="32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0FD10E-5240-4A2F-B6F1-A86BD59E14A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 spd="slow"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38125"/>
            <a:ext cx="2057400" cy="593407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38125"/>
            <a:ext cx="6019800" cy="593407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8018D6-D26A-415C-AD76-E314AEBCB23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 spd="slow"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542A46-990D-4777-B3B5-71A382CC9EB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 spd="slow"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127126-E9DE-4C91-8DC9-E35AF34DE72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 spd="slow"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438275"/>
            <a:ext cx="4038600" cy="4733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38275"/>
            <a:ext cx="4038600" cy="4733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EF3EAB-6C4B-458C-A21B-9178E31AAA1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 spd="slow"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F8EFB-F473-43CF-B906-51DC982E6C5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 spd="slow"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1E261D-C851-4B29-954A-6E7793D26C8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 spd="slow"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4D854D-B0A8-4F6A-BD5C-BB71C7EBFF4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 spd="slow"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658319-5DD3-463E-9F64-DB6A4873C11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 spd="slow"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94449-7FAD-4755-AEF0-9A0B4DF8231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 spd="slow"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6553200" y="6013450"/>
            <a:ext cx="2392363" cy="563563"/>
            <a:chOff x="1566" y="164"/>
            <a:chExt cx="1455" cy="425"/>
          </a:xfrm>
        </p:grpSpPr>
        <p:sp>
          <p:nvSpPr>
            <p:cNvPr id="141315" name="Freeform 3"/>
            <p:cNvSpPr>
              <a:spLocks/>
            </p:cNvSpPr>
            <p:nvPr/>
          </p:nvSpPr>
          <p:spPr bwMode="gray">
            <a:xfrm>
              <a:off x="1892" y="468"/>
              <a:ext cx="39" cy="121"/>
            </a:xfrm>
            <a:custGeom>
              <a:avLst/>
              <a:gdLst/>
              <a:ahLst/>
              <a:cxnLst>
                <a:cxn ang="0">
                  <a:pos x="37" y="36"/>
                </a:cxn>
                <a:cxn ang="0">
                  <a:pos x="35" y="36"/>
                </a:cxn>
                <a:cxn ang="0">
                  <a:pos x="30" y="36"/>
                </a:cxn>
                <a:cxn ang="0">
                  <a:pos x="22" y="34"/>
                </a:cxn>
                <a:cxn ang="0">
                  <a:pos x="15" y="30"/>
                </a:cxn>
                <a:cxn ang="0">
                  <a:pos x="7" y="23"/>
                </a:cxn>
                <a:cxn ang="0">
                  <a:pos x="3" y="13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7" y="1"/>
                </a:cxn>
                <a:cxn ang="0">
                  <a:pos x="15" y="3"/>
                </a:cxn>
                <a:cxn ang="0">
                  <a:pos x="23" y="5"/>
                </a:cxn>
                <a:cxn ang="0">
                  <a:pos x="30" y="11"/>
                </a:cxn>
                <a:cxn ang="0">
                  <a:pos x="37" y="20"/>
                </a:cxn>
                <a:cxn ang="0">
                  <a:pos x="39" y="34"/>
                </a:cxn>
                <a:cxn ang="0">
                  <a:pos x="39" y="121"/>
                </a:cxn>
                <a:cxn ang="0">
                  <a:pos x="37" y="121"/>
                </a:cxn>
                <a:cxn ang="0">
                  <a:pos x="37" y="36"/>
                </a:cxn>
              </a:cxnLst>
              <a:rect l="0" t="0" r="r" b="b"/>
              <a:pathLst>
                <a:path w="39" h="121">
                  <a:moveTo>
                    <a:pt x="37" y="36"/>
                  </a:moveTo>
                  <a:lnTo>
                    <a:pt x="35" y="36"/>
                  </a:lnTo>
                  <a:lnTo>
                    <a:pt x="30" y="36"/>
                  </a:lnTo>
                  <a:lnTo>
                    <a:pt x="22" y="34"/>
                  </a:lnTo>
                  <a:lnTo>
                    <a:pt x="15" y="30"/>
                  </a:lnTo>
                  <a:lnTo>
                    <a:pt x="7" y="23"/>
                  </a:lnTo>
                  <a:lnTo>
                    <a:pt x="3" y="13"/>
                  </a:lnTo>
                  <a:lnTo>
                    <a:pt x="0" y="0"/>
                  </a:lnTo>
                  <a:lnTo>
                    <a:pt x="3" y="0"/>
                  </a:lnTo>
                  <a:lnTo>
                    <a:pt x="7" y="1"/>
                  </a:lnTo>
                  <a:lnTo>
                    <a:pt x="15" y="3"/>
                  </a:lnTo>
                  <a:lnTo>
                    <a:pt x="23" y="5"/>
                  </a:lnTo>
                  <a:lnTo>
                    <a:pt x="30" y="11"/>
                  </a:lnTo>
                  <a:lnTo>
                    <a:pt x="37" y="20"/>
                  </a:lnTo>
                  <a:lnTo>
                    <a:pt x="39" y="34"/>
                  </a:lnTo>
                  <a:lnTo>
                    <a:pt x="39" y="121"/>
                  </a:lnTo>
                  <a:lnTo>
                    <a:pt x="37" y="121"/>
                  </a:lnTo>
                  <a:lnTo>
                    <a:pt x="37" y="36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41316" name="Freeform 4"/>
            <p:cNvSpPr>
              <a:spLocks/>
            </p:cNvSpPr>
            <p:nvPr/>
          </p:nvSpPr>
          <p:spPr bwMode="gray">
            <a:xfrm>
              <a:off x="2271" y="450"/>
              <a:ext cx="45" cy="139"/>
            </a:xfrm>
            <a:custGeom>
              <a:avLst/>
              <a:gdLst/>
              <a:ahLst/>
              <a:cxnLst>
                <a:cxn ang="0">
                  <a:pos x="3" y="42"/>
                </a:cxn>
                <a:cxn ang="0">
                  <a:pos x="6" y="42"/>
                </a:cxn>
                <a:cxn ang="0">
                  <a:pos x="12" y="42"/>
                </a:cxn>
                <a:cxn ang="0">
                  <a:pos x="20" y="39"/>
                </a:cxn>
                <a:cxn ang="0">
                  <a:pos x="29" y="35"/>
                </a:cxn>
                <a:cxn ang="0">
                  <a:pos x="37" y="27"/>
                </a:cxn>
                <a:cxn ang="0">
                  <a:pos x="43" y="17"/>
                </a:cxn>
                <a:cxn ang="0">
                  <a:pos x="45" y="2"/>
                </a:cxn>
                <a:cxn ang="0">
                  <a:pos x="43" y="0"/>
                </a:cxn>
                <a:cxn ang="0">
                  <a:pos x="37" y="2"/>
                </a:cxn>
                <a:cxn ang="0">
                  <a:pos x="29" y="3"/>
                </a:cxn>
                <a:cxn ang="0">
                  <a:pos x="19" y="7"/>
                </a:cxn>
                <a:cxn ang="0">
                  <a:pos x="11" y="14"/>
                </a:cxn>
                <a:cxn ang="0">
                  <a:pos x="4" y="23"/>
                </a:cxn>
                <a:cxn ang="0">
                  <a:pos x="0" y="39"/>
                </a:cxn>
                <a:cxn ang="0">
                  <a:pos x="0" y="139"/>
                </a:cxn>
                <a:cxn ang="0">
                  <a:pos x="3" y="139"/>
                </a:cxn>
                <a:cxn ang="0">
                  <a:pos x="3" y="42"/>
                </a:cxn>
              </a:cxnLst>
              <a:rect l="0" t="0" r="r" b="b"/>
              <a:pathLst>
                <a:path w="45" h="139">
                  <a:moveTo>
                    <a:pt x="3" y="42"/>
                  </a:moveTo>
                  <a:lnTo>
                    <a:pt x="6" y="42"/>
                  </a:lnTo>
                  <a:lnTo>
                    <a:pt x="12" y="42"/>
                  </a:lnTo>
                  <a:lnTo>
                    <a:pt x="20" y="39"/>
                  </a:lnTo>
                  <a:lnTo>
                    <a:pt x="29" y="35"/>
                  </a:lnTo>
                  <a:lnTo>
                    <a:pt x="37" y="27"/>
                  </a:lnTo>
                  <a:lnTo>
                    <a:pt x="43" y="17"/>
                  </a:lnTo>
                  <a:lnTo>
                    <a:pt x="45" y="2"/>
                  </a:lnTo>
                  <a:lnTo>
                    <a:pt x="43" y="0"/>
                  </a:lnTo>
                  <a:lnTo>
                    <a:pt x="37" y="2"/>
                  </a:lnTo>
                  <a:lnTo>
                    <a:pt x="29" y="3"/>
                  </a:lnTo>
                  <a:lnTo>
                    <a:pt x="19" y="7"/>
                  </a:lnTo>
                  <a:lnTo>
                    <a:pt x="11" y="14"/>
                  </a:lnTo>
                  <a:lnTo>
                    <a:pt x="4" y="23"/>
                  </a:lnTo>
                  <a:lnTo>
                    <a:pt x="0" y="39"/>
                  </a:lnTo>
                  <a:lnTo>
                    <a:pt x="0" y="139"/>
                  </a:lnTo>
                  <a:lnTo>
                    <a:pt x="3" y="139"/>
                  </a:lnTo>
                  <a:lnTo>
                    <a:pt x="3" y="42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41317" name="Freeform 5"/>
            <p:cNvSpPr>
              <a:spLocks/>
            </p:cNvSpPr>
            <p:nvPr/>
          </p:nvSpPr>
          <p:spPr bwMode="gray">
            <a:xfrm>
              <a:off x="1765" y="378"/>
              <a:ext cx="146" cy="211"/>
            </a:xfrm>
            <a:custGeom>
              <a:avLst/>
              <a:gdLst/>
              <a:ahLst/>
              <a:cxnLst>
                <a:cxn ang="0">
                  <a:pos x="68" y="67"/>
                </a:cxn>
                <a:cxn ang="0">
                  <a:pos x="67" y="67"/>
                </a:cxn>
                <a:cxn ang="0">
                  <a:pos x="60" y="66"/>
                </a:cxn>
                <a:cxn ang="0">
                  <a:pos x="50" y="64"/>
                </a:cxn>
                <a:cxn ang="0">
                  <a:pos x="41" y="62"/>
                </a:cxn>
                <a:cxn ang="0">
                  <a:pos x="29" y="55"/>
                </a:cxn>
                <a:cxn ang="0">
                  <a:pos x="18" y="47"/>
                </a:cxn>
                <a:cxn ang="0">
                  <a:pos x="10" y="35"/>
                </a:cxn>
                <a:cxn ang="0">
                  <a:pos x="3" y="20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10" y="0"/>
                </a:cxn>
                <a:cxn ang="0">
                  <a:pos x="19" y="0"/>
                </a:cxn>
                <a:cxn ang="0">
                  <a:pos x="30" y="2"/>
                </a:cxn>
                <a:cxn ang="0">
                  <a:pos x="41" y="6"/>
                </a:cxn>
                <a:cxn ang="0">
                  <a:pos x="53" y="14"/>
                </a:cxn>
                <a:cxn ang="0">
                  <a:pos x="62" y="25"/>
                </a:cxn>
                <a:cxn ang="0">
                  <a:pos x="69" y="41"/>
                </a:cxn>
                <a:cxn ang="0">
                  <a:pos x="73" y="62"/>
                </a:cxn>
                <a:cxn ang="0">
                  <a:pos x="73" y="60"/>
                </a:cxn>
                <a:cxn ang="0">
                  <a:pos x="73" y="55"/>
                </a:cxn>
                <a:cxn ang="0">
                  <a:pos x="75" y="45"/>
                </a:cxn>
                <a:cxn ang="0">
                  <a:pos x="79" y="36"/>
                </a:cxn>
                <a:cxn ang="0">
                  <a:pos x="84" y="25"/>
                </a:cxn>
                <a:cxn ang="0">
                  <a:pos x="92" y="16"/>
                </a:cxn>
                <a:cxn ang="0">
                  <a:pos x="106" y="8"/>
                </a:cxn>
                <a:cxn ang="0">
                  <a:pos x="123" y="2"/>
                </a:cxn>
                <a:cxn ang="0">
                  <a:pos x="146" y="0"/>
                </a:cxn>
                <a:cxn ang="0">
                  <a:pos x="145" y="2"/>
                </a:cxn>
                <a:cxn ang="0">
                  <a:pos x="145" y="8"/>
                </a:cxn>
                <a:cxn ang="0">
                  <a:pos x="143" y="17"/>
                </a:cxn>
                <a:cxn ang="0">
                  <a:pos x="139" y="28"/>
                </a:cxn>
                <a:cxn ang="0">
                  <a:pos x="134" y="39"/>
                </a:cxn>
                <a:cxn ang="0">
                  <a:pos x="126" y="49"/>
                </a:cxn>
                <a:cxn ang="0">
                  <a:pos x="114" y="59"/>
                </a:cxn>
                <a:cxn ang="0">
                  <a:pos x="98" y="64"/>
                </a:cxn>
                <a:cxn ang="0">
                  <a:pos x="79" y="67"/>
                </a:cxn>
                <a:cxn ang="0">
                  <a:pos x="79" y="211"/>
                </a:cxn>
                <a:cxn ang="0">
                  <a:pos x="68" y="211"/>
                </a:cxn>
                <a:cxn ang="0">
                  <a:pos x="68" y="67"/>
                </a:cxn>
              </a:cxnLst>
              <a:rect l="0" t="0" r="r" b="b"/>
              <a:pathLst>
                <a:path w="146" h="211">
                  <a:moveTo>
                    <a:pt x="68" y="67"/>
                  </a:moveTo>
                  <a:lnTo>
                    <a:pt x="67" y="67"/>
                  </a:lnTo>
                  <a:lnTo>
                    <a:pt x="60" y="66"/>
                  </a:lnTo>
                  <a:lnTo>
                    <a:pt x="50" y="64"/>
                  </a:lnTo>
                  <a:lnTo>
                    <a:pt x="41" y="62"/>
                  </a:lnTo>
                  <a:lnTo>
                    <a:pt x="29" y="55"/>
                  </a:lnTo>
                  <a:lnTo>
                    <a:pt x="18" y="47"/>
                  </a:lnTo>
                  <a:lnTo>
                    <a:pt x="10" y="35"/>
                  </a:lnTo>
                  <a:lnTo>
                    <a:pt x="3" y="20"/>
                  </a:lnTo>
                  <a:lnTo>
                    <a:pt x="0" y="0"/>
                  </a:lnTo>
                  <a:lnTo>
                    <a:pt x="3" y="0"/>
                  </a:lnTo>
                  <a:lnTo>
                    <a:pt x="10" y="0"/>
                  </a:lnTo>
                  <a:lnTo>
                    <a:pt x="19" y="0"/>
                  </a:lnTo>
                  <a:lnTo>
                    <a:pt x="30" y="2"/>
                  </a:lnTo>
                  <a:lnTo>
                    <a:pt x="41" y="6"/>
                  </a:lnTo>
                  <a:lnTo>
                    <a:pt x="53" y="14"/>
                  </a:lnTo>
                  <a:lnTo>
                    <a:pt x="62" y="25"/>
                  </a:lnTo>
                  <a:lnTo>
                    <a:pt x="69" y="41"/>
                  </a:lnTo>
                  <a:lnTo>
                    <a:pt x="73" y="62"/>
                  </a:lnTo>
                  <a:lnTo>
                    <a:pt x="73" y="60"/>
                  </a:lnTo>
                  <a:lnTo>
                    <a:pt x="73" y="55"/>
                  </a:lnTo>
                  <a:lnTo>
                    <a:pt x="75" y="45"/>
                  </a:lnTo>
                  <a:lnTo>
                    <a:pt x="79" y="36"/>
                  </a:lnTo>
                  <a:lnTo>
                    <a:pt x="84" y="25"/>
                  </a:lnTo>
                  <a:lnTo>
                    <a:pt x="92" y="16"/>
                  </a:lnTo>
                  <a:lnTo>
                    <a:pt x="106" y="8"/>
                  </a:lnTo>
                  <a:lnTo>
                    <a:pt x="123" y="2"/>
                  </a:lnTo>
                  <a:lnTo>
                    <a:pt x="146" y="0"/>
                  </a:lnTo>
                  <a:lnTo>
                    <a:pt x="145" y="2"/>
                  </a:lnTo>
                  <a:lnTo>
                    <a:pt x="145" y="8"/>
                  </a:lnTo>
                  <a:lnTo>
                    <a:pt x="143" y="17"/>
                  </a:lnTo>
                  <a:lnTo>
                    <a:pt x="139" y="28"/>
                  </a:lnTo>
                  <a:lnTo>
                    <a:pt x="134" y="39"/>
                  </a:lnTo>
                  <a:lnTo>
                    <a:pt x="126" y="49"/>
                  </a:lnTo>
                  <a:lnTo>
                    <a:pt x="114" y="59"/>
                  </a:lnTo>
                  <a:lnTo>
                    <a:pt x="98" y="64"/>
                  </a:lnTo>
                  <a:lnTo>
                    <a:pt x="79" y="67"/>
                  </a:lnTo>
                  <a:lnTo>
                    <a:pt x="79" y="211"/>
                  </a:lnTo>
                  <a:lnTo>
                    <a:pt x="68" y="211"/>
                  </a:lnTo>
                  <a:lnTo>
                    <a:pt x="68" y="67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41318" name="Freeform 6"/>
            <p:cNvSpPr>
              <a:spLocks/>
            </p:cNvSpPr>
            <p:nvPr/>
          </p:nvSpPr>
          <p:spPr bwMode="gray">
            <a:xfrm>
              <a:off x="2792" y="378"/>
              <a:ext cx="144" cy="211"/>
            </a:xfrm>
            <a:custGeom>
              <a:avLst/>
              <a:gdLst/>
              <a:ahLst/>
              <a:cxnLst>
                <a:cxn ang="0">
                  <a:pos x="67" y="67"/>
                </a:cxn>
                <a:cxn ang="0">
                  <a:pos x="66" y="67"/>
                </a:cxn>
                <a:cxn ang="0">
                  <a:pos x="59" y="66"/>
                </a:cxn>
                <a:cxn ang="0">
                  <a:pos x="50" y="64"/>
                </a:cxn>
                <a:cxn ang="0">
                  <a:pos x="39" y="62"/>
                </a:cxn>
                <a:cxn ang="0">
                  <a:pos x="28" y="55"/>
                </a:cxn>
                <a:cxn ang="0">
                  <a:pos x="17" y="47"/>
                </a:cxn>
                <a:cxn ang="0">
                  <a:pos x="9" y="35"/>
                </a:cxn>
                <a:cxn ang="0">
                  <a:pos x="2" y="2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9" y="0"/>
                </a:cxn>
                <a:cxn ang="0">
                  <a:pos x="17" y="0"/>
                </a:cxn>
                <a:cxn ang="0">
                  <a:pos x="28" y="2"/>
                </a:cxn>
                <a:cxn ang="0">
                  <a:pos x="40" y="6"/>
                </a:cxn>
                <a:cxn ang="0">
                  <a:pos x="51" y="14"/>
                </a:cxn>
                <a:cxn ang="0">
                  <a:pos x="62" y="25"/>
                </a:cxn>
                <a:cxn ang="0">
                  <a:pos x="69" y="41"/>
                </a:cxn>
                <a:cxn ang="0">
                  <a:pos x="73" y="62"/>
                </a:cxn>
                <a:cxn ang="0">
                  <a:pos x="73" y="60"/>
                </a:cxn>
                <a:cxn ang="0">
                  <a:pos x="73" y="55"/>
                </a:cxn>
                <a:cxn ang="0">
                  <a:pos x="74" y="45"/>
                </a:cxn>
                <a:cxn ang="0">
                  <a:pos x="77" y="36"/>
                </a:cxn>
                <a:cxn ang="0">
                  <a:pos x="82" y="25"/>
                </a:cxn>
                <a:cxn ang="0">
                  <a:pos x="91" y="16"/>
                </a:cxn>
                <a:cxn ang="0">
                  <a:pos x="105" y="8"/>
                </a:cxn>
                <a:cxn ang="0">
                  <a:pos x="121" y="2"/>
                </a:cxn>
                <a:cxn ang="0">
                  <a:pos x="144" y="0"/>
                </a:cxn>
                <a:cxn ang="0">
                  <a:pos x="144" y="2"/>
                </a:cxn>
                <a:cxn ang="0">
                  <a:pos x="144" y="8"/>
                </a:cxn>
                <a:cxn ang="0">
                  <a:pos x="141" y="17"/>
                </a:cxn>
                <a:cxn ang="0">
                  <a:pos x="139" y="28"/>
                </a:cxn>
                <a:cxn ang="0">
                  <a:pos x="133" y="39"/>
                </a:cxn>
                <a:cxn ang="0">
                  <a:pos x="125" y="49"/>
                </a:cxn>
                <a:cxn ang="0">
                  <a:pos x="113" y="59"/>
                </a:cxn>
                <a:cxn ang="0">
                  <a:pos x="97" y="64"/>
                </a:cxn>
                <a:cxn ang="0">
                  <a:pos x="77" y="67"/>
                </a:cxn>
                <a:cxn ang="0">
                  <a:pos x="77" y="211"/>
                </a:cxn>
                <a:cxn ang="0">
                  <a:pos x="67" y="211"/>
                </a:cxn>
                <a:cxn ang="0">
                  <a:pos x="67" y="67"/>
                </a:cxn>
              </a:cxnLst>
              <a:rect l="0" t="0" r="r" b="b"/>
              <a:pathLst>
                <a:path w="144" h="211">
                  <a:moveTo>
                    <a:pt x="67" y="67"/>
                  </a:moveTo>
                  <a:lnTo>
                    <a:pt x="66" y="67"/>
                  </a:lnTo>
                  <a:lnTo>
                    <a:pt x="59" y="66"/>
                  </a:lnTo>
                  <a:lnTo>
                    <a:pt x="50" y="64"/>
                  </a:lnTo>
                  <a:lnTo>
                    <a:pt x="39" y="62"/>
                  </a:lnTo>
                  <a:lnTo>
                    <a:pt x="28" y="55"/>
                  </a:lnTo>
                  <a:lnTo>
                    <a:pt x="17" y="47"/>
                  </a:lnTo>
                  <a:lnTo>
                    <a:pt x="9" y="35"/>
                  </a:lnTo>
                  <a:lnTo>
                    <a:pt x="2" y="20"/>
                  </a:lnTo>
                  <a:lnTo>
                    <a:pt x="0" y="0"/>
                  </a:lnTo>
                  <a:lnTo>
                    <a:pt x="2" y="0"/>
                  </a:lnTo>
                  <a:lnTo>
                    <a:pt x="9" y="0"/>
                  </a:lnTo>
                  <a:lnTo>
                    <a:pt x="17" y="0"/>
                  </a:lnTo>
                  <a:lnTo>
                    <a:pt x="28" y="2"/>
                  </a:lnTo>
                  <a:lnTo>
                    <a:pt x="40" y="6"/>
                  </a:lnTo>
                  <a:lnTo>
                    <a:pt x="51" y="14"/>
                  </a:lnTo>
                  <a:lnTo>
                    <a:pt x="62" y="25"/>
                  </a:lnTo>
                  <a:lnTo>
                    <a:pt x="69" y="41"/>
                  </a:lnTo>
                  <a:lnTo>
                    <a:pt x="73" y="62"/>
                  </a:lnTo>
                  <a:lnTo>
                    <a:pt x="73" y="60"/>
                  </a:lnTo>
                  <a:lnTo>
                    <a:pt x="73" y="55"/>
                  </a:lnTo>
                  <a:lnTo>
                    <a:pt x="74" y="45"/>
                  </a:lnTo>
                  <a:lnTo>
                    <a:pt x="77" y="36"/>
                  </a:lnTo>
                  <a:lnTo>
                    <a:pt x="82" y="25"/>
                  </a:lnTo>
                  <a:lnTo>
                    <a:pt x="91" y="16"/>
                  </a:lnTo>
                  <a:lnTo>
                    <a:pt x="105" y="8"/>
                  </a:lnTo>
                  <a:lnTo>
                    <a:pt x="121" y="2"/>
                  </a:lnTo>
                  <a:lnTo>
                    <a:pt x="144" y="0"/>
                  </a:lnTo>
                  <a:lnTo>
                    <a:pt x="144" y="2"/>
                  </a:lnTo>
                  <a:lnTo>
                    <a:pt x="144" y="8"/>
                  </a:lnTo>
                  <a:lnTo>
                    <a:pt x="141" y="17"/>
                  </a:lnTo>
                  <a:lnTo>
                    <a:pt x="139" y="28"/>
                  </a:lnTo>
                  <a:lnTo>
                    <a:pt x="133" y="39"/>
                  </a:lnTo>
                  <a:lnTo>
                    <a:pt x="125" y="49"/>
                  </a:lnTo>
                  <a:lnTo>
                    <a:pt x="113" y="59"/>
                  </a:lnTo>
                  <a:lnTo>
                    <a:pt x="97" y="64"/>
                  </a:lnTo>
                  <a:lnTo>
                    <a:pt x="77" y="67"/>
                  </a:lnTo>
                  <a:lnTo>
                    <a:pt x="77" y="211"/>
                  </a:lnTo>
                  <a:lnTo>
                    <a:pt x="67" y="211"/>
                  </a:lnTo>
                  <a:lnTo>
                    <a:pt x="67" y="67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41319" name="Freeform 7"/>
            <p:cNvSpPr>
              <a:spLocks/>
            </p:cNvSpPr>
            <p:nvPr/>
          </p:nvSpPr>
          <p:spPr bwMode="gray">
            <a:xfrm>
              <a:off x="2631" y="457"/>
              <a:ext cx="89" cy="132"/>
            </a:xfrm>
            <a:custGeom>
              <a:avLst/>
              <a:gdLst/>
              <a:ahLst/>
              <a:cxnLst>
                <a:cxn ang="0">
                  <a:pos x="42" y="43"/>
                </a:cxn>
                <a:cxn ang="0">
                  <a:pos x="39" y="42"/>
                </a:cxn>
                <a:cxn ang="0">
                  <a:pos x="33" y="42"/>
                </a:cxn>
                <a:cxn ang="0">
                  <a:pos x="25" y="39"/>
                </a:cxn>
                <a:cxn ang="0">
                  <a:pos x="16" y="35"/>
                </a:cxn>
                <a:cxn ang="0">
                  <a:pos x="8" y="27"/>
                </a:cxn>
                <a:cxn ang="0">
                  <a:pos x="2" y="16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6" y="0"/>
                </a:cxn>
                <a:cxn ang="0">
                  <a:pos x="12" y="1"/>
                </a:cxn>
                <a:cxn ang="0">
                  <a:pos x="21" y="3"/>
                </a:cxn>
                <a:cxn ang="0">
                  <a:pos x="29" y="8"/>
                </a:cxn>
                <a:cxn ang="0">
                  <a:pos x="37" y="15"/>
                </a:cxn>
                <a:cxn ang="0">
                  <a:pos x="42" y="26"/>
                </a:cxn>
                <a:cxn ang="0">
                  <a:pos x="45" y="39"/>
                </a:cxn>
                <a:cxn ang="0">
                  <a:pos x="45" y="38"/>
                </a:cxn>
                <a:cxn ang="0">
                  <a:pos x="45" y="34"/>
                </a:cxn>
                <a:cxn ang="0">
                  <a:pos x="46" y="27"/>
                </a:cxn>
                <a:cxn ang="0">
                  <a:pos x="49" y="20"/>
                </a:cxn>
                <a:cxn ang="0">
                  <a:pos x="54" y="14"/>
                </a:cxn>
                <a:cxn ang="0">
                  <a:pos x="62" y="7"/>
                </a:cxn>
                <a:cxn ang="0">
                  <a:pos x="73" y="3"/>
                </a:cxn>
                <a:cxn ang="0">
                  <a:pos x="89" y="0"/>
                </a:cxn>
                <a:cxn ang="0">
                  <a:pos x="89" y="3"/>
                </a:cxn>
                <a:cxn ang="0">
                  <a:pos x="88" y="10"/>
                </a:cxn>
                <a:cxn ang="0">
                  <a:pos x="87" y="18"/>
                </a:cxn>
                <a:cxn ang="0">
                  <a:pos x="81" y="26"/>
                </a:cxn>
                <a:cxn ang="0">
                  <a:pos x="74" y="34"/>
                </a:cxn>
                <a:cxn ang="0">
                  <a:pos x="64" y="41"/>
                </a:cxn>
                <a:cxn ang="0">
                  <a:pos x="47" y="43"/>
                </a:cxn>
                <a:cxn ang="0">
                  <a:pos x="47" y="132"/>
                </a:cxn>
                <a:cxn ang="0">
                  <a:pos x="42" y="132"/>
                </a:cxn>
                <a:cxn ang="0">
                  <a:pos x="42" y="43"/>
                </a:cxn>
              </a:cxnLst>
              <a:rect l="0" t="0" r="r" b="b"/>
              <a:pathLst>
                <a:path w="89" h="132">
                  <a:moveTo>
                    <a:pt x="42" y="43"/>
                  </a:moveTo>
                  <a:lnTo>
                    <a:pt x="39" y="42"/>
                  </a:lnTo>
                  <a:lnTo>
                    <a:pt x="33" y="42"/>
                  </a:lnTo>
                  <a:lnTo>
                    <a:pt x="25" y="39"/>
                  </a:lnTo>
                  <a:lnTo>
                    <a:pt x="16" y="35"/>
                  </a:lnTo>
                  <a:lnTo>
                    <a:pt x="8" y="27"/>
                  </a:lnTo>
                  <a:lnTo>
                    <a:pt x="2" y="16"/>
                  </a:lnTo>
                  <a:lnTo>
                    <a:pt x="0" y="0"/>
                  </a:lnTo>
                  <a:lnTo>
                    <a:pt x="2" y="0"/>
                  </a:lnTo>
                  <a:lnTo>
                    <a:pt x="6" y="0"/>
                  </a:lnTo>
                  <a:lnTo>
                    <a:pt x="12" y="1"/>
                  </a:lnTo>
                  <a:lnTo>
                    <a:pt x="21" y="3"/>
                  </a:lnTo>
                  <a:lnTo>
                    <a:pt x="29" y="8"/>
                  </a:lnTo>
                  <a:lnTo>
                    <a:pt x="37" y="15"/>
                  </a:lnTo>
                  <a:lnTo>
                    <a:pt x="42" y="26"/>
                  </a:lnTo>
                  <a:lnTo>
                    <a:pt x="45" y="39"/>
                  </a:lnTo>
                  <a:lnTo>
                    <a:pt x="45" y="38"/>
                  </a:lnTo>
                  <a:lnTo>
                    <a:pt x="45" y="34"/>
                  </a:lnTo>
                  <a:lnTo>
                    <a:pt x="46" y="27"/>
                  </a:lnTo>
                  <a:lnTo>
                    <a:pt x="49" y="20"/>
                  </a:lnTo>
                  <a:lnTo>
                    <a:pt x="54" y="14"/>
                  </a:lnTo>
                  <a:lnTo>
                    <a:pt x="62" y="7"/>
                  </a:lnTo>
                  <a:lnTo>
                    <a:pt x="73" y="3"/>
                  </a:lnTo>
                  <a:lnTo>
                    <a:pt x="89" y="0"/>
                  </a:lnTo>
                  <a:lnTo>
                    <a:pt x="89" y="3"/>
                  </a:lnTo>
                  <a:lnTo>
                    <a:pt x="88" y="10"/>
                  </a:lnTo>
                  <a:lnTo>
                    <a:pt x="87" y="18"/>
                  </a:lnTo>
                  <a:lnTo>
                    <a:pt x="81" y="26"/>
                  </a:lnTo>
                  <a:lnTo>
                    <a:pt x="74" y="34"/>
                  </a:lnTo>
                  <a:lnTo>
                    <a:pt x="64" y="41"/>
                  </a:lnTo>
                  <a:lnTo>
                    <a:pt x="47" y="43"/>
                  </a:lnTo>
                  <a:lnTo>
                    <a:pt x="47" y="132"/>
                  </a:lnTo>
                  <a:lnTo>
                    <a:pt x="42" y="132"/>
                  </a:lnTo>
                  <a:lnTo>
                    <a:pt x="42" y="4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41320" name="Freeform 8"/>
            <p:cNvSpPr>
              <a:spLocks/>
            </p:cNvSpPr>
            <p:nvPr/>
          </p:nvSpPr>
          <p:spPr bwMode="gray">
            <a:xfrm>
              <a:off x="2430" y="403"/>
              <a:ext cx="88" cy="186"/>
            </a:xfrm>
            <a:custGeom>
              <a:avLst/>
              <a:gdLst/>
              <a:ahLst/>
              <a:cxnLst>
                <a:cxn ang="0">
                  <a:pos x="43" y="43"/>
                </a:cxn>
                <a:cxn ang="0">
                  <a:pos x="41" y="43"/>
                </a:cxn>
                <a:cxn ang="0">
                  <a:pos x="35" y="43"/>
                </a:cxn>
                <a:cxn ang="0">
                  <a:pos x="27" y="41"/>
                </a:cxn>
                <a:cxn ang="0">
                  <a:pos x="18" y="35"/>
                </a:cxn>
                <a:cxn ang="0">
                  <a:pos x="8" y="28"/>
                </a:cxn>
                <a:cxn ang="0">
                  <a:pos x="3" y="16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8" y="0"/>
                </a:cxn>
                <a:cxn ang="0">
                  <a:pos x="17" y="1"/>
                </a:cxn>
                <a:cxn ang="0">
                  <a:pos x="26" y="6"/>
                </a:cxn>
                <a:cxn ang="0">
                  <a:pos x="35" y="12"/>
                </a:cxn>
                <a:cxn ang="0">
                  <a:pos x="42" y="24"/>
                </a:cxn>
                <a:cxn ang="0">
                  <a:pos x="48" y="41"/>
                </a:cxn>
                <a:cxn ang="0">
                  <a:pos x="48" y="90"/>
                </a:cxn>
                <a:cxn ang="0">
                  <a:pos x="48" y="88"/>
                </a:cxn>
                <a:cxn ang="0">
                  <a:pos x="48" y="82"/>
                </a:cxn>
                <a:cxn ang="0">
                  <a:pos x="50" y="74"/>
                </a:cxn>
                <a:cxn ang="0">
                  <a:pos x="54" y="66"/>
                </a:cxn>
                <a:cxn ang="0">
                  <a:pos x="61" y="58"/>
                </a:cxn>
                <a:cxn ang="0">
                  <a:pos x="72" y="53"/>
                </a:cxn>
                <a:cxn ang="0">
                  <a:pos x="87" y="50"/>
                </a:cxn>
                <a:cxn ang="0">
                  <a:pos x="88" y="51"/>
                </a:cxn>
                <a:cxn ang="0">
                  <a:pos x="88" y="57"/>
                </a:cxn>
                <a:cxn ang="0">
                  <a:pos x="87" y="64"/>
                </a:cxn>
                <a:cxn ang="0">
                  <a:pos x="84" y="72"/>
                </a:cxn>
                <a:cxn ang="0">
                  <a:pos x="80" y="80"/>
                </a:cxn>
                <a:cxn ang="0">
                  <a:pos x="73" y="86"/>
                </a:cxn>
                <a:cxn ang="0">
                  <a:pos x="62" y="92"/>
                </a:cxn>
                <a:cxn ang="0">
                  <a:pos x="48" y="93"/>
                </a:cxn>
                <a:cxn ang="0">
                  <a:pos x="48" y="186"/>
                </a:cxn>
                <a:cxn ang="0">
                  <a:pos x="43" y="186"/>
                </a:cxn>
                <a:cxn ang="0">
                  <a:pos x="43" y="143"/>
                </a:cxn>
                <a:cxn ang="0">
                  <a:pos x="42" y="143"/>
                </a:cxn>
                <a:cxn ang="0">
                  <a:pos x="37" y="142"/>
                </a:cxn>
                <a:cxn ang="0">
                  <a:pos x="29" y="140"/>
                </a:cxn>
                <a:cxn ang="0">
                  <a:pos x="22" y="136"/>
                </a:cxn>
                <a:cxn ang="0">
                  <a:pos x="14" y="130"/>
                </a:cxn>
                <a:cxn ang="0">
                  <a:pos x="8" y="120"/>
                </a:cxn>
                <a:cxn ang="0">
                  <a:pos x="7" y="105"/>
                </a:cxn>
                <a:cxn ang="0">
                  <a:pos x="8" y="105"/>
                </a:cxn>
                <a:cxn ang="0">
                  <a:pos x="12" y="107"/>
                </a:cxn>
                <a:cxn ang="0">
                  <a:pos x="19" y="108"/>
                </a:cxn>
                <a:cxn ang="0">
                  <a:pos x="26" y="111"/>
                </a:cxn>
                <a:cxn ang="0">
                  <a:pos x="34" y="117"/>
                </a:cxn>
                <a:cxn ang="0">
                  <a:pos x="39" y="127"/>
                </a:cxn>
                <a:cxn ang="0">
                  <a:pos x="43" y="140"/>
                </a:cxn>
                <a:cxn ang="0">
                  <a:pos x="43" y="43"/>
                </a:cxn>
              </a:cxnLst>
              <a:rect l="0" t="0" r="r" b="b"/>
              <a:pathLst>
                <a:path w="88" h="186">
                  <a:moveTo>
                    <a:pt x="43" y="43"/>
                  </a:moveTo>
                  <a:lnTo>
                    <a:pt x="41" y="43"/>
                  </a:lnTo>
                  <a:lnTo>
                    <a:pt x="35" y="43"/>
                  </a:lnTo>
                  <a:lnTo>
                    <a:pt x="27" y="41"/>
                  </a:lnTo>
                  <a:lnTo>
                    <a:pt x="18" y="35"/>
                  </a:lnTo>
                  <a:lnTo>
                    <a:pt x="8" y="28"/>
                  </a:lnTo>
                  <a:lnTo>
                    <a:pt x="3" y="16"/>
                  </a:lnTo>
                  <a:lnTo>
                    <a:pt x="0" y="0"/>
                  </a:lnTo>
                  <a:lnTo>
                    <a:pt x="3" y="0"/>
                  </a:lnTo>
                  <a:lnTo>
                    <a:pt x="8" y="0"/>
                  </a:lnTo>
                  <a:lnTo>
                    <a:pt x="17" y="1"/>
                  </a:lnTo>
                  <a:lnTo>
                    <a:pt x="26" y="6"/>
                  </a:lnTo>
                  <a:lnTo>
                    <a:pt x="35" y="12"/>
                  </a:lnTo>
                  <a:lnTo>
                    <a:pt x="42" y="24"/>
                  </a:lnTo>
                  <a:lnTo>
                    <a:pt x="48" y="41"/>
                  </a:lnTo>
                  <a:lnTo>
                    <a:pt x="48" y="90"/>
                  </a:lnTo>
                  <a:lnTo>
                    <a:pt x="48" y="88"/>
                  </a:lnTo>
                  <a:lnTo>
                    <a:pt x="48" y="82"/>
                  </a:lnTo>
                  <a:lnTo>
                    <a:pt x="50" y="74"/>
                  </a:lnTo>
                  <a:lnTo>
                    <a:pt x="54" y="66"/>
                  </a:lnTo>
                  <a:lnTo>
                    <a:pt x="61" y="58"/>
                  </a:lnTo>
                  <a:lnTo>
                    <a:pt x="72" y="53"/>
                  </a:lnTo>
                  <a:lnTo>
                    <a:pt x="87" y="50"/>
                  </a:lnTo>
                  <a:lnTo>
                    <a:pt x="88" y="51"/>
                  </a:lnTo>
                  <a:lnTo>
                    <a:pt x="88" y="57"/>
                  </a:lnTo>
                  <a:lnTo>
                    <a:pt x="87" y="64"/>
                  </a:lnTo>
                  <a:lnTo>
                    <a:pt x="84" y="72"/>
                  </a:lnTo>
                  <a:lnTo>
                    <a:pt x="80" y="80"/>
                  </a:lnTo>
                  <a:lnTo>
                    <a:pt x="73" y="86"/>
                  </a:lnTo>
                  <a:lnTo>
                    <a:pt x="62" y="92"/>
                  </a:lnTo>
                  <a:lnTo>
                    <a:pt x="48" y="93"/>
                  </a:lnTo>
                  <a:lnTo>
                    <a:pt x="48" y="186"/>
                  </a:lnTo>
                  <a:lnTo>
                    <a:pt x="43" y="186"/>
                  </a:lnTo>
                  <a:lnTo>
                    <a:pt x="43" y="143"/>
                  </a:lnTo>
                  <a:lnTo>
                    <a:pt x="42" y="143"/>
                  </a:lnTo>
                  <a:lnTo>
                    <a:pt x="37" y="142"/>
                  </a:lnTo>
                  <a:lnTo>
                    <a:pt x="29" y="140"/>
                  </a:lnTo>
                  <a:lnTo>
                    <a:pt x="22" y="136"/>
                  </a:lnTo>
                  <a:lnTo>
                    <a:pt x="14" y="130"/>
                  </a:lnTo>
                  <a:lnTo>
                    <a:pt x="8" y="120"/>
                  </a:lnTo>
                  <a:lnTo>
                    <a:pt x="7" y="105"/>
                  </a:lnTo>
                  <a:lnTo>
                    <a:pt x="8" y="105"/>
                  </a:lnTo>
                  <a:lnTo>
                    <a:pt x="12" y="107"/>
                  </a:lnTo>
                  <a:lnTo>
                    <a:pt x="19" y="108"/>
                  </a:lnTo>
                  <a:lnTo>
                    <a:pt x="26" y="111"/>
                  </a:lnTo>
                  <a:lnTo>
                    <a:pt x="34" y="117"/>
                  </a:lnTo>
                  <a:lnTo>
                    <a:pt x="39" y="127"/>
                  </a:lnTo>
                  <a:lnTo>
                    <a:pt x="43" y="140"/>
                  </a:lnTo>
                  <a:lnTo>
                    <a:pt x="43" y="4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41321" name="Freeform 9"/>
            <p:cNvSpPr>
              <a:spLocks/>
            </p:cNvSpPr>
            <p:nvPr/>
          </p:nvSpPr>
          <p:spPr bwMode="gray">
            <a:xfrm>
              <a:off x="1914" y="233"/>
              <a:ext cx="166" cy="356"/>
            </a:xfrm>
            <a:custGeom>
              <a:avLst/>
              <a:gdLst/>
              <a:ahLst/>
              <a:cxnLst>
                <a:cxn ang="0">
                  <a:pos x="85" y="84"/>
                </a:cxn>
                <a:cxn ang="0">
                  <a:pos x="101" y="81"/>
                </a:cxn>
                <a:cxn ang="0">
                  <a:pos x="124" y="73"/>
                </a:cxn>
                <a:cxn ang="0">
                  <a:pos x="148" y="56"/>
                </a:cxn>
                <a:cxn ang="0">
                  <a:pos x="163" y="23"/>
                </a:cxn>
                <a:cxn ang="0">
                  <a:pos x="163" y="0"/>
                </a:cxn>
                <a:cxn ang="0">
                  <a:pos x="148" y="0"/>
                </a:cxn>
                <a:cxn ang="0">
                  <a:pos x="125" y="6"/>
                </a:cxn>
                <a:cxn ang="0">
                  <a:pos x="101" y="22"/>
                </a:cxn>
                <a:cxn ang="0">
                  <a:pos x="82" y="54"/>
                </a:cxn>
                <a:cxn ang="0">
                  <a:pos x="77" y="173"/>
                </a:cxn>
                <a:cxn ang="0">
                  <a:pos x="77" y="165"/>
                </a:cxn>
                <a:cxn ang="0">
                  <a:pos x="71" y="146"/>
                </a:cxn>
                <a:cxn ang="0">
                  <a:pos x="60" y="123"/>
                </a:cxn>
                <a:cxn ang="0">
                  <a:pos x="38" y="104"/>
                </a:cxn>
                <a:cxn ang="0">
                  <a:pos x="0" y="96"/>
                </a:cxn>
                <a:cxn ang="0">
                  <a:pos x="0" y="103"/>
                </a:cxn>
                <a:cxn ang="0">
                  <a:pos x="0" y="120"/>
                </a:cxn>
                <a:cxn ang="0">
                  <a:pos x="8" y="143"/>
                </a:cxn>
                <a:cxn ang="0">
                  <a:pos x="24" y="163"/>
                </a:cxn>
                <a:cxn ang="0">
                  <a:pos x="55" y="177"/>
                </a:cxn>
                <a:cxn ang="0">
                  <a:pos x="77" y="356"/>
                </a:cxn>
                <a:cxn ang="0">
                  <a:pos x="82" y="274"/>
                </a:cxn>
                <a:cxn ang="0">
                  <a:pos x="91" y="273"/>
                </a:cxn>
                <a:cxn ang="0">
                  <a:pos x="112" y="267"/>
                </a:cxn>
                <a:cxn ang="0">
                  <a:pos x="135" y="252"/>
                </a:cxn>
                <a:cxn ang="0">
                  <a:pos x="151" y="224"/>
                </a:cxn>
                <a:cxn ang="0">
                  <a:pos x="152" y="203"/>
                </a:cxn>
                <a:cxn ang="0">
                  <a:pos x="137" y="204"/>
                </a:cxn>
                <a:cxn ang="0">
                  <a:pos x="117" y="211"/>
                </a:cxn>
                <a:cxn ang="0">
                  <a:pos x="97" y="231"/>
                </a:cxn>
                <a:cxn ang="0">
                  <a:pos x="82" y="267"/>
                </a:cxn>
              </a:cxnLst>
              <a:rect l="0" t="0" r="r" b="b"/>
              <a:pathLst>
                <a:path w="166" h="356">
                  <a:moveTo>
                    <a:pt x="82" y="84"/>
                  </a:moveTo>
                  <a:lnTo>
                    <a:pt x="85" y="84"/>
                  </a:lnTo>
                  <a:lnTo>
                    <a:pt x="91" y="84"/>
                  </a:lnTo>
                  <a:lnTo>
                    <a:pt x="101" y="81"/>
                  </a:lnTo>
                  <a:lnTo>
                    <a:pt x="112" y="78"/>
                  </a:lnTo>
                  <a:lnTo>
                    <a:pt x="124" y="73"/>
                  </a:lnTo>
                  <a:lnTo>
                    <a:pt x="136" y="66"/>
                  </a:lnTo>
                  <a:lnTo>
                    <a:pt x="148" y="56"/>
                  </a:lnTo>
                  <a:lnTo>
                    <a:pt x="156" y="42"/>
                  </a:lnTo>
                  <a:lnTo>
                    <a:pt x="163" y="23"/>
                  </a:lnTo>
                  <a:lnTo>
                    <a:pt x="166" y="2"/>
                  </a:lnTo>
                  <a:lnTo>
                    <a:pt x="163" y="0"/>
                  </a:lnTo>
                  <a:lnTo>
                    <a:pt x="158" y="0"/>
                  </a:lnTo>
                  <a:lnTo>
                    <a:pt x="148" y="0"/>
                  </a:lnTo>
                  <a:lnTo>
                    <a:pt x="137" y="3"/>
                  </a:lnTo>
                  <a:lnTo>
                    <a:pt x="125" y="6"/>
                  </a:lnTo>
                  <a:lnTo>
                    <a:pt x="113" y="12"/>
                  </a:lnTo>
                  <a:lnTo>
                    <a:pt x="101" y="22"/>
                  </a:lnTo>
                  <a:lnTo>
                    <a:pt x="90" y="35"/>
                  </a:lnTo>
                  <a:lnTo>
                    <a:pt x="82" y="54"/>
                  </a:lnTo>
                  <a:lnTo>
                    <a:pt x="77" y="78"/>
                  </a:lnTo>
                  <a:lnTo>
                    <a:pt x="77" y="173"/>
                  </a:lnTo>
                  <a:lnTo>
                    <a:pt x="77" y="170"/>
                  </a:lnTo>
                  <a:lnTo>
                    <a:pt x="77" y="165"/>
                  </a:lnTo>
                  <a:lnTo>
                    <a:pt x="74" y="157"/>
                  </a:lnTo>
                  <a:lnTo>
                    <a:pt x="71" y="146"/>
                  </a:lnTo>
                  <a:lnTo>
                    <a:pt x="67" y="134"/>
                  </a:lnTo>
                  <a:lnTo>
                    <a:pt x="60" y="123"/>
                  </a:lnTo>
                  <a:lnTo>
                    <a:pt x="50" y="112"/>
                  </a:lnTo>
                  <a:lnTo>
                    <a:pt x="38" y="104"/>
                  </a:lnTo>
                  <a:lnTo>
                    <a:pt x="20" y="97"/>
                  </a:lnTo>
                  <a:lnTo>
                    <a:pt x="0" y="96"/>
                  </a:lnTo>
                  <a:lnTo>
                    <a:pt x="0" y="97"/>
                  </a:lnTo>
                  <a:lnTo>
                    <a:pt x="0" y="103"/>
                  </a:lnTo>
                  <a:lnTo>
                    <a:pt x="0" y="111"/>
                  </a:lnTo>
                  <a:lnTo>
                    <a:pt x="0" y="120"/>
                  </a:lnTo>
                  <a:lnTo>
                    <a:pt x="2" y="131"/>
                  </a:lnTo>
                  <a:lnTo>
                    <a:pt x="8" y="143"/>
                  </a:lnTo>
                  <a:lnTo>
                    <a:pt x="15" y="154"/>
                  </a:lnTo>
                  <a:lnTo>
                    <a:pt x="24" y="163"/>
                  </a:lnTo>
                  <a:lnTo>
                    <a:pt x="38" y="171"/>
                  </a:lnTo>
                  <a:lnTo>
                    <a:pt x="55" y="177"/>
                  </a:lnTo>
                  <a:lnTo>
                    <a:pt x="77" y="178"/>
                  </a:lnTo>
                  <a:lnTo>
                    <a:pt x="77" y="356"/>
                  </a:lnTo>
                  <a:lnTo>
                    <a:pt x="82" y="356"/>
                  </a:lnTo>
                  <a:lnTo>
                    <a:pt x="82" y="274"/>
                  </a:lnTo>
                  <a:lnTo>
                    <a:pt x="85" y="273"/>
                  </a:lnTo>
                  <a:lnTo>
                    <a:pt x="91" y="273"/>
                  </a:lnTo>
                  <a:lnTo>
                    <a:pt x="101" y="271"/>
                  </a:lnTo>
                  <a:lnTo>
                    <a:pt x="112" y="267"/>
                  </a:lnTo>
                  <a:lnTo>
                    <a:pt x="124" y="262"/>
                  </a:lnTo>
                  <a:lnTo>
                    <a:pt x="135" y="252"/>
                  </a:lnTo>
                  <a:lnTo>
                    <a:pt x="144" y="240"/>
                  </a:lnTo>
                  <a:lnTo>
                    <a:pt x="151" y="224"/>
                  </a:lnTo>
                  <a:lnTo>
                    <a:pt x="154" y="203"/>
                  </a:lnTo>
                  <a:lnTo>
                    <a:pt x="152" y="203"/>
                  </a:lnTo>
                  <a:lnTo>
                    <a:pt x="145" y="203"/>
                  </a:lnTo>
                  <a:lnTo>
                    <a:pt x="137" y="204"/>
                  </a:lnTo>
                  <a:lnTo>
                    <a:pt x="128" y="207"/>
                  </a:lnTo>
                  <a:lnTo>
                    <a:pt x="117" y="211"/>
                  </a:lnTo>
                  <a:lnTo>
                    <a:pt x="106" y="219"/>
                  </a:lnTo>
                  <a:lnTo>
                    <a:pt x="97" y="231"/>
                  </a:lnTo>
                  <a:lnTo>
                    <a:pt x="89" y="247"/>
                  </a:lnTo>
                  <a:lnTo>
                    <a:pt x="82" y="267"/>
                  </a:lnTo>
                  <a:lnTo>
                    <a:pt x="82" y="84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41322" name="Freeform 10"/>
            <p:cNvSpPr>
              <a:spLocks/>
            </p:cNvSpPr>
            <p:nvPr/>
          </p:nvSpPr>
          <p:spPr bwMode="gray">
            <a:xfrm>
              <a:off x="2514" y="379"/>
              <a:ext cx="92" cy="210"/>
            </a:xfrm>
            <a:custGeom>
              <a:avLst/>
              <a:gdLst/>
              <a:ahLst/>
              <a:cxnLst>
                <a:cxn ang="0">
                  <a:pos x="43" y="162"/>
                </a:cxn>
                <a:cxn ang="0">
                  <a:pos x="36" y="160"/>
                </a:cxn>
                <a:cxn ang="0">
                  <a:pos x="23" y="155"/>
                </a:cxn>
                <a:cxn ang="0">
                  <a:pos x="12" y="141"/>
                </a:cxn>
                <a:cxn ang="0">
                  <a:pos x="12" y="129"/>
                </a:cxn>
                <a:cxn ang="0">
                  <a:pos x="23" y="132"/>
                </a:cxn>
                <a:cxn ang="0">
                  <a:pos x="38" y="145"/>
                </a:cxn>
                <a:cxn ang="0">
                  <a:pos x="43" y="108"/>
                </a:cxn>
                <a:cxn ang="0">
                  <a:pos x="35" y="106"/>
                </a:cxn>
                <a:cxn ang="0">
                  <a:pos x="20" y="101"/>
                </a:cxn>
                <a:cxn ang="0">
                  <a:pos x="7" y="83"/>
                </a:cxn>
                <a:cxn ang="0">
                  <a:pos x="7" y="70"/>
                </a:cxn>
                <a:cxn ang="0">
                  <a:pos x="17" y="71"/>
                </a:cxn>
                <a:cxn ang="0">
                  <a:pos x="31" y="81"/>
                </a:cxn>
                <a:cxn ang="0">
                  <a:pos x="43" y="105"/>
                </a:cxn>
                <a:cxn ang="0">
                  <a:pos x="40" y="43"/>
                </a:cxn>
                <a:cxn ang="0">
                  <a:pos x="26" y="39"/>
                </a:cxn>
                <a:cxn ang="0">
                  <a:pos x="8" y="27"/>
                </a:cxn>
                <a:cxn ang="0">
                  <a:pos x="0" y="0"/>
                </a:cxn>
                <a:cxn ang="0">
                  <a:pos x="7" y="0"/>
                </a:cxn>
                <a:cxn ang="0">
                  <a:pos x="23" y="5"/>
                </a:cxn>
                <a:cxn ang="0">
                  <a:pos x="39" y="23"/>
                </a:cxn>
                <a:cxn ang="0">
                  <a:pos x="46" y="38"/>
                </a:cxn>
                <a:cxn ang="0">
                  <a:pos x="51" y="24"/>
                </a:cxn>
                <a:cxn ang="0">
                  <a:pos x="66" y="8"/>
                </a:cxn>
                <a:cxn ang="0">
                  <a:pos x="92" y="0"/>
                </a:cxn>
                <a:cxn ang="0">
                  <a:pos x="90" y="8"/>
                </a:cxn>
                <a:cxn ang="0">
                  <a:pos x="82" y="25"/>
                </a:cxn>
                <a:cxn ang="0">
                  <a:pos x="63" y="40"/>
                </a:cxn>
                <a:cxn ang="0">
                  <a:pos x="49" y="124"/>
                </a:cxn>
                <a:cxn ang="0">
                  <a:pos x="50" y="116"/>
                </a:cxn>
                <a:cxn ang="0">
                  <a:pos x="59" y="100"/>
                </a:cxn>
                <a:cxn ang="0">
                  <a:pos x="81" y="92"/>
                </a:cxn>
                <a:cxn ang="0">
                  <a:pos x="80" y="98"/>
                </a:cxn>
                <a:cxn ang="0">
                  <a:pos x="73" y="114"/>
                </a:cxn>
                <a:cxn ang="0">
                  <a:pos x="59" y="127"/>
                </a:cxn>
                <a:cxn ang="0">
                  <a:pos x="49" y="210"/>
                </a:cxn>
              </a:cxnLst>
              <a:rect l="0" t="0" r="r" b="b"/>
              <a:pathLst>
                <a:path w="92" h="210">
                  <a:moveTo>
                    <a:pt x="43" y="210"/>
                  </a:moveTo>
                  <a:lnTo>
                    <a:pt x="43" y="162"/>
                  </a:lnTo>
                  <a:lnTo>
                    <a:pt x="40" y="162"/>
                  </a:lnTo>
                  <a:lnTo>
                    <a:pt x="36" y="160"/>
                  </a:lnTo>
                  <a:lnTo>
                    <a:pt x="30" y="159"/>
                  </a:lnTo>
                  <a:lnTo>
                    <a:pt x="23" y="155"/>
                  </a:lnTo>
                  <a:lnTo>
                    <a:pt x="16" y="150"/>
                  </a:lnTo>
                  <a:lnTo>
                    <a:pt x="12" y="141"/>
                  </a:lnTo>
                  <a:lnTo>
                    <a:pt x="11" y="129"/>
                  </a:lnTo>
                  <a:lnTo>
                    <a:pt x="12" y="129"/>
                  </a:lnTo>
                  <a:lnTo>
                    <a:pt x="16" y="129"/>
                  </a:lnTo>
                  <a:lnTo>
                    <a:pt x="23" y="132"/>
                  </a:lnTo>
                  <a:lnTo>
                    <a:pt x="31" y="137"/>
                  </a:lnTo>
                  <a:lnTo>
                    <a:pt x="38" y="145"/>
                  </a:lnTo>
                  <a:lnTo>
                    <a:pt x="43" y="159"/>
                  </a:lnTo>
                  <a:lnTo>
                    <a:pt x="43" y="108"/>
                  </a:lnTo>
                  <a:lnTo>
                    <a:pt x="40" y="108"/>
                  </a:lnTo>
                  <a:lnTo>
                    <a:pt x="35" y="106"/>
                  </a:lnTo>
                  <a:lnTo>
                    <a:pt x="28" y="105"/>
                  </a:lnTo>
                  <a:lnTo>
                    <a:pt x="20" y="101"/>
                  </a:lnTo>
                  <a:lnTo>
                    <a:pt x="12" y="94"/>
                  </a:lnTo>
                  <a:lnTo>
                    <a:pt x="7" y="83"/>
                  </a:lnTo>
                  <a:lnTo>
                    <a:pt x="5" y="70"/>
                  </a:lnTo>
                  <a:lnTo>
                    <a:pt x="7" y="70"/>
                  </a:lnTo>
                  <a:lnTo>
                    <a:pt x="11" y="70"/>
                  </a:lnTo>
                  <a:lnTo>
                    <a:pt x="17" y="71"/>
                  </a:lnTo>
                  <a:lnTo>
                    <a:pt x="24" y="74"/>
                  </a:lnTo>
                  <a:lnTo>
                    <a:pt x="31" y="81"/>
                  </a:lnTo>
                  <a:lnTo>
                    <a:pt x="38" y="90"/>
                  </a:lnTo>
                  <a:lnTo>
                    <a:pt x="43" y="105"/>
                  </a:lnTo>
                  <a:lnTo>
                    <a:pt x="43" y="43"/>
                  </a:lnTo>
                  <a:lnTo>
                    <a:pt x="40" y="43"/>
                  </a:lnTo>
                  <a:lnTo>
                    <a:pt x="34" y="42"/>
                  </a:lnTo>
                  <a:lnTo>
                    <a:pt x="26" y="39"/>
                  </a:lnTo>
                  <a:lnTo>
                    <a:pt x="16" y="35"/>
                  </a:lnTo>
                  <a:lnTo>
                    <a:pt x="8" y="27"/>
                  </a:lnTo>
                  <a:lnTo>
                    <a:pt x="1" y="16"/>
                  </a:lnTo>
                  <a:lnTo>
                    <a:pt x="0" y="0"/>
                  </a:lnTo>
                  <a:lnTo>
                    <a:pt x="1" y="0"/>
                  </a:lnTo>
                  <a:lnTo>
                    <a:pt x="7" y="0"/>
                  </a:lnTo>
                  <a:lnTo>
                    <a:pt x="13" y="1"/>
                  </a:lnTo>
                  <a:lnTo>
                    <a:pt x="23" y="5"/>
                  </a:lnTo>
                  <a:lnTo>
                    <a:pt x="31" y="12"/>
                  </a:lnTo>
                  <a:lnTo>
                    <a:pt x="39" y="23"/>
                  </a:lnTo>
                  <a:lnTo>
                    <a:pt x="46" y="40"/>
                  </a:lnTo>
                  <a:lnTo>
                    <a:pt x="46" y="38"/>
                  </a:lnTo>
                  <a:lnTo>
                    <a:pt x="49" y="32"/>
                  </a:lnTo>
                  <a:lnTo>
                    <a:pt x="51" y="24"/>
                  </a:lnTo>
                  <a:lnTo>
                    <a:pt x="58" y="15"/>
                  </a:lnTo>
                  <a:lnTo>
                    <a:pt x="66" y="8"/>
                  </a:lnTo>
                  <a:lnTo>
                    <a:pt x="77" y="1"/>
                  </a:lnTo>
                  <a:lnTo>
                    <a:pt x="92" y="0"/>
                  </a:lnTo>
                  <a:lnTo>
                    <a:pt x="92" y="1"/>
                  </a:lnTo>
                  <a:lnTo>
                    <a:pt x="90" y="8"/>
                  </a:lnTo>
                  <a:lnTo>
                    <a:pt x="88" y="16"/>
                  </a:lnTo>
                  <a:lnTo>
                    <a:pt x="82" y="25"/>
                  </a:lnTo>
                  <a:lnTo>
                    <a:pt x="74" y="34"/>
                  </a:lnTo>
                  <a:lnTo>
                    <a:pt x="63" y="40"/>
                  </a:lnTo>
                  <a:lnTo>
                    <a:pt x="49" y="43"/>
                  </a:lnTo>
                  <a:lnTo>
                    <a:pt x="49" y="124"/>
                  </a:lnTo>
                  <a:lnTo>
                    <a:pt x="49" y="121"/>
                  </a:lnTo>
                  <a:lnTo>
                    <a:pt x="50" y="116"/>
                  </a:lnTo>
                  <a:lnTo>
                    <a:pt x="53" y="108"/>
                  </a:lnTo>
                  <a:lnTo>
                    <a:pt x="59" y="100"/>
                  </a:lnTo>
                  <a:lnTo>
                    <a:pt x="67" y="94"/>
                  </a:lnTo>
                  <a:lnTo>
                    <a:pt x="81" y="92"/>
                  </a:lnTo>
                  <a:lnTo>
                    <a:pt x="81" y="93"/>
                  </a:lnTo>
                  <a:lnTo>
                    <a:pt x="80" y="98"/>
                  </a:lnTo>
                  <a:lnTo>
                    <a:pt x="77" y="106"/>
                  </a:lnTo>
                  <a:lnTo>
                    <a:pt x="73" y="114"/>
                  </a:lnTo>
                  <a:lnTo>
                    <a:pt x="67" y="121"/>
                  </a:lnTo>
                  <a:lnTo>
                    <a:pt x="59" y="127"/>
                  </a:lnTo>
                  <a:lnTo>
                    <a:pt x="49" y="129"/>
                  </a:lnTo>
                  <a:lnTo>
                    <a:pt x="49" y="210"/>
                  </a:lnTo>
                  <a:lnTo>
                    <a:pt x="43" y="210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41323" name="Freeform 11"/>
            <p:cNvSpPr>
              <a:spLocks/>
            </p:cNvSpPr>
            <p:nvPr/>
          </p:nvSpPr>
          <p:spPr bwMode="gray">
            <a:xfrm>
              <a:off x="1566" y="297"/>
              <a:ext cx="128" cy="292"/>
            </a:xfrm>
            <a:custGeom>
              <a:avLst/>
              <a:gdLst/>
              <a:ahLst/>
              <a:cxnLst>
                <a:cxn ang="0">
                  <a:pos x="61" y="225"/>
                </a:cxn>
                <a:cxn ang="0">
                  <a:pos x="54" y="225"/>
                </a:cxn>
                <a:cxn ang="0">
                  <a:pos x="38" y="219"/>
                </a:cxn>
                <a:cxn ang="0">
                  <a:pos x="23" y="206"/>
                </a:cxn>
                <a:cxn ang="0">
                  <a:pos x="15" y="180"/>
                </a:cxn>
                <a:cxn ang="0">
                  <a:pos x="23" y="180"/>
                </a:cxn>
                <a:cxn ang="0">
                  <a:pos x="38" y="186"/>
                </a:cxn>
                <a:cxn ang="0">
                  <a:pos x="54" y="205"/>
                </a:cxn>
                <a:cxn ang="0">
                  <a:pos x="61" y="151"/>
                </a:cxn>
                <a:cxn ang="0">
                  <a:pos x="52" y="149"/>
                </a:cxn>
                <a:cxn ang="0">
                  <a:pos x="34" y="144"/>
                </a:cxn>
                <a:cxn ang="0">
                  <a:pos x="16" y="128"/>
                </a:cxn>
                <a:cxn ang="0">
                  <a:pos x="8" y="98"/>
                </a:cxn>
                <a:cxn ang="0">
                  <a:pos x="15" y="97"/>
                </a:cxn>
                <a:cxn ang="0">
                  <a:pos x="29" y="101"/>
                </a:cxn>
                <a:cxn ang="0">
                  <a:pos x="47" y="116"/>
                </a:cxn>
                <a:cxn ang="0">
                  <a:pos x="61" y="147"/>
                </a:cxn>
                <a:cxn ang="0">
                  <a:pos x="58" y="60"/>
                </a:cxn>
                <a:cxn ang="0">
                  <a:pos x="44" y="58"/>
                </a:cxn>
                <a:cxn ang="0">
                  <a:pos x="25" y="50"/>
                </a:cxn>
                <a:cxn ang="0">
                  <a:pos x="8" y="32"/>
                </a:cxn>
                <a:cxn ang="0">
                  <a:pos x="0" y="0"/>
                </a:cxn>
                <a:cxn ang="0">
                  <a:pos x="8" y="0"/>
                </a:cxn>
                <a:cxn ang="0">
                  <a:pos x="27" y="5"/>
                </a:cxn>
                <a:cxn ang="0">
                  <a:pos x="48" y="21"/>
                </a:cxn>
                <a:cxn ang="0">
                  <a:pos x="65" y="56"/>
                </a:cxn>
                <a:cxn ang="0">
                  <a:pos x="66" y="48"/>
                </a:cxn>
                <a:cxn ang="0">
                  <a:pos x="77" y="28"/>
                </a:cxn>
                <a:cxn ang="0">
                  <a:pos x="96" y="9"/>
                </a:cxn>
                <a:cxn ang="0">
                  <a:pos x="128" y="0"/>
                </a:cxn>
                <a:cxn ang="0">
                  <a:pos x="127" y="9"/>
                </a:cxn>
                <a:cxn ang="0">
                  <a:pos x="119" y="31"/>
                </a:cxn>
                <a:cxn ang="0">
                  <a:pos x="101" y="51"/>
                </a:cxn>
                <a:cxn ang="0">
                  <a:pos x="67" y="60"/>
                </a:cxn>
                <a:cxn ang="0">
                  <a:pos x="69" y="170"/>
                </a:cxn>
                <a:cxn ang="0">
                  <a:pos x="73" y="155"/>
                </a:cxn>
                <a:cxn ang="0">
                  <a:pos x="86" y="136"/>
                </a:cxn>
                <a:cxn ang="0">
                  <a:pos x="113" y="128"/>
                </a:cxn>
                <a:cxn ang="0">
                  <a:pos x="112" y="136"/>
                </a:cxn>
                <a:cxn ang="0">
                  <a:pos x="105" y="153"/>
                </a:cxn>
                <a:cxn ang="0">
                  <a:pos x="92" y="172"/>
                </a:cxn>
                <a:cxn ang="0">
                  <a:pos x="67" y="180"/>
                </a:cxn>
                <a:cxn ang="0">
                  <a:pos x="61" y="292"/>
                </a:cxn>
              </a:cxnLst>
              <a:rect l="0" t="0" r="r" b="b"/>
              <a:pathLst>
                <a:path w="128" h="292">
                  <a:moveTo>
                    <a:pt x="61" y="292"/>
                  </a:moveTo>
                  <a:lnTo>
                    <a:pt x="61" y="225"/>
                  </a:lnTo>
                  <a:lnTo>
                    <a:pt x="58" y="225"/>
                  </a:lnTo>
                  <a:lnTo>
                    <a:pt x="54" y="225"/>
                  </a:lnTo>
                  <a:lnTo>
                    <a:pt x="46" y="222"/>
                  </a:lnTo>
                  <a:lnTo>
                    <a:pt x="38" y="219"/>
                  </a:lnTo>
                  <a:lnTo>
                    <a:pt x="29" y="214"/>
                  </a:lnTo>
                  <a:lnTo>
                    <a:pt x="23" y="206"/>
                  </a:lnTo>
                  <a:lnTo>
                    <a:pt x="17" y="195"/>
                  </a:lnTo>
                  <a:lnTo>
                    <a:pt x="15" y="180"/>
                  </a:lnTo>
                  <a:lnTo>
                    <a:pt x="17" y="180"/>
                  </a:lnTo>
                  <a:lnTo>
                    <a:pt x="23" y="180"/>
                  </a:lnTo>
                  <a:lnTo>
                    <a:pt x="29" y="182"/>
                  </a:lnTo>
                  <a:lnTo>
                    <a:pt x="38" y="186"/>
                  </a:lnTo>
                  <a:lnTo>
                    <a:pt x="47" y="194"/>
                  </a:lnTo>
                  <a:lnTo>
                    <a:pt x="54" y="205"/>
                  </a:lnTo>
                  <a:lnTo>
                    <a:pt x="61" y="221"/>
                  </a:lnTo>
                  <a:lnTo>
                    <a:pt x="61" y="151"/>
                  </a:lnTo>
                  <a:lnTo>
                    <a:pt x="58" y="149"/>
                  </a:lnTo>
                  <a:lnTo>
                    <a:pt x="52" y="149"/>
                  </a:lnTo>
                  <a:lnTo>
                    <a:pt x="44" y="147"/>
                  </a:lnTo>
                  <a:lnTo>
                    <a:pt x="34" y="144"/>
                  </a:lnTo>
                  <a:lnTo>
                    <a:pt x="24" y="137"/>
                  </a:lnTo>
                  <a:lnTo>
                    <a:pt x="16" y="128"/>
                  </a:lnTo>
                  <a:lnTo>
                    <a:pt x="11" y="114"/>
                  </a:lnTo>
                  <a:lnTo>
                    <a:pt x="8" y="98"/>
                  </a:lnTo>
                  <a:lnTo>
                    <a:pt x="9" y="97"/>
                  </a:lnTo>
                  <a:lnTo>
                    <a:pt x="15" y="97"/>
                  </a:lnTo>
                  <a:lnTo>
                    <a:pt x="21" y="98"/>
                  </a:lnTo>
                  <a:lnTo>
                    <a:pt x="29" y="101"/>
                  </a:lnTo>
                  <a:lnTo>
                    <a:pt x="39" y="106"/>
                  </a:lnTo>
                  <a:lnTo>
                    <a:pt x="47" y="116"/>
                  </a:lnTo>
                  <a:lnTo>
                    <a:pt x="55" y="128"/>
                  </a:lnTo>
                  <a:lnTo>
                    <a:pt x="61" y="147"/>
                  </a:lnTo>
                  <a:lnTo>
                    <a:pt x="61" y="60"/>
                  </a:lnTo>
                  <a:lnTo>
                    <a:pt x="58" y="60"/>
                  </a:lnTo>
                  <a:lnTo>
                    <a:pt x="52" y="59"/>
                  </a:lnTo>
                  <a:lnTo>
                    <a:pt x="44" y="58"/>
                  </a:lnTo>
                  <a:lnTo>
                    <a:pt x="35" y="55"/>
                  </a:lnTo>
                  <a:lnTo>
                    <a:pt x="25" y="50"/>
                  </a:lnTo>
                  <a:lnTo>
                    <a:pt x="16" y="43"/>
                  </a:lnTo>
                  <a:lnTo>
                    <a:pt x="8" y="32"/>
                  </a:lnTo>
                  <a:lnTo>
                    <a:pt x="3" y="19"/>
                  </a:lnTo>
                  <a:lnTo>
                    <a:pt x="0" y="0"/>
                  </a:lnTo>
                  <a:lnTo>
                    <a:pt x="3" y="0"/>
                  </a:lnTo>
                  <a:lnTo>
                    <a:pt x="8" y="0"/>
                  </a:lnTo>
                  <a:lnTo>
                    <a:pt x="16" y="1"/>
                  </a:lnTo>
                  <a:lnTo>
                    <a:pt x="27" y="5"/>
                  </a:lnTo>
                  <a:lnTo>
                    <a:pt x="38" y="10"/>
                  </a:lnTo>
                  <a:lnTo>
                    <a:pt x="48" y="21"/>
                  </a:lnTo>
                  <a:lnTo>
                    <a:pt x="56" y="36"/>
                  </a:lnTo>
                  <a:lnTo>
                    <a:pt x="65" y="56"/>
                  </a:lnTo>
                  <a:lnTo>
                    <a:pt x="65" y="54"/>
                  </a:lnTo>
                  <a:lnTo>
                    <a:pt x="66" y="48"/>
                  </a:lnTo>
                  <a:lnTo>
                    <a:pt x="70" y="39"/>
                  </a:lnTo>
                  <a:lnTo>
                    <a:pt x="77" y="28"/>
                  </a:lnTo>
                  <a:lnTo>
                    <a:pt x="85" y="19"/>
                  </a:lnTo>
                  <a:lnTo>
                    <a:pt x="96" y="9"/>
                  </a:lnTo>
                  <a:lnTo>
                    <a:pt x="110" y="2"/>
                  </a:lnTo>
                  <a:lnTo>
                    <a:pt x="128" y="0"/>
                  </a:lnTo>
                  <a:lnTo>
                    <a:pt x="128" y="2"/>
                  </a:lnTo>
                  <a:lnTo>
                    <a:pt x="127" y="9"/>
                  </a:lnTo>
                  <a:lnTo>
                    <a:pt x="124" y="19"/>
                  </a:lnTo>
                  <a:lnTo>
                    <a:pt x="119" y="31"/>
                  </a:lnTo>
                  <a:lnTo>
                    <a:pt x="112" y="41"/>
                  </a:lnTo>
                  <a:lnTo>
                    <a:pt x="101" y="51"/>
                  </a:lnTo>
                  <a:lnTo>
                    <a:pt x="86" y="58"/>
                  </a:lnTo>
                  <a:lnTo>
                    <a:pt x="67" y="60"/>
                  </a:lnTo>
                  <a:lnTo>
                    <a:pt x="67" y="172"/>
                  </a:lnTo>
                  <a:lnTo>
                    <a:pt x="69" y="170"/>
                  </a:lnTo>
                  <a:lnTo>
                    <a:pt x="70" y="164"/>
                  </a:lnTo>
                  <a:lnTo>
                    <a:pt x="73" y="155"/>
                  </a:lnTo>
                  <a:lnTo>
                    <a:pt x="78" y="145"/>
                  </a:lnTo>
                  <a:lnTo>
                    <a:pt x="86" y="136"/>
                  </a:lnTo>
                  <a:lnTo>
                    <a:pt x="97" y="130"/>
                  </a:lnTo>
                  <a:lnTo>
                    <a:pt x="113" y="128"/>
                  </a:lnTo>
                  <a:lnTo>
                    <a:pt x="113" y="130"/>
                  </a:lnTo>
                  <a:lnTo>
                    <a:pt x="112" y="136"/>
                  </a:lnTo>
                  <a:lnTo>
                    <a:pt x="109" y="144"/>
                  </a:lnTo>
                  <a:lnTo>
                    <a:pt x="105" y="153"/>
                  </a:lnTo>
                  <a:lnTo>
                    <a:pt x="100" y="163"/>
                  </a:lnTo>
                  <a:lnTo>
                    <a:pt x="92" y="172"/>
                  </a:lnTo>
                  <a:lnTo>
                    <a:pt x="82" y="178"/>
                  </a:lnTo>
                  <a:lnTo>
                    <a:pt x="67" y="180"/>
                  </a:lnTo>
                  <a:lnTo>
                    <a:pt x="67" y="292"/>
                  </a:lnTo>
                  <a:lnTo>
                    <a:pt x="61" y="292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41324" name="Freeform 12"/>
            <p:cNvSpPr>
              <a:spLocks/>
            </p:cNvSpPr>
            <p:nvPr/>
          </p:nvSpPr>
          <p:spPr bwMode="gray">
            <a:xfrm>
              <a:off x="2596" y="332"/>
              <a:ext cx="68" cy="257"/>
            </a:xfrm>
            <a:custGeom>
              <a:avLst/>
              <a:gdLst/>
              <a:ahLst/>
              <a:cxnLst>
                <a:cxn ang="0">
                  <a:pos x="31" y="164"/>
                </a:cxn>
                <a:cxn ang="0">
                  <a:pos x="23" y="163"/>
                </a:cxn>
                <a:cxn ang="0">
                  <a:pos x="8" y="155"/>
                </a:cxn>
                <a:cxn ang="0">
                  <a:pos x="0" y="132"/>
                </a:cxn>
                <a:cxn ang="0">
                  <a:pos x="7" y="132"/>
                </a:cxn>
                <a:cxn ang="0">
                  <a:pos x="22" y="139"/>
                </a:cxn>
                <a:cxn ang="0">
                  <a:pos x="31" y="160"/>
                </a:cxn>
                <a:cxn ang="0">
                  <a:pos x="29" y="101"/>
                </a:cxn>
                <a:cxn ang="0">
                  <a:pos x="16" y="97"/>
                </a:cxn>
                <a:cxn ang="0">
                  <a:pos x="3" y="83"/>
                </a:cxn>
                <a:cxn ang="0">
                  <a:pos x="3" y="70"/>
                </a:cxn>
                <a:cxn ang="0">
                  <a:pos x="15" y="74"/>
                </a:cxn>
                <a:cxn ang="0">
                  <a:pos x="27" y="86"/>
                </a:cxn>
                <a:cxn ang="0">
                  <a:pos x="31" y="31"/>
                </a:cxn>
                <a:cxn ang="0">
                  <a:pos x="33" y="23"/>
                </a:cxn>
                <a:cxn ang="0">
                  <a:pos x="41" y="8"/>
                </a:cxn>
                <a:cxn ang="0">
                  <a:pos x="62" y="0"/>
                </a:cxn>
                <a:cxn ang="0">
                  <a:pos x="61" y="8"/>
                </a:cxn>
                <a:cxn ang="0">
                  <a:pos x="53" y="23"/>
                </a:cxn>
                <a:cxn ang="0">
                  <a:pos x="35" y="31"/>
                </a:cxn>
                <a:cxn ang="0">
                  <a:pos x="35" y="75"/>
                </a:cxn>
                <a:cxn ang="0">
                  <a:pos x="39" y="62"/>
                </a:cxn>
                <a:cxn ang="0">
                  <a:pos x="54" y="48"/>
                </a:cxn>
                <a:cxn ang="0">
                  <a:pos x="68" y="48"/>
                </a:cxn>
                <a:cxn ang="0">
                  <a:pos x="66" y="59"/>
                </a:cxn>
                <a:cxn ang="0">
                  <a:pos x="58" y="72"/>
                </a:cxn>
                <a:cxn ang="0">
                  <a:pos x="35" y="82"/>
                </a:cxn>
                <a:cxn ang="0">
                  <a:pos x="35" y="143"/>
                </a:cxn>
                <a:cxn ang="0">
                  <a:pos x="38" y="132"/>
                </a:cxn>
                <a:cxn ang="0">
                  <a:pos x="49" y="122"/>
                </a:cxn>
                <a:cxn ang="0">
                  <a:pos x="60" y="122"/>
                </a:cxn>
                <a:cxn ang="0">
                  <a:pos x="58" y="133"/>
                </a:cxn>
                <a:cxn ang="0">
                  <a:pos x="47" y="144"/>
                </a:cxn>
                <a:cxn ang="0">
                  <a:pos x="35" y="257"/>
                </a:cxn>
              </a:cxnLst>
              <a:rect l="0" t="0" r="r" b="b"/>
              <a:pathLst>
                <a:path w="68" h="257">
                  <a:moveTo>
                    <a:pt x="31" y="257"/>
                  </a:moveTo>
                  <a:lnTo>
                    <a:pt x="31" y="164"/>
                  </a:lnTo>
                  <a:lnTo>
                    <a:pt x="29" y="163"/>
                  </a:lnTo>
                  <a:lnTo>
                    <a:pt x="23" y="163"/>
                  </a:lnTo>
                  <a:lnTo>
                    <a:pt x="16" y="160"/>
                  </a:lnTo>
                  <a:lnTo>
                    <a:pt x="8" y="155"/>
                  </a:lnTo>
                  <a:lnTo>
                    <a:pt x="3" y="145"/>
                  </a:lnTo>
                  <a:lnTo>
                    <a:pt x="0" y="132"/>
                  </a:lnTo>
                  <a:lnTo>
                    <a:pt x="3" y="132"/>
                  </a:lnTo>
                  <a:lnTo>
                    <a:pt x="7" y="132"/>
                  </a:lnTo>
                  <a:lnTo>
                    <a:pt x="15" y="135"/>
                  </a:lnTo>
                  <a:lnTo>
                    <a:pt x="22" y="139"/>
                  </a:lnTo>
                  <a:lnTo>
                    <a:pt x="27" y="147"/>
                  </a:lnTo>
                  <a:lnTo>
                    <a:pt x="31" y="160"/>
                  </a:lnTo>
                  <a:lnTo>
                    <a:pt x="31" y="101"/>
                  </a:lnTo>
                  <a:lnTo>
                    <a:pt x="29" y="101"/>
                  </a:lnTo>
                  <a:lnTo>
                    <a:pt x="23" y="99"/>
                  </a:lnTo>
                  <a:lnTo>
                    <a:pt x="16" y="97"/>
                  </a:lnTo>
                  <a:lnTo>
                    <a:pt x="8" y="91"/>
                  </a:lnTo>
                  <a:lnTo>
                    <a:pt x="3" y="83"/>
                  </a:lnTo>
                  <a:lnTo>
                    <a:pt x="0" y="70"/>
                  </a:lnTo>
                  <a:lnTo>
                    <a:pt x="3" y="70"/>
                  </a:lnTo>
                  <a:lnTo>
                    <a:pt x="7" y="71"/>
                  </a:lnTo>
                  <a:lnTo>
                    <a:pt x="15" y="74"/>
                  </a:lnTo>
                  <a:lnTo>
                    <a:pt x="22" y="78"/>
                  </a:lnTo>
                  <a:lnTo>
                    <a:pt x="27" y="86"/>
                  </a:lnTo>
                  <a:lnTo>
                    <a:pt x="31" y="97"/>
                  </a:lnTo>
                  <a:lnTo>
                    <a:pt x="31" y="31"/>
                  </a:lnTo>
                  <a:lnTo>
                    <a:pt x="31" y="28"/>
                  </a:lnTo>
                  <a:lnTo>
                    <a:pt x="33" y="23"/>
                  </a:lnTo>
                  <a:lnTo>
                    <a:pt x="35" y="15"/>
                  </a:lnTo>
                  <a:lnTo>
                    <a:pt x="41" y="8"/>
                  </a:lnTo>
                  <a:lnTo>
                    <a:pt x="50" y="2"/>
                  </a:lnTo>
                  <a:lnTo>
                    <a:pt x="62" y="0"/>
                  </a:lnTo>
                  <a:lnTo>
                    <a:pt x="62" y="2"/>
                  </a:lnTo>
                  <a:lnTo>
                    <a:pt x="61" y="8"/>
                  </a:lnTo>
                  <a:lnTo>
                    <a:pt x="58" y="15"/>
                  </a:lnTo>
                  <a:lnTo>
                    <a:pt x="53" y="23"/>
                  </a:lnTo>
                  <a:lnTo>
                    <a:pt x="46" y="28"/>
                  </a:lnTo>
                  <a:lnTo>
                    <a:pt x="35" y="31"/>
                  </a:lnTo>
                  <a:lnTo>
                    <a:pt x="35" y="78"/>
                  </a:lnTo>
                  <a:lnTo>
                    <a:pt x="35" y="75"/>
                  </a:lnTo>
                  <a:lnTo>
                    <a:pt x="37" y="70"/>
                  </a:lnTo>
                  <a:lnTo>
                    <a:pt x="39" y="62"/>
                  </a:lnTo>
                  <a:lnTo>
                    <a:pt x="45" y="55"/>
                  </a:lnTo>
                  <a:lnTo>
                    <a:pt x="54" y="48"/>
                  </a:lnTo>
                  <a:lnTo>
                    <a:pt x="66" y="47"/>
                  </a:lnTo>
                  <a:lnTo>
                    <a:pt x="68" y="48"/>
                  </a:lnTo>
                  <a:lnTo>
                    <a:pt x="68" y="52"/>
                  </a:lnTo>
                  <a:lnTo>
                    <a:pt x="66" y="59"/>
                  </a:lnTo>
                  <a:lnTo>
                    <a:pt x="64" y="66"/>
                  </a:lnTo>
                  <a:lnTo>
                    <a:pt x="58" y="72"/>
                  </a:lnTo>
                  <a:lnTo>
                    <a:pt x="50" y="78"/>
                  </a:lnTo>
                  <a:lnTo>
                    <a:pt x="35" y="82"/>
                  </a:lnTo>
                  <a:lnTo>
                    <a:pt x="35" y="144"/>
                  </a:lnTo>
                  <a:lnTo>
                    <a:pt x="35" y="143"/>
                  </a:lnTo>
                  <a:lnTo>
                    <a:pt x="37" y="139"/>
                  </a:lnTo>
                  <a:lnTo>
                    <a:pt x="38" y="132"/>
                  </a:lnTo>
                  <a:lnTo>
                    <a:pt x="42" y="126"/>
                  </a:lnTo>
                  <a:lnTo>
                    <a:pt x="49" y="122"/>
                  </a:lnTo>
                  <a:lnTo>
                    <a:pt x="58" y="121"/>
                  </a:lnTo>
                  <a:lnTo>
                    <a:pt x="60" y="122"/>
                  </a:lnTo>
                  <a:lnTo>
                    <a:pt x="60" y="126"/>
                  </a:lnTo>
                  <a:lnTo>
                    <a:pt x="58" y="133"/>
                  </a:lnTo>
                  <a:lnTo>
                    <a:pt x="56" y="139"/>
                  </a:lnTo>
                  <a:lnTo>
                    <a:pt x="47" y="144"/>
                  </a:lnTo>
                  <a:lnTo>
                    <a:pt x="35" y="148"/>
                  </a:lnTo>
                  <a:lnTo>
                    <a:pt x="35" y="257"/>
                  </a:lnTo>
                  <a:lnTo>
                    <a:pt x="31" y="257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41325" name="Freeform 13"/>
            <p:cNvSpPr>
              <a:spLocks/>
            </p:cNvSpPr>
            <p:nvPr/>
          </p:nvSpPr>
          <p:spPr bwMode="gray">
            <a:xfrm>
              <a:off x="1672" y="164"/>
              <a:ext cx="111" cy="425"/>
            </a:xfrm>
            <a:custGeom>
              <a:avLst/>
              <a:gdLst/>
              <a:ahLst/>
              <a:cxnLst>
                <a:cxn ang="0">
                  <a:pos x="52" y="272"/>
                </a:cxn>
                <a:cxn ang="0">
                  <a:pos x="44" y="270"/>
                </a:cxn>
                <a:cxn ang="0">
                  <a:pos x="26" y="265"/>
                </a:cxn>
                <a:cxn ang="0">
                  <a:pos x="8" y="249"/>
                </a:cxn>
                <a:cxn ang="0">
                  <a:pos x="0" y="219"/>
                </a:cxn>
                <a:cxn ang="0">
                  <a:pos x="8" y="219"/>
                </a:cxn>
                <a:cxn ang="0">
                  <a:pos x="25" y="223"/>
                </a:cxn>
                <a:cxn ang="0">
                  <a:pos x="41" y="235"/>
                </a:cxn>
                <a:cxn ang="0">
                  <a:pos x="52" y="265"/>
                </a:cxn>
                <a:cxn ang="0">
                  <a:pos x="50" y="168"/>
                </a:cxn>
                <a:cxn ang="0">
                  <a:pos x="35" y="165"/>
                </a:cxn>
                <a:cxn ang="0">
                  <a:pos x="17" y="156"/>
                </a:cxn>
                <a:cxn ang="0">
                  <a:pos x="3" y="134"/>
                </a:cxn>
                <a:cxn ang="0">
                  <a:pos x="3" y="116"/>
                </a:cxn>
                <a:cxn ang="0">
                  <a:pos x="19" y="120"/>
                </a:cxn>
                <a:cxn ang="0">
                  <a:pos x="39" y="133"/>
                </a:cxn>
                <a:cxn ang="0">
                  <a:pos x="52" y="161"/>
                </a:cxn>
                <a:cxn ang="0">
                  <a:pos x="53" y="50"/>
                </a:cxn>
                <a:cxn ang="0">
                  <a:pos x="54" y="36"/>
                </a:cxn>
                <a:cxn ang="0">
                  <a:pos x="65" y="17"/>
                </a:cxn>
                <a:cxn ang="0">
                  <a:pos x="87" y="3"/>
                </a:cxn>
                <a:cxn ang="0">
                  <a:pos x="103" y="3"/>
                </a:cxn>
                <a:cxn ang="0">
                  <a:pos x="99" y="21"/>
                </a:cxn>
                <a:cxn ang="0">
                  <a:pos x="84" y="42"/>
                </a:cxn>
                <a:cxn ang="0">
                  <a:pos x="58" y="52"/>
                </a:cxn>
                <a:cxn ang="0">
                  <a:pos x="58" y="127"/>
                </a:cxn>
                <a:cxn ang="0">
                  <a:pos x="61" y="112"/>
                </a:cxn>
                <a:cxn ang="0">
                  <a:pos x="72" y="94"/>
                </a:cxn>
                <a:cxn ang="0">
                  <a:pos x="93" y="80"/>
                </a:cxn>
                <a:cxn ang="0">
                  <a:pos x="111" y="80"/>
                </a:cxn>
                <a:cxn ang="0">
                  <a:pos x="111" y="91"/>
                </a:cxn>
                <a:cxn ang="0">
                  <a:pos x="107" y="108"/>
                </a:cxn>
                <a:cxn ang="0">
                  <a:pos x="91" y="126"/>
                </a:cxn>
                <a:cxn ang="0">
                  <a:pos x="58" y="135"/>
                </a:cxn>
                <a:cxn ang="0">
                  <a:pos x="58" y="236"/>
                </a:cxn>
                <a:cxn ang="0">
                  <a:pos x="61" y="223"/>
                </a:cxn>
                <a:cxn ang="0">
                  <a:pos x="73" y="208"/>
                </a:cxn>
                <a:cxn ang="0">
                  <a:pos x="97" y="200"/>
                </a:cxn>
                <a:cxn ang="0">
                  <a:pos x="99" y="207"/>
                </a:cxn>
                <a:cxn ang="0">
                  <a:pos x="97" y="220"/>
                </a:cxn>
                <a:cxn ang="0">
                  <a:pos x="87" y="235"/>
                </a:cxn>
                <a:cxn ang="0">
                  <a:pos x="58" y="245"/>
                </a:cxn>
                <a:cxn ang="0">
                  <a:pos x="52" y="425"/>
                </a:cxn>
              </a:cxnLst>
              <a:rect l="0" t="0" r="r" b="b"/>
              <a:pathLst>
                <a:path w="111" h="425">
                  <a:moveTo>
                    <a:pt x="52" y="425"/>
                  </a:moveTo>
                  <a:lnTo>
                    <a:pt x="52" y="272"/>
                  </a:lnTo>
                  <a:lnTo>
                    <a:pt x="50" y="270"/>
                  </a:lnTo>
                  <a:lnTo>
                    <a:pt x="44" y="270"/>
                  </a:lnTo>
                  <a:lnTo>
                    <a:pt x="35" y="269"/>
                  </a:lnTo>
                  <a:lnTo>
                    <a:pt x="26" y="265"/>
                  </a:lnTo>
                  <a:lnTo>
                    <a:pt x="17" y="258"/>
                  </a:lnTo>
                  <a:lnTo>
                    <a:pt x="8" y="249"/>
                  </a:lnTo>
                  <a:lnTo>
                    <a:pt x="3" y="236"/>
                  </a:lnTo>
                  <a:lnTo>
                    <a:pt x="0" y="219"/>
                  </a:lnTo>
                  <a:lnTo>
                    <a:pt x="3" y="219"/>
                  </a:lnTo>
                  <a:lnTo>
                    <a:pt x="8" y="219"/>
                  </a:lnTo>
                  <a:lnTo>
                    <a:pt x="15" y="220"/>
                  </a:lnTo>
                  <a:lnTo>
                    <a:pt x="25" y="223"/>
                  </a:lnTo>
                  <a:lnTo>
                    <a:pt x="33" y="227"/>
                  </a:lnTo>
                  <a:lnTo>
                    <a:pt x="41" y="235"/>
                  </a:lnTo>
                  <a:lnTo>
                    <a:pt x="48" y="247"/>
                  </a:lnTo>
                  <a:lnTo>
                    <a:pt x="52" y="265"/>
                  </a:lnTo>
                  <a:lnTo>
                    <a:pt x="52" y="168"/>
                  </a:lnTo>
                  <a:lnTo>
                    <a:pt x="50" y="168"/>
                  </a:lnTo>
                  <a:lnTo>
                    <a:pt x="44" y="168"/>
                  </a:lnTo>
                  <a:lnTo>
                    <a:pt x="35" y="165"/>
                  </a:lnTo>
                  <a:lnTo>
                    <a:pt x="26" y="161"/>
                  </a:lnTo>
                  <a:lnTo>
                    <a:pt x="17" y="156"/>
                  </a:lnTo>
                  <a:lnTo>
                    <a:pt x="8" y="146"/>
                  </a:lnTo>
                  <a:lnTo>
                    <a:pt x="3" y="134"/>
                  </a:lnTo>
                  <a:lnTo>
                    <a:pt x="0" y="116"/>
                  </a:lnTo>
                  <a:lnTo>
                    <a:pt x="3" y="116"/>
                  </a:lnTo>
                  <a:lnTo>
                    <a:pt x="10" y="118"/>
                  </a:lnTo>
                  <a:lnTo>
                    <a:pt x="19" y="120"/>
                  </a:lnTo>
                  <a:lnTo>
                    <a:pt x="29" y="125"/>
                  </a:lnTo>
                  <a:lnTo>
                    <a:pt x="39" y="133"/>
                  </a:lnTo>
                  <a:lnTo>
                    <a:pt x="48" y="145"/>
                  </a:lnTo>
                  <a:lnTo>
                    <a:pt x="52" y="161"/>
                  </a:lnTo>
                  <a:lnTo>
                    <a:pt x="52" y="52"/>
                  </a:lnTo>
                  <a:lnTo>
                    <a:pt x="53" y="50"/>
                  </a:lnTo>
                  <a:lnTo>
                    <a:pt x="53" y="44"/>
                  </a:lnTo>
                  <a:lnTo>
                    <a:pt x="54" y="36"/>
                  </a:lnTo>
                  <a:lnTo>
                    <a:pt x="58" y="26"/>
                  </a:lnTo>
                  <a:lnTo>
                    <a:pt x="65" y="17"/>
                  </a:lnTo>
                  <a:lnTo>
                    <a:pt x="75" y="9"/>
                  </a:lnTo>
                  <a:lnTo>
                    <a:pt x="87" y="3"/>
                  </a:lnTo>
                  <a:lnTo>
                    <a:pt x="104" y="0"/>
                  </a:lnTo>
                  <a:lnTo>
                    <a:pt x="103" y="3"/>
                  </a:lnTo>
                  <a:lnTo>
                    <a:pt x="102" y="11"/>
                  </a:lnTo>
                  <a:lnTo>
                    <a:pt x="99" y="21"/>
                  </a:lnTo>
                  <a:lnTo>
                    <a:pt x="92" y="32"/>
                  </a:lnTo>
                  <a:lnTo>
                    <a:pt x="84" y="42"/>
                  </a:lnTo>
                  <a:lnTo>
                    <a:pt x="73" y="49"/>
                  </a:lnTo>
                  <a:lnTo>
                    <a:pt x="58" y="52"/>
                  </a:lnTo>
                  <a:lnTo>
                    <a:pt x="58" y="130"/>
                  </a:lnTo>
                  <a:lnTo>
                    <a:pt x="58" y="127"/>
                  </a:lnTo>
                  <a:lnTo>
                    <a:pt x="60" y="122"/>
                  </a:lnTo>
                  <a:lnTo>
                    <a:pt x="61" y="112"/>
                  </a:lnTo>
                  <a:lnTo>
                    <a:pt x="65" y="103"/>
                  </a:lnTo>
                  <a:lnTo>
                    <a:pt x="72" y="94"/>
                  </a:lnTo>
                  <a:lnTo>
                    <a:pt x="80" y="85"/>
                  </a:lnTo>
                  <a:lnTo>
                    <a:pt x="93" y="80"/>
                  </a:lnTo>
                  <a:lnTo>
                    <a:pt x="110" y="77"/>
                  </a:lnTo>
                  <a:lnTo>
                    <a:pt x="111" y="80"/>
                  </a:lnTo>
                  <a:lnTo>
                    <a:pt x="111" y="84"/>
                  </a:lnTo>
                  <a:lnTo>
                    <a:pt x="111" y="91"/>
                  </a:lnTo>
                  <a:lnTo>
                    <a:pt x="110" y="100"/>
                  </a:lnTo>
                  <a:lnTo>
                    <a:pt x="107" y="108"/>
                  </a:lnTo>
                  <a:lnTo>
                    <a:pt x="100" y="118"/>
                  </a:lnTo>
                  <a:lnTo>
                    <a:pt x="91" y="126"/>
                  </a:lnTo>
                  <a:lnTo>
                    <a:pt x="77" y="133"/>
                  </a:lnTo>
                  <a:lnTo>
                    <a:pt x="58" y="135"/>
                  </a:lnTo>
                  <a:lnTo>
                    <a:pt x="58" y="239"/>
                  </a:lnTo>
                  <a:lnTo>
                    <a:pt x="58" y="236"/>
                  </a:lnTo>
                  <a:lnTo>
                    <a:pt x="60" y="231"/>
                  </a:lnTo>
                  <a:lnTo>
                    <a:pt x="61" y="223"/>
                  </a:lnTo>
                  <a:lnTo>
                    <a:pt x="66" y="215"/>
                  </a:lnTo>
                  <a:lnTo>
                    <a:pt x="73" y="208"/>
                  </a:lnTo>
                  <a:lnTo>
                    <a:pt x="83" y="203"/>
                  </a:lnTo>
                  <a:lnTo>
                    <a:pt x="97" y="200"/>
                  </a:lnTo>
                  <a:lnTo>
                    <a:pt x="97" y="201"/>
                  </a:lnTo>
                  <a:lnTo>
                    <a:pt x="99" y="207"/>
                  </a:lnTo>
                  <a:lnTo>
                    <a:pt x="99" y="212"/>
                  </a:lnTo>
                  <a:lnTo>
                    <a:pt x="97" y="220"/>
                  </a:lnTo>
                  <a:lnTo>
                    <a:pt x="93" y="228"/>
                  </a:lnTo>
                  <a:lnTo>
                    <a:pt x="87" y="235"/>
                  </a:lnTo>
                  <a:lnTo>
                    <a:pt x="75" y="242"/>
                  </a:lnTo>
                  <a:lnTo>
                    <a:pt x="58" y="245"/>
                  </a:lnTo>
                  <a:lnTo>
                    <a:pt x="58" y="425"/>
                  </a:lnTo>
                  <a:lnTo>
                    <a:pt x="52" y="425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41326" name="Freeform 14"/>
            <p:cNvSpPr>
              <a:spLocks/>
            </p:cNvSpPr>
            <p:nvPr/>
          </p:nvSpPr>
          <p:spPr bwMode="gray">
            <a:xfrm>
              <a:off x="2065" y="362"/>
              <a:ext cx="98" cy="227"/>
            </a:xfrm>
            <a:custGeom>
              <a:avLst/>
              <a:gdLst/>
              <a:ahLst/>
              <a:cxnLst>
                <a:cxn ang="0">
                  <a:pos x="52" y="176"/>
                </a:cxn>
                <a:cxn ang="0">
                  <a:pos x="59" y="176"/>
                </a:cxn>
                <a:cxn ang="0">
                  <a:pos x="74" y="169"/>
                </a:cxn>
                <a:cxn ang="0">
                  <a:pos x="86" y="154"/>
                </a:cxn>
                <a:cxn ang="0">
                  <a:pos x="86" y="141"/>
                </a:cxn>
                <a:cxn ang="0">
                  <a:pos x="74" y="143"/>
                </a:cxn>
                <a:cxn ang="0">
                  <a:pos x="58" y="158"/>
                </a:cxn>
                <a:cxn ang="0">
                  <a:pos x="52" y="118"/>
                </a:cxn>
                <a:cxn ang="0">
                  <a:pos x="61" y="116"/>
                </a:cxn>
                <a:cxn ang="0">
                  <a:pos x="78" y="110"/>
                </a:cxn>
                <a:cxn ang="0">
                  <a:pos x="92" y="92"/>
                </a:cxn>
                <a:cxn ang="0">
                  <a:pos x="92" y="77"/>
                </a:cxn>
                <a:cxn ang="0">
                  <a:pos x="81" y="79"/>
                </a:cxn>
                <a:cxn ang="0">
                  <a:pos x="65" y="88"/>
                </a:cxn>
                <a:cxn ang="0">
                  <a:pos x="52" y="115"/>
                </a:cxn>
                <a:cxn ang="0">
                  <a:pos x="55" y="48"/>
                </a:cxn>
                <a:cxn ang="0">
                  <a:pos x="67" y="45"/>
                </a:cxn>
                <a:cxn ang="0">
                  <a:pos x="85" y="37"/>
                </a:cxn>
                <a:cxn ang="0">
                  <a:pos x="97" y="17"/>
                </a:cxn>
                <a:cxn ang="0">
                  <a:pos x="97" y="0"/>
                </a:cxn>
                <a:cxn ang="0">
                  <a:pos x="83" y="3"/>
                </a:cxn>
                <a:cxn ang="0">
                  <a:pos x="65" y="14"/>
                </a:cxn>
                <a:cxn ang="0">
                  <a:pos x="50" y="45"/>
                </a:cxn>
                <a:cxn ang="0">
                  <a:pos x="47" y="35"/>
                </a:cxn>
                <a:cxn ang="0">
                  <a:pos x="38" y="18"/>
                </a:cxn>
                <a:cxn ang="0">
                  <a:pos x="16" y="3"/>
                </a:cxn>
                <a:cxn ang="0">
                  <a:pos x="1" y="3"/>
                </a:cxn>
                <a:cxn ang="0">
                  <a:pos x="5" y="19"/>
                </a:cxn>
                <a:cxn ang="0">
                  <a:pos x="19" y="38"/>
                </a:cxn>
                <a:cxn ang="0">
                  <a:pos x="47" y="48"/>
                </a:cxn>
                <a:cxn ang="0">
                  <a:pos x="47" y="132"/>
                </a:cxn>
                <a:cxn ang="0">
                  <a:pos x="42" y="118"/>
                </a:cxn>
                <a:cxn ang="0">
                  <a:pos x="25" y="103"/>
                </a:cxn>
                <a:cxn ang="0">
                  <a:pos x="12" y="103"/>
                </a:cxn>
                <a:cxn ang="0">
                  <a:pos x="16" y="116"/>
                </a:cxn>
                <a:cxn ang="0">
                  <a:pos x="25" y="132"/>
                </a:cxn>
                <a:cxn ang="0">
                  <a:pos x="47" y="141"/>
                </a:cxn>
                <a:cxn ang="0">
                  <a:pos x="52" y="228"/>
                </a:cxn>
              </a:cxnLst>
              <a:rect l="0" t="0" r="r" b="b"/>
              <a:pathLst>
                <a:path w="100" h="228">
                  <a:moveTo>
                    <a:pt x="52" y="228"/>
                  </a:moveTo>
                  <a:lnTo>
                    <a:pt x="52" y="176"/>
                  </a:lnTo>
                  <a:lnTo>
                    <a:pt x="55" y="176"/>
                  </a:lnTo>
                  <a:lnTo>
                    <a:pt x="59" y="176"/>
                  </a:lnTo>
                  <a:lnTo>
                    <a:pt x="67" y="173"/>
                  </a:lnTo>
                  <a:lnTo>
                    <a:pt x="74" y="169"/>
                  </a:lnTo>
                  <a:lnTo>
                    <a:pt x="81" y="163"/>
                  </a:lnTo>
                  <a:lnTo>
                    <a:pt x="86" y="154"/>
                  </a:lnTo>
                  <a:lnTo>
                    <a:pt x="88" y="141"/>
                  </a:lnTo>
                  <a:lnTo>
                    <a:pt x="86" y="141"/>
                  </a:lnTo>
                  <a:lnTo>
                    <a:pt x="81" y="142"/>
                  </a:lnTo>
                  <a:lnTo>
                    <a:pt x="74" y="143"/>
                  </a:lnTo>
                  <a:lnTo>
                    <a:pt x="66" y="149"/>
                  </a:lnTo>
                  <a:lnTo>
                    <a:pt x="58" y="158"/>
                  </a:lnTo>
                  <a:lnTo>
                    <a:pt x="52" y="173"/>
                  </a:lnTo>
                  <a:lnTo>
                    <a:pt x="52" y="118"/>
                  </a:lnTo>
                  <a:lnTo>
                    <a:pt x="55" y="118"/>
                  </a:lnTo>
                  <a:lnTo>
                    <a:pt x="61" y="116"/>
                  </a:lnTo>
                  <a:lnTo>
                    <a:pt x="69" y="115"/>
                  </a:lnTo>
                  <a:lnTo>
                    <a:pt x="78" y="110"/>
                  </a:lnTo>
                  <a:lnTo>
                    <a:pt x="86" y="103"/>
                  </a:lnTo>
                  <a:lnTo>
                    <a:pt x="92" y="92"/>
                  </a:lnTo>
                  <a:lnTo>
                    <a:pt x="94" y="77"/>
                  </a:lnTo>
                  <a:lnTo>
                    <a:pt x="92" y="77"/>
                  </a:lnTo>
                  <a:lnTo>
                    <a:pt x="88" y="77"/>
                  </a:lnTo>
                  <a:lnTo>
                    <a:pt x="81" y="79"/>
                  </a:lnTo>
                  <a:lnTo>
                    <a:pt x="73" y="81"/>
                  </a:lnTo>
                  <a:lnTo>
                    <a:pt x="65" y="88"/>
                  </a:lnTo>
                  <a:lnTo>
                    <a:pt x="58" y="99"/>
                  </a:lnTo>
                  <a:lnTo>
                    <a:pt x="52" y="115"/>
                  </a:lnTo>
                  <a:lnTo>
                    <a:pt x="52" y="48"/>
                  </a:lnTo>
                  <a:lnTo>
                    <a:pt x="55" y="48"/>
                  </a:lnTo>
                  <a:lnTo>
                    <a:pt x="61" y="48"/>
                  </a:lnTo>
                  <a:lnTo>
                    <a:pt x="67" y="45"/>
                  </a:lnTo>
                  <a:lnTo>
                    <a:pt x="77" y="42"/>
                  </a:lnTo>
                  <a:lnTo>
                    <a:pt x="85" y="37"/>
                  </a:lnTo>
                  <a:lnTo>
                    <a:pt x="92" y="27"/>
                  </a:lnTo>
                  <a:lnTo>
                    <a:pt x="97" y="17"/>
                  </a:lnTo>
                  <a:lnTo>
                    <a:pt x="100" y="0"/>
                  </a:lnTo>
                  <a:lnTo>
                    <a:pt x="97" y="0"/>
                  </a:lnTo>
                  <a:lnTo>
                    <a:pt x="92" y="0"/>
                  </a:lnTo>
                  <a:lnTo>
                    <a:pt x="83" y="3"/>
                  </a:lnTo>
                  <a:lnTo>
                    <a:pt x="74" y="7"/>
                  </a:lnTo>
                  <a:lnTo>
                    <a:pt x="65" y="14"/>
                  </a:lnTo>
                  <a:lnTo>
                    <a:pt x="56" y="27"/>
                  </a:lnTo>
                  <a:lnTo>
                    <a:pt x="50" y="45"/>
                  </a:lnTo>
                  <a:lnTo>
                    <a:pt x="50" y="42"/>
                  </a:lnTo>
                  <a:lnTo>
                    <a:pt x="47" y="35"/>
                  </a:lnTo>
                  <a:lnTo>
                    <a:pt x="43" y="27"/>
                  </a:lnTo>
                  <a:lnTo>
                    <a:pt x="38" y="18"/>
                  </a:lnTo>
                  <a:lnTo>
                    <a:pt x="28" y="10"/>
                  </a:lnTo>
                  <a:lnTo>
                    <a:pt x="16" y="3"/>
                  </a:lnTo>
                  <a:lnTo>
                    <a:pt x="0" y="0"/>
                  </a:lnTo>
                  <a:lnTo>
                    <a:pt x="1" y="3"/>
                  </a:lnTo>
                  <a:lnTo>
                    <a:pt x="3" y="10"/>
                  </a:lnTo>
                  <a:lnTo>
                    <a:pt x="5" y="19"/>
                  </a:lnTo>
                  <a:lnTo>
                    <a:pt x="11" y="29"/>
                  </a:lnTo>
                  <a:lnTo>
                    <a:pt x="19" y="38"/>
                  </a:lnTo>
                  <a:lnTo>
                    <a:pt x="31" y="45"/>
                  </a:lnTo>
                  <a:lnTo>
                    <a:pt x="47" y="48"/>
                  </a:lnTo>
                  <a:lnTo>
                    <a:pt x="47" y="135"/>
                  </a:lnTo>
                  <a:lnTo>
                    <a:pt x="47" y="132"/>
                  </a:lnTo>
                  <a:lnTo>
                    <a:pt x="46" y="126"/>
                  </a:lnTo>
                  <a:lnTo>
                    <a:pt x="42" y="118"/>
                  </a:lnTo>
                  <a:lnTo>
                    <a:pt x="35" y="110"/>
                  </a:lnTo>
                  <a:lnTo>
                    <a:pt x="25" y="103"/>
                  </a:lnTo>
                  <a:lnTo>
                    <a:pt x="12" y="100"/>
                  </a:lnTo>
                  <a:lnTo>
                    <a:pt x="12" y="103"/>
                  </a:lnTo>
                  <a:lnTo>
                    <a:pt x="13" y="108"/>
                  </a:lnTo>
                  <a:lnTo>
                    <a:pt x="16" y="116"/>
                  </a:lnTo>
                  <a:lnTo>
                    <a:pt x="20" y="124"/>
                  </a:lnTo>
                  <a:lnTo>
                    <a:pt x="25" y="132"/>
                  </a:lnTo>
                  <a:lnTo>
                    <a:pt x="35" y="139"/>
                  </a:lnTo>
                  <a:lnTo>
                    <a:pt x="47" y="141"/>
                  </a:lnTo>
                  <a:lnTo>
                    <a:pt x="47" y="228"/>
                  </a:lnTo>
                  <a:lnTo>
                    <a:pt x="52" y="228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41327" name="Freeform 15"/>
            <p:cNvSpPr>
              <a:spLocks/>
            </p:cNvSpPr>
            <p:nvPr/>
          </p:nvSpPr>
          <p:spPr bwMode="gray">
            <a:xfrm>
              <a:off x="2921" y="362"/>
              <a:ext cx="100" cy="227"/>
            </a:xfrm>
            <a:custGeom>
              <a:avLst/>
              <a:gdLst/>
              <a:ahLst/>
              <a:cxnLst>
                <a:cxn ang="0">
                  <a:pos x="53" y="176"/>
                </a:cxn>
                <a:cxn ang="0">
                  <a:pos x="60" y="176"/>
                </a:cxn>
                <a:cxn ang="0">
                  <a:pos x="74" y="169"/>
                </a:cxn>
                <a:cxn ang="0">
                  <a:pos x="87" y="154"/>
                </a:cxn>
                <a:cxn ang="0">
                  <a:pos x="87" y="141"/>
                </a:cxn>
                <a:cxn ang="0">
                  <a:pos x="74" y="143"/>
                </a:cxn>
                <a:cxn ang="0">
                  <a:pos x="60" y="158"/>
                </a:cxn>
                <a:cxn ang="0">
                  <a:pos x="53" y="118"/>
                </a:cxn>
                <a:cxn ang="0">
                  <a:pos x="61" y="116"/>
                </a:cxn>
                <a:cxn ang="0">
                  <a:pos x="78" y="110"/>
                </a:cxn>
                <a:cxn ang="0">
                  <a:pos x="92" y="92"/>
                </a:cxn>
                <a:cxn ang="0">
                  <a:pos x="92" y="77"/>
                </a:cxn>
                <a:cxn ang="0">
                  <a:pos x="81" y="79"/>
                </a:cxn>
                <a:cxn ang="0">
                  <a:pos x="65" y="88"/>
                </a:cxn>
                <a:cxn ang="0">
                  <a:pos x="53" y="115"/>
                </a:cxn>
                <a:cxn ang="0">
                  <a:pos x="56" y="48"/>
                </a:cxn>
                <a:cxn ang="0">
                  <a:pos x="68" y="45"/>
                </a:cxn>
                <a:cxn ang="0">
                  <a:pos x="85" y="37"/>
                </a:cxn>
                <a:cxn ang="0">
                  <a:pos x="97" y="17"/>
                </a:cxn>
                <a:cxn ang="0">
                  <a:pos x="97" y="0"/>
                </a:cxn>
                <a:cxn ang="0">
                  <a:pos x="84" y="3"/>
                </a:cxn>
                <a:cxn ang="0">
                  <a:pos x="65" y="14"/>
                </a:cxn>
                <a:cxn ang="0">
                  <a:pos x="50" y="45"/>
                </a:cxn>
                <a:cxn ang="0">
                  <a:pos x="47" y="35"/>
                </a:cxn>
                <a:cxn ang="0">
                  <a:pos x="38" y="18"/>
                </a:cxn>
                <a:cxn ang="0">
                  <a:pos x="16" y="3"/>
                </a:cxn>
                <a:cxn ang="0">
                  <a:pos x="2" y="3"/>
                </a:cxn>
                <a:cxn ang="0">
                  <a:pos x="6" y="19"/>
                </a:cxn>
                <a:cxn ang="0">
                  <a:pos x="19" y="38"/>
                </a:cxn>
                <a:cxn ang="0">
                  <a:pos x="47" y="48"/>
                </a:cxn>
                <a:cxn ang="0">
                  <a:pos x="47" y="132"/>
                </a:cxn>
                <a:cxn ang="0">
                  <a:pos x="42" y="118"/>
                </a:cxn>
                <a:cxn ang="0">
                  <a:pos x="26" y="103"/>
                </a:cxn>
                <a:cxn ang="0">
                  <a:pos x="12" y="103"/>
                </a:cxn>
                <a:cxn ang="0">
                  <a:pos x="16" y="116"/>
                </a:cxn>
                <a:cxn ang="0">
                  <a:pos x="26" y="132"/>
                </a:cxn>
                <a:cxn ang="0">
                  <a:pos x="47" y="141"/>
                </a:cxn>
                <a:cxn ang="0">
                  <a:pos x="53" y="228"/>
                </a:cxn>
              </a:cxnLst>
              <a:rect l="0" t="0" r="r" b="b"/>
              <a:pathLst>
                <a:path w="100" h="228">
                  <a:moveTo>
                    <a:pt x="53" y="228"/>
                  </a:moveTo>
                  <a:lnTo>
                    <a:pt x="53" y="176"/>
                  </a:lnTo>
                  <a:lnTo>
                    <a:pt x="56" y="176"/>
                  </a:lnTo>
                  <a:lnTo>
                    <a:pt x="60" y="176"/>
                  </a:lnTo>
                  <a:lnTo>
                    <a:pt x="68" y="173"/>
                  </a:lnTo>
                  <a:lnTo>
                    <a:pt x="74" y="169"/>
                  </a:lnTo>
                  <a:lnTo>
                    <a:pt x="81" y="163"/>
                  </a:lnTo>
                  <a:lnTo>
                    <a:pt x="87" y="154"/>
                  </a:lnTo>
                  <a:lnTo>
                    <a:pt x="88" y="141"/>
                  </a:lnTo>
                  <a:lnTo>
                    <a:pt x="87" y="141"/>
                  </a:lnTo>
                  <a:lnTo>
                    <a:pt x="81" y="142"/>
                  </a:lnTo>
                  <a:lnTo>
                    <a:pt x="74" y="143"/>
                  </a:lnTo>
                  <a:lnTo>
                    <a:pt x="66" y="149"/>
                  </a:lnTo>
                  <a:lnTo>
                    <a:pt x="60" y="158"/>
                  </a:lnTo>
                  <a:lnTo>
                    <a:pt x="53" y="173"/>
                  </a:lnTo>
                  <a:lnTo>
                    <a:pt x="53" y="118"/>
                  </a:lnTo>
                  <a:lnTo>
                    <a:pt x="56" y="118"/>
                  </a:lnTo>
                  <a:lnTo>
                    <a:pt x="61" y="116"/>
                  </a:lnTo>
                  <a:lnTo>
                    <a:pt x="69" y="115"/>
                  </a:lnTo>
                  <a:lnTo>
                    <a:pt x="78" y="110"/>
                  </a:lnTo>
                  <a:lnTo>
                    <a:pt x="87" y="103"/>
                  </a:lnTo>
                  <a:lnTo>
                    <a:pt x="92" y="92"/>
                  </a:lnTo>
                  <a:lnTo>
                    <a:pt x="95" y="77"/>
                  </a:lnTo>
                  <a:lnTo>
                    <a:pt x="92" y="77"/>
                  </a:lnTo>
                  <a:lnTo>
                    <a:pt x="88" y="77"/>
                  </a:lnTo>
                  <a:lnTo>
                    <a:pt x="81" y="79"/>
                  </a:lnTo>
                  <a:lnTo>
                    <a:pt x="73" y="81"/>
                  </a:lnTo>
                  <a:lnTo>
                    <a:pt x="65" y="88"/>
                  </a:lnTo>
                  <a:lnTo>
                    <a:pt x="58" y="99"/>
                  </a:lnTo>
                  <a:lnTo>
                    <a:pt x="53" y="115"/>
                  </a:lnTo>
                  <a:lnTo>
                    <a:pt x="53" y="48"/>
                  </a:lnTo>
                  <a:lnTo>
                    <a:pt x="56" y="48"/>
                  </a:lnTo>
                  <a:lnTo>
                    <a:pt x="61" y="48"/>
                  </a:lnTo>
                  <a:lnTo>
                    <a:pt x="68" y="45"/>
                  </a:lnTo>
                  <a:lnTo>
                    <a:pt x="77" y="42"/>
                  </a:lnTo>
                  <a:lnTo>
                    <a:pt x="85" y="37"/>
                  </a:lnTo>
                  <a:lnTo>
                    <a:pt x="93" y="27"/>
                  </a:lnTo>
                  <a:lnTo>
                    <a:pt x="97" y="17"/>
                  </a:lnTo>
                  <a:lnTo>
                    <a:pt x="100" y="0"/>
                  </a:lnTo>
                  <a:lnTo>
                    <a:pt x="97" y="0"/>
                  </a:lnTo>
                  <a:lnTo>
                    <a:pt x="92" y="0"/>
                  </a:lnTo>
                  <a:lnTo>
                    <a:pt x="84" y="3"/>
                  </a:lnTo>
                  <a:lnTo>
                    <a:pt x="74" y="7"/>
                  </a:lnTo>
                  <a:lnTo>
                    <a:pt x="65" y="14"/>
                  </a:lnTo>
                  <a:lnTo>
                    <a:pt x="57" y="27"/>
                  </a:lnTo>
                  <a:lnTo>
                    <a:pt x="50" y="45"/>
                  </a:lnTo>
                  <a:lnTo>
                    <a:pt x="50" y="42"/>
                  </a:lnTo>
                  <a:lnTo>
                    <a:pt x="47" y="35"/>
                  </a:lnTo>
                  <a:lnTo>
                    <a:pt x="43" y="27"/>
                  </a:lnTo>
                  <a:lnTo>
                    <a:pt x="38" y="18"/>
                  </a:lnTo>
                  <a:lnTo>
                    <a:pt x="29" y="10"/>
                  </a:lnTo>
                  <a:lnTo>
                    <a:pt x="16" y="3"/>
                  </a:lnTo>
                  <a:lnTo>
                    <a:pt x="0" y="0"/>
                  </a:lnTo>
                  <a:lnTo>
                    <a:pt x="2" y="3"/>
                  </a:lnTo>
                  <a:lnTo>
                    <a:pt x="3" y="10"/>
                  </a:lnTo>
                  <a:lnTo>
                    <a:pt x="6" y="19"/>
                  </a:lnTo>
                  <a:lnTo>
                    <a:pt x="11" y="29"/>
                  </a:lnTo>
                  <a:lnTo>
                    <a:pt x="19" y="38"/>
                  </a:lnTo>
                  <a:lnTo>
                    <a:pt x="31" y="45"/>
                  </a:lnTo>
                  <a:lnTo>
                    <a:pt x="47" y="48"/>
                  </a:lnTo>
                  <a:lnTo>
                    <a:pt x="47" y="135"/>
                  </a:lnTo>
                  <a:lnTo>
                    <a:pt x="47" y="132"/>
                  </a:lnTo>
                  <a:lnTo>
                    <a:pt x="46" y="126"/>
                  </a:lnTo>
                  <a:lnTo>
                    <a:pt x="42" y="118"/>
                  </a:lnTo>
                  <a:lnTo>
                    <a:pt x="35" y="110"/>
                  </a:lnTo>
                  <a:lnTo>
                    <a:pt x="26" y="103"/>
                  </a:lnTo>
                  <a:lnTo>
                    <a:pt x="12" y="100"/>
                  </a:lnTo>
                  <a:lnTo>
                    <a:pt x="12" y="103"/>
                  </a:lnTo>
                  <a:lnTo>
                    <a:pt x="14" y="108"/>
                  </a:lnTo>
                  <a:lnTo>
                    <a:pt x="16" y="116"/>
                  </a:lnTo>
                  <a:lnTo>
                    <a:pt x="20" y="124"/>
                  </a:lnTo>
                  <a:lnTo>
                    <a:pt x="26" y="132"/>
                  </a:lnTo>
                  <a:lnTo>
                    <a:pt x="35" y="139"/>
                  </a:lnTo>
                  <a:lnTo>
                    <a:pt x="47" y="141"/>
                  </a:lnTo>
                  <a:lnTo>
                    <a:pt x="47" y="228"/>
                  </a:lnTo>
                  <a:lnTo>
                    <a:pt x="53" y="228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41328" name="Freeform 16"/>
            <p:cNvSpPr>
              <a:spLocks/>
            </p:cNvSpPr>
            <p:nvPr/>
          </p:nvSpPr>
          <p:spPr bwMode="gray">
            <a:xfrm>
              <a:off x="2273" y="187"/>
              <a:ext cx="178" cy="402"/>
            </a:xfrm>
            <a:custGeom>
              <a:avLst/>
              <a:gdLst/>
              <a:ahLst/>
              <a:cxnLst>
                <a:cxn ang="0">
                  <a:pos x="93" y="309"/>
                </a:cxn>
                <a:cxn ang="0">
                  <a:pos x="101" y="309"/>
                </a:cxn>
                <a:cxn ang="0">
                  <a:pos x="118" y="304"/>
                </a:cxn>
                <a:cxn ang="0">
                  <a:pos x="138" y="292"/>
                </a:cxn>
                <a:cxn ang="0">
                  <a:pos x="152" y="266"/>
                </a:cxn>
                <a:cxn ang="0">
                  <a:pos x="152" y="247"/>
                </a:cxn>
                <a:cxn ang="0">
                  <a:pos x="138" y="250"/>
                </a:cxn>
                <a:cxn ang="0">
                  <a:pos x="120" y="259"/>
                </a:cxn>
                <a:cxn ang="0">
                  <a:pos x="99" y="285"/>
                </a:cxn>
                <a:cxn ang="0">
                  <a:pos x="93" y="207"/>
                </a:cxn>
                <a:cxn ang="0">
                  <a:pos x="102" y="205"/>
                </a:cxn>
                <a:cxn ang="0">
                  <a:pos x="122" y="200"/>
                </a:cxn>
                <a:cxn ang="0">
                  <a:pos x="147" y="185"/>
                </a:cxn>
                <a:cxn ang="0">
                  <a:pos x="163" y="155"/>
                </a:cxn>
                <a:cxn ang="0">
                  <a:pos x="163" y="134"/>
                </a:cxn>
                <a:cxn ang="0">
                  <a:pos x="149" y="135"/>
                </a:cxn>
                <a:cxn ang="0">
                  <a:pos x="129" y="142"/>
                </a:cxn>
                <a:cxn ang="0">
                  <a:pos x="107" y="162"/>
                </a:cxn>
                <a:cxn ang="0">
                  <a:pos x="93" y="201"/>
                </a:cxn>
                <a:cxn ang="0">
                  <a:pos x="95" y="83"/>
                </a:cxn>
                <a:cxn ang="0">
                  <a:pos x="110" y="81"/>
                </a:cxn>
                <a:cxn ang="0">
                  <a:pos x="134" y="73"/>
                </a:cxn>
                <a:cxn ang="0">
                  <a:pos x="157" y="54"/>
                </a:cxn>
                <a:cxn ang="0">
                  <a:pos x="174" y="23"/>
                </a:cxn>
                <a:cxn ang="0">
                  <a:pos x="174" y="0"/>
                </a:cxn>
                <a:cxn ang="0">
                  <a:pos x="157" y="2"/>
                </a:cxn>
                <a:cxn ang="0">
                  <a:pos x="133" y="10"/>
                </a:cxn>
                <a:cxn ang="0">
                  <a:pos x="107" y="33"/>
                </a:cxn>
                <a:cxn ang="0">
                  <a:pos x="87" y="77"/>
                </a:cxn>
                <a:cxn ang="0">
                  <a:pos x="85" y="68"/>
                </a:cxn>
                <a:cxn ang="0">
                  <a:pos x="75" y="46"/>
                </a:cxn>
                <a:cxn ang="0">
                  <a:pos x="55" y="21"/>
                </a:cxn>
                <a:cxn ang="0">
                  <a:pos x="22" y="3"/>
                </a:cxn>
                <a:cxn ang="0">
                  <a:pos x="1" y="3"/>
                </a:cxn>
                <a:cxn ang="0">
                  <a:pos x="4" y="18"/>
                </a:cxn>
                <a:cxn ang="0">
                  <a:pos x="12" y="42"/>
                </a:cxn>
                <a:cxn ang="0">
                  <a:pos x="31" y="65"/>
                </a:cxn>
                <a:cxn ang="0">
                  <a:pos x="62" y="81"/>
                </a:cxn>
                <a:cxn ang="0">
                  <a:pos x="82" y="238"/>
                </a:cxn>
                <a:cxn ang="0">
                  <a:pos x="80" y="228"/>
                </a:cxn>
                <a:cxn ang="0">
                  <a:pos x="72" y="207"/>
                </a:cxn>
                <a:cxn ang="0">
                  <a:pos x="55" y="185"/>
                </a:cxn>
                <a:cxn ang="0">
                  <a:pos x="21" y="176"/>
                </a:cxn>
                <a:cxn ang="0">
                  <a:pos x="22" y="185"/>
                </a:cxn>
                <a:cxn ang="0">
                  <a:pos x="28" y="205"/>
                </a:cxn>
                <a:cxn ang="0">
                  <a:pos x="41" y="230"/>
                </a:cxn>
                <a:cxn ang="0">
                  <a:pos x="66" y="246"/>
                </a:cxn>
                <a:cxn ang="0">
                  <a:pos x="82" y="402"/>
                </a:cxn>
              </a:cxnLst>
              <a:rect l="0" t="0" r="r" b="b"/>
              <a:pathLst>
                <a:path w="175" h="402">
                  <a:moveTo>
                    <a:pt x="93" y="402"/>
                  </a:moveTo>
                  <a:lnTo>
                    <a:pt x="93" y="309"/>
                  </a:lnTo>
                  <a:lnTo>
                    <a:pt x="95" y="309"/>
                  </a:lnTo>
                  <a:lnTo>
                    <a:pt x="101" y="309"/>
                  </a:lnTo>
                  <a:lnTo>
                    <a:pt x="109" y="308"/>
                  </a:lnTo>
                  <a:lnTo>
                    <a:pt x="118" y="304"/>
                  </a:lnTo>
                  <a:lnTo>
                    <a:pt x="129" y="298"/>
                  </a:lnTo>
                  <a:lnTo>
                    <a:pt x="138" y="292"/>
                  </a:lnTo>
                  <a:lnTo>
                    <a:pt x="147" y="281"/>
                  </a:lnTo>
                  <a:lnTo>
                    <a:pt x="152" y="266"/>
                  </a:lnTo>
                  <a:lnTo>
                    <a:pt x="155" y="247"/>
                  </a:lnTo>
                  <a:lnTo>
                    <a:pt x="152" y="247"/>
                  </a:lnTo>
                  <a:lnTo>
                    <a:pt x="147" y="249"/>
                  </a:lnTo>
                  <a:lnTo>
                    <a:pt x="138" y="250"/>
                  </a:lnTo>
                  <a:lnTo>
                    <a:pt x="129" y="253"/>
                  </a:lnTo>
                  <a:lnTo>
                    <a:pt x="120" y="259"/>
                  </a:lnTo>
                  <a:lnTo>
                    <a:pt x="109" y="270"/>
                  </a:lnTo>
                  <a:lnTo>
                    <a:pt x="99" y="285"/>
                  </a:lnTo>
                  <a:lnTo>
                    <a:pt x="93" y="304"/>
                  </a:lnTo>
                  <a:lnTo>
                    <a:pt x="93" y="207"/>
                  </a:lnTo>
                  <a:lnTo>
                    <a:pt x="95" y="207"/>
                  </a:lnTo>
                  <a:lnTo>
                    <a:pt x="102" y="205"/>
                  </a:lnTo>
                  <a:lnTo>
                    <a:pt x="111" y="204"/>
                  </a:lnTo>
                  <a:lnTo>
                    <a:pt x="122" y="200"/>
                  </a:lnTo>
                  <a:lnTo>
                    <a:pt x="134" y="195"/>
                  </a:lnTo>
                  <a:lnTo>
                    <a:pt x="147" y="185"/>
                  </a:lnTo>
                  <a:lnTo>
                    <a:pt x="156" y="173"/>
                  </a:lnTo>
                  <a:lnTo>
                    <a:pt x="163" y="155"/>
                  </a:lnTo>
                  <a:lnTo>
                    <a:pt x="165" y="134"/>
                  </a:lnTo>
                  <a:lnTo>
                    <a:pt x="163" y="134"/>
                  </a:lnTo>
                  <a:lnTo>
                    <a:pt x="157" y="134"/>
                  </a:lnTo>
                  <a:lnTo>
                    <a:pt x="149" y="135"/>
                  </a:lnTo>
                  <a:lnTo>
                    <a:pt x="140" y="137"/>
                  </a:lnTo>
                  <a:lnTo>
                    <a:pt x="129" y="142"/>
                  </a:lnTo>
                  <a:lnTo>
                    <a:pt x="118" y="150"/>
                  </a:lnTo>
                  <a:lnTo>
                    <a:pt x="107" y="162"/>
                  </a:lnTo>
                  <a:lnTo>
                    <a:pt x="99" y="178"/>
                  </a:lnTo>
                  <a:lnTo>
                    <a:pt x="93" y="201"/>
                  </a:lnTo>
                  <a:lnTo>
                    <a:pt x="93" y="83"/>
                  </a:lnTo>
                  <a:lnTo>
                    <a:pt x="95" y="83"/>
                  </a:lnTo>
                  <a:lnTo>
                    <a:pt x="101" y="83"/>
                  </a:lnTo>
                  <a:lnTo>
                    <a:pt x="110" y="81"/>
                  </a:lnTo>
                  <a:lnTo>
                    <a:pt x="122" y="77"/>
                  </a:lnTo>
                  <a:lnTo>
                    <a:pt x="134" y="73"/>
                  </a:lnTo>
                  <a:lnTo>
                    <a:pt x="147" y="65"/>
                  </a:lnTo>
                  <a:lnTo>
                    <a:pt x="157" y="54"/>
                  </a:lnTo>
                  <a:lnTo>
                    <a:pt x="167" y="41"/>
                  </a:lnTo>
                  <a:lnTo>
                    <a:pt x="174" y="23"/>
                  </a:lnTo>
                  <a:lnTo>
                    <a:pt x="175" y="0"/>
                  </a:lnTo>
                  <a:lnTo>
                    <a:pt x="174" y="0"/>
                  </a:lnTo>
                  <a:lnTo>
                    <a:pt x="167" y="0"/>
                  </a:lnTo>
                  <a:lnTo>
                    <a:pt x="157" y="2"/>
                  </a:lnTo>
                  <a:lnTo>
                    <a:pt x="145" y="4"/>
                  </a:lnTo>
                  <a:lnTo>
                    <a:pt x="133" y="10"/>
                  </a:lnTo>
                  <a:lnTo>
                    <a:pt x="120" y="19"/>
                  </a:lnTo>
                  <a:lnTo>
                    <a:pt x="107" y="33"/>
                  </a:lnTo>
                  <a:lnTo>
                    <a:pt x="97" y="52"/>
                  </a:lnTo>
                  <a:lnTo>
                    <a:pt x="87" y="77"/>
                  </a:lnTo>
                  <a:lnTo>
                    <a:pt x="87" y="75"/>
                  </a:lnTo>
                  <a:lnTo>
                    <a:pt x="85" y="68"/>
                  </a:lnTo>
                  <a:lnTo>
                    <a:pt x="80" y="58"/>
                  </a:lnTo>
                  <a:lnTo>
                    <a:pt x="75" y="46"/>
                  </a:lnTo>
                  <a:lnTo>
                    <a:pt x="66" y="33"/>
                  </a:lnTo>
                  <a:lnTo>
                    <a:pt x="55" y="21"/>
                  </a:lnTo>
                  <a:lnTo>
                    <a:pt x="40" y="10"/>
                  </a:lnTo>
                  <a:lnTo>
                    <a:pt x="22" y="3"/>
                  </a:lnTo>
                  <a:lnTo>
                    <a:pt x="0" y="0"/>
                  </a:lnTo>
                  <a:lnTo>
                    <a:pt x="1" y="3"/>
                  </a:lnTo>
                  <a:lnTo>
                    <a:pt x="1" y="10"/>
                  </a:lnTo>
                  <a:lnTo>
                    <a:pt x="4" y="18"/>
                  </a:lnTo>
                  <a:lnTo>
                    <a:pt x="6" y="30"/>
                  </a:lnTo>
                  <a:lnTo>
                    <a:pt x="12" y="42"/>
                  </a:lnTo>
                  <a:lnTo>
                    <a:pt x="20" y="54"/>
                  </a:lnTo>
                  <a:lnTo>
                    <a:pt x="31" y="65"/>
                  </a:lnTo>
                  <a:lnTo>
                    <a:pt x="44" y="75"/>
                  </a:lnTo>
                  <a:lnTo>
                    <a:pt x="62" y="81"/>
                  </a:lnTo>
                  <a:lnTo>
                    <a:pt x="82" y="83"/>
                  </a:lnTo>
                  <a:lnTo>
                    <a:pt x="82" y="238"/>
                  </a:lnTo>
                  <a:lnTo>
                    <a:pt x="82" y="235"/>
                  </a:lnTo>
                  <a:lnTo>
                    <a:pt x="80" y="228"/>
                  </a:lnTo>
                  <a:lnTo>
                    <a:pt x="78" y="217"/>
                  </a:lnTo>
                  <a:lnTo>
                    <a:pt x="72" y="207"/>
                  </a:lnTo>
                  <a:lnTo>
                    <a:pt x="66" y="196"/>
                  </a:lnTo>
                  <a:lnTo>
                    <a:pt x="55" y="185"/>
                  </a:lnTo>
                  <a:lnTo>
                    <a:pt x="40" y="178"/>
                  </a:lnTo>
                  <a:lnTo>
                    <a:pt x="21" y="176"/>
                  </a:lnTo>
                  <a:lnTo>
                    <a:pt x="21" y="178"/>
                  </a:lnTo>
                  <a:lnTo>
                    <a:pt x="22" y="185"/>
                  </a:lnTo>
                  <a:lnTo>
                    <a:pt x="24" y="195"/>
                  </a:lnTo>
                  <a:lnTo>
                    <a:pt x="28" y="205"/>
                  </a:lnTo>
                  <a:lnTo>
                    <a:pt x="33" y="217"/>
                  </a:lnTo>
                  <a:lnTo>
                    <a:pt x="41" y="230"/>
                  </a:lnTo>
                  <a:lnTo>
                    <a:pt x="52" y="239"/>
                  </a:lnTo>
                  <a:lnTo>
                    <a:pt x="66" y="246"/>
                  </a:lnTo>
                  <a:lnTo>
                    <a:pt x="82" y="247"/>
                  </a:lnTo>
                  <a:lnTo>
                    <a:pt x="82" y="402"/>
                  </a:lnTo>
                  <a:lnTo>
                    <a:pt x="93" y="402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41329" name="Freeform 17"/>
            <p:cNvSpPr>
              <a:spLocks/>
            </p:cNvSpPr>
            <p:nvPr/>
          </p:nvSpPr>
          <p:spPr bwMode="gray">
            <a:xfrm>
              <a:off x="2161" y="215"/>
              <a:ext cx="98" cy="374"/>
            </a:xfrm>
            <a:custGeom>
              <a:avLst/>
              <a:gdLst/>
              <a:ahLst/>
              <a:cxnLst>
                <a:cxn ang="0">
                  <a:pos x="52" y="237"/>
                </a:cxn>
                <a:cxn ang="0">
                  <a:pos x="59" y="237"/>
                </a:cxn>
                <a:cxn ang="0">
                  <a:pos x="74" y="232"/>
                </a:cxn>
                <a:cxn ang="0">
                  <a:pos x="90" y="218"/>
                </a:cxn>
                <a:cxn ang="0">
                  <a:pos x="97" y="193"/>
                </a:cxn>
                <a:cxn ang="0">
                  <a:pos x="89" y="193"/>
                </a:cxn>
                <a:cxn ang="0">
                  <a:pos x="71" y="197"/>
                </a:cxn>
                <a:cxn ang="0">
                  <a:pos x="56" y="215"/>
                </a:cxn>
                <a:cxn ang="0">
                  <a:pos x="52" y="147"/>
                </a:cxn>
                <a:cxn ang="0">
                  <a:pos x="59" y="147"/>
                </a:cxn>
                <a:cxn ang="0">
                  <a:pos x="74" y="141"/>
                </a:cxn>
                <a:cxn ang="0">
                  <a:pos x="90" y="128"/>
                </a:cxn>
                <a:cxn ang="0">
                  <a:pos x="97" y="102"/>
                </a:cxn>
                <a:cxn ang="0">
                  <a:pos x="89" y="102"/>
                </a:cxn>
                <a:cxn ang="0">
                  <a:pos x="71" y="109"/>
                </a:cxn>
                <a:cxn ang="0">
                  <a:pos x="56" y="126"/>
                </a:cxn>
                <a:cxn ang="0">
                  <a:pos x="52" y="46"/>
                </a:cxn>
                <a:cxn ang="0">
                  <a:pos x="51" y="37"/>
                </a:cxn>
                <a:cxn ang="0">
                  <a:pos x="45" y="23"/>
                </a:cxn>
                <a:cxn ang="0">
                  <a:pos x="32" y="6"/>
                </a:cxn>
                <a:cxn ang="0">
                  <a:pos x="6" y="0"/>
                </a:cxn>
                <a:cxn ang="0">
                  <a:pos x="8" y="9"/>
                </a:cxn>
                <a:cxn ang="0">
                  <a:pos x="16" y="27"/>
                </a:cxn>
                <a:cxn ang="0">
                  <a:pos x="33" y="43"/>
                </a:cxn>
                <a:cxn ang="0">
                  <a:pos x="45" y="113"/>
                </a:cxn>
                <a:cxn ang="0">
                  <a:pos x="45" y="106"/>
                </a:cxn>
                <a:cxn ang="0">
                  <a:pos x="40" y="90"/>
                </a:cxn>
                <a:cxn ang="0">
                  <a:pos x="27" y="75"/>
                </a:cxn>
                <a:cxn ang="0">
                  <a:pos x="1" y="67"/>
                </a:cxn>
                <a:cxn ang="0">
                  <a:pos x="0" y="75"/>
                </a:cxn>
                <a:cxn ang="0">
                  <a:pos x="2" y="91"/>
                </a:cxn>
                <a:cxn ang="0">
                  <a:pos x="14" y="109"/>
                </a:cxn>
                <a:cxn ang="0">
                  <a:pos x="45" y="118"/>
                </a:cxn>
                <a:cxn ang="0">
                  <a:pos x="45" y="207"/>
                </a:cxn>
                <a:cxn ang="0">
                  <a:pos x="43" y="195"/>
                </a:cxn>
                <a:cxn ang="0">
                  <a:pos x="33" y="182"/>
                </a:cxn>
                <a:cxn ang="0">
                  <a:pos x="12" y="175"/>
                </a:cxn>
                <a:cxn ang="0">
                  <a:pos x="10" y="182"/>
                </a:cxn>
                <a:cxn ang="0">
                  <a:pos x="13" y="197"/>
                </a:cxn>
                <a:cxn ang="0">
                  <a:pos x="29" y="211"/>
                </a:cxn>
                <a:cxn ang="0">
                  <a:pos x="45" y="373"/>
                </a:cxn>
              </a:cxnLst>
              <a:rect l="0" t="0" r="r" b="b"/>
              <a:pathLst>
                <a:path w="97" h="373">
                  <a:moveTo>
                    <a:pt x="52" y="373"/>
                  </a:moveTo>
                  <a:lnTo>
                    <a:pt x="52" y="237"/>
                  </a:lnTo>
                  <a:lnTo>
                    <a:pt x="54" y="237"/>
                  </a:lnTo>
                  <a:lnTo>
                    <a:pt x="59" y="237"/>
                  </a:lnTo>
                  <a:lnTo>
                    <a:pt x="66" y="236"/>
                  </a:lnTo>
                  <a:lnTo>
                    <a:pt x="74" y="232"/>
                  </a:lnTo>
                  <a:lnTo>
                    <a:pt x="82" y="226"/>
                  </a:lnTo>
                  <a:lnTo>
                    <a:pt x="90" y="218"/>
                  </a:lnTo>
                  <a:lnTo>
                    <a:pt x="95" y="207"/>
                  </a:lnTo>
                  <a:lnTo>
                    <a:pt x="97" y="193"/>
                  </a:lnTo>
                  <a:lnTo>
                    <a:pt x="94" y="193"/>
                  </a:lnTo>
                  <a:lnTo>
                    <a:pt x="89" y="193"/>
                  </a:lnTo>
                  <a:lnTo>
                    <a:pt x="81" y="194"/>
                  </a:lnTo>
                  <a:lnTo>
                    <a:pt x="71" y="197"/>
                  </a:lnTo>
                  <a:lnTo>
                    <a:pt x="63" y="205"/>
                  </a:lnTo>
                  <a:lnTo>
                    <a:pt x="56" y="215"/>
                  </a:lnTo>
                  <a:lnTo>
                    <a:pt x="52" y="232"/>
                  </a:lnTo>
                  <a:lnTo>
                    <a:pt x="52" y="147"/>
                  </a:lnTo>
                  <a:lnTo>
                    <a:pt x="54" y="147"/>
                  </a:lnTo>
                  <a:lnTo>
                    <a:pt x="59" y="147"/>
                  </a:lnTo>
                  <a:lnTo>
                    <a:pt x="66" y="144"/>
                  </a:lnTo>
                  <a:lnTo>
                    <a:pt x="74" y="141"/>
                  </a:lnTo>
                  <a:lnTo>
                    <a:pt x="82" y="136"/>
                  </a:lnTo>
                  <a:lnTo>
                    <a:pt x="90" y="128"/>
                  </a:lnTo>
                  <a:lnTo>
                    <a:pt x="95" y="117"/>
                  </a:lnTo>
                  <a:lnTo>
                    <a:pt x="97" y="102"/>
                  </a:lnTo>
                  <a:lnTo>
                    <a:pt x="94" y="102"/>
                  </a:lnTo>
                  <a:lnTo>
                    <a:pt x="89" y="102"/>
                  </a:lnTo>
                  <a:lnTo>
                    <a:pt x="81" y="105"/>
                  </a:lnTo>
                  <a:lnTo>
                    <a:pt x="71" y="109"/>
                  </a:lnTo>
                  <a:lnTo>
                    <a:pt x="63" y="116"/>
                  </a:lnTo>
                  <a:lnTo>
                    <a:pt x="56" y="126"/>
                  </a:lnTo>
                  <a:lnTo>
                    <a:pt x="52" y="141"/>
                  </a:lnTo>
                  <a:lnTo>
                    <a:pt x="52" y="46"/>
                  </a:lnTo>
                  <a:lnTo>
                    <a:pt x="51" y="43"/>
                  </a:lnTo>
                  <a:lnTo>
                    <a:pt x="51" y="37"/>
                  </a:lnTo>
                  <a:lnTo>
                    <a:pt x="49" y="31"/>
                  </a:lnTo>
                  <a:lnTo>
                    <a:pt x="45" y="23"/>
                  </a:lnTo>
                  <a:lnTo>
                    <a:pt x="40" y="15"/>
                  </a:lnTo>
                  <a:lnTo>
                    <a:pt x="32" y="6"/>
                  </a:lnTo>
                  <a:lnTo>
                    <a:pt x="21" y="2"/>
                  </a:lnTo>
                  <a:lnTo>
                    <a:pt x="6" y="0"/>
                  </a:lnTo>
                  <a:lnTo>
                    <a:pt x="6" y="2"/>
                  </a:lnTo>
                  <a:lnTo>
                    <a:pt x="8" y="9"/>
                  </a:lnTo>
                  <a:lnTo>
                    <a:pt x="12" y="17"/>
                  </a:lnTo>
                  <a:lnTo>
                    <a:pt x="16" y="27"/>
                  </a:lnTo>
                  <a:lnTo>
                    <a:pt x="23" y="36"/>
                  </a:lnTo>
                  <a:lnTo>
                    <a:pt x="33" y="43"/>
                  </a:lnTo>
                  <a:lnTo>
                    <a:pt x="45" y="46"/>
                  </a:lnTo>
                  <a:lnTo>
                    <a:pt x="45" y="113"/>
                  </a:lnTo>
                  <a:lnTo>
                    <a:pt x="45" y="112"/>
                  </a:lnTo>
                  <a:lnTo>
                    <a:pt x="45" y="106"/>
                  </a:lnTo>
                  <a:lnTo>
                    <a:pt x="44" y="98"/>
                  </a:lnTo>
                  <a:lnTo>
                    <a:pt x="40" y="90"/>
                  </a:lnTo>
                  <a:lnTo>
                    <a:pt x="35" y="82"/>
                  </a:lnTo>
                  <a:lnTo>
                    <a:pt x="27" y="75"/>
                  </a:lnTo>
                  <a:lnTo>
                    <a:pt x="16" y="70"/>
                  </a:lnTo>
                  <a:lnTo>
                    <a:pt x="1" y="67"/>
                  </a:lnTo>
                  <a:lnTo>
                    <a:pt x="0" y="70"/>
                  </a:lnTo>
                  <a:lnTo>
                    <a:pt x="0" y="75"/>
                  </a:lnTo>
                  <a:lnTo>
                    <a:pt x="0" y="82"/>
                  </a:lnTo>
                  <a:lnTo>
                    <a:pt x="2" y="91"/>
                  </a:lnTo>
                  <a:lnTo>
                    <a:pt x="6" y="100"/>
                  </a:lnTo>
                  <a:lnTo>
                    <a:pt x="14" y="109"/>
                  </a:lnTo>
                  <a:lnTo>
                    <a:pt x="28" y="114"/>
                  </a:lnTo>
                  <a:lnTo>
                    <a:pt x="45" y="118"/>
                  </a:lnTo>
                  <a:lnTo>
                    <a:pt x="45" y="209"/>
                  </a:lnTo>
                  <a:lnTo>
                    <a:pt x="45" y="207"/>
                  </a:lnTo>
                  <a:lnTo>
                    <a:pt x="45" y="202"/>
                  </a:lnTo>
                  <a:lnTo>
                    <a:pt x="43" y="195"/>
                  </a:lnTo>
                  <a:lnTo>
                    <a:pt x="40" y="188"/>
                  </a:lnTo>
                  <a:lnTo>
                    <a:pt x="33" y="182"/>
                  </a:lnTo>
                  <a:lnTo>
                    <a:pt x="24" y="178"/>
                  </a:lnTo>
                  <a:lnTo>
                    <a:pt x="12" y="175"/>
                  </a:lnTo>
                  <a:lnTo>
                    <a:pt x="12" y="178"/>
                  </a:lnTo>
                  <a:lnTo>
                    <a:pt x="10" y="182"/>
                  </a:lnTo>
                  <a:lnTo>
                    <a:pt x="10" y="188"/>
                  </a:lnTo>
                  <a:lnTo>
                    <a:pt x="13" y="197"/>
                  </a:lnTo>
                  <a:lnTo>
                    <a:pt x="20" y="205"/>
                  </a:lnTo>
                  <a:lnTo>
                    <a:pt x="29" y="211"/>
                  </a:lnTo>
                  <a:lnTo>
                    <a:pt x="45" y="215"/>
                  </a:lnTo>
                  <a:lnTo>
                    <a:pt x="45" y="373"/>
                  </a:lnTo>
                  <a:lnTo>
                    <a:pt x="52" y="37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41330" name="Freeform 18"/>
            <p:cNvSpPr>
              <a:spLocks/>
            </p:cNvSpPr>
            <p:nvPr/>
          </p:nvSpPr>
          <p:spPr bwMode="gray">
            <a:xfrm>
              <a:off x="2708" y="215"/>
              <a:ext cx="97" cy="374"/>
            </a:xfrm>
            <a:custGeom>
              <a:avLst/>
              <a:gdLst/>
              <a:ahLst/>
              <a:cxnLst>
                <a:cxn ang="0">
                  <a:pos x="51" y="237"/>
                </a:cxn>
                <a:cxn ang="0">
                  <a:pos x="60" y="237"/>
                </a:cxn>
                <a:cxn ang="0">
                  <a:pos x="74" y="232"/>
                </a:cxn>
                <a:cxn ang="0">
                  <a:pos x="91" y="218"/>
                </a:cxn>
                <a:cxn ang="0">
                  <a:pos x="97" y="193"/>
                </a:cxn>
                <a:cxn ang="0">
                  <a:pos x="89" y="193"/>
                </a:cxn>
                <a:cxn ang="0">
                  <a:pos x="72" y="197"/>
                </a:cxn>
                <a:cxn ang="0">
                  <a:pos x="55" y="215"/>
                </a:cxn>
                <a:cxn ang="0">
                  <a:pos x="51" y="147"/>
                </a:cxn>
                <a:cxn ang="0">
                  <a:pos x="60" y="147"/>
                </a:cxn>
                <a:cxn ang="0">
                  <a:pos x="74" y="141"/>
                </a:cxn>
                <a:cxn ang="0">
                  <a:pos x="91" y="128"/>
                </a:cxn>
                <a:cxn ang="0">
                  <a:pos x="97" y="102"/>
                </a:cxn>
                <a:cxn ang="0">
                  <a:pos x="89" y="102"/>
                </a:cxn>
                <a:cxn ang="0">
                  <a:pos x="72" y="109"/>
                </a:cxn>
                <a:cxn ang="0">
                  <a:pos x="55" y="126"/>
                </a:cxn>
                <a:cxn ang="0">
                  <a:pos x="51" y="46"/>
                </a:cxn>
                <a:cxn ang="0">
                  <a:pos x="51" y="37"/>
                </a:cxn>
                <a:cxn ang="0">
                  <a:pos x="46" y="23"/>
                </a:cxn>
                <a:cxn ang="0">
                  <a:pos x="33" y="6"/>
                </a:cxn>
                <a:cxn ang="0">
                  <a:pos x="7" y="0"/>
                </a:cxn>
                <a:cxn ang="0">
                  <a:pos x="8" y="9"/>
                </a:cxn>
                <a:cxn ang="0">
                  <a:pos x="16" y="27"/>
                </a:cxn>
                <a:cxn ang="0">
                  <a:pos x="34" y="43"/>
                </a:cxn>
                <a:cxn ang="0">
                  <a:pos x="46" y="113"/>
                </a:cxn>
                <a:cxn ang="0">
                  <a:pos x="46" y="106"/>
                </a:cxn>
                <a:cxn ang="0">
                  <a:pos x="41" y="90"/>
                </a:cxn>
                <a:cxn ang="0">
                  <a:pos x="27" y="75"/>
                </a:cxn>
                <a:cxn ang="0">
                  <a:pos x="0" y="67"/>
                </a:cxn>
                <a:cxn ang="0">
                  <a:pos x="0" y="75"/>
                </a:cxn>
                <a:cxn ang="0">
                  <a:pos x="3" y="91"/>
                </a:cxn>
                <a:cxn ang="0">
                  <a:pos x="15" y="109"/>
                </a:cxn>
                <a:cxn ang="0">
                  <a:pos x="46" y="118"/>
                </a:cxn>
                <a:cxn ang="0">
                  <a:pos x="46" y="207"/>
                </a:cxn>
                <a:cxn ang="0">
                  <a:pos x="43" y="195"/>
                </a:cxn>
                <a:cxn ang="0">
                  <a:pos x="34" y="182"/>
                </a:cxn>
                <a:cxn ang="0">
                  <a:pos x="12" y="175"/>
                </a:cxn>
                <a:cxn ang="0">
                  <a:pos x="11" y="182"/>
                </a:cxn>
                <a:cxn ang="0">
                  <a:pos x="14" y="197"/>
                </a:cxn>
                <a:cxn ang="0">
                  <a:pos x="30" y="211"/>
                </a:cxn>
                <a:cxn ang="0">
                  <a:pos x="46" y="373"/>
                </a:cxn>
              </a:cxnLst>
              <a:rect l="0" t="0" r="r" b="b"/>
              <a:pathLst>
                <a:path w="97" h="373">
                  <a:moveTo>
                    <a:pt x="51" y="373"/>
                  </a:moveTo>
                  <a:lnTo>
                    <a:pt x="51" y="237"/>
                  </a:lnTo>
                  <a:lnTo>
                    <a:pt x="54" y="237"/>
                  </a:lnTo>
                  <a:lnTo>
                    <a:pt x="60" y="237"/>
                  </a:lnTo>
                  <a:lnTo>
                    <a:pt x="66" y="236"/>
                  </a:lnTo>
                  <a:lnTo>
                    <a:pt x="74" y="232"/>
                  </a:lnTo>
                  <a:lnTo>
                    <a:pt x="82" y="226"/>
                  </a:lnTo>
                  <a:lnTo>
                    <a:pt x="91" y="218"/>
                  </a:lnTo>
                  <a:lnTo>
                    <a:pt x="95" y="207"/>
                  </a:lnTo>
                  <a:lnTo>
                    <a:pt x="97" y="193"/>
                  </a:lnTo>
                  <a:lnTo>
                    <a:pt x="95" y="193"/>
                  </a:lnTo>
                  <a:lnTo>
                    <a:pt x="89" y="193"/>
                  </a:lnTo>
                  <a:lnTo>
                    <a:pt x="81" y="194"/>
                  </a:lnTo>
                  <a:lnTo>
                    <a:pt x="72" y="197"/>
                  </a:lnTo>
                  <a:lnTo>
                    <a:pt x="64" y="205"/>
                  </a:lnTo>
                  <a:lnTo>
                    <a:pt x="55" y="215"/>
                  </a:lnTo>
                  <a:lnTo>
                    <a:pt x="51" y="232"/>
                  </a:lnTo>
                  <a:lnTo>
                    <a:pt x="51" y="147"/>
                  </a:lnTo>
                  <a:lnTo>
                    <a:pt x="54" y="147"/>
                  </a:lnTo>
                  <a:lnTo>
                    <a:pt x="60" y="147"/>
                  </a:lnTo>
                  <a:lnTo>
                    <a:pt x="66" y="144"/>
                  </a:lnTo>
                  <a:lnTo>
                    <a:pt x="74" y="141"/>
                  </a:lnTo>
                  <a:lnTo>
                    <a:pt x="82" y="136"/>
                  </a:lnTo>
                  <a:lnTo>
                    <a:pt x="91" y="128"/>
                  </a:lnTo>
                  <a:lnTo>
                    <a:pt x="95" y="117"/>
                  </a:lnTo>
                  <a:lnTo>
                    <a:pt x="97" y="102"/>
                  </a:lnTo>
                  <a:lnTo>
                    <a:pt x="95" y="102"/>
                  </a:lnTo>
                  <a:lnTo>
                    <a:pt x="89" y="102"/>
                  </a:lnTo>
                  <a:lnTo>
                    <a:pt x="81" y="105"/>
                  </a:lnTo>
                  <a:lnTo>
                    <a:pt x="72" y="109"/>
                  </a:lnTo>
                  <a:lnTo>
                    <a:pt x="64" y="116"/>
                  </a:lnTo>
                  <a:lnTo>
                    <a:pt x="55" y="126"/>
                  </a:lnTo>
                  <a:lnTo>
                    <a:pt x="51" y="141"/>
                  </a:lnTo>
                  <a:lnTo>
                    <a:pt x="51" y="46"/>
                  </a:lnTo>
                  <a:lnTo>
                    <a:pt x="51" y="43"/>
                  </a:lnTo>
                  <a:lnTo>
                    <a:pt x="51" y="37"/>
                  </a:lnTo>
                  <a:lnTo>
                    <a:pt x="49" y="31"/>
                  </a:lnTo>
                  <a:lnTo>
                    <a:pt x="46" y="23"/>
                  </a:lnTo>
                  <a:lnTo>
                    <a:pt x="41" y="15"/>
                  </a:lnTo>
                  <a:lnTo>
                    <a:pt x="33" y="6"/>
                  </a:lnTo>
                  <a:lnTo>
                    <a:pt x="22" y="2"/>
                  </a:lnTo>
                  <a:lnTo>
                    <a:pt x="7" y="0"/>
                  </a:lnTo>
                  <a:lnTo>
                    <a:pt x="7" y="2"/>
                  </a:lnTo>
                  <a:lnTo>
                    <a:pt x="8" y="9"/>
                  </a:lnTo>
                  <a:lnTo>
                    <a:pt x="11" y="17"/>
                  </a:lnTo>
                  <a:lnTo>
                    <a:pt x="16" y="27"/>
                  </a:lnTo>
                  <a:lnTo>
                    <a:pt x="23" y="36"/>
                  </a:lnTo>
                  <a:lnTo>
                    <a:pt x="34" y="43"/>
                  </a:lnTo>
                  <a:lnTo>
                    <a:pt x="46" y="46"/>
                  </a:lnTo>
                  <a:lnTo>
                    <a:pt x="46" y="113"/>
                  </a:lnTo>
                  <a:lnTo>
                    <a:pt x="46" y="112"/>
                  </a:lnTo>
                  <a:lnTo>
                    <a:pt x="46" y="106"/>
                  </a:lnTo>
                  <a:lnTo>
                    <a:pt x="43" y="98"/>
                  </a:lnTo>
                  <a:lnTo>
                    <a:pt x="41" y="90"/>
                  </a:lnTo>
                  <a:lnTo>
                    <a:pt x="35" y="82"/>
                  </a:lnTo>
                  <a:lnTo>
                    <a:pt x="27" y="75"/>
                  </a:lnTo>
                  <a:lnTo>
                    <a:pt x="16" y="70"/>
                  </a:lnTo>
                  <a:lnTo>
                    <a:pt x="0" y="67"/>
                  </a:lnTo>
                  <a:lnTo>
                    <a:pt x="0" y="70"/>
                  </a:lnTo>
                  <a:lnTo>
                    <a:pt x="0" y="75"/>
                  </a:lnTo>
                  <a:lnTo>
                    <a:pt x="0" y="82"/>
                  </a:lnTo>
                  <a:lnTo>
                    <a:pt x="3" y="91"/>
                  </a:lnTo>
                  <a:lnTo>
                    <a:pt x="7" y="100"/>
                  </a:lnTo>
                  <a:lnTo>
                    <a:pt x="15" y="109"/>
                  </a:lnTo>
                  <a:lnTo>
                    <a:pt x="28" y="114"/>
                  </a:lnTo>
                  <a:lnTo>
                    <a:pt x="46" y="118"/>
                  </a:lnTo>
                  <a:lnTo>
                    <a:pt x="46" y="209"/>
                  </a:lnTo>
                  <a:lnTo>
                    <a:pt x="46" y="207"/>
                  </a:lnTo>
                  <a:lnTo>
                    <a:pt x="45" y="202"/>
                  </a:lnTo>
                  <a:lnTo>
                    <a:pt x="43" y="195"/>
                  </a:lnTo>
                  <a:lnTo>
                    <a:pt x="39" y="188"/>
                  </a:lnTo>
                  <a:lnTo>
                    <a:pt x="34" y="182"/>
                  </a:lnTo>
                  <a:lnTo>
                    <a:pt x="24" y="178"/>
                  </a:lnTo>
                  <a:lnTo>
                    <a:pt x="12" y="175"/>
                  </a:lnTo>
                  <a:lnTo>
                    <a:pt x="12" y="178"/>
                  </a:lnTo>
                  <a:lnTo>
                    <a:pt x="11" y="182"/>
                  </a:lnTo>
                  <a:lnTo>
                    <a:pt x="11" y="188"/>
                  </a:lnTo>
                  <a:lnTo>
                    <a:pt x="14" y="197"/>
                  </a:lnTo>
                  <a:lnTo>
                    <a:pt x="19" y="205"/>
                  </a:lnTo>
                  <a:lnTo>
                    <a:pt x="30" y="211"/>
                  </a:lnTo>
                  <a:lnTo>
                    <a:pt x="46" y="215"/>
                  </a:lnTo>
                  <a:lnTo>
                    <a:pt x="46" y="373"/>
                  </a:lnTo>
                  <a:lnTo>
                    <a:pt x="51" y="37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</p:grpSp>
      <p:sp>
        <p:nvSpPr>
          <p:cNvPr id="141331" name="Freeform 19"/>
          <p:cNvSpPr>
            <a:spLocks/>
          </p:cNvSpPr>
          <p:nvPr/>
        </p:nvSpPr>
        <p:spPr bwMode="gray">
          <a:xfrm>
            <a:off x="95250" y="6446838"/>
            <a:ext cx="8970963" cy="314325"/>
          </a:xfrm>
          <a:custGeom>
            <a:avLst/>
            <a:gdLst/>
            <a:ahLst/>
            <a:cxnLst>
              <a:cxn ang="0">
                <a:pos x="4" y="198"/>
              </a:cxn>
              <a:cxn ang="0">
                <a:pos x="5651" y="198"/>
              </a:cxn>
              <a:cxn ang="0">
                <a:pos x="5646" y="94"/>
              </a:cxn>
              <a:cxn ang="0">
                <a:pos x="1491" y="94"/>
              </a:cxn>
              <a:cxn ang="0">
                <a:pos x="1343" y="2"/>
              </a:cxn>
              <a:cxn ang="0">
                <a:pos x="0" y="0"/>
              </a:cxn>
              <a:cxn ang="0">
                <a:pos x="4" y="198"/>
              </a:cxn>
            </a:cxnLst>
            <a:rect l="0" t="0" r="r" b="b"/>
            <a:pathLst>
              <a:path w="5651" h="198">
                <a:moveTo>
                  <a:pt x="4" y="198"/>
                </a:moveTo>
                <a:lnTo>
                  <a:pt x="5651" y="198"/>
                </a:lnTo>
                <a:lnTo>
                  <a:pt x="5646" y="94"/>
                </a:lnTo>
                <a:lnTo>
                  <a:pt x="1491" y="94"/>
                </a:lnTo>
                <a:lnTo>
                  <a:pt x="1343" y="2"/>
                </a:lnTo>
                <a:lnTo>
                  <a:pt x="0" y="0"/>
                </a:lnTo>
                <a:lnTo>
                  <a:pt x="4" y="198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141332" name="Freeform 20"/>
          <p:cNvSpPr>
            <a:spLocks/>
          </p:cNvSpPr>
          <p:nvPr/>
        </p:nvSpPr>
        <p:spPr bwMode="gray">
          <a:xfrm>
            <a:off x="95250" y="6491288"/>
            <a:ext cx="8975725" cy="279400"/>
          </a:xfrm>
          <a:custGeom>
            <a:avLst/>
            <a:gdLst/>
            <a:ahLst/>
            <a:cxnLst>
              <a:cxn ang="0">
                <a:pos x="0" y="176"/>
              </a:cxn>
              <a:cxn ang="0">
                <a:pos x="5650" y="169"/>
              </a:cxn>
              <a:cxn ang="0">
                <a:pos x="5646" y="95"/>
              </a:cxn>
              <a:cxn ang="0">
                <a:pos x="1478" y="95"/>
              </a:cxn>
              <a:cxn ang="0">
                <a:pos x="1317" y="3"/>
              </a:cxn>
              <a:cxn ang="0">
                <a:pos x="0" y="0"/>
              </a:cxn>
              <a:cxn ang="0">
                <a:pos x="0" y="176"/>
              </a:cxn>
            </a:cxnLst>
            <a:rect l="0" t="0" r="r" b="b"/>
            <a:pathLst>
              <a:path w="5650" h="176">
                <a:moveTo>
                  <a:pt x="0" y="176"/>
                </a:moveTo>
                <a:lnTo>
                  <a:pt x="5650" y="169"/>
                </a:lnTo>
                <a:lnTo>
                  <a:pt x="5646" y="95"/>
                </a:lnTo>
                <a:lnTo>
                  <a:pt x="1478" y="95"/>
                </a:lnTo>
                <a:lnTo>
                  <a:pt x="1317" y="3"/>
                </a:lnTo>
                <a:lnTo>
                  <a:pt x="0" y="0"/>
                </a:lnTo>
                <a:lnTo>
                  <a:pt x="0" y="176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141333" name="Freeform 21" descr="Dark upward diagonal"/>
          <p:cNvSpPr>
            <a:spLocks/>
          </p:cNvSpPr>
          <p:nvPr/>
        </p:nvSpPr>
        <p:spPr bwMode="gray">
          <a:xfrm>
            <a:off x="92075" y="98425"/>
            <a:ext cx="8956675" cy="1793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582" y="0"/>
              </a:cxn>
              <a:cxn ang="0">
                <a:pos x="5639" y="45"/>
              </a:cxn>
              <a:cxn ang="0">
                <a:pos x="5636" y="113"/>
              </a:cxn>
              <a:cxn ang="0">
                <a:pos x="0" y="113"/>
              </a:cxn>
              <a:cxn ang="0">
                <a:pos x="0" y="0"/>
              </a:cxn>
            </a:cxnLst>
            <a:rect l="0" t="0" r="r" b="b"/>
            <a:pathLst>
              <a:path w="5639" h="113">
                <a:moveTo>
                  <a:pt x="0" y="0"/>
                </a:moveTo>
                <a:lnTo>
                  <a:pt x="5582" y="0"/>
                </a:lnTo>
                <a:cubicBezTo>
                  <a:pt x="5630" y="3"/>
                  <a:pt x="5639" y="45"/>
                  <a:pt x="5639" y="45"/>
                </a:cubicBezTo>
                <a:lnTo>
                  <a:pt x="5636" y="113"/>
                </a:lnTo>
                <a:lnTo>
                  <a:pt x="0" y="113"/>
                </a:lnTo>
                <a:lnTo>
                  <a:pt x="0" y="0"/>
                </a:lnTo>
                <a:close/>
              </a:path>
            </a:pathLst>
          </a:custGeom>
          <a:pattFill prst="dkUpDiag">
            <a:fgClr>
              <a:schemeClr val="accent1"/>
            </a:fgClr>
            <a:bgClr>
              <a:schemeClr val="bg1"/>
            </a:bgClr>
          </a:patt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141334" name="Freeform 22"/>
          <p:cNvSpPr>
            <a:spLocks/>
          </p:cNvSpPr>
          <p:nvPr/>
        </p:nvSpPr>
        <p:spPr bwMode="gray">
          <a:xfrm>
            <a:off x="92075" y="307975"/>
            <a:ext cx="8955088" cy="938213"/>
          </a:xfrm>
          <a:custGeom>
            <a:avLst/>
            <a:gdLst/>
            <a:ahLst/>
            <a:cxnLst>
              <a:cxn ang="0">
                <a:pos x="5446" y="0"/>
              </a:cxn>
              <a:cxn ang="0">
                <a:pos x="0" y="0"/>
              </a:cxn>
              <a:cxn ang="0">
                <a:pos x="2" y="470"/>
              </a:cxn>
              <a:cxn ang="0">
                <a:pos x="4078" y="474"/>
              </a:cxn>
              <a:cxn ang="0">
                <a:pos x="4178" y="527"/>
              </a:cxn>
              <a:cxn ang="0">
                <a:pos x="5446" y="531"/>
              </a:cxn>
              <a:cxn ang="0">
                <a:pos x="5446" y="0"/>
              </a:cxn>
            </a:cxnLst>
            <a:rect l="0" t="0" r="r" b="b"/>
            <a:pathLst>
              <a:path w="5446" h="531">
                <a:moveTo>
                  <a:pt x="5446" y="0"/>
                </a:moveTo>
                <a:lnTo>
                  <a:pt x="0" y="0"/>
                </a:lnTo>
                <a:lnTo>
                  <a:pt x="2" y="470"/>
                </a:lnTo>
                <a:lnTo>
                  <a:pt x="4078" y="474"/>
                </a:lnTo>
                <a:lnTo>
                  <a:pt x="4178" y="527"/>
                </a:lnTo>
                <a:lnTo>
                  <a:pt x="5446" y="531"/>
                </a:lnTo>
                <a:lnTo>
                  <a:pt x="5446" y="0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141335" name="Freeform 23"/>
          <p:cNvSpPr>
            <a:spLocks/>
          </p:cNvSpPr>
          <p:nvPr/>
        </p:nvSpPr>
        <p:spPr bwMode="gray">
          <a:xfrm>
            <a:off x="92075" y="306388"/>
            <a:ext cx="8955088" cy="836612"/>
          </a:xfrm>
          <a:custGeom>
            <a:avLst/>
            <a:gdLst/>
            <a:ahLst/>
            <a:cxnLst>
              <a:cxn ang="0">
                <a:pos x="5446" y="0"/>
              </a:cxn>
              <a:cxn ang="0">
                <a:pos x="0" y="0"/>
              </a:cxn>
              <a:cxn ang="0">
                <a:pos x="2" y="470"/>
              </a:cxn>
              <a:cxn ang="0">
                <a:pos x="4078" y="474"/>
              </a:cxn>
              <a:cxn ang="0">
                <a:pos x="4178" y="527"/>
              </a:cxn>
              <a:cxn ang="0">
                <a:pos x="5446" y="531"/>
              </a:cxn>
              <a:cxn ang="0">
                <a:pos x="5446" y="0"/>
              </a:cxn>
            </a:cxnLst>
            <a:rect l="0" t="0" r="r" b="b"/>
            <a:pathLst>
              <a:path w="5446" h="531">
                <a:moveTo>
                  <a:pt x="5446" y="0"/>
                </a:moveTo>
                <a:lnTo>
                  <a:pt x="0" y="0"/>
                </a:lnTo>
                <a:lnTo>
                  <a:pt x="2" y="470"/>
                </a:lnTo>
                <a:lnTo>
                  <a:pt x="4078" y="474"/>
                </a:lnTo>
                <a:lnTo>
                  <a:pt x="4178" y="527"/>
                </a:lnTo>
                <a:lnTo>
                  <a:pt x="5446" y="531"/>
                </a:lnTo>
                <a:lnTo>
                  <a:pt x="5446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tint val="66667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141336" name="Rectangle 24"/>
          <p:cNvSpPr>
            <a:spLocks noChangeArrowheads="1"/>
          </p:cNvSpPr>
          <p:nvPr/>
        </p:nvSpPr>
        <p:spPr bwMode="gray">
          <a:xfrm flipV="1">
            <a:off x="95250" y="6723063"/>
            <a:ext cx="8977313" cy="5556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41337" name="Freeform 25"/>
          <p:cNvSpPr>
            <a:spLocks/>
          </p:cNvSpPr>
          <p:nvPr/>
        </p:nvSpPr>
        <p:spPr bwMode="gray">
          <a:xfrm>
            <a:off x="6896100" y="1047750"/>
            <a:ext cx="2155825" cy="52388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1358" y="0"/>
              </a:cxn>
              <a:cxn ang="0">
                <a:pos x="1356" y="32"/>
              </a:cxn>
              <a:cxn ang="0">
                <a:pos x="60" y="33"/>
              </a:cxn>
              <a:cxn ang="0">
                <a:pos x="0" y="2"/>
              </a:cxn>
            </a:cxnLst>
            <a:rect l="0" t="0" r="r" b="b"/>
            <a:pathLst>
              <a:path w="1358" h="33">
                <a:moveTo>
                  <a:pt x="0" y="2"/>
                </a:moveTo>
                <a:lnTo>
                  <a:pt x="1358" y="0"/>
                </a:lnTo>
                <a:lnTo>
                  <a:pt x="1356" y="32"/>
                </a:lnTo>
                <a:lnTo>
                  <a:pt x="60" y="33"/>
                </a:lnTo>
                <a:lnTo>
                  <a:pt x="0" y="2"/>
                </a:lnTo>
                <a:close/>
              </a:path>
            </a:pathLst>
          </a:custGeom>
          <a:solidFill>
            <a:srgbClr val="FFFFFF">
              <a:alpha val="3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141338" name="Rectangle 26"/>
          <p:cNvSpPr>
            <a:spLocks noGrp="1" noChangeArrowheads="1"/>
          </p:cNvSpPr>
          <p:nvPr>
            <p:ph type="title"/>
          </p:nvPr>
        </p:nvSpPr>
        <p:spPr bwMode="gray">
          <a:xfrm>
            <a:off x="457200" y="238125"/>
            <a:ext cx="6477000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35" name="Rectangle 27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438275"/>
            <a:ext cx="8229600" cy="473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41340" name="Rectangle 28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3048000" y="6311900"/>
            <a:ext cx="1712913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41341" name="Rectangle 29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4830763" y="6323013"/>
            <a:ext cx="23114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41342" name="Rectangle 30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7116763" y="6323013"/>
            <a:ext cx="161607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C9198D28-FFE4-42D8-8B6C-9A919C8B68E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141343" name="Text Box 31"/>
          <p:cNvSpPr txBox="1">
            <a:spLocks noChangeArrowheads="1"/>
          </p:cNvSpPr>
          <p:nvPr/>
        </p:nvSpPr>
        <p:spPr bwMode="gray">
          <a:xfrm>
            <a:off x="144463" y="6443663"/>
            <a:ext cx="1841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zh-CN" altLang="zh-CN" sz="1100" b="0" i="1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1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1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141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38" grpId="0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FF"/>
          </a:solidFill>
          <a:latin typeface="黑体" pitchFamily="2" charset="-122"/>
          <a:ea typeface="黑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FF"/>
          </a:solidFill>
          <a:latin typeface="黑体" pitchFamily="2" charset="-122"/>
          <a:ea typeface="黑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FF"/>
          </a:solidFill>
          <a:latin typeface="黑体" pitchFamily="2" charset="-122"/>
          <a:ea typeface="黑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FF"/>
          </a:solidFill>
          <a:latin typeface="黑体" pitchFamily="2" charset="-122"/>
          <a:ea typeface="黑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FFFFFF"/>
          </a:solidFill>
          <a:latin typeface="黑体" pitchFamily="2" charset="-122"/>
          <a:ea typeface="黑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FFFFFF"/>
          </a:solidFill>
          <a:latin typeface="黑体" pitchFamily="2" charset="-122"/>
          <a:ea typeface="黑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FFFFFF"/>
          </a:solidFill>
          <a:latin typeface="黑体" pitchFamily="2" charset="-122"/>
          <a:ea typeface="黑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FFFFFF"/>
          </a:solidFill>
          <a:latin typeface="黑体" pitchFamily="2" charset="-122"/>
          <a:ea typeface="黑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rgbClr val="000000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rgbClr val="000000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rgbClr val="000000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rgbClr val="000000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rgbClr val="000000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rgbClr val="000000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rgbClr val="000000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35696" y="2204864"/>
            <a:ext cx="5562600" cy="1219200"/>
          </a:xfrm>
        </p:spPr>
        <p:txBody>
          <a:bodyPr/>
          <a:lstStyle/>
          <a:p>
            <a:r>
              <a:rPr lang="zh-CN" altLang="zh-CN" dirty="0"/>
              <a:t>任务</a:t>
            </a:r>
            <a:r>
              <a:rPr lang="en-US" altLang="zh-CN" dirty="0"/>
              <a:t>4 </a:t>
            </a:r>
            <a:r>
              <a:rPr lang="zh-CN" altLang="zh-CN" dirty="0"/>
              <a:t>猪痢疾防治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076825" y="3141663"/>
            <a:ext cx="3538538" cy="2447925"/>
          </a:xfrm>
          <a:solidFill>
            <a:srgbClr val="FFCCFF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buFont typeface="Wingdings" pitchFamily="2" charset="2"/>
              <a:buChar char="u"/>
              <a:defRPr/>
            </a:pPr>
            <a:r>
              <a:rPr lang="zh-CN" altLang="en-US" dirty="0">
                <a:solidFill>
                  <a:srgbClr val="002060"/>
                </a:solidFill>
              </a:rPr>
              <a:t>本病可致病猪死亡，生长发育受阻，饲料利用率降低，给养猪业带来巨大经济损失。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67544" y="2060848"/>
            <a:ext cx="4330824" cy="4294981"/>
          </a:xfrm>
          <a:ln>
            <a:solidFill>
              <a:srgbClr val="3C9094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zh-CN" altLang="zh-CN" dirty="0"/>
              <a:t>猪</a:t>
            </a:r>
            <a:r>
              <a:rPr lang="zh-CN" altLang="en-US" dirty="0"/>
              <a:t>痢疾是由蛇形螺旋体引起的危害严重的猪肠道传染病</a:t>
            </a:r>
            <a:r>
              <a:rPr lang="zh-CN" altLang="zh-CN" dirty="0">
                <a:solidFill>
                  <a:srgbClr val="00206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。</a:t>
            </a:r>
            <a:endParaRPr lang="en-US" altLang="zh-CN" dirty="0">
              <a:solidFill>
                <a:srgbClr val="002060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zh-CN" altLang="zh-CN" dirty="0"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特征</a:t>
            </a:r>
            <a:r>
              <a:rPr lang="zh-CN" altLang="en-US" dirty="0"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：</a:t>
            </a:r>
            <a:endParaRPr lang="en-US" altLang="zh-CN" dirty="0"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zh-CN" altLang="en-US" dirty="0">
                <a:solidFill>
                  <a:srgbClr val="FF0000"/>
                </a:solidFill>
              </a:rPr>
              <a:t>症状：</a:t>
            </a:r>
            <a:r>
              <a:rPr lang="zh-CN" altLang="en-US" dirty="0"/>
              <a:t>粘液性或粘液出血性下痢。</a:t>
            </a:r>
            <a:endParaRPr lang="en-US" altLang="zh-CN" dirty="0"/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zh-CN" altLang="en-US" dirty="0">
                <a:solidFill>
                  <a:srgbClr val="FF0000"/>
                </a:solidFill>
              </a:rPr>
              <a:t>剖检：</a:t>
            </a:r>
            <a:r>
              <a:rPr lang="zh-CN" altLang="en-US" dirty="0"/>
              <a:t>大肠粘膜发生卡他性、出血性炎，进而发展为纤维素性坏死性炎。</a:t>
            </a:r>
            <a:r>
              <a:rPr lang="zh-CN" altLang="en-US" dirty="0">
                <a:solidFill>
                  <a:srgbClr val="FF0000"/>
                </a:solidFill>
              </a:rPr>
              <a:t> </a:t>
            </a:r>
            <a:endParaRPr lang="zh-CN" altLang="en-US" dirty="0">
              <a:solidFill>
                <a:srgbClr val="FF0000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4339" name="TextBox 4"/>
          <p:cNvSpPr txBox="1">
            <a:spLocks noChangeArrowheads="1"/>
          </p:cNvSpPr>
          <p:nvPr/>
        </p:nvSpPr>
        <p:spPr bwMode="auto">
          <a:xfrm>
            <a:off x="250825" y="404813"/>
            <a:ext cx="49958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zh-CN" altLang="en-US" sz="3200" dirty="0">
              <a:solidFill>
                <a:srgbClr val="FFFF00"/>
              </a:solidFill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1340768"/>
            <a:ext cx="2304256" cy="584775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zh-CN" altLang="en-US" sz="3200" dirty="0">
                <a:solidFill>
                  <a:srgbClr val="FFFFFF"/>
                </a:solidFill>
              </a:rPr>
              <a:t>一   概述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3" grpId="0" build="p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1133475" y="1333500"/>
            <a:ext cx="2501900" cy="688975"/>
            <a:chOff x="720" y="1392"/>
            <a:chExt cx="4058" cy="480"/>
          </a:xfrm>
        </p:grpSpPr>
        <p:sp>
          <p:nvSpPr>
            <p:cNvPr id="6158" name="AutoShape 14"/>
            <p:cNvSpPr>
              <a:spLocks noChangeArrowheads="1"/>
            </p:cNvSpPr>
            <p:nvPr/>
          </p:nvSpPr>
          <p:spPr bwMode="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shade val="92157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grpSp>
          <p:nvGrpSpPr>
            <p:cNvPr id="15376" name="Group 15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</p:grpSpPr>
          <p:sp>
            <p:nvSpPr>
              <p:cNvPr id="6160" name="AutoShape 16"/>
              <p:cNvSpPr>
                <a:spLocks noChangeArrowheads="1"/>
              </p:cNvSpPr>
              <p:nvPr/>
            </p:nvSpPr>
            <p:spPr bwMode="gray">
              <a:xfrm>
                <a:off x="744" y="1736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0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6161" name="AutoShape 17"/>
              <p:cNvSpPr>
                <a:spLocks noChangeArrowheads="1"/>
              </p:cNvSpPr>
              <p:nvPr/>
            </p:nvSpPr>
            <p:spPr bwMode="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1">
                      <a:gamma/>
                      <a:tint val="0"/>
                      <a:invGamma/>
                    </a:schemeClr>
                  </a:gs>
                  <a:gs pos="100000">
                    <a:schemeClr val="accent1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</p:grpSp>
      </p:grpSp>
      <p:sp>
        <p:nvSpPr>
          <p:cNvPr id="15362" name="Text Box 18"/>
          <p:cNvSpPr txBox="1">
            <a:spLocks noChangeArrowheads="1"/>
          </p:cNvSpPr>
          <p:nvPr/>
        </p:nvSpPr>
        <p:spPr bwMode="white">
          <a:xfrm>
            <a:off x="1116013" y="1295400"/>
            <a:ext cx="22320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Clr>
                <a:schemeClr val="tx1"/>
              </a:buClr>
            </a:pPr>
            <a:r>
              <a:rPr lang="zh-CN" altLang="en-US" sz="3600">
                <a:solidFill>
                  <a:srgbClr val="FFFFFF"/>
                </a:solidFill>
                <a:latin typeface="隶书" pitchFamily="49" charset="-122"/>
                <a:ea typeface="隶书" pitchFamily="49" charset="-122"/>
              </a:rPr>
              <a:t>二  病</a:t>
            </a:r>
            <a:r>
              <a:rPr lang="zh-CN" altLang="en-US" sz="3200">
                <a:solidFill>
                  <a:srgbClr val="FFFFFF"/>
                </a:solidFill>
                <a:latin typeface="隶书" pitchFamily="49" charset="-122"/>
                <a:ea typeface="隶书" pitchFamily="49" charset="-122"/>
              </a:rPr>
              <a:t> </a:t>
            </a:r>
            <a:r>
              <a:rPr lang="zh-CN" altLang="en-US" sz="3600">
                <a:solidFill>
                  <a:srgbClr val="FFFFFF"/>
                </a:solidFill>
                <a:latin typeface="隶书" pitchFamily="49" charset="-122"/>
                <a:ea typeface="隶书" pitchFamily="49" charset="-122"/>
              </a:rPr>
              <a:t>原</a:t>
            </a:r>
          </a:p>
        </p:txBody>
      </p:sp>
      <p:sp>
        <p:nvSpPr>
          <p:cNvPr id="15363" name="Text Box 11"/>
          <p:cNvSpPr txBox="1">
            <a:spLocks noChangeArrowheads="1"/>
          </p:cNvSpPr>
          <p:nvPr/>
        </p:nvSpPr>
        <p:spPr bwMode="white">
          <a:xfrm>
            <a:off x="1133475" y="4395788"/>
            <a:ext cx="381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3600">
                <a:solidFill>
                  <a:srgbClr val="FFFFFF"/>
                </a:solidFill>
                <a:latin typeface="隶书" pitchFamily="49" charset="-122"/>
                <a:ea typeface="隶书" pitchFamily="49" charset="-122"/>
                <a:cs typeface="经典综艺体简"/>
              </a:rPr>
              <a:t>二</a:t>
            </a:r>
            <a:endParaRPr lang="en-US" altLang="zh-CN" sz="3600">
              <a:solidFill>
                <a:srgbClr val="FFFFFF"/>
              </a:solidFill>
              <a:latin typeface="隶书" pitchFamily="49" charset="-122"/>
              <a:ea typeface="隶书" pitchFamily="49" charset="-122"/>
              <a:cs typeface="经典综艺体简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258888" y="2420938"/>
            <a:ext cx="18732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3200">
                <a:solidFill>
                  <a:srgbClr val="000000"/>
                </a:solidFill>
              </a:rPr>
              <a:t>病原名称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258888" y="3284538"/>
            <a:ext cx="187325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3200">
                <a:solidFill>
                  <a:srgbClr val="000000"/>
                </a:solidFill>
              </a:rPr>
              <a:t>形态结构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258888" y="5157788"/>
            <a:ext cx="18002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zh-CN" sz="3200">
                <a:solidFill>
                  <a:srgbClr val="000000"/>
                </a:solidFill>
              </a:rPr>
              <a:t>抵</a:t>
            </a:r>
            <a:r>
              <a:rPr lang="en-US" altLang="zh-CN" sz="3200">
                <a:solidFill>
                  <a:srgbClr val="000000"/>
                </a:solidFill>
              </a:rPr>
              <a:t> </a:t>
            </a:r>
            <a:r>
              <a:rPr lang="zh-CN" altLang="zh-CN" sz="3200">
                <a:solidFill>
                  <a:srgbClr val="000000"/>
                </a:solidFill>
              </a:rPr>
              <a:t>抗</a:t>
            </a:r>
            <a:r>
              <a:rPr lang="en-US" altLang="zh-CN" sz="3200">
                <a:solidFill>
                  <a:srgbClr val="000000"/>
                </a:solidFill>
              </a:rPr>
              <a:t> </a:t>
            </a:r>
            <a:r>
              <a:rPr lang="zh-CN" altLang="zh-CN" sz="3200">
                <a:solidFill>
                  <a:srgbClr val="000000"/>
                </a:solidFill>
              </a:rPr>
              <a:t>力</a:t>
            </a:r>
            <a:endParaRPr lang="zh-CN" altLang="en-US" sz="3200">
              <a:solidFill>
                <a:srgbClr val="000000"/>
              </a:solidFill>
            </a:endParaRPr>
          </a:p>
        </p:txBody>
      </p:sp>
      <p:sp>
        <p:nvSpPr>
          <p:cNvPr id="15367" name="TextBox 23"/>
          <p:cNvSpPr txBox="1">
            <a:spLocks noChangeArrowheads="1"/>
          </p:cNvSpPr>
          <p:nvPr/>
        </p:nvSpPr>
        <p:spPr bwMode="auto">
          <a:xfrm>
            <a:off x="179388" y="404813"/>
            <a:ext cx="49958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zh-CN" altLang="en-US" sz="3200" dirty="0">
              <a:solidFill>
                <a:srgbClr val="FFFF00"/>
              </a:solidFill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16" name="椭圆形标注 15"/>
          <p:cNvSpPr>
            <a:spLocks noChangeArrowheads="1"/>
          </p:cNvSpPr>
          <p:nvPr/>
        </p:nvSpPr>
        <p:spPr bwMode="auto">
          <a:xfrm>
            <a:off x="3203575" y="1989138"/>
            <a:ext cx="3384550" cy="647700"/>
          </a:xfrm>
          <a:prstGeom prst="wedgeEllipseCallout">
            <a:avLst>
              <a:gd name="adj1" fmla="val -58278"/>
              <a:gd name="adj2" fmla="val 71995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zh-CN" altLang="zh-CN">
                <a:solidFill>
                  <a:srgbClr val="000000"/>
                </a:solidFill>
              </a:rPr>
              <a:t>猪痢疾蛇形螺旋体</a:t>
            </a: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0" name="矩形标注 19"/>
          <p:cNvSpPr>
            <a:spLocks noChangeArrowheads="1"/>
          </p:cNvSpPr>
          <p:nvPr/>
        </p:nvSpPr>
        <p:spPr bwMode="auto">
          <a:xfrm>
            <a:off x="3132138" y="2205038"/>
            <a:ext cx="5543550" cy="792162"/>
          </a:xfrm>
          <a:prstGeom prst="wedgeRectCallout">
            <a:avLst>
              <a:gd name="adj1" fmla="val -51731"/>
              <a:gd name="adj2" fmla="val 121065"/>
            </a:avLst>
          </a:prstGeom>
          <a:solidFill>
            <a:srgbClr val="FFFF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zh-CN" altLang="zh-CN" sz="2400">
                <a:solidFill>
                  <a:srgbClr val="C00000"/>
                </a:solidFill>
              </a:rPr>
              <a:t>有</a:t>
            </a:r>
            <a:r>
              <a:rPr lang="en-US" altLang="zh-CN" sz="2400">
                <a:solidFill>
                  <a:srgbClr val="C00000"/>
                </a:solidFill>
              </a:rPr>
              <a:t>4~6</a:t>
            </a:r>
            <a:r>
              <a:rPr lang="zh-CN" altLang="zh-CN" sz="2400">
                <a:solidFill>
                  <a:srgbClr val="C00000"/>
                </a:solidFill>
              </a:rPr>
              <a:t>个弯曲，两端尖锐，呈螺丝线状，能活泼运动，</a:t>
            </a:r>
            <a:r>
              <a:rPr lang="en-US" altLang="zh-CN" sz="2400">
                <a:solidFill>
                  <a:srgbClr val="C00000"/>
                </a:solidFill>
              </a:rPr>
              <a:t>G</a:t>
            </a:r>
            <a:r>
              <a:rPr lang="en-US" altLang="zh-CN" sz="3600" baseline="30000">
                <a:solidFill>
                  <a:srgbClr val="C00000"/>
                </a:solidFill>
              </a:rPr>
              <a:t>-</a:t>
            </a:r>
            <a:r>
              <a:rPr lang="zh-CN" altLang="zh-CN" sz="2400">
                <a:solidFill>
                  <a:srgbClr val="C00000"/>
                </a:solidFill>
              </a:rPr>
              <a:t>。</a:t>
            </a:r>
            <a:endParaRPr lang="zh-CN" altLang="en-US" sz="2400">
              <a:solidFill>
                <a:srgbClr val="C00000"/>
              </a:solidFill>
            </a:endParaRPr>
          </a:p>
        </p:txBody>
      </p:sp>
      <p:pic>
        <p:nvPicPr>
          <p:cNvPr id="21" name="图片 20" descr="2-1 猪痢疾病原体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79838" y="1916113"/>
            <a:ext cx="5040312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图片 22" descr="2-2 猪痢疾病原体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1275" y="1844675"/>
            <a:ext cx="4968875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1258888" y="4149725"/>
            <a:ext cx="18732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3200">
                <a:solidFill>
                  <a:srgbClr val="000000"/>
                </a:solidFill>
              </a:rPr>
              <a:t>培养特性</a:t>
            </a:r>
          </a:p>
        </p:txBody>
      </p:sp>
      <p:sp>
        <p:nvSpPr>
          <p:cNvPr id="26" name="矩形标注 25"/>
          <p:cNvSpPr/>
          <p:nvPr/>
        </p:nvSpPr>
        <p:spPr bwMode="auto">
          <a:xfrm>
            <a:off x="3635375" y="2133600"/>
            <a:ext cx="4897438" cy="1582738"/>
          </a:xfrm>
          <a:prstGeom prst="wedgeRectCallout">
            <a:avLst>
              <a:gd name="adj1" fmla="val -62797"/>
              <a:gd name="adj2" fmla="val 9241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zh-CN" altLang="zh-CN" sz="2400" dirty="0">
                <a:solidFill>
                  <a:srgbClr val="000000"/>
                </a:solidFill>
                <a:latin typeface="+mn-lt"/>
              </a:rPr>
              <a:t>严格厌氧，对培养基要求严格，在一个大气压</a:t>
            </a:r>
            <a:r>
              <a:rPr lang="en-US" altLang="zh-CN" sz="2400" dirty="0">
                <a:solidFill>
                  <a:srgbClr val="000000"/>
                </a:solidFill>
                <a:latin typeface="+mn-lt"/>
              </a:rPr>
              <a:t>80﹪H</a:t>
            </a:r>
            <a:r>
              <a:rPr lang="en-US" altLang="zh-CN" sz="2400" baseline="-30000" dirty="0">
                <a:solidFill>
                  <a:srgbClr val="000000"/>
                </a:solidFill>
                <a:latin typeface="+mn-lt"/>
              </a:rPr>
              <a:t>2</a:t>
            </a:r>
            <a:r>
              <a:rPr lang="zh-CN" altLang="zh-CN" sz="2400" dirty="0">
                <a:solidFill>
                  <a:srgbClr val="000000"/>
                </a:solidFill>
                <a:latin typeface="+mn-lt"/>
              </a:rPr>
              <a:t>、</a:t>
            </a:r>
            <a:r>
              <a:rPr lang="en-US" altLang="zh-CN" sz="2400" dirty="0">
                <a:solidFill>
                  <a:srgbClr val="000000"/>
                </a:solidFill>
                <a:latin typeface="+mn-lt"/>
              </a:rPr>
              <a:t>20﹪CO</a:t>
            </a:r>
            <a:r>
              <a:rPr lang="en-US" altLang="zh-CN" sz="2400" baseline="-30000" dirty="0">
                <a:solidFill>
                  <a:srgbClr val="000000"/>
                </a:solidFill>
                <a:latin typeface="+mn-lt"/>
              </a:rPr>
              <a:t>2</a:t>
            </a:r>
            <a:r>
              <a:rPr lang="zh-CN" altLang="zh-CN" sz="2400" dirty="0">
                <a:solidFill>
                  <a:srgbClr val="000000"/>
                </a:solidFill>
                <a:latin typeface="+mn-lt"/>
              </a:rPr>
              <a:t>，以钯为催化剂的厌氧罐内培养。含血液的特殊培养基上产生明显的</a:t>
            </a:r>
            <a:r>
              <a:rPr lang="en-US" altLang="zh-CN" sz="2400" dirty="0">
                <a:solidFill>
                  <a:srgbClr val="000000"/>
                </a:solidFill>
                <a:latin typeface="+mn-lt"/>
              </a:rPr>
              <a:t>β</a:t>
            </a:r>
            <a:r>
              <a:rPr lang="zh-CN" altLang="zh-CN" sz="2400" dirty="0">
                <a:solidFill>
                  <a:srgbClr val="000000"/>
                </a:solidFill>
                <a:latin typeface="+mn-lt"/>
              </a:rPr>
              <a:t>溶血。</a:t>
            </a:r>
            <a:endParaRPr lang="zh-CN" altLang="en-US" sz="24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7" name="椭圆形标注 26"/>
          <p:cNvSpPr>
            <a:spLocks noChangeArrowheads="1"/>
          </p:cNvSpPr>
          <p:nvPr/>
        </p:nvSpPr>
        <p:spPr bwMode="auto">
          <a:xfrm>
            <a:off x="3563938" y="3284538"/>
            <a:ext cx="5040312" cy="1873250"/>
          </a:xfrm>
          <a:prstGeom prst="wedgeEllipseCallout">
            <a:avLst>
              <a:gd name="adj1" fmla="val -65727"/>
              <a:gd name="adj2" fmla="val 61250"/>
            </a:avLst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zh-CN" altLang="zh-CN" sz="2400">
                <a:solidFill>
                  <a:srgbClr val="000000"/>
                </a:solidFill>
              </a:rPr>
              <a:t>对外界自然的抵抗力较强，对消毒剂抵抗力不强，一般消毒剂能迅速将其杀死。</a:t>
            </a:r>
            <a:endParaRPr lang="zh-CN" altLang="en-US" sz="24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9" grpId="0"/>
      <p:bldP spid="16" grpId="0" animBg="1"/>
      <p:bldP spid="16" grpId="1" animBg="1"/>
      <p:bldP spid="20" grpId="0" animBg="1"/>
      <p:bldP spid="20" grpId="1" animBg="1"/>
      <p:bldP spid="25" grpId="0"/>
      <p:bldP spid="26" grpId="0" animBg="1"/>
      <p:bldP spid="26" grpId="1" animBg="1"/>
      <p:bldP spid="27" grpId="0" animBg="1"/>
      <p:bldP spid="27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标注 22"/>
          <p:cNvSpPr>
            <a:spLocks noChangeArrowheads="1"/>
          </p:cNvSpPr>
          <p:nvPr/>
        </p:nvSpPr>
        <p:spPr bwMode="auto">
          <a:xfrm>
            <a:off x="2700338" y="2636838"/>
            <a:ext cx="5327650" cy="1223962"/>
          </a:xfrm>
          <a:prstGeom prst="wedgeRectCallout">
            <a:avLst>
              <a:gd name="adj1" fmla="val -53394"/>
              <a:gd name="adj2" fmla="val 96977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zh-CN" altLang="zh-CN" sz="3200">
                <a:solidFill>
                  <a:srgbClr val="FFFFFF"/>
                </a:solidFill>
              </a:rPr>
              <a:t>病原经粪便排</a:t>
            </a:r>
            <a:r>
              <a:rPr lang="zh-CN" altLang="en-US" sz="3200">
                <a:solidFill>
                  <a:srgbClr val="FFFFFF"/>
                </a:solidFill>
              </a:rPr>
              <a:t>出</a:t>
            </a:r>
            <a:r>
              <a:rPr lang="zh-CN" altLang="zh-CN" sz="3200">
                <a:solidFill>
                  <a:srgbClr val="FFFFFF"/>
                </a:solidFill>
              </a:rPr>
              <a:t>，污染环境、饲料、饮水、经消化道感染。</a:t>
            </a:r>
            <a:endParaRPr lang="zh-CN" altLang="en-US" sz="3200">
              <a:solidFill>
                <a:srgbClr val="FFFFFF"/>
              </a:solidFill>
            </a:endParaRPr>
          </a:p>
        </p:txBody>
      </p:sp>
      <p:grpSp>
        <p:nvGrpSpPr>
          <p:cNvPr id="16386" name="Group 13"/>
          <p:cNvGrpSpPr>
            <a:grpSpLocks/>
          </p:cNvGrpSpPr>
          <p:nvPr/>
        </p:nvGrpSpPr>
        <p:grpSpPr bwMode="auto">
          <a:xfrm>
            <a:off x="539750" y="1341438"/>
            <a:ext cx="3455988" cy="688975"/>
            <a:chOff x="720" y="1392"/>
            <a:chExt cx="4058" cy="480"/>
          </a:xfrm>
        </p:grpSpPr>
        <p:sp>
          <p:nvSpPr>
            <p:cNvPr id="6158" name="AutoShape 14"/>
            <p:cNvSpPr>
              <a:spLocks noChangeArrowheads="1"/>
            </p:cNvSpPr>
            <p:nvPr/>
          </p:nvSpPr>
          <p:spPr bwMode="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shade val="92157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grpSp>
          <p:nvGrpSpPr>
            <p:cNvPr id="16398" name="Group 15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</p:grpSpPr>
          <p:sp>
            <p:nvSpPr>
              <p:cNvPr id="6160" name="AutoShape 16"/>
              <p:cNvSpPr>
                <a:spLocks noChangeArrowheads="1"/>
              </p:cNvSpPr>
              <p:nvPr/>
            </p:nvSpPr>
            <p:spPr bwMode="gray">
              <a:xfrm>
                <a:off x="740" y="1736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0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6161" name="AutoShape 17"/>
              <p:cNvSpPr>
                <a:spLocks noChangeArrowheads="1"/>
              </p:cNvSpPr>
              <p:nvPr/>
            </p:nvSpPr>
            <p:spPr bwMode="gray">
              <a:xfrm>
                <a:off x="740" y="1407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1">
                      <a:gamma/>
                      <a:tint val="0"/>
                      <a:invGamma/>
                    </a:schemeClr>
                  </a:gs>
                  <a:gs pos="100000">
                    <a:schemeClr val="accent1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</p:grpSp>
      </p:grpSp>
      <p:sp>
        <p:nvSpPr>
          <p:cNvPr id="16387" name="Text Box 18"/>
          <p:cNvSpPr txBox="1">
            <a:spLocks noChangeArrowheads="1"/>
          </p:cNvSpPr>
          <p:nvPr/>
        </p:nvSpPr>
        <p:spPr bwMode="white">
          <a:xfrm>
            <a:off x="539750" y="1268413"/>
            <a:ext cx="33845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>
              <a:spcBef>
                <a:spcPct val="50000"/>
              </a:spcBef>
              <a:buClr>
                <a:schemeClr val="tx1"/>
              </a:buClr>
            </a:pPr>
            <a:r>
              <a:rPr lang="zh-CN" altLang="en-US" sz="3600">
                <a:solidFill>
                  <a:srgbClr val="FFFFFF"/>
                </a:solidFill>
                <a:latin typeface="隶书" pitchFamily="49" charset="-122"/>
                <a:ea typeface="隶书" pitchFamily="49" charset="-122"/>
              </a:rPr>
              <a:t>三  流行病学</a:t>
            </a:r>
          </a:p>
        </p:txBody>
      </p:sp>
      <p:sp>
        <p:nvSpPr>
          <p:cNvPr id="16388" name="Text Box 11"/>
          <p:cNvSpPr txBox="1">
            <a:spLocks noChangeArrowheads="1"/>
          </p:cNvSpPr>
          <p:nvPr/>
        </p:nvSpPr>
        <p:spPr bwMode="white">
          <a:xfrm>
            <a:off x="1133475" y="4395788"/>
            <a:ext cx="381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3600">
                <a:solidFill>
                  <a:srgbClr val="FFFFFF"/>
                </a:solidFill>
                <a:latin typeface="隶书" pitchFamily="49" charset="-122"/>
                <a:ea typeface="隶书" pitchFamily="49" charset="-122"/>
                <a:cs typeface="经典综艺体简"/>
              </a:rPr>
              <a:t>二</a:t>
            </a:r>
            <a:endParaRPr lang="en-US" altLang="zh-CN" sz="3600">
              <a:solidFill>
                <a:srgbClr val="FFFFFF"/>
              </a:solidFill>
              <a:latin typeface="隶书" pitchFamily="49" charset="-122"/>
              <a:ea typeface="隶书" pitchFamily="49" charset="-122"/>
              <a:cs typeface="经典综艺体简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827088" y="2492375"/>
            <a:ext cx="187325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3200">
                <a:solidFill>
                  <a:srgbClr val="000000"/>
                </a:solidFill>
              </a:rPr>
              <a:t>易感动物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827088" y="3284538"/>
            <a:ext cx="187325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3200">
                <a:solidFill>
                  <a:srgbClr val="000000"/>
                </a:solidFill>
              </a:rPr>
              <a:t>传  染  源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827088" y="4076700"/>
            <a:ext cx="1944687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3200">
                <a:solidFill>
                  <a:srgbClr val="000000"/>
                </a:solidFill>
              </a:rPr>
              <a:t>传播途径</a:t>
            </a:r>
          </a:p>
        </p:txBody>
      </p:sp>
      <p:sp>
        <p:nvSpPr>
          <p:cNvPr id="16392" name="TextBox 23"/>
          <p:cNvSpPr txBox="1">
            <a:spLocks noChangeArrowheads="1"/>
          </p:cNvSpPr>
          <p:nvPr/>
        </p:nvSpPr>
        <p:spPr bwMode="auto">
          <a:xfrm>
            <a:off x="179388" y="404813"/>
            <a:ext cx="49958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zh-CN" altLang="en-US" sz="3200" dirty="0">
              <a:solidFill>
                <a:srgbClr val="FFFF00"/>
              </a:solidFill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900113" y="4941888"/>
            <a:ext cx="18716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zh-CN" sz="3200">
                <a:solidFill>
                  <a:srgbClr val="000000"/>
                </a:solidFill>
              </a:rPr>
              <a:t>流行特点</a:t>
            </a:r>
            <a:endParaRPr lang="zh-CN" altLang="en-US" sz="3200">
              <a:solidFill>
                <a:srgbClr val="000000"/>
              </a:solidFill>
            </a:endParaRPr>
          </a:p>
        </p:txBody>
      </p:sp>
      <p:sp>
        <p:nvSpPr>
          <p:cNvPr id="20" name="矩形标注 19"/>
          <p:cNvSpPr/>
          <p:nvPr/>
        </p:nvSpPr>
        <p:spPr bwMode="auto">
          <a:xfrm>
            <a:off x="3203575" y="2565400"/>
            <a:ext cx="5113338" cy="1150938"/>
          </a:xfrm>
          <a:prstGeom prst="wedgeRectCallout">
            <a:avLst>
              <a:gd name="adj1" fmla="val -60731"/>
              <a:gd name="adj2" fmla="val -28941"/>
            </a:avLst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r>
              <a:rPr lang="zh-CN" altLang="zh-CN" sz="3200">
                <a:solidFill>
                  <a:srgbClr val="FFFFFF"/>
                </a:solidFill>
                <a:latin typeface="宋体" charset="-122"/>
              </a:rPr>
              <a:t>各种年龄猪均可感染，以</a:t>
            </a:r>
            <a:r>
              <a:rPr lang="en-US" altLang="zh-CN" sz="3200">
                <a:solidFill>
                  <a:srgbClr val="FFFFFF"/>
                </a:solidFill>
                <a:latin typeface="宋体" charset="-122"/>
              </a:rPr>
              <a:t>7～12</a:t>
            </a:r>
            <a:r>
              <a:rPr lang="zh-CN" altLang="zh-CN" sz="3200">
                <a:solidFill>
                  <a:srgbClr val="FFFFFF"/>
                </a:solidFill>
                <a:latin typeface="宋体" charset="-122"/>
              </a:rPr>
              <a:t>周龄</a:t>
            </a:r>
            <a:r>
              <a:rPr lang="zh-CN" altLang="en-US" sz="3200">
                <a:solidFill>
                  <a:srgbClr val="FFFFFF"/>
                </a:solidFill>
                <a:latin typeface="宋体" charset="-122"/>
              </a:rPr>
              <a:t>小</a:t>
            </a:r>
            <a:r>
              <a:rPr lang="zh-CN" altLang="zh-CN" sz="3200">
                <a:solidFill>
                  <a:srgbClr val="FFFFFF"/>
                </a:solidFill>
                <a:latin typeface="宋体" charset="-122"/>
              </a:rPr>
              <a:t>猪发病较多。</a:t>
            </a:r>
            <a:endParaRPr lang="zh-CN" altLang="en-US" sz="3200">
              <a:solidFill>
                <a:srgbClr val="FFFFFF"/>
              </a:solidFill>
              <a:latin typeface="宋体" charset="-122"/>
            </a:endParaRPr>
          </a:p>
        </p:txBody>
      </p:sp>
      <p:sp>
        <p:nvSpPr>
          <p:cNvPr id="21" name="矩形标注 20"/>
          <p:cNvSpPr>
            <a:spLocks noChangeArrowheads="1"/>
          </p:cNvSpPr>
          <p:nvPr/>
        </p:nvSpPr>
        <p:spPr bwMode="auto">
          <a:xfrm>
            <a:off x="3348038" y="3644900"/>
            <a:ext cx="5040312" cy="1079500"/>
          </a:xfrm>
          <a:prstGeom prst="wedgeRectCallout">
            <a:avLst>
              <a:gd name="adj1" fmla="val -63880"/>
              <a:gd name="adj2" fmla="val -59875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zh-CN" altLang="zh-CN" sz="3200">
                <a:solidFill>
                  <a:srgbClr val="FFFFFF"/>
                </a:solidFill>
              </a:rPr>
              <a:t>病猪、临床康复猪（可带菌数月）和无症状带菌猪</a:t>
            </a:r>
            <a:r>
              <a:rPr lang="zh-CN" altLang="en-US" sz="3200">
                <a:solidFill>
                  <a:srgbClr val="FFFFFF"/>
                </a:solidFill>
              </a:rPr>
              <a:t>。</a:t>
            </a:r>
          </a:p>
        </p:txBody>
      </p:sp>
      <p:sp>
        <p:nvSpPr>
          <p:cNvPr id="26" name="矩形标注 25"/>
          <p:cNvSpPr/>
          <p:nvPr/>
        </p:nvSpPr>
        <p:spPr bwMode="auto">
          <a:xfrm>
            <a:off x="2843213" y="3429000"/>
            <a:ext cx="5400675" cy="2663825"/>
          </a:xfrm>
          <a:prstGeom prst="wedgeRectCallout">
            <a:avLst>
              <a:gd name="adj1" fmla="val -54696"/>
              <a:gd name="adj2" fmla="val 14916"/>
            </a:avLst>
          </a:prstGeom>
          <a:solidFill>
            <a:schemeClr val="accent1"/>
          </a:solidFill>
          <a:ln w="9525" cap="flat" cmpd="sng" algn="ctr">
            <a:solidFill>
              <a:schemeClr val="tx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Wingdings" pitchFamily="2" charset="2"/>
              <a:buChar char="u"/>
              <a:defRPr/>
            </a:pPr>
            <a:r>
              <a:rPr lang="zh-CN" altLang="zh-CN" sz="2800" dirty="0">
                <a:solidFill>
                  <a:srgbClr val="FFFFFF"/>
                </a:solidFill>
              </a:rPr>
              <a:t>传播缓慢，流行期长，本病一旦传入很难消</a:t>
            </a:r>
            <a:r>
              <a:rPr lang="zh-CN" altLang="en-US" sz="2800" dirty="0">
                <a:solidFill>
                  <a:srgbClr val="FFFFFF"/>
                </a:solidFill>
              </a:rPr>
              <a:t>除</a:t>
            </a:r>
            <a:r>
              <a:rPr lang="zh-CN" altLang="zh-CN" sz="2800" dirty="0">
                <a:solidFill>
                  <a:srgbClr val="FFFFFF"/>
                </a:solidFill>
              </a:rPr>
              <a:t>。</a:t>
            </a:r>
          </a:p>
          <a:p>
            <a:pPr>
              <a:buFont typeface="Wingdings" pitchFamily="2" charset="2"/>
              <a:buChar char="u"/>
              <a:defRPr/>
            </a:pPr>
            <a:r>
              <a:rPr lang="zh-CN" altLang="zh-CN" sz="2800" dirty="0">
                <a:solidFill>
                  <a:srgbClr val="FFFFFF"/>
                </a:solidFill>
              </a:rPr>
              <a:t>各种应激因素，如阴雨潮湿、猪舍积粪、气候多变、拥挤、长途运输及饲料突变，均可使本病发生和流行。</a:t>
            </a:r>
          </a:p>
          <a:p>
            <a:pPr>
              <a:defRPr/>
            </a:pPr>
            <a:endParaRPr lang="zh-CN" altLang="en-US" dirty="0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3" grpId="1" animBg="1"/>
      <p:bldP spid="15" grpId="0"/>
      <p:bldP spid="17" grpId="0"/>
      <p:bldP spid="19" grpId="0"/>
      <p:bldP spid="27" grpId="0"/>
      <p:bldP spid="20" grpId="0" animBg="1"/>
      <p:bldP spid="20" grpId="1" animBg="1"/>
      <p:bldP spid="21" grpId="0" animBg="1"/>
      <p:bldP spid="21" grpId="1" animBg="1"/>
      <p:bldP spid="26" grpId="0" animBg="1"/>
      <p:bldP spid="26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图片 28" descr="4-6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9338" y="1989138"/>
            <a:ext cx="3168650" cy="439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79388" y="404813"/>
            <a:ext cx="49958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zh-CN" altLang="en-US" sz="3200" dirty="0">
              <a:solidFill>
                <a:srgbClr val="FFFF00"/>
              </a:solidFill>
              <a:latin typeface="华文行楷" pitchFamily="2" charset="-122"/>
              <a:ea typeface="华文行楷" pitchFamily="2" charset="-122"/>
            </a:endParaRPr>
          </a:p>
        </p:txBody>
      </p: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684213" y="1268413"/>
            <a:ext cx="3240087" cy="688975"/>
            <a:chOff x="720" y="1392"/>
            <a:chExt cx="4058" cy="480"/>
          </a:xfrm>
        </p:grpSpPr>
        <p:sp>
          <p:nvSpPr>
            <p:cNvPr id="4" name="AutoShape 14"/>
            <p:cNvSpPr>
              <a:spLocks noChangeArrowheads="1"/>
            </p:cNvSpPr>
            <p:nvPr/>
          </p:nvSpPr>
          <p:spPr bwMode="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shade val="92157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zh-CN" altLang="en-US" sz="3200" dirty="0">
                  <a:solidFill>
                    <a:srgbClr val="FFFFFF"/>
                  </a:solidFill>
                </a:rPr>
                <a:t>四   临床症状</a:t>
              </a:r>
            </a:p>
          </p:txBody>
        </p:sp>
        <p:grpSp>
          <p:nvGrpSpPr>
            <p:cNvPr id="17421" name="Group 15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</p:grpSpPr>
          <p:sp>
            <p:nvSpPr>
              <p:cNvPr id="6" name="AutoShape 16"/>
              <p:cNvSpPr>
                <a:spLocks noChangeArrowheads="1"/>
              </p:cNvSpPr>
              <p:nvPr/>
            </p:nvSpPr>
            <p:spPr bwMode="gray">
              <a:xfrm>
                <a:off x="744" y="1736"/>
                <a:ext cx="3983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0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7" name="AutoShape 17"/>
              <p:cNvSpPr>
                <a:spLocks noChangeArrowheads="1"/>
              </p:cNvSpPr>
              <p:nvPr/>
            </p:nvSpPr>
            <p:spPr bwMode="gray">
              <a:xfrm>
                <a:off x="744" y="1407"/>
                <a:ext cx="3983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1">
                      <a:gamma/>
                      <a:tint val="0"/>
                      <a:invGamma/>
                    </a:schemeClr>
                  </a:gs>
                  <a:gs pos="100000">
                    <a:schemeClr val="accent1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</p:grpSp>
      </p:grp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2484438" y="2133600"/>
            <a:ext cx="6480175" cy="30464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1" lang="zh-CN" altLang="en-US" sz="3200">
                <a:solidFill>
                  <a:srgbClr val="000000"/>
                </a:solidFill>
                <a:latin typeface="宋体" charset="-122"/>
              </a:rPr>
              <a:t>   体温升高达</a:t>
            </a:r>
            <a:r>
              <a:rPr kumimoji="1" lang="en-US" altLang="zh-CN" sz="3200">
                <a:solidFill>
                  <a:srgbClr val="000000"/>
                </a:solidFill>
                <a:latin typeface="宋体" charset="-122"/>
              </a:rPr>
              <a:t>40</a:t>
            </a:r>
            <a:r>
              <a:rPr kumimoji="1" lang="zh-CN" altLang="en-US" sz="3200">
                <a:solidFill>
                  <a:srgbClr val="000000"/>
                </a:solidFill>
                <a:latin typeface="宋体" charset="-122"/>
              </a:rPr>
              <a:t>～</a:t>
            </a:r>
            <a:r>
              <a:rPr kumimoji="1" lang="en-US" altLang="zh-CN" sz="3200">
                <a:solidFill>
                  <a:srgbClr val="000000"/>
                </a:solidFill>
                <a:latin typeface="宋体" charset="-122"/>
              </a:rPr>
              <a:t>40.5℃</a:t>
            </a:r>
            <a:r>
              <a:rPr kumimoji="1" lang="zh-CN" altLang="en-US" sz="3200">
                <a:solidFill>
                  <a:srgbClr val="000000"/>
                </a:solidFill>
                <a:latin typeface="宋体" charset="-122"/>
              </a:rPr>
              <a:t>，精神沉郁，食欲不振，粪硬带粘液，随后排灰黄色软粪，很快转为稀痢，严重的病例在</a:t>
            </a:r>
            <a:r>
              <a:rPr kumimoji="1" lang="en-US" altLang="zh-CN" sz="3200">
                <a:solidFill>
                  <a:srgbClr val="000000"/>
                </a:solidFill>
                <a:latin typeface="宋体" charset="-122"/>
              </a:rPr>
              <a:t>1</a:t>
            </a:r>
            <a:r>
              <a:rPr kumimoji="1" lang="zh-CN" altLang="en-US" sz="3200">
                <a:solidFill>
                  <a:srgbClr val="000000"/>
                </a:solidFill>
                <a:latin typeface="宋体" charset="-122"/>
              </a:rPr>
              <a:t>～</a:t>
            </a:r>
            <a:r>
              <a:rPr kumimoji="1" lang="en-US" altLang="zh-CN" sz="3200">
                <a:solidFill>
                  <a:srgbClr val="000000"/>
                </a:solidFill>
                <a:latin typeface="宋体" charset="-122"/>
              </a:rPr>
              <a:t>2</a:t>
            </a:r>
            <a:r>
              <a:rPr kumimoji="1" lang="zh-CN" altLang="en-US" sz="3200">
                <a:solidFill>
                  <a:srgbClr val="000000"/>
                </a:solidFill>
                <a:latin typeface="宋体" charset="-122"/>
              </a:rPr>
              <a:t>天内粪便中混有多量血液和粘液，坏死性组织碎片，粪呈棕色、红色或黑色恶臭。</a:t>
            </a:r>
            <a:endParaRPr lang="zh-CN" altLang="en-US" sz="3200">
              <a:solidFill>
                <a:srgbClr val="000000"/>
              </a:solidFill>
            </a:endParaRP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684213" y="2781300"/>
            <a:ext cx="15843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3600">
                <a:solidFill>
                  <a:srgbClr val="000000"/>
                </a:solidFill>
              </a:rPr>
              <a:t>急性型</a:t>
            </a:r>
          </a:p>
        </p:txBody>
      </p:sp>
      <p:pic>
        <p:nvPicPr>
          <p:cNvPr id="33" name="图片 32" descr="4-3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92475" y="2060575"/>
            <a:ext cx="4735513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图片 33" descr="4-1 痢疾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32138" y="2060575"/>
            <a:ext cx="4829175" cy="421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2339975" y="2708275"/>
            <a:ext cx="6624638" cy="2062163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1" lang="zh-CN" altLang="en-US" sz="3200">
                <a:solidFill>
                  <a:srgbClr val="003399"/>
                </a:solidFill>
                <a:latin typeface="宋体" charset="-122"/>
              </a:rPr>
              <a:t>    病猪拱背收腹，消瘦脱水、贫血、发绀，最后衰竭痉挛抽搐而死，或转为慢性。</a:t>
            </a:r>
            <a:endParaRPr kumimoji="1" lang="en-US" altLang="zh-CN" sz="3200">
              <a:solidFill>
                <a:srgbClr val="003399"/>
              </a:solidFill>
              <a:latin typeface="宋体" charset="-122"/>
            </a:endParaRPr>
          </a:p>
          <a:p>
            <a:r>
              <a:rPr kumimoji="1" lang="zh-CN" altLang="en-US" sz="3200">
                <a:solidFill>
                  <a:srgbClr val="003399"/>
                </a:solidFill>
                <a:latin typeface="宋体" charset="-122"/>
              </a:rPr>
              <a:t>    病程</a:t>
            </a:r>
            <a:r>
              <a:rPr kumimoji="1" lang="en-US" altLang="zh-CN" sz="3200">
                <a:solidFill>
                  <a:srgbClr val="003399"/>
                </a:solidFill>
                <a:latin typeface="宋体" charset="-122"/>
              </a:rPr>
              <a:t>3</a:t>
            </a:r>
            <a:r>
              <a:rPr kumimoji="1" lang="zh-CN" altLang="en-US" sz="3200">
                <a:solidFill>
                  <a:srgbClr val="003399"/>
                </a:solidFill>
                <a:latin typeface="宋体" charset="-122"/>
              </a:rPr>
              <a:t>～</a:t>
            </a:r>
            <a:r>
              <a:rPr kumimoji="1" lang="en-US" altLang="zh-CN" sz="3200">
                <a:solidFill>
                  <a:srgbClr val="003399"/>
                </a:solidFill>
                <a:latin typeface="宋体" charset="-122"/>
              </a:rPr>
              <a:t>5</a:t>
            </a:r>
            <a:r>
              <a:rPr kumimoji="1" lang="zh-CN" altLang="en-US" sz="3200">
                <a:solidFill>
                  <a:srgbClr val="003399"/>
                </a:solidFill>
                <a:latin typeface="宋体" charset="-122"/>
              </a:rPr>
              <a:t>天，甚至</a:t>
            </a:r>
            <a:r>
              <a:rPr kumimoji="1" lang="en-US" altLang="zh-CN" sz="3200">
                <a:solidFill>
                  <a:srgbClr val="003399"/>
                </a:solidFill>
                <a:latin typeface="宋体" charset="-122"/>
              </a:rPr>
              <a:t>10</a:t>
            </a:r>
            <a:r>
              <a:rPr kumimoji="1" lang="zh-CN" altLang="en-US" sz="3200">
                <a:solidFill>
                  <a:srgbClr val="003399"/>
                </a:solidFill>
                <a:latin typeface="宋体" charset="-122"/>
              </a:rPr>
              <a:t>天。</a:t>
            </a:r>
            <a:endParaRPr lang="zh-CN" altLang="en-US" sz="3200"/>
          </a:p>
        </p:txBody>
      </p:sp>
      <p:pic>
        <p:nvPicPr>
          <p:cNvPr id="35" name="图片 34" descr="4-5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33738" y="2060575"/>
            <a:ext cx="4794250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827088" y="4868863"/>
            <a:ext cx="15843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3600">
                <a:solidFill>
                  <a:srgbClr val="000000"/>
                </a:solidFill>
              </a:rPr>
              <a:t>慢性型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771775" y="3141663"/>
            <a:ext cx="6121400" cy="25542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kumimoji="1" lang="zh-CN" altLang="en-US" sz="3200" dirty="0">
                <a:solidFill>
                  <a:srgbClr val="003399"/>
                </a:solidFill>
                <a:latin typeface="宋体" charset="-122"/>
              </a:rPr>
              <a:t>    </a:t>
            </a:r>
            <a:r>
              <a:rPr kumimoji="1" lang="zh-CN" altLang="en-US" sz="3200" dirty="0">
                <a:solidFill>
                  <a:srgbClr val="000000"/>
                </a:solidFill>
                <a:latin typeface="宋体" charset="-122"/>
              </a:rPr>
              <a:t>病情时轻时重，下痢，粪中粘液及坏死组织碎片较多，含血较少，呈渐进性消瘦、贫血，生长迟滞，病死率低，多为僵猪。</a:t>
            </a:r>
            <a:endParaRPr kumimoji="1" lang="en-US" altLang="zh-CN" sz="3200" dirty="0">
              <a:solidFill>
                <a:srgbClr val="000000"/>
              </a:solidFill>
              <a:latin typeface="宋体" charset="-122"/>
            </a:endParaRPr>
          </a:p>
          <a:p>
            <a:pPr>
              <a:defRPr/>
            </a:pPr>
            <a:r>
              <a:rPr kumimoji="1" lang="zh-CN" altLang="en-US" sz="3200" dirty="0">
                <a:solidFill>
                  <a:srgbClr val="000000"/>
                </a:solidFill>
                <a:latin typeface="宋体" charset="-122"/>
              </a:rPr>
              <a:t>    病程一个月以上</a:t>
            </a:r>
            <a:r>
              <a:rPr kumimoji="1" lang="zh-CN" altLang="en-US" sz="3200" dirty="0">
                <a:solidFill>
                  <a:srgbClr val="000000"/>
                </a:solidFill>
              </a:rPr>
              <a:t>。</a:t>
            </a:r>
            <a:endParaRPr lang="zh-CN" altLang="en-US" sz="3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8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3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7" grpId="0" animBg="1"/>
      <p:bldP spid="27" grpId="1" animBg="1"/>
      <p:bldP spid="31" grpId="0"/>
      <p:bldP spid="32" grpId="0" animBg="1"/>
      <p:bldP spid="32" grpId="1" animBg="1"/>
      <p:bldP spid="36" grpId="0"/>
      <p:bldP spid="37" grpId="0" animBg="1"/>
      <p:bldP spid="37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3" name="Group 5"/>
          <p:cNvGrpSpPr>
            <a:grpSpLocks/>
          </p:cNvGrpSpPr>
          <p:nvPr/>
        </p:nvGrpSpPr>
        <p:grpSpPr bwMode="auto">
          <a:xfrm>
            <a:off x="323850" y="1268413"/>
            <a:ext cx="3384550" cy="688975"/>
            <a:chOff x="720" y="1392"/>
            <a:chExt cx="4058" cy="480"/>
          </a:xfrm>
        </p:grpSpPr>
        <p:sp>
          <p:nvSpPr>
            <p:cNvPr id="296966" name="AutoShape 6"/>
            <p:cNvSpPr>
              <a:spLocks noChangeArrowheads="1"/>
            </p:cNvSpPr>
            <p:nvPr/>
          </p:nvSpPr>
          <p:spPr bwMode="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shade val="92157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grpSp>
          <p:nvGrpSpPr>
            <p:cNvPr id="18441" name="Group 7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</p:grpSpPr>
          <p:sp>
            <p:nvSpPr>
              <p:cNvPr id="296968" name="AutoShape 8"/>
              <p:cNvSpPr>
                <a:spLocks noChangeArrowheads="1"/>
              </p:cNvSpPr>
              <p:nvPr/>
            </p:nvSpPr>
            <p:spPr bwMode="gray">
              <a:xfrm>
                <a:off x="744" y="1736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0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296969" name="AutoShape 9"/>
              <p:cNvSpPr>
                <a:spLocks noChangeArrowheads="1"/>
              </p:cNvSpPr>
              <p:nvPr/>
            </p:nvSpPr>
            <p:spPr bwMode="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1">
                      <a:gamma/>
                      <a:tint val="0"/>
                      <a:invGamma/>
                    </a:schemeClr>
                  </a:gs>
                  <a:gs pos="100000">
                    <a:schemeClr val="accent1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</p:grpSp>
      </p:grpSp>
      <p:sp>
        <p:nvSpPr>
          <p:cNvPr id="296970" name="Text Box 10"/>
          <p:cNvSpPr txBox="1">
            <a:spLocks noChangeArrowheads="1"/>
          </p:cNvSpPr>
          <p:nvPr/>
        </p:nvSpPr>
        <p:spPr bwMode="white">
          <a:xfrm>
            <a:off x="323850" y="1268413"/>
            <a:ext cx="33448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Clr>
                <a:schemeClr val="tx1"/>
              </a:buClr>
            </a:pPr>
            <a:r>
              <a:rPr lang="zh-CN" altLang="en-US" sz="3600">
                <a:solidFill>
                  <a:srgbClr val="FFFFFF"/>
                </a:solidFill>
                <a:latin typeface="隶书" pitchFamily="49" charset="-122"/>
                <a:ea typeface="隶书" pitchFamily="49" charset="-122"/>
              </a:rPr>
              <a:t>五  病理变化</a:t>
            </a:r>
          </a:p>
        </p:txBody>
      </p:sp>
      <p:sp>
        <p:nvSpPr>
          <p:cNvPr id="18435" name="TextBox 26"/>
          <p:cNvSpPr txBox="1">
            <a:spLocks noChangeArrowheads="1"/>
          </p:cNvSpPr>
          <p:nvPr/>
        </p:nvSpPr>
        <p:spPr bwMode="auto">
          <a:xfrm>
            <a:off x="179388" y="333375"/>
            <a:ext cx="49958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zh-CN" altLang="en-US" sz="3200" dirty="0">
              <a:solidFill>
                <a:srgbClr val="FFFF00"/>
              </a:solidFill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116013" y="2205038"/>
            <a:ext cx="7127875" cy="3324225"/>
          </a:xfrm>
          <a:prstGeom prst="rect">
            <a:avLst/>
          </a:prstGeom>
          <a:solidFill>
            <a:srgbClr val="117AA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Wingdings" pitchFamily="2" charset="2"/>
              <a:buChar char="u"/>
            </a:pPr>
            <a:r>
              <a:rPr lang="zh-CN" altLang="en-US" sz="3200">
                <a:solidFill>
                  <a:srgbClr val="FFFFFF"/>
                </a:solidFill>
              </a:rPr>
              <a:t>主要局限于大肠，分界明显。</a:t>
            </a:r>
          </a:p>
          <a:p>
            <a:pPr lvl="1" algn="just">
              <a:buFont typeface="Wingdings" pitchFamily="2" charset="2"/>
              <a:buChar char="u"/>
            </a:pPr>
            <a:r>
              <a:rPr lang="zh-CN" altLang="en-US" sz="3200">
                <a:solidFill>
                  <a:srgbClr val="FFFFFF"/>
                </a:solidFill>
              </a:rPr>
              <a:t>大肠粘膜肿胀，并覆盖着粘液和带血块的纤维素，严重者粘膜表面坏死，形成假膜。</a:t>
            </a:r>
          </a:p>
          <a:p>
            <a:pPr lvl="1" algn="just">
              <a:buFont typeface="Wingdings" pitchFamily="2" charset="2"/>
              <a:buChar char="u"/>
            </a:pPr>
            <a:r>
              <a:rPr lang="zh-CN" altLang="en-US" sz="3200">
                <a:solidFill>
                  <a:srgbClr val="FFFFFF"/>
                </a:solidFill>
              </a:rPr>
              <a:t>大肠内容物稀薄，并混有粘液、血液和组织碎片。</a:t>
            </a:r>
          </a:p>
          <a:p>
            <a:endParaRPr lang="zh-CN" altLang="en-US"/>
          </a:p>
        </p:txBody>
      </p:sp>
      <p:pic>
        <p:nvPicPr>
          <p:cNvPr id="16" name="图片 15" descr="5-1  大肠浆膜出血、水肿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84438" y="2205038"/>
            <a:ext cx="4967287" cy="39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图片 16" descr="5-2  大肠粘膜肿胀、出血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0650" y="2266950"/>
            <a:ext cx="4648200" cy="382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图片 17" descr="5-3 大肠粘膜肿胀、出血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28938" y="2084388"/>
            <a:ext cx="5314950" cy="408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96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70" grpId="0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1133475" y="1333500"/>
            <a:ext cx="2501900" cy="688975"/>
            <a:chOff x="720" y="1392"/>
            <a:chExt cx="4058" cy="480"/>
          </a:xfrm>
        </p:grpSpPr>
        <p:sp>
          <p:nvSpPr>
            <p:cNvPr id="6158" name="AutoShape 14"/>
            <p:cNvSpPr>
              <a:spLocks noChangeArrowheads="1"/>
            </p:cNvSpPr>
            <p:nvPr/>
          </p:nvSpPr>
          <p:spPr bwMode="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shade val="92157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grpSp>
          <p:nvGrpSpPr>
            <p:cNvPr id="19466" name="Group 15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</p:grpSpPr>
          <p:sp>
            <p:nvSpPr>
              <p:cNvPr id="6160" name="AutoShape 16"/>
              <p:cNvSpPr>
                <a:spLocks noChangeArrowheads="1"/>
              </p:cNvSpPr>
              <p:nvPr/>
            </p:nvSpPr>
            <p:spPr bwMode="gray">
              <a:xfrm>
                <a:off x="744" y="1736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0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6161" name="AutoShape 17"/>
              <p:cNvSpPr>
                <a:spLocks noChangeArrowheads="1"/>
              </p:cNvSpPr>
              <p:nvPr/>
            </p:nvSpPr>
            <p:spPr bwMode="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1">
                      <a:gamma/>
                      <a:tint val="0"/>
                      <a:invGamma/>
                    </a:schemeClr>
                  </a:gs>
                  <a:gs pos="100000">
                    <a:schemeClr val="accent1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</p:grpSp>
      </p:grpSp>
      <p:sp>
        <p:nvSpPr>
          <p:cNvPr id="19458" name="Text Box 18"/>
          <p:cNvSpPr txBox="1">
            <a:spLocks noChangeArrowheads="1"/>
          </p:cNvSpPr>
          <p:nvPr/>
        </p:nvSpPr>
        <p:spPr bwMode="white">
          <a:xfrm>
            <a:off x="1116013" y="1295400"/>
            <a:ext cx="25193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Clr>
                <a:schemeClr val="tx1"/>
              </a:buClr>
            </a:pPr>
            <a:r>
              <a:rPr lang="zh-CN" altLang="en-US" sz="3600">
                <a:solidFill>
                  <a:srgbClr val="FFFFFF"/>
                </a:solidFill>
                <a:latin typeface="隶书" pitchFamily="49" charset="-122"/>
                <a:ea typeface="隶书" pitchFamily="49" charset="-122"/>
              </a:rPr>
              <a:t>六  诊  断</a:t>
            </a:r>
          </a:p>
        </p:txBody>
      </p:sp>
      <p:sp>
        <p:nvSpPr>
          <p:cNvPr id="19459" name="Text Box 11"/>
          <p:cNvSpPr txBox="1">
            <a:spLocks noChangeArrowheads="1"/>
          </p:cNvSpPr>
          <p:nvPr/>
        </p:nvSpPr>
        <p:spPr bwMode="white">
          <a:xfrm>
            <a:off x="1133475" y="4395788"/>
            <a:ext cx="381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3600">
                <a:solidFill>
                  <a:srgbClr val="FFFFFF"/>
                </a:solidFill>
                <a:latin typeface="隶书" pitchFamily="49" charset="-122"/>
                <a:ea typeface="隶书" pitchFamily="49" charset="-122"/>
                <a:cs typeface="经典综艺体简"/>
              </a:rPr>
              <a:t>二</a:t>
            </a:r>
            <a:endParaRPr lang="en-US" altLang="zh-CN" sz="3600">
              <a:solidFill>
                <a:srgbClr val="FFFFFF"/>
              </a:solidFill>
              <a:latin typeface="隶书" pitchFamily="49" charset="-122"/>
              <a:ea typeface="隶书" pitchFamily="49" charset="-122"/>
              <a:cs typeface="经典综艺体简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116013" y="2492375"/>
            <a:ext cx="1871662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3200">
                <a:solidFill>
                  <a:srgbClr val="000000"/>
                </a:solidFill>
              </a:rPr>
              <a:t>现场诊断</a:t>
            </a:r>
          </a:p>
        </p:txBody>
      </p:sp>
      <p:sp>
        <p:nvSpPr>
          <p:cNvPr id="19461" name="TextBox 23"/>
          <p:cNvSpPr txBox="1">
            <a:spLocks noChangeArrowheads="1"/>
          </p:cNvSpPr>
          <p:nvPr/>
        </p:nvSpPr>
        <p:spPr bwMode="auto">
          <a:xfrm>
            <a:off x="179388" y="404813"/>
            <a:ext cx="49958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zh-CN" altLang="en-US" sz="3200" dirty="0">
              <a:solidFill>
                <a:srgbClr val="FFFF00"/>
              </a:solidFill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1116013" y="4221163"/>
            <a:ext cx="22320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3200">
                <a:solidFill>
                  <a:srgbClr val="000000"/>
                </a:solidFill>
              </a:rPr>
              <a:t>实验室诊断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3563938" y="2060575"/>
            <a:ext cx="5472112" cy="3749675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5000"/>
              </a:lnSpc>
              <a:buFont typeface="Wingdings" pitchFamily="2" charset="2"/>
              <a:buChar char="u"/>
            </a:pPr>
            <a:r>
              <a:rPr kumimoji="1" lang="zh-CN" altLang="en-US" sz="2400">
                <a:solidFill>
                  <a:srgbClr val="000000"/>
                </a:solidFill>
                <a:latin typeface="宋体" charset="-122"/>
              </a:rPr>
              <a:t>根据流行特点，多发于</a:t>
            </a:r>
            <a:r>
              <a:rPr kumimoji="1" lang="en-US" altLang="zh-CN" sz="2400">
                <a:solidFill>
                  <a:srgbClr val="000000"/>
                </a:solidFill>
                <a:latin typeface="宋体" charset="-122"/>
              </a:rPr>
              <a:t>7</a:t>
            </a:r>
            <a:r>
              <a:rPr kumimoji="1" lang="zh-CN" altLang="en-US" sz="2400">
                <a:solidFill>
                  <a:srgbClr val="000000"/>
                </a:solidFill>
                <a:latin typeface="宋体" charset="-122"/>
              </a:rPr>
              <a:t>～</a:t>
            </a:r>
            <a:r>
              <a:rPr kumimoji="1" lang="en-US" altLang="zh-CN" sz="2400">
                <a:solidFill>
                  <a:srgbClr val="000000"/>
                </a:solidFill>
                <a:latin typeface="宋体" charset="-122"/>
              </a:rPr>
              <a:t>12</a:t>
            </a:r>
            <a:r>
              <a:rPr kumimoji="1" lang="zh-CN" altLang="en-US" sz="2400">
                <a:solidFill>
                  <a:srgbClr val="000000"/>
                </a:solidFill>
                <a:latin typeface="宋体" charset="-122"/>
              </a:rPr>
              <a:t>周龄小猪，后备母猪也有发生，饲管不良，突然更换饲料，过度拥挤，无季节性。</a:t>
            </a:r>
            <a:endParaRPr kumimoji="1" lang="en-US" altLang="zh-CN" sz="2400">
              <a:solidFill>
                <a:srgbClr val="000000"/>
              </a:solidFill>
              <a:latin typeface="宋体" charset="-122"/>
            </a:endParaRPr>
          </a:p>
          <a:p>
            <a:pPr>
              <a:lnSpc>
                <a:spcPct val="125000"/>
              </a:lnSpc>
              <a:buFont typeface="Wingdings" pitchFamily="2" charset="2"/>
              <a:buChar char="u"/>
            </a:pPr>
            <a:r>
              <a:rPr kumimoji="1" lang="zh-CN" altLang="en-US" sz="2400">
                <a:solidFill>
                  <a:srgbClr val="000000"/>
                </a:solidFill>
                <a:latin typeface="宋体" charset="-122"/>
              </a:rPr>
              <a:t>临床以排粘液性和血液为主的下痢，腥臭味。</a:t>
            </a:r>
            <a:endParaRPr kumimoji="1" lang="en-US" altLang="zh-CN" sz="2400">
              <a:solidFill>
                <a:srgbClr val="000000"/>
              </a:solidFill>
              <a:latin typeface="宋体" charset="-122"/>
            </a:endParaRPr>
          </a:p>
          <a:p>
            <a:pPr>
              <a:lnSpc>
                <a:spcPct val="125000"/>
              </a:lnSpc>
              <a:buFont typeface="Wingdings" pitchFamily="2" charset="2"/>
              <a:buChar char="u"/>
            </a:pPr>
            <a:r>
              <a:rPr kumimoji="1" lang="zh-CN" altLang="en-US" sz="2400">
                <a:solidFill>
                  <a:srgbClr val="000000"/>
                </a:solidFill>
                <a:latin typeface="宋体" charset="-122"/>
              </a:rPr>
              <a:t>病变大肠呈出血性纤维素性坏死性肠炎，有伪膜浅表糜烂溃疡，对已发生过地区较易作出初步诊断。 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3492500" y="3500438"/>
            <a:ext cx="5111750" cy="12001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1" lang="zh-CN" altLang="en-US" sz="2400">
                <a:solidFill>
                  <a:srgbClr val="000000"/>
                </a:solidFill>
                <a:latin typeface="宋体" charset="-122"/>
              </a:rPr>
              <a:t>病原学检查。粪涂片染色暗视野观察，每个视野见到有痢疾螺旋体</a:t>
            </a:r>
            <a:r>
              <a:rPr kumimoji="1" lang="en-US" altLang="zh-CN" sz="2400">
                <a:solidFill>
                  <a:srgbClr val="000000"/>
                </a:solidFill>
                <a:latin typeface="宋体" charset="-122"/>
              </a:rPr>
              <a:t>5</a:t>
            </a:r>
            <a:r>
              <a:rPr kumimoji="1" lang="zh-CN" altLang="en-US" sz="2400">
                <a:solidFill>
                  <a:srgbClr val="000000"/>
                </a:solidFill>
                <a:latin typeface="宋体" charset="-122"/>
              </a:rPr>
              <a:t>～</a:t>
            </a:r>
            <a:r>
              <a:rPr kumimoji="1" lang="en-US" altLang="zh-CN" sz="2400">
                <a:solidFill>
                  <a:srgbClr val="000000"/>
                </a:solidFill>
                <a:latin typeface="宋体" charset="-122"/>
              </a:rPr>
              <a:t>8</a:t>
            </a:r>
            <a:r>
              <a:rPr kumimoji="1" lang="zh-CN" altLang="en-US" sz="2400">
                <a:solidFill>
                  <a:srgbClr val="000000"/>
                </a:solidFill>
                <a:latin typeface="宋体" charset="-122"/>
              </a:rPr>
              <a:t>条即可诊断。</a:t>
            </a:r>
            <a:endParaRPr lang="zh-CN" altLang="en-US" sz="24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5" grpId="0"/>
      <p:bldP spid="22" grpId="0" animBg="1"/>
      <p:bldP spid="22" grpId="1" animBg="1"/>
      <p:bldP spid="28" grpId="0" animBg="1"/>
      <p:bldP spid="28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1133475" y="1333500"/>
            <a:ext cx="2501900" cy="688975"/>
            <a:chOff x="720" y="1392"/>
            <a:chExt cx="4058" cy="480"/>
          </a:xfrm>
        </p:grpSpPr>
        <p:sp>
          <p:nvSpPr>
            <p:cNvPr id="6158" name="AutoShape 14"/>
            <p:cNvSpPr>
              <a:spLocks noChangeArrowheads="1"/>
            </p:cNvSpPr>
            <p:nvPr/>
          </p:nvSpPr>
          <p:spPr bwMode="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shade val="92157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grpSp>
          <p:nvGrpSpPr>
            <p:cNvPr id="20490" name="Group 15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</p:grpSpPr>
          <p:sp>
            <p:nvSpPr>
              <p:cNvPr id="6160" name="AutoShape 16"/>
              <p:cNvSpPr>
                <a:spLocks noChangeArrowheads="1"/>
              </p:cNvSpPr>
              <p:nvPr/>
            </p:nvSpPr>
            <p:spPr bwMode="gray">
              <a:xfrm>
                <a:off x="744" y="1736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0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6161" name="AutoShape 17"/>
              <p:cNvSpPr>
                <a:spLocks noChangeArrowheads="1"/>
              </p:cNvSpPr>
              <p:nvPr/>
            </p:nvSpPr>
            <p:spPr bwMode="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1">
                      <a:gamma/>
                      <a:tint val="0"/>
                      <a:invGamma/>
                    </a:schemeClr>
                  </a:gs>
                  <a:gs pos="100000">
                    <a:schemeClr val="accent1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</p:grpSp>
      </p:grpSp>
      <p:sp>
        <p:nvSpPr>
          <p:cNvPr id="20482" name="Text Box 18"/>
          <p:cNvSpPr txBox="1">
            <a:spLocks noChangeArrowheads="1"/>
          </p:cNvSpPr>
          <p:nvPr/>
        </p:nvSpPr>
        <p:spPr bwMode="white">
          <a:xfrm>
            <a:off x="1116013" y="1295400"/>
            <a:ext cx="25193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Clr>
                <a:schemeClr val="tx1"/>
              </a:buClr>
            </a:pPr>
            <a:r>
              <a:rPr lang="zh-CN" altLang="en-US" sz="3600">
                <a:solidFill>
                  <a:srgbClr val="FFFFFF"/>
                </a:solidFill>
                <a:latin typeface="隶书" pitchFamily="49" charset="-122"/>
                <a:ea typeface="隶书" pitchFamily="49" charset="-122"/>
              </a:rPr>
              <a:t>七  防  制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116013" y="2492375"/>
            <a:ext cx="1871662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3200">
                <a:solidFill>
                  <a:srgbClr val="000000"/>
                </a:solidFill>
              </a:rPr>
              <a:t>生物安全</a:t>
            </a:r>
          </a:p>
        </p:txBody>
      </p:sp>
      <p:sp>
        <p:nvSpPr>
          <p:cNvPr id="20485" name="TextBox 23"/>
          <p:cNvSpPr txBox="1">
            <a:spLocks noChangeArrowheads="1"/>
          </p:cNvSpPr>
          <p:nvPr/>
        </p:nvSpPr>
        <p:spPr bwMode="auto">
          <a:xfrm>
            <a:off x="179388" y="404813"/>
            <a:ext cx="49958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zh-CN" altLang="en-US" sz="3200" dirty="0">
              <a:solidFill>
                <a:srgbClr val="FFFF00"/>
              </a:solidFill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1116013" y="4221163"/>
            <a:ext cx="18716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3200">
                <a:solidFill>
                  <a:srgbClr val="000000"/>
                </a:solidFill>
              </a:rPr>
              <a:t>药物治疗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3563938" y="2060575"/>
            <a:ext cx="5472112" cy="3324225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5000"/>
              </a:lnSpc>
            </a:pPr>
            <a:r>
              <a:rPr kumimoji="1" lang="en-US" altLang="zh-CN" sz="2400">
                <a:solidFill>
                  <a:srgbClr val="003399"/>
                </a:solidFill>
                <a:latin typeface="宋体" charset="-122"/>
              </a:rPr>
              <a:t>1.</a:t>
            </a:r>
            <a:r>
              <a:rPr kumimoji="1" lang="zh-CN" altLang="en-US" sz="2400">
                <a:solidFill>
                  <a:srgbClr val="003399"/>
                </a:solidFill>
                <a:latin typeface="宋体" charset="-122"/>
              </a:rPr>
              <a:t>严格执行自繁自养，特别注意不要从疫区进猪入场。</a:t>
            </a:r>
          </a:p>
          <a:p>
            <a:pPr>
              <a:lnSpc>
                <a:spcPct val="125000"/>
              </a:lnSpc>
            </a:pPr>
            <a:r>
              <a:rPr kumimoji="1" lang="en-US" altLang="zh-CN" sz="2400">
                <a:solidFill>
                  <a:srgbClr val="003399"/>
                </a:solidFill>
                <a:latin typeface="宋体" charset="-122"/>
              </a:rPr>
              <a:t>2.</a:t>
            </a:r>
            <a:r>
              <a:rPr kumimoji="1" lang="zh-CN" altLang="en-US" sz="2400">
                <a:solidFill>
                  <a:srgbClr val="003399"/>
                </a:solidFill>
                <a:latin typeface="宋体" charset="-122"/>
              </a:rPr>
              <a:t>引进种猪应严格隔离检疫至少</a:t>
            </a:r>
            <a:r>
              <a:rPr kumimoji="1" lang="en-US" altLang="zh-CN" sz="2400">
                <a:solidFill>
                  <a:srgbClr val="003399"/>
                </a:solidFill>
                <a:latin typeface="宋体" charset="-122"/>
              </a:rPr>
              <a:t>3</a:t>
            </a:r>
            <a:r>
              <a:rPr kumimoji="1" lang="zh-CN" altLang="en-US" sz="2400">
                <a:solidFill>
                  <a:srgbClr val="003399"/>
                </a:solidFill>
                <a:latin typeface="宋体" charset="-122"/>
              </a:rPr>
              <a:t>周以上才可混群。</a:t>
            </a:r>
          </a:p>
          <a:p>
            <a:pPr>
              <a:lnSpc>
                <a:spcPct val="125000"/>
              </a:lnSpc>
            </a:pPr>
            <a:r>
              <a:rPr kumimoji="1" lang="en-US" altLang="zh-CN" sz="2400">
                <a:solidFill>
                  <a:srgbClr val="003399"/>
                </a:solidFill>
                <a:latin typeface="宋体" charset="-122"/>
              </a:rPr>
              <a:t>3.</a:t>
            </a:r>
            <a:r>
              <a:rPr kumimoji="1" lang="zh-CN" altLang="en-US" sz="2400">
                <a:solidFill>
                  <a:srgbClr val="003399"/>
                </a:solidFill>
                <a:latin typeface="宋体" charset="-122"/>
              </a:rPr>
              <a:t>猪场应与外界隔离，限制外来人员进入，猪舍之间不同龄的猪，应处于隔离状态。</a:t>
            </a:r>
            <a:r>
              <a:rPr kumimoji="1" lang="zh-CN" altLang="en-US" sz="2400">
                <a:solidFill>
                  <a:srgbClr val="000000"/>
                </a:solidFill>
                <a:latin typeface="宋体" charset="-122"/>
              </a:rPr>
              <a:t> 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3492500" y="3068638"/>
            <a:ext cx="5111750" cy="279876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5000"/>
              </a:lnSpc>
            </a:pPr>
            <a:r>
              <a:rPr kumimoji="1" lang="en-US" altLang="zh-CN" sz="2400">
                <a:solidFill>
                  <a:srgbClr val="003399"/>
                </a:solidFill>
                <a:latin typeface="宋体" charset="-122"/>
              </a:rPr>
              <a:t>1.</a:t>
            </a:r>
            <a:r>
              <a:rPr kumimoji="1" lang="zh-CN" altLang="en-US" sz="2400">
                <a:solidFill>
                  <a:srgbClr val="003399"/>
                </a:solidFill>
                <a:latin typeface="宋体" charset="-122"/>
              </a:rPr>
              <a:t>喂服食用醋。</a:t>
            </a:r>
          </a:p>
          <a:p>
            <a:pPr>
              <a:lnSpc>
                <a:spcPct val="125000"/>
              </a:lnSpc>
            </a:pPr>
            <a:r>
              <a:rPr kumimoji="1" lang="en-US" altLang="zh-CN" sz="2400">
                <a:solidFill>
                  <a:srgbClr val="003399"/>
                </a:solidFill>
                <a:latin typeface="宋体" charset="-122"/>
              </a:rPr>
              <a:t>2.</a:t>
            </a:r>
            <a:r>
              <a:rPr kumimoji="1" lang="zh-CN" altLang="en-US" sz="2400">
                <a:solidFill>
                  <a:srgbClr val="003399"/>
                </a:solidFill>
                <a:latin typeface="宋体" charset="-122"/>
              </a:rPr>
              <a:t>林可或磺胺间甲嘧啶肌注。</a:t>
            </a:r>
          </a:p>
          <a:p>
            <a:pPr>
              <a:lnSpc>
                <a:spcPct val="125000"/>
              </a:lnSpc>
            </a:pPr>
            <a:r>
              <a:rPr kumimoji="1" lang="en-US" altLang="zh-CN" sz="2400">
                <a:solidFill>
                  <a:srgbClr val="003399"/>
                </a:solidFill>
                <a:latin typeface="宋体" charset="-122"/>
              </a:rPr>
              <a:t>3.</a:t>
            </a:r>
            <a:r>
              <a:rPr kumimoji="1" lang="zh-CN" altLang="en-US" sz="2400">
                <a:solidFill>
                  <a:srgbClr val="003399"/>
                </a:solidFill>
                <a:latin typeface="宋体" charset="-122"/>
              </a:rPr>
              <a:t>粘杆菌素、螺旋霉素、亚奇霉素、磺胺间甲嘧啶混料连喂</a:t>
            </a:r>
            <a:r>
              <a:rPr kumimoji="1" lang="en-US" altLang="zh-CN" sz="2400">
                <a:solidFill>
                  <a:srgbClr val="003399"/>
                </a:solidFill>
                <a:latin typeface="宋体" charset="-122"/>
              </a:rPr>
              <a:t>3</a:t>
            </a:r>
            <a:r>
              <a:rPr kumimoji="1" lang="zh-CN" altLang="en-US" sz="2400">
                <a:solidFill>
                  <a:srgbClr val="003399"/>
                </a:solidFill>
                <a:latin typeface="宋体" charset="-122"/>
              </a:rPr>
              <a:t>～</a:t>
            </a:r>
            <a:r>
              <a:rPr kumimoji="1" lang="en-US" altLang="zh-CN" sz="2400">
                <a:solidFill>
                  <a:srgbClr val="003399"/>
                </a:solidFill>
                <a:latin typeface="宋体" charset="-122"/>
              </a:rPr>
              <a:t>4</a:t>
            </a:r>
            <a:r>
              <a:rPr kumimoji="1" lang="zh-CN" altLang="en-US" sz="2400">
                <a:solidFill>
                  <a:srgbClr val="003399"/>
                </a:solidFill>
                <a:latin typeface="宋体" charset="-122"/>
              </a:rPr>
              <a:t>天。</a:t>
            </a:r>
          </a:p>
          <a:p>
            <a:pPr>
              <a:lnSpc>
                <a:spcPct val="125000"/>
              </a:lnSpc>
            </a:pPr>
            <a:r>
              <a:rPr kumimoji="1" lang="en-US" altLang="zh-CN" sz="2400">
                <a:solidFill>
                  <a:srgbClr val="003399"/>
                </a:solidFill>
                <a:latin typeface="宋体" charset="-122"/>
              </a:rPr>
              <a:t>4.</a:t>
            </a:r>
            <a:r>
              <a:rPr kumimoji="1" lang="zh-CN" altLang="en-US" sz="2400">
                <a:solidFill>
                  <a:srgbClr val="003399"/>
                </a:solidFill>
                <a:latin typeface="宋体" charset="-122"/>
              </a:rPr>
              <a:t>对下痢严重肌注</a:t>
            </a:r>
            <a:r>
              <a:rPr kumimoji="1" lang="en-US" altLang="zh-CN" sz="2400">
                <a:solidFill>
                  <a:srgbClr val="003399"/>
                </a:solidFill>
                <a:latin typeface="宋体" charset="-122"/>
              </a:rPr>
              <a:t>K3</a:t>
            </a:r>
            <a:r>
              <a:rPr kumimoji="1" lang="zh-CN" altLang="en-US" sz="2400">
                <a:solidFill>
                  <a:srgbClr val="003399"/>
                </a:solidFill>
                <a:latin typeface="宋体" charset="-122"/>
              </a:rPr>
              <a:t>、止血敏。</a:t>
            </a:r>
          </a:p>
          <a:p>
            <a:pPr>
              <a:lnSpc>
                <a:spcPct val="125000"/>
              </a:lnSpc>
            </a:pPr>
            <a:r>
              <a:rPr kumimoji="1" lang="en-US" altLang="zh-CN" sz="2400">
                <a:solidFill>
                  <a:srgbClr val="003399"/>
                </a:solidFill>
                <a:latin typeface="宋体" charset="-122"/>
              </a:rPr>
              <a:t>5.</a:t>
            </a:r>
            <a:r>
              <a:rPr kumimoji="1" lang="zh-CN" altLang="en-US" sz="2400">
                <a:solidFill>
                  <a:srgbClr val="003399"/>
                </a:solidFill>
                <a:latin typeface="宋体" charset="-122"/>
              </a:rPr>
              <a:t>补液调解水、电解质，防酸中毒。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5" grpId="0"/>
      <p:bldP spid="22" grpId="0" animBg="1"/>
      <p:bldP spid="22" grpId="1" animBg="1"/>
      <p:bldP spid="28" grpId="0" animBg="1"/>
      <p:bldP spid="28" grpId="1" animBg="1"/>
    </p:bldLst>
  </p:timing>
</p:sld>
</file>

<file path=ppt/theme/theme1.xml><?xml version="1.0" encoding="utf-8"?>
<a:theme xmlns:a="http://schemas.openxmlformats.org/drawingml/2006/main" name="项目四 消化道疾病-传染性胃肠炎">
  <a:themeElements>
    <a:clrScheme name="574TGp_natural_light_ani 3">
      <a:dk1>
        <a:srgbClr val="808080"/>
      </a:dk1>
      <a:lt1>
        <a:srgbClr val="DDE89A"/>
      </a:lt1>
      <a:dk2>
        <a:srgbClr val="329A2A"/>
      </a:dk2>
      <a:lt2>
        <a:srgbClr val="185E25"/>
      </a:lt2>
      <a:accent1>
        <a:srgbClr val="80CB35"/>
      </a:accent1>
      <a:accent2>
        <a:srgbClr val="518CD3"/>
      </a:accent2>
      <a:accent3>
        <a:srgbClr val="ADCAAC"/>
      </a:accent3>
      <a:accent4>
        <a:srgbClr val="BDC683"/>
      </a:accent4>
      <a:accent5>
        <a:srgbClr val="C0E2AE"/>
      </a:accent5>
      <a:accent6>
        <a:srgbClr val="497EBF"/>
      </a:accent6>
      <a:hlink>
        <a:srgbClr val="E15D7C"/>
      </a:hlink>
      <a:folHlink>
        <a:srgbClr val="DB9153"/>
      </a:folHlink>
    </a:clrScheme>
    <a:fontScheme name="574TGp_natural_light_ani">
      <a:majorFont>
        <a:latin typeface="黑体"/>
        <a:ea typeface="黑体"/>
        <a:cs typeface=""/>
      </a:majorFont>
      <a:minorFont>
        <a:latin typeface="宋体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lnDef>
  </a:objectDefaults>
  <a:extraClrSchemeLst>
    <a:extraClrScheme>
      <a:clrScheme name="574TGp_natural_light_ani 1">
        <a:dk1>
          <a:srgbClr val="808080"/>
        </a:dk1>
        <a:lt1>
          <a:srgbClr val="EADCC0"/>
        </a:lt1>
        <a:dk2>
          <a:srgbClr val="F97407"/>
        </a:dk2>
        <a:lt2>
          <a:srgbClr val="E65D00"/>
        </a:lt2>
        <a:accent1>
          <a:srgbClr val="FBCF2D"/>
        </a:accent1>
        <a:accent2>
          <a:srgbClr val="5C8CDA"/>
        </a:accent2>
        <a:accent3>
          <a:srgbClr val="FBBCAA"/>
        </a:accent3>
        <a:accent4>
          <a:srgbClr val="C8BCA4"/>
        </a:accent4>
        <a:accent5>
          <a:srgbClr val="FDE4AD"/>
        </a:accent5>
        <a:accent6>
          <a:srgbClr val="537EC5"/>
        </a:accent6>
        <a:hlink>
          <a:srgbClr val="87D242"/>
        </a:hlink>
        <a:folHlink>
          <a:srgbClr val="DA647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74TGp_natural_light_ani 2">
        <a:dk1>
          <a:srgbClr val="808080"/>
        </a:dk1>
        <a:lt1>
          <a:srgbClr val="9BD3E5"/>
        </a:lt1>
        <a:dk2>
          <a:srgbClr val="357DA9"/>
        </a:dk2>
        <a:lt2>
          <a:srgbClr val="101C56"/>
        </a:lt2>
        <a:accent1>
          <a:srgbClr val="58BECC"/>
        </a:accent1>
        <a:accent2>
          <a:srgbClr val="8A5BDF"/>
        </a:accent2>
        <a:accent3>
          <a:srgbClr val="AEBFD1"/>
        </a:accent3>
        <a:accent4>
          <a:srgbClr val="84B4C3"/>
        </a:accent4>
        <a:accent5>
          <a:srgbClr val="B4DBE2"/>
        </a:accent5>
        <a:accent6>
          <a:srgbClr val="7D52CA"/>
        </a:accent6>
        <a:hlink>
          <a:srgbClr val="6ECC4C"/>
        </a:hlink>
        <a:folHlink>
          <a:srgbClr val="DD693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74TGp_natural_light_ani 3">
        <a:dk1>
          <a:srgbClr val="808080"/>
        </a:dk1>
        <a:lt1>
          <a:srgbClr val="DDE89A"/>
        </a:lt1>
        <a:dk2>
          <a:srgbClr val="329A2A"/>
        </a:dk2>
        <a:lt2>
          <a:srgbClr val="185E25"/>
        </a:lt2>
        <a:accent1>
          <a:srgbClr val="80CB35"/>
        </a:accent1>
        <a:accent2>
          <a:srgbClr val="518CD3"/>
        </a:accent2>
        <a:accent3>
          <a:srgbClr val="ADCAAC"/>
        </a:accent3>
        <a:accent4>
          <a:srgbClr val="BDC683"/>
        </a:accent4>
        <a:accent5>
          <a:srgbClr val="C0E2AE"/>
        </a:accent5>
        <a:accent6>
          <a:srgbClr val="497EBF"/>
        </a:accent6>
        <a:hlink>
          <a:srgbClr val="E15D7C"/>
        </a:hlink>
        <a:folHlink>
          <a:srgbClr val="DB915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项目四 消化道疾病-传染性胃肠炎</Template>
  <TotalTime>146</TotalTime>
  <Words>722</Words>
  <Application>Microsoft Office PowerPoint</Application>
  <PresentationFormat>全屏显示(4:3)</PresentationFormat>
  <Paragraphs>59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7" baseType="lpstr">
      <vt:lpstr>黑体</vt:lpstr>
      <vt:lpstr>华文行楷</vt:lpstr>
      <vt:lpstr>经典综艺体简</vt:lpstr>
      <vt:lpstr>隶书</vt:lpstr>
      <vt:lpstr>宋体</vt:lpstr>
      <vt:lpstr>Arial</vt:lpstr>
      <vt:lpstr>Times New Roman</vt:lpstr>
      <vt:lpstr>Wingdings</vt:lpstr>
      <vt:lpstr>项目四 消化道疾病-传染性胃肠炎</vt:lpstr>
      <vt:lpstr>任务4 猪痢疾防治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猪 痢 疾 </dc:title>
  <dc:creator>Administrator</dc:creator>
  <cp:lastModifiedBy>FKL</cp:lastModifiedBy>
  <cp:revision>30</cp:revision>
  <cp:lastPrinted>1601-01-01T00:00:00Z</cp:lastPrinted>
  <dcterms:created xsi:type="dcterms:W3CDTF">2013-05-06T14:32:07Z</dcterms:created>
  <dcterms:modified xsi:type="dcterms:W3CDTF">2021-02-09T23:39:55Z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