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622" r:id="rId3"/>
    <p:sldId id="624" r:id="rId4"/>
    <p:sldId id="258" r:id="rId5"/>
    <p:sldId id="623" r:id="rId6"/>
    <p:sldId id="621" r:id="rId7"/>
    <p:sldId id="625" r:id="rId8"/>
    <p:sldId id="626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000066"/>
    <a:srgbClr val="FFFFFF"/>
    <a:srgbClr val="117AAF"/>
    <a:srgbClr val="3C9094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706" autoAdjust="0"/>
  </p:normalViewPr>
  <p:slideViewPr>
    <p:cSldViewPr>
      <p:cViewPr varScale="1">
        <p:scale>
          <a:sx n="97" d="100"/>
          <a:sy n="97" d="100"/>
        </p:scale>
        <p:origin x="7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24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8F7CE-5CCE-427B-9AD8-37B6CCE98F71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EB66680D-682F-4498-9B41-01F43F9B7F4C}">
      <dgm:prSet custT="1"/>
      <dgm:spPr/>
      <dgm:t>
        <a:bodyPr/>
        <a:lstStyle/>
        <a:p>
          <a:pPr rtl="0"/>
          <a:r>
            <a:rPr lang="zh-CN" sz="3200" b="1" dirty="0">
              <a:solidFill>
                <a:srgbClr val="FFFFFF"/>
              </a:solidFill>
            </a:rPr>
            <a:t>主要发生于初产母猪。</a:t>
          </a:r>
          <a:endParaRPr lang="en-US" sz="3200" b="1" dirty="0">
            <a:solidFill>
              <a:srgbClr val="FFFFFF"/>
            </a:solidFill>
          </a:endParaRPr>
        </a:p>
      </dgm:t>
    </dgm:pt>
    <dgm:pt modelId="{119C31BB-A08A-4F90-B13E-707490136E44}" type="parTrans" cxnId="{5212E930-3303-4E79-A8B7-5AC91D84816D}">
      <dgm:prSet/>
      <dgm:spPr/>
      <dgm:t>
        <a:bodyPr/>
        <a:lstStyle/>
        <a:p>
          <a:endParaRPr lang="zh-CN" altLang="en-US"/>
        </a:p>
      </dgm:t>
    </dgm:pt>
    <dgm:pt modelId="{CB1BB9B4-395B-4F4D-A5A5-B61BAB1063B3}" type="sibTrans" cxnId="{5212E930-3303-4E79-A8B7-5AC91D84816D}">
      <dgm:prSet/>
      <dgm:spPr/>
      <dgm:t>
        <a:bodyPr/>
        <a:lstStyle/>
        <a:p>
          <a:endParaRPr lang="zh-CN" altLang="en-US"/>
        </a:p>
      </dgm:t>
    </dgm:pt>
    <dgm:pt modelId="{DE8EAEED-4DA3-43F2-AFA1-97560D7D3F28}">
      <dgm:prSet custT="1"/>
      <dgm:spPr/>
      <dgm:t>
        <a:bodyPr/>
        <a:lstStyle/>
        <a:p>
          <a:pPr algn="l" rtl="0"/>
          <a:r>
            <a:rPr lang="zh-CN" altLang="en-US" sz="2400" b="1" dirty="0">
              <a:solidFill>
                <a:srgbClr val="FF0000"/>
              </a:solidFill>
            </a:rPr>
            <a:t>特征：</a:t>
          </a:r>
          <a:r>
            <a:rPr lang="zh-CN" altLang="en-US" sz="2400" b="1" dirty="0">
              <a:solidFill>
                <a:srgbClr val="FFFFFF"/>
              </a:solidFill>
            </a:rPr>
            <a:t>流产、产死胎、木乃伊胎及病弱仔猪，但</a:t>
          </a:r>
          <a:r>
            <a:rPr lang="zh-CN" altLang="en-US" sz="2400" b="1" dirty="0">
              <a:solidFill>
                <a:srgbClr val="FF0000"/>
              </a:solidFill>
            </a:rPr>
            <a:t>母猪通常不表现其他症状。</a:t>
          </a:r>
          <a:r>
            <a:rPr lang="zh-CN" altLang="en-US" sz="2300" b="1" dirty="0"/>
            <a:t> </a:t>
          </a:r>
        </a:p>
      </dgm:t>
    </dgm:pt>
    <dgm:pt modelId="{3351E347-43DA-4471-AB3C-CB43B64FE3D1}" type="parTrans" cxnId="{FE0771C2-42AE-4766-BBA5-15A7C8CE372D}">
      <dgm:prSet/>
      <dgm:spPr/>
      <dgm:t>
        <a:bodyPr/>
        <a:lstStyle/>
        <a:p>
          <a:endParaRPr lang="zh-CN" altLang="en-US"/>
        </a:p>
      </dgm:t>
    </dgm:pt>
    <dgm:pt modelId="{A896E179-0928-471A-AE28-8A4B970BC97C}" type="sibTrans" cxnId="{FE0771C2-42AE-4766-BBA5-15A7C8CE372D}">
      <dgm:prSet/>
      <dgm:spPr/>
      <dgm:t>
        <a:bodyPr/>
        <a:lstStyle/>
        <a:p>
          <a:endParaRPr lang="zh-CN" altLang="en-US"/>
        </a:p>
      </dgm:t>
    </dgm:pt>
    <dgm:pt modelId="{EADC5DF2-A7B8-469F-AFF7-988441B20B8A}" type="pres">
      <dgm:prSet presAssocID="{5DB8F7CE-5CCE-427B-9AD8-37B6CCE98F7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04D7560-FC77-4300-AB87-0C6A25DAD626}" type="pres">
      <dgm:prSet presAssocID="{EB66680D-682F-4498-9B41-01F43F9B7F4C}" presName="composite" presStyleCnt="0"/>
      <dgm:spPr/>
    </dgm:pt>
    <dgm:pt modelId="{7463D546-8317-4980-AA6C-20439BB065AF}" type="pres">
      <dgm:prSet presAssocID="{EB66680D-682F-4498-9B41-01F43F9B7F4C}" presName="imgShp" presStyleLbl="fgImgPlace1" presStyleIdx="0" presStyleCnt="2" custLinFactX="-15011" custLinFactNeighborX="-100000" custLinFactNeighborY="104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9A0176-2EAC-4C8F-A918-766A185F1DB7}" type="pres">
      <dgm:prSet presAssocID="{EB66680D-682F-4498-9B41-01F43F9B7F4C}" presName="txShp" presStyleLbl="node1" presStyleIdx="0" presStyleCnt="2" custLinFactNeighborX="-8851" custLinFactNeighborY="104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81C8E6-4866-4870-8D85-9518B4ECDC3A}" type="pres">
      <dgm:prSet presAssocID="{CB1BB9B4-395B-4F4D-A5A5-B61BAB1063B3}" presName="spacing" presStyleCnt="0"/>
      <dgm:spPr/>
    </dgm:pt>
    <dgm:pt modelId="{01A8A872-49DE-4E3C-BA3A-B0BDF312A06B}" type="pres">
      <dgm:prSet presAssocID="{DE8EAEED-4DA3-43F2-AFA1-97560D7D3F28}" presName="composite" presStyleCnt="0"/>
      <dgm:spPr/>
    </dgm:pt>
    <dgm:pt modelId="{49A44887-E5B9-4916-87EF-99FF21CDF4E9}" type="pres">
      <dgm:prSet presAssocID="{DE8EAEED-4DA3-43F2-AFA1-97560D7D3F28}" presName="imgShp" presStyleLbl="fgImgPlace1" presStyleIdx="1" presStyleCnt="2" custLinFactNeighborX="-79586" custLinFactNeighborY="-84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EEB24A-99E2-4D1D-9A6D-363A497A9D46}" type="pres">
      <dgm:prSet presAssocID="{DE8EAEED-4DA3-43F2-AFA1-97560D7D3F28}" presName="txShp" presStyleLbl="node1" presStyleIdx="1" presStyleCnt="2" custScaleX="128058" custScaleY="137866" custLinFactNeighborX="9583" custLinFactNeighborY="-103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067C3A-909A-400A-AA55-4881AAEFDFB4}" type="presOf" srcId="{EB66680D-682F-4498-9B41-01F43F9B7F4C}" destId="{709A0176-2EAC-4C8F-A918-766A185F1DB7}" srcOrd="0" destOrd="0" presId="urn:microsoft.com/office/officeart/2005/8/layout/vList3"/>
    <dgm:cxn modelId="{FE0771C2-42AE-4766-BBA5-15A7C8CE372D}" srcId="{5DB8F7CE-5CCE-427B-9AD8-37B6CCE98F71}" destId="{DE8EAEED-4DA3-43F2-AFA1-97560D7D3F28}" srcOrd="1" destOrd="0" parTransId="{3351E347-43DA-4471-AB3C-CB43B64FE3D1}" sibTransId="{A896E179-0928-471A-AE28-8A4B970BC97C}"/>
    <dgm:cxn modelId="{5212E930-3303-4E79-A8B7-5AC91D84816D}" srcId="{5DB8F7CE-5CCE-427B-9AD8-37B6CCE98F71}" destId="{EB66680D-682F-4498-9B41-01F43F9B7F4C}" srcOrd="0" destOrd="0" parTransId="{119C31BB-A08A-4F90-B13E-707490136E44}" sibTransId="{CB1BB9B4-395B-4F4D-A5A5-B61BAB1063B3}"/>
    <dgm:cxn modelId="{88990591-D41D-4BDD-8F88-BAE383AFF1BC}" type="presOf" srcId="{5DB8F7CE-5CCE-427B-9AD8-37B6CCE98F71}" destId="{EADC5DF2-A7B8-469F-AFF7-988441B20B8A}" srcOrd="0" destOrd="0" presId="urn:microsoft.com/office/officeart/2005/8/layout/vList3"/>
    <dgm:cxn modelId="{CB4511B8-AA47-472E-8FC5-210CA8F90449}" type="presOf" srcId="{DE8EAEED-4DA3-43F2-AFA1-97560D7D3F28}" destId="{58EEB24A-99E2-4D1D-9A6D-363A497A9D46}" srcOrd="0" destOrd="0" presId="urn:microsoft.com/office/officeart/2005/8/layout/vList3"/>
    <dgm:cxn modelId="{7A435AA7-6494-4E99-8A66-5EB675AD94D4}" type="presParOf" srcId="{EADC5DF2-A7B8-469F-AFF7-988441B20B8A}" destId="{904D7560-FC77-4300-AB87-0C6A25DAD626}" srcOrd="0" destOrd="0" presId="urn:microsoft.com/office/officeart/2005/8/layout/vList3"/>
    <dgm:cxn modelId="{F06354BE-8123-4646-A250-A3F6AA778883}" type="presParOf" srcId="{904D7560-FC77-4300-AB87-0C6A25DAD626}" destId="{7463D546-8317-4980-AA6C-20439BB065AF}" srcOrd="0" destOrd="0" presId="urn:microsoft.com/office/officeart/2005/8/layout/vList3"/>
    <dgm:cxn modelId="{63EA6929-962B-4570-AFB3-DF5A30DDD45E}" type="presParOf" srcId="{904D7560-FC77-4300-AB87-0C6A25DAD626}" destId="{709A0176-2EAC-4C8F-A918-766A185F1DB7}" srcOrd="1" destOrd="0" presId="urn:microsoft.com/office/officeart/2005/8/layout/vList3"/>
    <dgm:cxn modelId="{9F1F0B76-667D-494C-90AC-F68B26755BA2}" type="presParOf" srcId="{EADC5DF2-A7B8-469F-AFF7-988441B20B8A}" destId="{E481C8E6-4866-4870-8D85-9518B4ECDC3A}" srcOrd="1" destOrd="0" presId="urn:microsoft.com/office/officeart/2005/8/layout/vList3"/>
    <dgm:cxn modelId="{05A4E681-927A-4015-8E13-80DCA2407585}" type="presParOf" srcId="{EADC5DF2-A7B8-469F-AFF7-988441B20B8A}" destId="{01A8A872-49DE-4E3C-BA3A-B0BDF312A06B}" srcOrd="2" destOrd="0" presId="urn:microsoft.com/office/officeart/2005/8/layout/vList3"/>
    <dgm:cxn modelId="{DA42F9C9-417F-45AB-A5C6-2DA6F1C61110}" type="presParOf" srcId="{01A8A872-49DE-4E3C-BA3A-B0BDF312A06B}" destId="{49A44887-E5B9-4916-87EF-99FF21CDF4E9}" srcOrd="0" destOrd="0" presId="urn:microsoft.com/office/officeart/2005/8/layout/vList3"/>
    <dgm:cxn modelId="{D346ADE8-8F2F-433A-8946-937804908E32}" type="presParOf" srcId="{01A8A872-49DE-4E3C-BA3A-B0BDF312A06B}" destId="{58EEB24A-99E2-4D1D-9A6D-363A497A9D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A0176-2EAC-4C8F-A918-766A185F1DB7}">
      <dsp:nvSpPr>
        <dsp:cNvPr id="0" name=""/>
        <dsp:cNvSpPr/>
      </dsp:nvSpPr>
      <dsp:spPr>
        <a:xfrm rot="10800000">
          <a:off x="1080146" y="72010"/>
          <a:ext cx="5554697" cy="6907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583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200" b="1" kern="1200" dirty="0">
              <a:solidFill>
                <a:srgbClr val="FFFFFF"/>
              </a:solidFill>
            </a:rPr>
            <a:t>主要发生于初产母猪。</a:t>
          </a:r>
          <a:endParaRPr lang="en-US" sz="3200" b="1" kern="1200" dirty="0">
            <a:solidFill>
              <a:srgbClr val="FFFFFF"/>
            </a:solidFill>
          </a:endParaRPr>
        </a:p>
      </dsp:txBody>
      <dsp:txXfrm rot="10800000">
        <a:off x="1252823" y="72010"/>
        <a:ext cx="5382020" cy="690709"/>
      </dsp:txXfrm>
    </dsp:sp>
    <dsp:sp modelId="{7463D546-8317-4980-AA6C-20439BB065AF}">
      <dsp:nvSpPr>
        <dsp:cNvPr id="0" name=""/>
        <dsp:cNvSpPr/>
      </dsp:nvSpPr>
      <dsp:spPr>
        <a:xfrm>
          <a:off x="432046" y="72010"/>
          <a:ext cx="690709" cy="6907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EB24A-99E2-4D1D-9A6D-363A497A9D46}">
      <dsp:nvSpPr>
        <dsp:cNvPr id="0" name=""/>
        <dsp:cNvSpPr/>
      </dsp:nvSpPr>
      <dsp:spPr>
        <a:xfrm rot="10800000">
          <a:off x="1152153" y="792088"/>
          <a:ext cx="7113234" cy="9522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58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rgbClr val="FF0000"/>
              </a:solidFill>
            </a:rPr>
            <a:t>特征：</a:t>
          </a:r>
          <a:r>
            <a:rPr lang="zh-CN" altLang="en-US" sz="2400" b="1" kern="1200" dirty="0">
              <a:solidFill>
                <a:srgbClr val="FFFFFF"/>
              </a:solidFill>
            </a:rPr>
            <a:t>流产、产死胎、木乃伊胎及病弱仔猪，但</a:t>
          </a:r>
          <a:r>
            <a:rPr lang="zh-CN" altLang="en-US" sz="2400" b="1" kern="1200" dirty="0">
              <a:solidFill>
                <a:srgbClr val="FF0000"/>
              </a:solidFill>
            </a:rPr>
            <a:t>母猪通常不表现其他症状。</a:t>
          </a:r>
          <a:r>
            <a:rPr lang="zh-CN" altLang="en-US" sz="2300" b="1" kern="1200" dirty="0"/>
            <a:t> </a:t>
          </a:r>
        </a:p>
      </dsp:txBody>
      <dsp:txXfrm rot="10800000">
        <a:off x="1390216" y="792088"/>
        <a:ext cx="6875171" cy="952252"/>
      </dsp:txXfrm>
    </dsp:sp>
    <dsp:sp modelId="{49A44887-E5B9-4916-87EF-99FF21CDF4E9}">
      <dsp:nvSpPr>
        <dsp:cNvPr id="0" name=""/>
        <dsp:cNvSpPr/>
      </dsp:nvSpPr>
      <dsp:spPr>
        <a:xfrm>
          <a:off x="504053" y="936101"/>
          <a:ext cx="690709" cy="6907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2713" y="6172200"/>
            <a:ext cx="8936037" cy="414338"/>
            <a:chOff x="71" y="3751"/>
            <a:chExt cx="5629" cy="398"/>
          </a:xfrm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11"/>
            <p:cNvSpPr>
              <a:spLocks/>
            </p:cNvSpPr>
            <p:nvPr userDrawn="1"/>
          </p:nvSpPr>
          <p:spPr bwMode="gray">
            <a:xfrm>
              <a:off x="4209" y="3833"/>
              <a:ext cx="1491" cy="8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 rot="10800000">
            <a:off x="6003925" y="1295400"/>
            <a:ext cx="2768600" cy="779463"/>
            <a:chOff x="1566" y="164"/>
            <a:chExt cx="1455" cy="425"/>
          </a:xfrm>
        </p:grpSpPr>
        <p:sp>
          <p:nvSpPr>
            <p:cNvPr id="9" name="Freeform 13"/>
            <p:cNvSpPr>
              <a:spLocks/>
            </p:cNvSpPr>
            <p:nvPr/>
          </p:nvSpPr>
          <p:spPr bwMode="gray">
            <a:xfrm>
              <a:off x="1894" y="468"/>
              <a:ext cx="38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gray">
            <a:xfrm>
              <a:off x="2271" y="455"/>
              <a:ext cx="45" cy="138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gray">
            <a:xfrm>
              <a:off x="1776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gray">
            <a:xfrm>
              <a:off x="2795" y="378"/>
              <a:ext cx="143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gray">
            <a:xfrm>
              <a:off x="2634" y="457"/>
              <a:ext cx="88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gray">
            <a:xfrm>
              <a:off x="2433" y="405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gray">
            <a:xfrm>
              <a:off x="1917" y="238"/>
              <a:ext cx="164" cy="357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gray">
            <a:xfrm>
              <a:off x="2515" y="384"/>
              <a:ext cx="93" cy="209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gray">
            <a:xfrm>
              <a:off x="1567" y="302"/>
              <a:ext cx="128" cy="293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gray">
            <a:xfrm>
              <a:off x="2599" y="339"/>
              <a:ext cx="68" cy="254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gray">
            <a:xfrm>
              <a:off x="1674" y="167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gray">
            <a:xfrm>
              <a:off x="2065" y="367"/>
              <a:ext cx="100" cy="229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gray">
            <a:xfrm>
              <a:off x="2921" y="367"/>
              <a:ext cx="100" cy="229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gray">
            <a:xfrm>
              <a:off x="2161" y="223"/>
              <a:ext cx="97" cy="370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gray">
            <a:xfrm>
              <a:off x="2708" y="223"/>
              <a:ext cx="97" cy="370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5" name="Freeform 29" descr="Dark upward diagonal"/>
          <p:cNvSpPr>
            <a:spLocks/>
          </p:cNvSpPr>
          <p:nvPr/>
        </p:nvSpPr>
        <p:spPr bwMode="gray">
          <a:xfrm>
            <a:off x="85725" y="76200"/>
            <a:ext cx="8977313" cy="38100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85725" y="457200"/>
            <a:ext cx="8982075" cy="1131888"/>
            <a:chOff x="54" y="538"/>
            <a:chExt cx="5658" cy="713"/>
          </a:xfrm>
        </p:grpSpPr>
        <p:sp>
          <p:nvSpPr>
            <p:cNvPr id="28" name="Freeform 32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33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34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1" name="Rectangle 35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2" name="TextBox 43"/>
          <p:cNvSpPr txBox="1"/>
          <p:nvPr userDrawn="1"/>
        </p:nvSpPr>
        <p:spPr>
          <a:xfrm>
            <a:off x="0" y="765175"/>
            <a:ext cx="49958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3" name="图片 42" descr="DSC0537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24036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45" descr="2012-07-15_17-52-37_7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15816" y="4437112"/>
            <a:ext cx="3024336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图片 40" descr="DSC0384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00192" y="4293096"/>
            <a:ext cx="2520280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图片 41" descr="DSC05353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3850" y="4076700"/>
            <a:ext cx="2447925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2376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0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2385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3124200" y="1628800"/>
            <a:ext cx="6019800" cy="1470025"/>
          </a:xfrm>
        </p:spPr>
        <p:txBody>
          <a:bodyPr/>
          <a:lstStyle>
            <a:lvl1pPr algn="ctr">
              <a:defRPr sz="4400">
                <a:solidFill>
                  <a:srgbClr val="0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7" name="Rectangle 41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BE76-8CA3-4C4C-9357-0F888A7688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  <p:bldP spid="3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99CE-51E3-49DB-9CF9-3C2D513570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D8DF-61CE-46D2-A455-5537AD903A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5DCC-1215-4C1B-BF8D-BB2491C229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6AD4-02C8-453D-BB44-31121FAAD4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938D-3F3E-4966-8103-2816FB831E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11DDB-3C99-43A0-8EEE-E56549DED2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93F1-5A56-4C47-A4F8-C4BD4403FD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0DC9-DEDF-4E10-B15C-BF33F77092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A30E5-50A0-4B18-9422-B5938042CC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D655-A41D-48D5-8BF7-12526C57E1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41315" name="Freeform 3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17" name="Freeform 5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18" name="Freeform 6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19" name="Freeform 7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0" name="Freeform 8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1" name="Freeform 9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2" name="Freeform 10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3" name="Freeform 11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4" name="Freeform 12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5" name="Freeform 13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6" name="Freeform 14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7" name="Freeform 15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8" name="Freeform 16"/>
            <p:cNvSpPr>
              <a:spLocks/>
            </p:cNvSpPr>
            <p:nvPr/>
          </p:nvSpPr>
          <p:spPr bwMode="gray">
            <a:xfrm>
              <a:off x="2273" y="187"/>
              <a:ext cx="182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29" name="Freeform 17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330" name="Freeform 18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41331" name="Freeform 19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1332" name="Freeform 20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1333" name="Freeform 21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1334" name="Freeform 22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1335" name="Freeform 23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1336" name="Rectangle 24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1337" name="Freeform 2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1338" name="Rectangle 2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5" name="Rectangle 2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41340" name="Rectangle 2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1341" name="Rectangle 2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1342" name="Rectangle 3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28BE8E-4A69-420D-8F69-181B54FE7B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1343" name="Text Box 31"/>
          <p:cNvSpPr txBox="1">
            <a:spLocks noChangeArrowheads="1"/>
          </p:cNvSpPr>
          <p:nvPr/>
        </p:nvSpPr>
        <p:spPr bwMode="gray">
          <a:xfrm>
            <a:off x="144463" y="6443663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zh-CN" altLang="zh-CN" sz="1100" b="0" i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黑体" pitchFamily="2" charset="-122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黑体" pitchFamily="2" charset="-122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黑体" pitchFamily="2" charset="-122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黑体" pitchFamily="2" charset="-122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黑体" pitchFamily="2" charset="-122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黑体" pitchFamily="2" charset="-122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黑体" pitchFamily="2" charset="-122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黑体" pitchFamily="2" charset="-122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780928"/>
            <a:ext cx="7362974" cy="1219200"/>
          </a:xfrm>
        </p:spPr>
        <p:txBody>
          <a:bodyPr/>
          <a:lstStyle/>
          <a:p>
            <a:r>
              <a:rPr lang="zh-CN" altLang="zh-CN" sz="4800" dirty="0"/>
              <a:t>任务</a:t>
            </a:r>
            <a:r>
              <a:rPr lang="en-US" altLang="zh-CN" sz="4800" dirty="0"/>
              <a:t>3 </a:t>
            </a:r>
            <a:r>
              <a:rPr lang="zh-CN" altLang="zh-CN" sz="4800" dirty="0"/>
              <a:t>细小病毒病防控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250825" y="404813"/>
            <a:ext cx="4995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2304256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</a:rPr>
              <a:t>一   概述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1844675"/>
            <a:ext cx="8137525" cy="1077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/>
              <a:t>猪</a:t>
            </a:r>
            <a:r>
              <a:rPr lang="zh-CN" altLang="en-US" sz="3200"/>
              <a:t>毒</a:t>
            </a:r>
            <a:r>
              <a:rPr lang="zh-CN" altLang="zh-CN" sz="3200">
                <a:solidFill>
                  <a:srgbClr val="000066"/>
                </a:solidFill>
              </a:rPr>
              <a:t>细小病毒病（</a:t>
            </a:r>
            <a:r>
              <a:rPr lang="en-US" altLang="zh-CN" sz="3200">
                <a:solidFill>
                  <a:srgbClr val="000066"/>
                </a:solidFill>
              </a:rPr>
              <a:t>PPI</a:t>
            </a:r>
            <a:r>
              <a:rPr lang="zh-CN" altLang="zh-CN" sz="3200">
                <a:solidFill>
                  <a:srgbClr val="000066"/>
                </a:solidFill>
              </a:rPr>
              <a:t>）是由细小病毒科猪细小病毒引起的母猪繁殖障碍性疾病。</a:t>
            </a:r>
            <a:endParaRPr lang="zh-CN" altLang="en-US" sz="3200">
              <a:solidFill>
                <a:srgbClr val="000066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395536" y="3068960"/>
          <a:ext cx="8352928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68313" y="4868863"/>
            <a:ext cx="81359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66"/>
                </a:solidFill>
              </a:rPr>
              <a:t>       </a:t>
            </a:r>
            <a:r>
              <a:rPr lang="zh-CN" altLang="zh-CN" sz="2800">
                <a:solidFill>
                  <a:srgbClr val="000066"/>
                </a:solidFill>
              </a:rPr>
              <a:t>近年来发现，猪细小病毒与猪圆环病毒</a:t>
            </a:r>
            <a:r>
              <a:rPr lang="en-US" altLang="zh-CN" sz="2800">
                <a:solidFill>
                  <a:srgbClr val="000066"/>
                </a:solidFill>
              </a:rPr>
              <a:t>2</a:t>
            </a:r>
            <a:r>
              <a:rPr lang="zh-CN" altLang="zh-CN" sz="2800">
                <a:solidFill>
                  <a:srgbClr val="000066"/>
                </a:solidFill>
              </a:rPr>
              <a:t>型混合感染后，可促进圆环病毒病症状的出现。</a:t>
            </a:r>
            <a:endParaRPr lang="en-US" altLang="zh-CN" sz="2800">
              <a:solidFill>
                <a:srgbClr val="000066"/>
              </a:solidFill>
            </a:endParaRPr>
          </a:p>
          <a:p>
            <a:r>
              <a:rPr lang="en-US" altLang="zh-CN" sz="2800">
                <a:solidFill>
                  <a:srgbClr val="000066"/>
                </a:solidFill>
              </a:rPr>
              <a:t>       </a:t>
            </a:r>
            <a:r>
              <a:rPr lang="zh-CN" altLang="zh-CN" sz="2800">
                <a:solidFill>
                  <a:srgbClr val="000066"/>
                </a:solidFill>
              </a:rPr>
              <a:t>本病呈世界性分布。</a:t>
            </a:r>
            <a:r>
              <a:rPr lang="zh-CN" altLang="en-US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Graphic spid="7" grpId="0">
        <p:bldAsOne/>
      </p:bldGraphic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33475" y="1333500"/>
            <a:ext cx="2501900" cy="688975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5370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5362" name="Text Box 18"/>
          <p:cNvSpPr txBox="1">
            <a:spLocks noChangeArrowheads="1"/>
          </p:cNvSpPr>
          <p:nvPr/>
        </p:nvSpPr>
        <p:spPr bwMode="white">
          <a:xfrm>
            <a:off x="1116013" y="1295400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360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二  病</a:t>
            </a:r>
            <a:r>
              <a:rPr lang="zh-CN" altLang="en-US" sz="320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60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原</a:t>
            </a: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white">
          <a:xfrm>
            <a:off x="1133475" y="43957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FFFFFF"/>
                </a:solidFill>
                <a:latin typeface="隶书" pitchFamily="49" charset="-122"/>
                <a:ea typeface="隶书" pitchFamily="49" charset="-122"/>
                <a:cs typeface="经典综艺体简"/>
              </a:rPr>
              <a:t>二</a:t>
            </a:r>
            <a:endParaRPr lang="en-US" altLang="zh-CN" sz="3600">
              <a:solidFill>
                <a:srgbClr val="FFFFFF"/>
              </a:solidFill>
              <a:latin typeface="隶书" pitchFamily="49" charset="-122"/>
              <a:ea typeface="隶书" pitchFamily="49" charset="-122"/>
              <a:cs typeface="经典综艺体简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4213" y="2420938"/>
            <a:ext cx="187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病原名称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27088" y="3716338"/>
            <a:ext cx="1512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抵抗力</a:t>
            </a:r>
          </a:p>
        </p:txBody>
      </p:sp>
      <p:sp>
        <p:nvSpPr>
          <p:cNvPr id="15366" name="TextBox 23"/>
          <p:cNvSpPr txBox="1">
            <a:spLocks noChangeArrowheads="1"/>
          </p:cNvSpPr>
          <p:nvPr/>
        </p:nvSpPr>
        <p:spPr bwMode="auto">
          <a:xfrm>
            <a:off x="179388" y="404813"/>
            <a:ext cx="499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3779838" y="2205038"/>
            <a:ext cx="2305050" cy="647700"/>
          </a:xfrm>
          <a:prstGeom prst="wedgeRectCallout">
            <a:avLst>
              <a:gd name="adj1" fmla="val -106190"/>
              <a:gd name="adj2" fmla="val 370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zh-CN" sz="3200">
                <a:solidFill>
                  <a:srgbClr val="000066"/>
                </a:solidFill>
              </a:rPr>
              <a:t>猪细小病毒</a:t>
            </a:r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3348038" y="3429000"/>
            <a:ext cx="5545137" cy="2520950"/>
          </a:xfrm>
          <a:prstGeom prst="wedgeRectCallout">
            <a:avLst>
              <a:gd name="adj1" fmla="val -70319"/>
              <a:gd name="adj2" fmla="val -259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zh-CN" altLang="zh-CN" sz="3200" dirty="0">
                <a:solidFill>
                  <a:srgbClr val="000066"/>
                </a:solidFill>
              </a:rPr>
              <a:t>强</a:t>
            </a:r>
            <a:r>
              <a:rPr lang="zh-CN" altLang="en-US" sz="3200" dirty="0">
                <a:solidFill>
                  <a:srgbClr val="000066"/>
                </a:solidFill>
              </a:rPr>
              <a:t>：</a:t>
            </a:r>
            <a:endParaRPr lang="en-US" altLang="zh-CN" sz="3200" dirty="0">
              <a:solidFill>
                <a:srgbClr val="000066"/>
              </a:solidFill>
            </a:endParaRPr>
          </a:p>
          <a:p>
            <a:pPr lvl="1">
              <a:buFont typeface="Wingdings" pitchFamily="2" charset="2"/>
              <a:buChar char="u"/>
              <a:defRPr/>
            </a:pPr>
            <a:r>
              <a:rPr lang="zh-CN" altLang="zh-CN" sz="3200" dirty="0">
                <a:solidFill>
                  <a:srgbClr val="000000"/>
                </a:solidFill>
                <a:latin typeface="+mn-lt"/>
              </a:rPr>
              <a:t>污染的圈舍在</a:t>
            </a:r>
            <a:r>
              <a:rPr lang="en-US" altLang="zh-CN" sz="3200" dirty="0">
                <a:solidFill>
                  <a:srgbClr val="000000"/>
                </a:solidFill>
                <a:latin typeface="+mn-lt"/>
              </a:rPr>
              <a:t>4</a:t>
            </a:r>
            <a:r>
              <a:rPr lang="zh-CN" altLang="zh-CN" sz="3200" dirty="0">
                <a:solidFill>
                  <a:srgbClr val="000000"/>
                </a:solidFill>
                <a:latin typeface="+mn-lt"/>
              </a:rPr>
              <a:t>个月内还具有感染性</a:t>
            </a:r>
            <a:r>
              <a:rPr lang="zh-CN" altLang="en-US" sz="3200" dirty="0">
                <a:solidFill>
                  <a:srgbClr val="000000"/>
                </a:solidFill>
                <a:latin typeface="+mn-lt"/>
              </a:rPr>
              <a:t>；</a:t>
            </a:r>
            <a:endParaRPr lang="en-US" altLang="zh-CN" sz="3200" dirty="0">
              <a:solidFill>
                <a:srgbClr val="000000"/>
              </a:solidFill>
              <a:latin typeface="+mn-lt"/>
            </a:endParaRPr>
          </a:p>
          <a:p>
            <a:pPr lvl="1">
              <a:buFont typeface="Wingdings" pitchFamily="2" charset="2"/>
              <a:buChar char="u"/>
              <a:defRPr/>
            </a:pPr>
            <a:r>
              <a:rPr lang="zh-CN" altLang="zh-CN" sz="3200" dirty="0">
                <a:solidFill>
                  <a:srgbClr val="000066"/>
                </a:solidFill>
              </a:rPr>
              <a:t>常规消毒方法未能将该病毒完全杀灭。</a:t>
            </a:r>
            <a:endParaRPr lang="zh-CN" alt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5380" grpId="0" animBg="1"/>
      <p:bldP spid="15380" grpId="1" animBg="1"/>
      <p:bldP spid="15381" grpId="0" animBg="1"/>
      <p:bldP spid="1538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2700338" y="3644900"/>
            <a:ext cx="6264275" cy="1152525"/>
          </a:xfrm>
          <a:prstGeom prst="wedgeRectCallout">
            <a:avLst>
              <a:gd name="adj1" fmla="val -55139"/>
              <a:gd name="adj2" fmla="val -425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主要来自感染细小病毒的母猪和带毒的公猪。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320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6386" name="Group 13"/>
          <p:cNvGrpSpPr>
            <a:grpSpLocks/>
          </p:cNvGrpSpPr>
          <p:nvPr/>
        </p:nvGrpSpPr>
        <p:grpSpPr bwMode="auto">
          <a:xfrm>
            <a:off x="539750" y="1341438"/>
            <a:ext cx="3455988" cy="688975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6398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6387" name="Text Box 18"/>
          <p:cNvSpPr txBox="1">
            <a:spLocks noChangeArrowheads="1"/>
          </p:cNvSpPr>
          <p:nvPr/>
        </p:nvSpPr>
        <p:spPr bwMode="white">
          <a:xfrm>
            <a:off x="539750" y="126841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360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三  流行病学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white">
          <a:xfrm>
            <a:off x="1133475" y="43957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FFFFFF"/>
                </a:solidFill>
                <a:latin typeface="隶书" pitchFamily="49" charset="-122"/>
                <a:ea typeface="隶书" pitchFamily="49" charset="-122"/>
                <a:cs typeface="经典综艺体简"/>
              </a:rPr>
              <a:t>二</a:t>
            </a:r>
            <a:endParaRPr lang="en-US" altLang="zh-CN" sz="3600">
              <a:solidFill>
                <a:srgbClr val="FFFFFF"/>
              </a:solidFill>
              <a:latin typeface="隶书" pitchFamily="49" charset="-122"/>
              <a:ea typeface="隶书" pitchFamily="49" charset="-122"/>
              <a:cs typeface="经典综艺体简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750" y="2420938"/>
            <a:ext cx="1873250" cy="579437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易感动物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313" y="3429000"/>
            <a:ext cx="1873250" cy="579438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传  染  源</a:t>
            </a:r>
          </a:p>
        </p:txBody>
      </p:sp>
      <p:sp>
        <p:nvSpPr>
          <p:cNvPr id="16390" name="TextBox 18"/>
          <p:cNvSpPr txBox="1">
            <a:spLocks noChangeArrowheads="1"/>
          </p:cNvSpPr>
          <p:nvPr/>
        </p:nvSpPr>
        <p:spPr bwMode="auto">
          <a:xfrm>
            <a:off x="468313" y="4437063"/>
            <a:ext cx="1944687" cy="579437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传播途径</a:t>
            </a:r>
          </a:p>
        </p:txBody>
      </p:sp>
      <p:sp>
        <p:nvSpPr>
          <p:cNvPr id="16392" name="TextBox 23"/>
          <p:cNvSpPr txBox="1">
            <a:spLocks noChangeArrowheads="1"/>
          </p:cNvSpPr>
          <p:nvPr/>
        </p:nvSpPr>
        <p:spPr bwMode="auto">
          <a:xfrm>
            <a:off x="179388" y="404813"/>
            <a:ext cx="499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468313" y="5373688"/>
            <a:ext cx="1871662" cy="579437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r>
              <a:rPr lang="zh-CN" altLang="zh-CN" sz="3200">
                <a:solidFill>
                  <a:srgbClr val="000000"/>
                </a:solidFill>
              </a:rPr>
              <a:t>流行特点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2843213" y="1989138"/>
            <a:ext cx="6119812" cy="1727200"/>
          </a:xfrm>
          <a:prstGeom prst="wedgeRectCallout">
            <a:avLst>
              <a:gd name="adj1" fmla="val -56639"/>
              <a:gd name="adj2" fmla="val -6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zh-CN" sz="3600">
                <a:solidFill>
                  <a:srgbClr val="000000"/>
                </a:solidFill>
              </a:rPr>
              <a:t>猪。不分年龄、性别和品种都可感染。</a:t>
            </a:r>
            <a:r>
              <a:rPr lang="zh-CN" altLang="en-US" sz="36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后备母猪比经产母猪易感染。</a:t>
            </a:r>
            <a:endParaRPr lang="zh-CN" altLang="zh-CN" sz="3600">
              <a:solidFill>
                <a:srgbClr val="FF0000"/>
              </a:solidFill>
            </a:endParaRPr>
          </a:p>
          <a:p>
            <a:r>
              <a:rPr lang="zh-CN" altLang="en-US" sz="3600">
                <a:latin typeface="宋体" charset="-122"/>
              </a:rPr>
              <a:t> </a:t>
            </a:r>
            <a:endParaRPr lang="en-US" altLang="zh-CN" sz="3600">
              <a:latin typeface="宋体" charset="-122"/>
            </a:endParaRP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2627313" y="2060575"/>
            <a:ext cx="6121400" cy="3600450"/>
          </a:xfrm>
          <a:prstGeom prst="wedgeRectCallout">
            <a:avLst>
              <a:gd name="adj1" fmla="val -53315"/>
              <a:gd name="adj2" fmla="val 1438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仔猪、胚胎、胎猪通过感染母猪发生垂直感染；  </a:t>
            </a:r>
          </a:p>
          <a:p>
            <a:pPr>
              <a:buFont typeface="Wingdings" pitchFamily="2" charset="2"/>
              <a:buChar char="u"/>
            </a:pPr>
            <a:r>
              <a:rPr lang="zh-CN" altLang="en-US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公猪、肥育猪和母猪主要是经污染的饲料、环境经呼吸道、生殖道或消化道感染；</a:t>
            </a:r>
            <a:endParaRPr lang="en-US" altLang="zh-CN" sz="320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3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初产母猪的感染多数是经与带毒公猪配种时发生的。</a:t>
            </a:r>
            <a:endParaRPr lang="en-US" altLang="zh-CN" sz="320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2771775" y="3500438"/>
            <a:ext cx="6192838" cy="2808287"/>
          </a:xfrm>
          <a:prstGeom prst="wedgeRectCallout">
            <a:avLst>
              <a:gd name="adj1" fmla="val -55935"/>
              <a:gd name="adj2" fmla="val 25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000000"/>
                </a:solidFill>
              </a:rPr>
              <a:t>没有明显的季节性，呈地方性流行或散发</a:t>
            </a:r>
            <a:r>
              <a:rPr lang="zh-CN" altLang="en-US" sz="3200">
                <a:solidFill>
                  <a:srgbClr val="000000"/>
                </a:solidFill>
              </a:rPr>
              <a:t>；</a:t>
            </a:r>
            <a:endParaRPr lang="en-US" altLang="zh-CN" sz="320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FF0000"/>
                </a:solidFill>
              </a:rPr>
              <a:t>常见于初生母猪，大多数初产母猪感染后可获得坚强的免疫力甚至可持续终生。</a:t>
            </a:r>
            <a:endParaRPr lang="en-US" altLang="zh-CN" sz="320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animBg="1"/>
      <p:bldP spid="18451" grpId="1" animBg="1"/>
      <p:bldP spid="15" grpId="0" animBg="1"/>
      <p:bldP spid="17" grpId="0" animBg="1"/>
      <p:bldP spid="16390" grpId="0" animBg="1"/>
      <p:bldP spid="2" grpId="0" animBg="1"/>
      <p:bldP spid="18450" grpId="0" animBg="1"/>
      <p:bldP spid="18450" grpId="1" animBg="1"/>
      <p:bldP spid="16401" grpId="0" animBg="1"/>
      <p:bldP spid="16401" grpId="1" animBg="1"/>
      <p:bldP spid="16402" grpId="0" animBg="1"/>
      <p:bldP spid="1640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4-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916113"/>
            <a:ext cx="60674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4-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338" y="1196975"/>
            <a:ext cx="72993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4-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7146925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4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125538"/>
            <a:ext cx="7010400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 descr="4-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196975"/>
            <a:ext cx="7285038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 descr="4-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1412875"/>
            <a:ext cx="707707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4-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1125538"/>
            <a:ext cx="75723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79388" y="404813"/>
            <a:ext cx="499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4213" y="1268413"/>
            <a:ext cx="3240087" cy="688975"/>
            <a:chOff x="720" y="1392"/>
            <a:chExt cx="4058" cy="480"/>
          </a:xfrm>
        </p:grpSpPr>
        <p:sp>
          <p:nvSpPr>
            <p:cNvPr id="4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3200" dirty="0">
                  <a:solidFill>
                    <a:srgbClr val="FFFFFF"/>
                  </a:solidFill>
                </a:rPr>
                <a:t>四   临床症状</a:t>
              </a:r>
            </a:p>
          </p:txBody>
        </p:sp>
        <p:grpSp>
          <p:nvGrpSpPr>
            <p:cNvPr id="17421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6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6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95288" y="2133600"/>
            <a:ext cx="8497887" cy="1077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FF0000"/>
                </a:solidFill>
              </a:rPr>
              <a:t>主要是母猪繁殖障碍，不同孕期感染时，对胎儿的影响有所不同。</a:t>
            </a:r>
            <a:endParaRPr lang="zh-CN" altLang="en-US" sz="3200">
              <a:solidFill>
                <a:srgbClr val="FF006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313" y="2133600"/>
            <a:ext cx="8496300" cy="39909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怀孕后</a:t>
            </a:r>
            <a:r>
              <a:rPr lang="en-US" altLang="zh-CN" sz="3200">
                <a:solidFill>
                  <a:srgbClr val="FF0000"/>
                </a:solidFill>
                <a:latin typeface="宋体" charset="-122"/>
              </a:rPr>
              <a:t>30</a:t>
            </a: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天内感染</a:t>
            </a:r>
            <a:r>
              <a:rPr lang="zh-CN" altLang="en-US" sz="3200">
                <a:solidFill>
                  <a:srgbClr val="FF0000"/>
                </a:solidFill>
                <a:latin typeface="宋体" charset="-122"/>
              </a:rPr>
              <a:t>：</a:t>
            </a:r>
            <a:r>
              <a:rPr lang="zh-CN" altLang="zh-CN" sz="3200">
                <a:solidFill>
                  <a:srgbClr val="000000"/>
                </a:solidFill>
                <a:latin typeface="宋体" charset="-122"/>
              </a:rPr>
              <a:t>表现为胎儿死亡，死亡的胚胎被母体迅速吸收，有可能重新发情；</a:t>
            </a:r>
            <a:endParaRPr lang="en-US" altLang="zh-CN" sz="3200">
              <a:solidFill>
                <a:srgbClr val="000000"/>
              </a:solidFill>
              <a:latin typeface="宋体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怀孕后</a:t>
            </a:r>
            <a:r>
              <a:rPr lang="en-US" altLang="zh-CN" sz="3200">
                <a:solidFill>
                  <a:srgbClr val="FF0000"/>
                </a:solidFill>
                <a:latin typeface="宋体" charset="-122"/>
              </a:rPr>
              <a:t>30</a:t>
            </a: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～</a:t>
            </a:r>
            <a:r>
              <a:rPr lang="en-US" altLang="zh-CN" sz="3200">
                <a:solidFill>
                  <a:srgbClr val="FF0000"/>
                </a:solidFill>
                <a:latin typeface="宋体" charset="-122"/>
              </a:rPr>
              <a:t>50</a:t>
            </a: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天感染</a:t>
            </a:r>
            <a:r>
              <a:rPr lang="zh-CN" altLang="en-US" sz="3200">
                <a:solidFill>
                  <a:srgbClr val="FF0000"/>
                </a:solidFill>
                <a:latin typeface="宋体" charset="-122"/>
              </a:rPr>
              <a:t>：</a:t>
            </a:r>
            <a:r>
              <a:rPr lang="zh-CN" altLang="zh-CN" sz="3200">
                <a:solidFill>
                  <a:srgbClr val="000000"/>
                </a:solidFill>
                <a:latin typeface="宋体" charset="-122"/>
              </a:rPr>
              <a:t>主要产木乃伊胎；</a:t>
            </a:r>
            <a:endParaRPr lang="en-US" altLang="zh-CN" sz="3200">
              <a:solidFill>
                <a:srgbClr val="000000"/>
              </a:solidFill>
              <a:latin typeface="宋体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怀孕后</a:t>
            </a:r>
            <a:r>
              <a:rPr lang="en-US" altLang="zh-CN" sz="3200">
                <a:solidFill>
                  <a:srgbClr val="FF0000"/>
                </a:solidFill>
                <a:latin typeface="宋体" charset="-122"/>
              </a:rPr>
              <a:t>50</a:t>
            </a: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～</a:t>
            </a:r>
            <a:r>
              <a:rPr lang="en-US" altLang="zh-CN" sz="3200">
                <a:solidFill>
                  <a:srgbClr val="FF0000"/>
                </a:solidFill>
                <a:latin typeface="宋体" charset="-122"/>
              </a:rPr>
              <a:t>60</a:t>
            </a: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天感染</a:t>
            </a:r>
            <a:r>
              <a:rPr lang="zh-CN" altLang="en-US" sz="3200">
                <a:solidFill>
                  <a:srgbClr val="FF0000"/>
                </a:solidFill>
                <a:latin typeface="宋体" charset="-122"/>
              </a:rPr>
              <a:t>：</a:t>
            </a:r>
            <a:r>
              <a:rPr lang="zh-CN" altLang="zh-CN" sz="3200">
                <a:solidFill>
                  <a:srgbClr val="000000"/>
                </a:solidFill>
                <a:latin typeface="宋体" charset="-122"/>
              </a:rPr>
              <a:t>主要产死胎；</a:t>
            </a:r>
            <a:endParaRPr lang="zh-CN" altLang="en-US" sz="3200">
              <a:solidFill>
                <a:srgbClr val="000000"/>
              </a:solidFill>
              <a:latin typeface="宋体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FF0066"/>
                </a:solidFill>
                <a:latin typeface="宋体" charset="-122"/>
              </a:rPr>
              <a:t>在怀孕后</a:t>
            </a:r>
            <a:r>
              <a:rPr lang="en-US" altLang="zh-CN" sz="3200">
                <a:solidFill>
                  <a:srgbClr val="FF0066"/>
                </a:solidFill>
                <a:latin typeface="宋体" charset="-122"/>
              </a:rPr>
              <a:t>70</a:t>
            </a:r>
            <a:r>
              <a:rPr lang="zh-CN" altLang="zh-CN" sz="3200">
                <a:solidFill>
                  <a:srgbClr val="FF0066"/>
                </a:solidFill>
                <a:latin typeface="宋体" charset="-122"/>
              </a:rPr>
              <a:t>天感染</a:t>
            </a:r>
            <a:r>
              <a:rPr lang="zh-CN" altLang="en-US" sz="3200">
                <a:solidFill>
                  <a:srgbClr val="FF0066"/>
                </a:solidFill>
                <a:latin typeface="宋体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宋体" charset="-122"/>
              </a:rPr>
              <a:t>出现流产；</a:t>
            </a:r>
            <a:endParaRPr lang="en-US" altLang="zh-CN" sz="3200">
              <a:solidFill>
                <a:srgbClr val="000000"/>
              </a:solidFill>
              <a:latin typeface="宋体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怀孕</a:t>
            </a:r>
            <a:r>
              <a:rPr lang="en-US" altLang="zh-CN" sz="3200">
                <a:solidFill>
                  <a:srgbClr val="FF0000"/>
                </a:solidFill>
                <a:latin typeface="宋体" charset="-122"/>
              </a:rPr>
              <a:t>70</a:t>
            </a: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天后感染</a:t>
            </a:r>
            <a:r>
              <a:rPr lang="zh-CN" altLang="en-US" sz="3200">
                <a:solidFill>
                  <a:srgbClr val="FF0000"/>
                </a:solidFill>
                <a:latin typeface="宋体" charset="-122"/>
              </a:rPr>
              <a:t>：</a:t>
            </a:r>
            <a:r>
              <a:rPr lang="zh-CN" altLang="zh-CN" sz="3200">
                <a:solidFill>
                  <a:srgbClr val="000000"/>
                </a:solidFill>
                <a:latin typeface="宋体" charset="-122"/>
              </a:rPr>
              <a:t>母猪多能正常产仔，但仔猪带毒。</a:t>
            </a:r>
            <a:endParaRPr lang="en-US" altLang="zh-CN" sz="3200">
              <a:solidFill>
                <a:srgbClr val="000000"/>
              </a:solidFill>
              <a:latin typeface="宋体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FF0000"/>
                </a:solidFill>
                <a:latin typeface="宋体" charset="-122"/>
              </a:rPr>
              <a:t>还可引起母猪发情不正常和久配不孕等。</a:t>
            </a:r>
            <a:endParaRPr lang="zh-CN" altLang="en-US" sz="3200">
              <a:solidFill>
                <a:srgbClr val="FF0000"/>
              </a:solidFill>
              <a:latin typeface="宋体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 animBg="1"/>
      <p:bldP spid="17429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5"/>
          <p:cNvGrpSpPr>
            <a:grpSpLocks/>
          </p:cNvGrpSpPr>
          <p:nvPr/>
        </p:nvGrpSpPr>
        <p:grpSpPr bwMode="auto">
          <a:xfrm>
            <a:off x="323850" y="1268413"/>
            <a:ext cx="3384550" cy="688975"/>
            <a:chOff x="720" y="1392"/>
            <a:chExt cx="4058" cy="480"/>
          </a:xfrm>
        </p:grpSpPr>
        <p:sp>
          <p:nvSpPr>
            <p:cNvPr id="296966" name="AutoShape 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8438" name="Group 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6968" name="AutoShape 8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6969" name="AutoShape 9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96970" name="Text Box 10"/>
          <p:cNvSpPr txBox="1">
            <a:spLocks noChangeArrowheads="1"/>
          </p:cNvSpPr>
          <p:nvPr/>
        </p:nvSpPr>
        <p:spPr bwMode="white">
          <a:xfrm>
            <a:off x="323850" y="1268413"/>
            <a:ext cx="334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360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五  病理变化</a:t>
            </a:r>
          </a:p>
        </p:txBody>
      </p:sp>
      <p:sp>
        <p:nvSpPr>
          <p:cNvPr id="18435" name="TextBox 26"/>
          <p:cNvSpPr txBox="1">
            <a:spLocks noChangeArrowheads="1"/>
          </p:cNvSpPr>
          <p:nvPr/>
        </p:nvSpPr>
        <p:spPr bwMode="auto">
          <a:xfrm>
            <a:off x="179388" y="333375"/>
            <a:ext cx="499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95288" y="2205038"/>
            <a:ext cx="8497887" cy="35401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zh-CN" sz="3200">
                <a:solidFill>
                  <a:srgbClr val="000000"/>
                </a:solidFill>
              </a:rPr>
              <a:t>母猪子宫内膜有轻度炎症反应，胎盘部分钙化，胎儿在子宫内被溶解吸收。</a:t>
            </a:r>
            <a:endParaRPr lang="en-US" altLang="zh-CN" sz="320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CN" altLang="zh-CN" sz="3200">
                <a:solidFill>
                  <a:srgbClr val="000000"/>
                </a:solidFill>
              </a:rPr>
              <a:t>感染的胎儿表现出不同程度的发育障碍和生长不良，出现木乃伊胎、畸形、骨质溶解的腐败黑化胎儿。</a:t>
            </a:r>
            <a:endParaRPr lang="en-US" altLang="zh-CN" sz="320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CN" altLang="zh-CN" sz="3200">
                <a:solidFill>
                  <a:srgbClr val="000000"/>
                </a:solidFill>
              </a:rPr>
              <a:t>胎儿皮肤充血、出血、水肿和脱水等，全身组织器官广泛性坏死。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76600" y="2133600"/>
            <a:ext cx="5688013" cy="31686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u"/>
            </a:pPr>
            <a:r>
              <a:rPr lang="zh-CN" altLang="zh-CN" sz="3200">
                <a:solidFill>
                  <a:srgbClr val="000000"/>
                </a:solidFill>
              </a:rPr>
              <a:t>初次妊娠母猪发生流产、产死胎、木乃伊胎、胎儿发育异常等现象，而无其他临床症状，有证据表明是传染性疾病时，则应考虑本病的可能。 </a:t>
            </a:r>
            <a:r>
              <a:rPr kumimoji="1" lang="zh-CN" altLang="en-US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33475" y="1333500"/>
            <a:ext cx="2501900" cy="688975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9466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9459" name="Text Box 18"/>
          <p:cNvSpPr txBox="1">
            <a:spLocks noChangeArrowheads="1"/>
          </p:cNvSpPr>
          <p:nvPr/>
        </p:nvSpPr>
        <p:spPr bwMode="white">
          <a:xfrm>
            <a:off x="1116013" y="1295400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360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六  诊  断</a:t>
            </a:r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white">
          <a:xfrm>
            <a:off x="1133475" y="43957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FFFFFF"/>
                </a:solidFill>
                <a:latin typeface="隶书" pitchFamily="49" charset="-122"/>
                <a:ea typeface="隶书" pitchFamily="49" charset="-122"/>
                <a:cs typeface="经典综艺体简"/>
              </a:rPr>
              <a:t>二</a:t>
            </a:r>
            <a:endParaRPr lang="en-US" altLang="zh-CN" sz="3600">
              <a:solidFill>
                <a:srgbClr val="FFFFFF"/>
              </a:solidFill>
              <a:latin typeface="隶书" pitchFamily="49" charset="-122"/>
              <a:ea typeface="隶书" pitchFamily="49" charset="-122"/>
              <a:cs typeface="经典综艺体简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16013" y="2492375"/>
            <a:ext cx="18716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现场诊断</a:t>
            </a:r>
          </a:p>
        </p:txBody>
      </p:sp>
      <p:sp>
        <p:nvSpPr>
          <p:cNvPr id="19462" name="TextBox 23"/>
          <p:cNvSpPr txBox="1">
            <a:spLocks noChangeArrowheads="1"/>
          </p:cNvSpPr>
          <p:nvPr/>
        </p:nvSpPr>
        <p:spPr bwMode="auto">
          <a:xfrm>
            <a:off x="179388" y="404813"/>
            <a:ext cx="499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71550" y="3860800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实验室诊断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3575" y="3716338"/>
            <a:ext cx="5761038" cy="2062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zh-CN" sz="3200">
                <a:solidFill>
                  <a:srgbClr val="FF0000"/>
                </a:solidFill>
              </a:rPr>
              <a:t>取病料进行病毒的分离培养后，利用免疫荧光技术（</a:t>
            </a:r>
            <a:r>
              <a:rPr lang="en-US" altLang="zh-CN" sz="3200">
                <a:solidFill>
                  <a:srgbClr val="FF0000"/>
                </a:solidFill>
              </a:rPr>
              <a:t>IFA</a:t>
            </a:r>
            <a:r>
              <a:rPr lang="zh-CN" altLang="zh-CN" sz="3200">
                <a:solidFill>
                  <a:srgbClr val="FF0000"/>
                </a:solidFill>
              </a:rPr>
              <a:t>）、红细胞凝集试验（</a:t>
            </a:r>
            <a:r>
              <a:rPr lang="en-US" altLang="zh-CN" sz="3200">
                <a:solidFill>
                  <a:srgbClr val="FF0000"/>
                </a:solidFill>
              </a:rPr>
              <a:t>HA</a:t>
            </a:r>
            <a:r>
              <a:rPr lang="zh-CN" altLang="zh-CN" sz="3200">
                <a:solidFill>
                  <a:srgbClr val="FF0000"/>
                </a:solidFill>
              </a:rPr>
              <a:t>）和</a:t>
            </a:r>
            <a:r>
              <a:rPr lang="en-US" altLang="zh-CN" sz="3200">
                <a:solidFill>
                  <a:srgbClr val="FF0000"/>
                </a:solidFill>
              </a:rPr>
              <a:t>PCR</a:t>
            </a:r>
            <a:r>
              <a:rPr lang="zh-CN" altLang="zh-CN" sz="3200">
                <a:solidFill>
                  <a:srgbClr val="FF0000"/>
                </a:solidFill>
              </a:rPr>
              <a:t>技术等方法进行确认。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5" grpId="0"/>
      <p:bldP spid="25" grpId="0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484438" y="2133600"/>
            <a:ext cx="6408737" cy="44005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zh-CN" sz="2800">
                <a:solidFill>
                  <a:srgbClr val="000000"/>
                </a:solidFill>
              </a:rPr>
              <a:t>加强饲养管理和消毒措施，防病进入猪场。坚持自繁自养，如需引种，应从阴性猪场引进，隔离饲养观察半个月，经</a:t>
            </a:r>
            <a:r>
              <a:rPr lang="en-US" altLang="zh-CN" sz="2800">
                <a:solidFill>
                  <a:srgbClr val="000000"/>
                </a:solidFill>
              </a:rPr>
              <a:t>2</a:t>
            </a:r>
            <a:r>
              <a:rPr lang="zh-CN" altLang="zh-CN" sz="2800">
                <a:solidFill>
                  <a:srgbClr val="000000"/>
                </a:solidFill>
              </a:rPr>
              <a:t>次血清学检测，</a:t>
            </a:r>
            <a:r>
              <a:rPr lang="en-US" altLang="zh-CN" sz="2800">
                <a:solidFill>
                  <a:srgbClr val="000000"/>
                </a:solidFill>
              </a:rPr>
              <a:t>HI</a:t>
            </a:r>
            <a:r>
              <a:rPr lang="zh-CN" altLang="zh-CN" sz="2800">
                <a:solidFill>
                  <a:srgbClr val="000000"/>
                </a:solidFill>
              </a:rPr>
              <a:t>效价在</a:t>
            </a:r>
            <a:r>
              <a:rPr lang="en-US" altLang="zh-CN" sz="2800">
                <a:solidFill>
                  <a:srgbClr val="000000"/>
                </a:solidFill>
              </a:rPr>
              <a:t>1</a:t>
            </a:r>
            <a:r>
              <a:rPr lang="zh-CN" altLang="zh-CN" sz="2800">
                <a:solidFill>
                  <a:srgbClr val="000000"/>
                </a:solidFill>
              </a:rPr>
              <a:t>：</a:t>
            </a:r>
            <a:r>
              <a:rPr lang="en-US" altLang="zh-CN" sz="2800">
                <a:solidFill>
                  <a:srgbClr val="000000"/>
                </a:solidFill>
              </a:rPr>
              <a:t>256</a:t>
            </a:r>
            <a:r>
              <a:rPr lang="zh-CN" altLang="zh-CN" sz="2800">
                <a:solidFill>
                  <a:srgbClr val="000000"/>
                </a:solidFill>
              </a:rPr>
              <a:t>以下或阴性时方可混群饲养。</a:t>
            </a:r>
            <a:endParaRPr lang="en-US" altLang="zh-CN" sz="280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CN" altLang="zh-CN" sz="2800">
                <a:solidFill>
                  <a:srgbClr val="000000"/>
                </a:solidFill>
              </a:rPr>
              <a:t>净化猪群。仔猪母源抗体的持续期为</a:t>
            </a:r>
            <a:r>
              <a:rPr lang="en-US" altLang="zh-CN" sz="2800">
                <a:solidFill>
                  <a:srgbClr val="000000"/>
                </a:solidFill>
              </a:rPr>
              <a:t>14</a:t>
            </a:r>
            <a:r>
              <a:rPr lang="zh-CN" altLang="zh-CN" sz="2800">
                <a:solidFill>
                  <a:srgbClr val="000000"/>
                </a:solidFill>
              </a:rPr>
              <a:t>～</a:t>
            </a:r>
            <a:r>
              <a:rPr lang="en-US" altLang="zh-CN" sz="2800">
                <a:solidFill>
                  <a:srgbClr val="000000"/>
                </a:solidFill>
              </a:rPr>
              <a:t>24</a:t>
            </a:r>
            <a:r>
              <a:rPr lang="zh-CN" altLang="zh-CN" sz="2800">
                <a:solidFill>
                  <a:srgbClr val="000000"/>
                </a:solidFill>
              </a:rPr>
              <a:t>周</a:t>
            </a:r>
            <a:r>
              <a:rPr lang="en-US" altLang="zh-CN" sz="2800">
                <a:solidFill>
                  <a:srgbClr val="000000"/>
                </a:solidFill>
              </a:rPr>
              <a:t>,</a:t>
            </a:r>
            <a:r>
              <a:rPr lang="zh-CN" altLang="zh-CN" sz="2800">
                <a:solidFill>
                  <a:srgbClr val="000000"/>
                </a:solidFill>
              </a:rPr>
              <a:t>抗体效价大于</a:t>
            </a:r>
            <a:r>
              <a:rPr lang="en-US" altLang="zh-CN" sz="2800">
                <a:solidFill>
                  <a:srgbClr val="000000"/>
                </a:solidFill>
              </a:rPr>
              <a:t>1:80</a:t>
            </a:r>
            <a:r>
              <a:rPr lang="zh-CN" altLang="zh-CN" sz="2800">
                <a:solidFill>
                  <a:srgbClr val="000000"/>
                </a:solidFill>
              </a:rPr>
              <a:t>时可抵抗猪细小病毒的感染</a:t>
            </a:r>
            <a:r>
              <a:rPr lang="en-US" altLang="zh-CN" sz="2800">
                <a:solidFill>
                  <a:srgbClr val="000000"/>
                </a:solidFill>
              </a:rPr>
              <a:t>,</a:t>
            </a:r>
            <a:r>
              <a:rPr lang="zh-CN" altLang="zh-CN" sz="2800">
                <a:solidFill>
                  <a:srgbClr val="000000"/>
                </a:solidFill>
              </a:rPr>
              <a:t>因此</a:t>
            </a:r>
            <a:r>
              <a:rPr lang="en-US" altLang="zh-CN" sz="2800">
                <a:solidFill>
                  <a:srgbClr val="000000"/>
                </a:solidFill>
              </a:rPr>
              <a:t>,</a:t>
            </a:r>
            <a:r>
              <a:rPr lang="zh-CN" altLang="zh-CN" sz="2800">
                <a:solidFill>
                  <a:srgbClr val="000000"/>
                </a:solidFill>
              </a:rPr>
              <a:t>在断奶时将仔猪从污染猪群移到没有本病污染的地方饲养</a:t>
            </a:r>
            <a:r>
              <a:rPr lang="en-US" altLang="zh-CN" sz="2800">
                <a:solidFill>
                  <a:srgbClr val="000000"/>
                </a:solidFill>
              </a:rPr>
              <a:t>,</a:t>
            </a:r>
            <a:r>
              <a:rPr lang="zh-CN" altLang="zh-CN" sz="2800">
                <a:solidFill>
                  <a:srgbClr val="000000"/>
                </a:solidFill>
              </a:rPr>
              <a:t>可培育出血清阴性猪群。</a:t>
            </a:r>
            <a:endParaRPr lang="zh-CN" altLang="en-US" sz="280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33475" y="1333500"/>
            <a:ext cx="2501900" cy="688975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0490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0483" name="Text Box 18"/>
          <p:cNvSpPr txBox="1">
            <a:spLocks noChangeArrowheads="1"/>
          </p:cNvSpPr>
          <p:nvPr/>
        </p:nvSpPr>
        <p:spPr bwMode="white">
          <a:xfrm>
            <a:off x="1116013" y="1295400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360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七  防  制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1188" y="2420938"/>
            <a:ext cx="1871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</a:rPr>
              <a:t>生物安全</a:t>
            </a:r>
          </a:p>
        </p:txBody>
      </p:sp>
      <p:sp>
        <p:nvSpPr>
          <p:cNvPr id="20486" name="TextBox 23"/>
          <p:cNvSpPr txBox="1">
            <a:spLocks noChangeArrowheads="1"/>
          </p:cNvSpPr>
          <p:nvPr/>
        </p:nvSpPr>
        <p:spPr bwMode="auto">
          <a:xfrm>
            <a:off x="179388" y="404813"/>
            <a:ext cx="499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32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2535" name="TextBox 14"/>
          <p:cNvSpPr txBox="1">
            <a:spLocks noChangeArrowheads="1"/>
          </p:cNvSpPr>
          <p:nvPr/>
        </p:nvSpPr>
        <p:spPr bwMode="auto">
          <a:xfrm>
            <a:off x="684213" y="4868863"/>
            <a:ext cx="1871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免疫接种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484438" y="2276475"/>
            <a:ext cx="6480175" cy="2678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zh-CN" sz="2800">
                <a:solidFill>
                  <a:srgbClr val="FF0000"/>
                </a:solidFill>
              </a:rPr>
              <a:t>疫苗接种是目前预防本病的主要措施</a:t>
            </a:r>
            <a:r>
              <a:rPr lang="en-US" altLang="zh-CN" sz="2800">
                <a:solidFill>
                  <a:srgbClr val="FF0000"/>
                </a:solidFill>
              </a:rPr>
              <a:t>,</a:t>
            </a:r>
            <a:r>
              <a:rPr lang="zh-CN" altLang="zh-CN" sz="2800">
                <a:solidFill>
                  <a:srgbClr val="FF0000"/>
                </a:solidFill>
              </a:rPr>
              <a:t>常用的疫苗有灭活疫苗和弱毒疫苗。</a:t>
            </a:r>
            <a:endParaRPr lang="en-US" altLang="zh-CN" sz="280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2800">
                <a:solidFill>
                  <a:srgbClr val="000000"/>
                </a:solidFill>
              </a:rPr>
              <a:t>对初产母猪在配种前进行两次疫苗接种</a:t>
            </a:r>
            <a:r>
              <a:rPr lang="en-US" altLang="zh-CN" sz="2800">
                <a:solidFill>
                  <a:srgbClr val="000000"/>
                </a:solidFill>
              </a:rPr>
              <a:t>,</a:t>
            </a:r>
            <a:r>
              <a:rPr lang="zh-CN" altLang="zh-CN" sz="2800">
                <a:solidFill>
                  <a:srgbClr val="000000"/>
                </a:solidFill>
              </a:rPr>
              <a:t>间隔</a:t>
            </a:r>
            <a:r>
              <a:rPr lang="en-US" altLang="zh-CN" sz="2800">
                <a:solidFill>
                  <a:srgbClr val="000000"/>
                </a:solidFill>
              </a:rPr>
              <a:t>2</a:t>
            </a:r>
            <a:r>
              <a:rPr lang="zh-CN" altLang="zh-CN" sz="2800">
                <a:solidFill>
                  <a:srgbClr val="000000"/>
                </a:solidFill>
              </a:rPr>
              <a:t>～</a:t>
            </a:r>
            <a:r>
              <a:rPr lang="en-US" altLang="zh-CN" sz="2800">
                <a:solidFill>
                  <a:srgbClr val="000000"/>
                </a:solidFill>
              </a:rPr>
              <a:t>3</a:t>
            </a:r>
            <a:r>
              <a:rPr lang="zh-CN" altLang="zh-CN" sz="2800">
                <a:solidFill>
                  <a:srgbClr val="000000"/>
                </a:solidFill>
              </a:rPr>
              <a:t>周</a:t>
            </a:r>
            <a:r>
              <a:rPr lang="en-US" altLang="zh-CN" sz="2800">
                <a:solidFill>
                  <a:srgbClr val="000000"/>
                </a:solidFill>
              </a:rPr>
              <a:t>,</a:t>
            </a:r>
            <a:r>
              <a:rPr lang="zh-CN" altLang="zh-CN" sz="2800">
                <a:solidFill>
                  <a:srgbClr val="000000"/>
                </a:solidFill>
              </a:rPr>
              <a:t>可取得良好的预防效果。</a:t>
            </a:r>
            <a:endParaRPr lang="en-US" altLang="zh-CN" sz="280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2800">
                <a:solidFill>
                  <a:srgbClr val="FF0000"/>
                </a:solidFill>
              </a:rPr>
              <a:t>我国已研制出灭活疫苗</a:t>
            </a:r>
            <a:r>
              <a:rPr lang="en-US" altLang="zh-CN" sz="2800">
                <a:solidFill>
                  <a:srgbClr val="FF0000"/>
                </a:solidFill>
              </a:rPr>
              <a:t>,</a:t>
            </a:r>
            <a:r>
              <a:rPr lang="zh-CN" altLang="zh-CN" sz="2800">
                <a:solidFill>
                  <a:srgbClr val="FF0000"/>
                </a:solidFill>
              </a:rPr>
              <a:t>母猪配种前</a:t>
            </a:r>
            <a:r>
              <a:rPr lang="en-US" altLang="zh-CN" sz="2800">
                <a:solidFill>
                  <a:srgbClr val="FF0000"/>
                </a:solidFill>
              </a:rPr>
              <a:t>1</a:t>
            </a:r>
            <a:r>
              <a:rPr lang="zh-CN" altLang="zh-CN" sz="2800">
                <a:solidFill>
                  <a:srgbClr val="FF0000"/>
                </a:solidFill>
              </a:rPr>
              <a:t>～</a:t>
            </a:r>
            <a:r>
              <a:rPr lang="en-US" altLang="zh-CN" sz="2800">
                <a:solidFill>
                  <a:srgbClr val="FF0000"/>
                </a:solidFill>
              </a:rPr>
              <a:t>2</a:t>
            </a:r>
            <a:r>
              <a:rPr lang="zh-CN" altLang="zh-CN" sz="2800">
                <a:solidFill>
                  <a:srgbClr val="FF0000"/>
                </a:solidFill>
              </a:rPr>
              <a:t>个月左右免疫一次</a:t>
            </a:r>
            <a:r>
              <a:rPr lang="en-US" altLang="zh-CN" sz="2800">
                <a:solidFill>
                  <a:srgbClr val="FF0000"/>
                </a:solidFill>
              </a:rPr>
              <a:t>,</a:t>
            </a:r>
            <a:r>
              <a:rPr lang="zh-CN" altLang="zh-CN" sz="2800">
                <a:solidFill>
                  <a:srgbClr val="FF0000"/>
                </a:solidFill>
              </a:rPr>
              <a:t>可预防本病的发生。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nimBg="1"/>
      <p:bldP spid="22544" grpId="1" animBg="1"/>
      <p:bldP spid="15" grpId="0"/>
      <p:bldP spid="22535" grpId="0"/>
      <p:bldP spid="22542" grpId="0" animBg="1"/>
      <p:bldP spid="22542" grpId="1" animBg="1"/>
    </p:bldLst>
  </p:timing>
</p:sld>
</file>

<file path=ppt/theme/theme1.xml><?xml version="1.0" encoding="utf-8"?>
<a:theme xmlns:a="http://schemas.openxmlformats.org/drawingml/2006/main" name="项目四 消化道疾病-传染性胃肠炎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黑体"/>
        <a:ea typeface="黑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项目四 消化道疾病-传染性胃肠炎</Template>
  <TotalTime>652</TotalTime>
  <Words>694</Words>
  <Application>Microsoft Office PowerPoint</Application>
  <PresentationFormat>全屏显示(4:3)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黑体</vt:lpstr>
      <vt:lpstr>华文行楷</vt:lpstr>
      <vt:lpstr>经典综艺体简</vt:lpstr>
      <vt:lpstr>楷体</vt:lpstr>
      <vt:lpstr>隶书</vt:lpstr>
      <vt:lpstr>宋体</vt:lpstr>
      <vt:lpstr>Arial</vt:lpstr>
      <vt:lpstr>Times New Roman</vt:lpstr>
      <vt:lpstr>Wingdings</vt:lpstr>
      <vt:lpstr>项目四 消化道疾病-传染性胃肠炎</vt:lpstr>
      <vt:lpstr>任务3 细小病毒病防控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猪 痢 疾 </dc:title>
  <dc:creator>Administrator</dc:creator>
  <cp:lastModifiedBy>FKL</cp:lastModifiedBy>
  <cp:revision>61</cp:revision>
  <cp:lastPrinted>1601-01-01T00:00:00Z</cp:lastPrinted>
  <dcterms:created xsi:type="dcterms:W3CDTF">2013-05-06T14:32:07Z</dcterms:created>
  <dcterms:modified xsi:type="dcterms:W3CDTF">2021-02-09T23:46:48Z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