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7" r:id="rId2"/>
    <p:sldId id="272" r:id="rId3"/>
    <p:sldId id="273" r:id="rId4"/>
    <p:sldId id="275" r:id="rId5"/>
    <p:sldId id="276" r:id="rId6"/>
    <p:sldId id="298" r:id="rId7"/>
    <p:sldId id="277" r:id="rId8"/>
    <p:sldId id="280" r:id="rId9"/>
    <p:sldId id="278" r:id="rId10"/>
    <p:sldId id="297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0000FF"/>
    <a:srgbClr val="006600"/>
    <a:srgbClr val="FF9900"/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CCFFD-E14A-4040-8B72-00DA6894F931}" type="datetimeFigureOut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3984B-453B-4D56-AE6D-028E2A4F8A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72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A227D113-1B70-453E-AB2E-7F9050591B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388BB-7982-4EB0-A3EE-4A917E2BD3E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1FBD0-874C-4AF8-AF4C-74F621D1CA4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ECE9AF94-0CFB-42F0-8EB5-59CB82E8E82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40750" cy="3886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338030A7-16DB-4A09-BE1B-5D8B433530A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AD994-8213-42C6-9F42-31FD7964E7F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E783A-FC43-4E17-8AF2-162C8FCFBDC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900D2-4A1A-4503-BE04-C38B6A4FF5F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41DAA-B49B-4493-A50A-27489911DBA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821A2-1A68-4796-9B0C-624F3CF185A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B7F57-59AB-42F7-B61F-4DE13BB4BA1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A3405-8AD8-418B-8C1E-25987C90075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F4024-3ADF-4C45-A886-DAE487BA10F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FBC39E-ABFF-43AF-8B6C-F99621E923C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钢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204864"/>
            <a:ext cx="3096344" cy="316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03648" y="1268760"/>
            <a:ext cx="6084714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4800" dirty="0">
                <a:solidFill>
                  <a:schemeClr val="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4800" b="1" dirty="0" smtClean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800" b="1" dirty="0" smtClean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  </a:t>
            </a:r>
            <a:r>
              <a:rPr lang="zh-CN" altLang="en-US" sz="4800" b="1" dirty="0" smtClean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仔鹅</a:t>
            </a:r>
            <a:r>
              <a:rPr lang="zh-CN" altLang="en-US" sz="4800" b="1" dirty="0">
                <a:solidFill>
                  <a:srgbClr val="08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生产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981075"/>
            <a:ext cx="8587680" cy="4886325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5.</a:t>
            </a:r>
            <a:r>
              <a:rPr lang="zh-CN" altLang="en-US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饲养密度</a:t>
            </a:r>
            <a:endParaRPr lang="en-US" altLang="zh-CN" b="1" dirty="0" smtClean="0">
              <a:solidFill>
                <a:srgbClr val="006600"/>
              </a:solidFill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不同周龄的雏鹅适宜的饲养密度</a:t>
            </a:r>
            <a:r>
              <a:rPr lang="en-US" altLang="zh-CN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(</a:t>
            </a:r>
            <a:r>
              <a:rPr lang="zh-CN" altLang="en-US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单位：只</a:t>
            </a:r>
            <a:r>
              <a:rPr lang="en-US" altLang="zh-CN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/</a:t>
            </a:r>
            <a:r>
              <a:rPr lang="zh-CN" altLang="en-US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平方米</a:t>
            </a:r>
            <a:r>
              <a:rPr lang="en-US" altLang="zh-CN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)</a:t>
            </a:r>
            <a:endParaRPr lang="zh-CN" altLang="en-US" sz="2800" b="1" kern="1200" dirty="0">
              <a:solidFill>
                <a:srgbClr val="080808"/>
              </a:solidFill>
              <a:latin typeface="楷体" pitchFamily="49" charset="-122"/>
              <a:ea typeface="楷体" pitchFamily="49" charset="-122"/>
            </a:endParaRPr>
          </a:p>
        </p:txBody>
      </p:sp>
      <p:graphicFrame>
        <p:nvGraphicFramePr>
          <p:cNvPr id="58411" name="Group 4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8930234"/>
              </p:ext>
            </p:extLst>
          </p:nvPr>
        </p:nvGraphicFramePr>
        <p:xfrm>
          <a:off x="251520" y="2420888"/>
          <a:ext cx="8642350" cy="2578184"/>
        </p:xfrm>
        <a:graphic>
          <a:graphicData uri="http://schemas.openxmlformats.org/drawingml/2006/table">
            <a:tbl>
              <a:tblPr/>
              <a:tblGrid>
                <a:gridCol w="2160240"/>
                <a:gridCol w="1656184"/>
                <a:gridCol w="1656184"/>
                <a:gridCol w="1656184"/>
                <a:gridCol w="1513558"/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类型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1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周龄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周龄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3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周龄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4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</a:rPr>
                        <a:t>周龄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中小型鹅种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15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10 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6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5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大型鹅种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12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8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5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4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～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华文楷体" pitchFamily="2" charset="-122"/>
                          <a:ea typeface="华文楷体" pitchFamily="2" charset="-122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674440"/>
            <a:ext cx="5400278" cy="594320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（二）育成期的饲养管理 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268413"/>
            <a:ext cx="8540750" cy="1656531"/>
          </a:xfrm>
        </p:spPr>
        <p:txBody>
          <a:bodyPr/>
          <a:lstStyle/>
          <a:p>
            <a:pPr>
              <a:lnSpc>
                <a:spcPts val="4000"/>
              </a:lnSpc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放牧饲养</a:t>
            </a: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 </a:t>
            </a:r>
          </a:p>
          <a:p>
            <a:pPr>
              <a:lnSpc>
                <a:spcPts val="4000"/>
              </a:lnSpc>
              <a:buClrTx/>
            </a:pP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一般上下午各一次，中午应回舍休息。要有清洁的水源，避免鹅在外长时间受热和受冷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。</a:t>
            </a:r>
          </a:p>
          <a:p>
            <a:pPr>
              <a:lnSpc>
                <a:spcPts val="3800"/>
              </a:lnSpc>
              <a:buFont typeface="Wingdings" pitchFamily="2" charset="2"/>
              <a:buNone/>
            </a:pPr>
            <a:endParaRPr lang="en-US" altLang="zh-CN" sz="2400" dirty="0" smtClean="0"/>
          </a:p>
          <a:p>
            <a:pPr>
              <a:lnSpc>
                <a:spcPts val="3800"/>
              </a:lnSpc>
              <a:buClrTx/>
              <a:buFont typeface="Wingdings" pitchFamily="2" charset="2"/>
              <a:buChar char="Ø"/>
            </a:pPr>
            <a:r>
              <a:rPr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天</a:t>
            </a:r>
            <a:r>
              <a:rPr lang="zh-CN" altLang="en-US" sz="28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热时上午早放早归，下午晚放晚归</a:t>
            </a:r>
            <a:r>
              <a:rPr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800" b="1" dirty="0" smtClean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3800"/>
              </a:lnSpc>
              <a:buClrTx/>
              <a:buFont typeface="Wingdings" pitchFamily="2" charset="2"/>
              <a:buChar char="Ø"/>
            </a:pPr>
            <a:r>
              <a:rPr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天</a:t>
            </a:r>
            <a:r>
              <a:rPr lang="zh-CN" altLang="en-US" sz="28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冷时则上午迟放迟归，下午早放早</a:t>
            </a:r>
            <a:r>
              <a:rPr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归。</a:t>
            </a:r>
            <a:endParaRPr lang="en-US" altLang="zh-CN" sz="2800" b="1" dirty="0" smtClean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3800"/>
              </a:lnSpc>
              <a:buClrTx/>
              <a:buFont typeface="Wingdings" pitchFamily="2" charset="2"/>
              <a:buChar char="Ø"/>
            </a:pPr>
            <a:r>
              <a:rPr lang="zh-CN" altLang="en-US" sz="28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为</a:t>
            </a:r>
            <a:r>
              <a:rPr lang="zh-CN" altLang="en-US" sz="2800" b="1" dirty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保证其生长的营养需要，晚上要补喂饲料，夜料在临睡前喂给，以吃饱为度。</a:t>
            </a:r>
            <a:endParaRPr lang="en-US" altLang="zh-CN" sz="28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3800"/>
              </a:lnSpc>
            </a:pP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251520" y="3068960"/>
            <a:ext cx="8569325" cy="331236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052513"/>
            <a:ext cx="8540750" cy="4814887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舍饲</a:t>
            </a: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 </a:t>
            </a:r>
          </a:p>
          <a:p>
            <a:pPr>
              <a:lnSpc>
                <a:spcPts val="4000"/>
              </a:lnSpc>
            </a:pP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饲料采用生长期鹅料，喂料量为每只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200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克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/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天，每天喂料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次；</a:t>
            </a:r>
            <a:r>
              <a:rPr kumimoji="1"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kumimoji="1"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只鹅</a:t>
            </a:r>
            <a:r>
              <a:rPr kumimoji="1"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kumimoji="1"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天需</a:t>
            </a:r>
            <a:r>
              <a:rPr kumimoji="1"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kumimoji="1"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～</a:t>
            </a:r>
            <a:r>
              <a:rPr kumimoji="1"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kumimoji="1"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．</a:t>
            </a:r>
            <a:r>
              <a:rPr kumimoji="1"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5</a:t>
            </a:r>
            <a:r>
              <a:rPr kumimoji="1"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千克青饲料；</a:t>
            </a:r>
          </a:p>
          <a:p>
            <a:pPr>
              <a:lnSpc>
                <a:spcPts val="4000"/>
              </a:lnSpc>
            </a:pP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每天早上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：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30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左右（根据季节调整）将鹅赶到运动场，先喂饲料后喂青草。</a:t>
            </a:r>
          </a:p>
          <a:p>
            <a:pPr>
              <a:lnSpc>
                <a:spcPts val="4000"/>
              </a:lnSpc>
            </a:pP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饲养密度控制在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～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只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/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平方米。 </a:t>
            </a:r>
          </a:p>
          <a:p>
            <a:pPr>
              <a:lnSpc>
                <a:spcPts val="4000"/>
              </a:lnSpc>
            </a:pP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运动场内应经常堆放沙砾，以防鹅的消化不良。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764703"/>
            <a:ext cx="5400278" cy="711671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（三）育肥</a:t>
            </a:r>
            <a:r>
              <a:rPr lang="zh-CN" altLang="en-US" sz="3600" b="1" dirty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期的饲养管理</a:t>
            </a:r>
            <a:r>
              <a:rPr lang="zh-CN" altLang="en-US" sz="3600" dirty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 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557338"/>
            <a:ext cx="8540750" cy="4752975"/>
          </a:xfrm>
        </p:spPr>
        <p:txBody>
          <a:bodyPr/>
          <a:lstStyle/>
          <a:p>
            <a:pPr algn="ctr">
              <a:lnSpc>
                <a:spcPts val="4300"/>
              </a:lnSpc>
              <a:buFont typeface="Wingdings" pitchFamily="2" charset="2"/>
              <a:buNone/>
            </a:pPr>
            <a:r>
              <a:rPr lang="en-US" altLang="zh-CN" sz="4400" b="1" u="sng" dirty="0">
                <a:solidFill>
                  <a:srgbClr val="006600"/>
                </a:solidFill>
                <a:latin typeface="隶书" pitchFamily="49" charset="-122"/>
                <a:ea typeface="隶书" pitchFamily="49" charset="-122"/>
              </a:rPr>
              <a:t>60</a:t>
            </a:r>
            <a:r>
              <a:rPr lang="zh-CN" altLang="en-US" sz="4400" b="1" u="sng" dirty="0">
                <a:solidFill>
                  <a:srgbClr val="006600"/>
                </a:solidFill>
                <a:latin typeface="隶书" pitchFamily="49" charset="-122"/>
                <a:ea typeface="隶书" pitchFamily="49" charset="-122"/>
              </a:rPr>
              <a:t>日龄时进行育肥</a:t>
            </a:r>
            <a:r>
              <a:rPr lang="zh-CN" altLang="en-US" sz="4400" b="1" dirty="0">
                <a:solidFill>
                  <a:srgbClr val="006600"/>
                </a:solidFill>
                <a:latin typeface="隶书" pitchFamily="49" charset="-122"/>
                <a:ea typeface="隶书" pitchFamily="49" charset="-122"/>
              </a:rPr>
              <a:t> </a:t>
            </a:r>
          </a:p>
          <a:p>
            <a:pPr>
              <a:lnSpc>
                <a:spcPts val="4300"/>
              </a:lnSpc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放牧育肥</a:t>
            </a: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以放牧为主的的鹅群，利用作物收割后的残留颗粒进行育肥，是最经济实惠的育肥方法。 </a:t>
            </a:r>
          </a:p>
          <a:p>
            <a:pPr>
              <a:lnSpc>
                <a:spcPts val="4300"/>
              </a:lnSpc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舍养育肥</a:t>
            </a: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每周每只鹅在原来喂料量的基础上增加</a:t>
            </a:r>
            <a:r>
              <a:rPr lang="en-US" altLang="zh-CN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50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克，每日喂料次数</a:t>
            </a:r>
            <a:r>
              <a:rPr lang="en-US" altLang="zh-CN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次，饲草自由采食。</a:t>
            </a:r>
          </a:p>
          <a:p>
            <a:pPr>
              <a:lnSpc>
                <a:spcPts val="4300"/>
              </a:lnSpc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填饲育肥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强制填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食，主要用于生产肥肝。</a:t>
            </a:r>
            <a:endParaRPr lang="en-US" altLang="zh-CN" sz="2800" b="1" dirty="0">
              <a:solidFill>
                <a:srgbClr val="080808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4300"/>
              </a:lnSpc>
              <a:buFont typeface="Wingdings" pitchFamily="2" charset="2"/>
              <a:buNone/>
            </a:pP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85800"/>
            <a:ext cx="5206479" cy="654968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一、 </a:t>
            </a:r>
            <a:r>
              <a:rPr lang="zh-CN" altLang="en-US" sz="3600" b="1" dirty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肉鹅饲养管理技术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35696" y="1844824"/>
            <a:ext cx="5203825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b="1" dirty="0"/>
              <a:t>   </a:t>
            </a:r>
            <a:r>
              <a:rPr lang="zh-CN" altLang="en-US" b="1" dirty="0"/>
              <a:t>肉用仔鹅的生产周期：</a:t>
            </a:r>
          </a:p>
          <a:p>
            <a:endParaRPr lang="zh-CN" altLang="en-US" b="1" dirty="0"/>
          </a:p>
          <a:p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育雏期（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0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～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周龄）</a:t>
            </a:r>
          </a:p>
          <a:p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育成期（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～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8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周龄）</a:t>
            </a:r>
          </a:p>
          <a:p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育肥期（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8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～</a:t>
            </a: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周龄） 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1403350" y="2708275"/>
            <a:ext cx="5329238" cy="2736850"/>
          </a:xfrm>
          <a:prstGeom prst="ellips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9701" name="Picture 5" descr="天府肉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221088"/>
            <a:ext cx="2305050" cy="1828800"/>
          </a:xfrm>
          <a:prstGeom prst="ellipse">
            <a:avLst/>
          </a:prstGeom>
          <a:ln w="1905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692696"/>
            <a:ext cx="5616748" cy="504057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（一）育雏</a:t>
            </a:r>
            <a:r>
              <a:rPr lang="zh-CN" altLang="en-US" sz="3600" b="1" dirty="0">
                <a:solidFill>
                  <a:srgbClr val="080808"/>
                </a:solidFill>
                <a:latin typeface="黑体" pitchFamily="49" charset="-122"/>
                <a:ea typeface="黑体" pitchFamily="49" charset="-122"/>
              </a:rPr>
              <a:t>期饲养管理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412875"/>
            <a:ext cx="8540750" cy="4824413"/>
          </a:xfrm>
        </p:spPr>
        <p:txBody>
          <a:bodyPr/>
          <a:lstStyle/>
          <a:p>
            <a:pPr>
              <a:lnSpc>
                <a:spcPts val="4100"/>
              </a:lnSpc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育雏</a:t>
            </a:r>
            <a:r>
              <a:rPr lang="zh-CN" altLang="en-US" b="1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前准备</a:t>
            </a:r>
            <a:r>
              <a:rPr lang="zh-CN" altLang="en-US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 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zh-CN" altLang="en-US" sz="2800" dirty="0" smtClean="0">
                <a:solidFill>
                  <a:srgbClr val="080808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在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进雏鹅前</a:t>
            </a:r>
            <a:r>
              <a:rPr lang="en-US" altLang="zh-CN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2-3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天，对育雏室进行消毒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；</a:t>
            </a:r>
            <a:endParaRPr lang="en-US" altLang="zh-CN" sz="2800" b="1" dirty="0" smtClean="0">
              <a:solidFill>
                <a:srgbClr val="080808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n-US" altLang="zh-CN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饲料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盆、饮水器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等消毒；</a:t>
            </a:r>
            <a:endParaRPr lang="en-US" altLang="zh-CN" sz="2800" b="1" dirty="0" smtClean="0">
              <a:solidFill>
                <a:srgbClr val="080808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垫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草应在阳光下曝晒</a:t>
            </a:r>
            <a:r>
              <a:rPr lang="en-US" altLang="zh-CN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1-2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天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800" b="1" dirty="0" smtClean="0">
              <a:solidFill>
                <a:srgbClr val="080808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装置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供暖设施，进雏前</a:t>
            </a:r>
            <a:r>
              <a:rPr lang="en-US" altLang="zh-CN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b="1" dirty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天试温并给温，以保证达到所需温度</a:t>
            </a:r>
            <a:r>
              <a:rPr lang="zh-CN" altLang="en-US" sz="2800" b="1" dirty="0" smtClean="0">
                <a:solidFill>
                  <a:srgbClr val="080808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800" b="1" dirty="0" smtClean="0">
              <a:solidFill>
                <a:srgbClr val="080808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1520" y="836613"/>
            <a:ext cx="4608512" cy="5472707"/>
          </a:xfrm>
        </p:spPr>
        <p:txBody>
          <a:bodyPr/>
          <a:lstStyle/>
          <a:p>
            <a:pPr>
              <a:lnSpc>
                <a:spcPts val="4100"/>
              </a:lnSpc>
              <a:buNone/>
            </a:pPr>
            <a:r>
              <a:rPr lang="en-US" altLang="zh-CN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育雏</a:t>
            </a:r>
            <a:r>
              <a:rPr lang="zh-CN" altLang="en-US" b="1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方式的选择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垫草平养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  <a:p>
            <a:pPr>
              <a:lnSpc>
                <a:spcPts val="4000"/>
              </a:lnSpc>
              <a:buFont typeface="Wingdings" pitchFamily="2" charset="2"/>
              <a:buNone/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将雏鹅饲养在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～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厘米</a:t>
            </a:r>
            <a:r>
              <a:rPr lang="zh-CN" altLang="en-US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厚</a:t>
            </a:r>
            <a:endParaRPr lang="en-US" altLang="zh-CN" sz="2800" b="1" dirty="0" smtClean="0">
              <a:solidFill>
                <a:srgbClr val="080808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4000"/>
              </a:lnSpc>
              <a:buFont typeface="Wingdings" pitchFamily="2" charset="2"/>
              <a:buNone/>
            </a:pPr>
            <a:r>
              <a:rPr lang="zh-CN" altLang="en-US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垫草上，常见的是水泥地面，或者地势较高、干燥的地面。 </a:t>
            </a:r>
          </a:p>
          <a:p>
            <a:pPr>
              <a:lnSpc>
                <a:spcPts val="4000"/>
              </a:lnSpc>
              <a:buFont typeface="Wingdings" pitchFamily="2" charset="2"/>
              <a:buNone/>
            </a:pPr>
            <a:r>
              <a:rPr lang="zh-CN" altLang="en-US" dirty="0"/>
              <a:t>   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（运动量增强，但需大量垫草且垫草易潮湿）</a:t>
            </a:r>
          </a:p>
        </p:txBody>
      </p:sp>
      <p:pic>
        <p:nvPicPr>
          <p:cNvPr id="75780" name="Picture 4" descr="http://course.cau-edu.net.cn/course/Z0381/ch10/se01/slide/images/02.gif"/>
          <p:cNvPicPr>
            <a:picLocks noChangeAspect="1" noChangeArrowheads="1"/>
          </p:cNvPicPr>
          <p:nvPr/>
        </p:nvPicPr>
        <p:blipFill>
          <a:blip r:embed="rId2" cstate="print"/>
          <a:srcRect l="3000" r="6261"/>
          <a:stretch>
            <a:fillRect/>
          </a:stretch>
        </p:blipFill>
        <p:spPr bwMode="auto">
          <a:xfrm>
            <a:off x="4716016" y="2060848"/>
            <a:ext cx="435597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512" y="908720"/>
            <a:ext cx="3979862" cy="5102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网上平养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  <a:p>
            <a:pPr>
              <a:lnSpc>
                <a:spcPts val="4200"/>
              </a:lnSpc>
              <a:buFont typeface="Wingdings" pitchFamily="2" charset="2"/>
              <a:buNone/>
            </a:pP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把雏鹅养在离地面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50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～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60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厘米高的网上的一种育雏方式。材料可用铁丝网、竹板网和市场上出售用于养殖的塑料网</a:t>
            </a:r>
          </a:p>
          <a:p>
            <a:pPr>
              <a:lnSpc>
                <a:spcPts val="4000"/>
              </a:lnSpc>
              <a:buNone/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（成活率高，温度均匀，但投资大）</a:t>
            </a:r>
          </a:p>
        </p:txBody>
      </p:sp>
      <p:pic>
        <p:nvPicPr>
          <p:cNvPr id="74754" name="Picture 2" descr="http://course.cau-edu.net.cn/course/Z0381/ch10/se01/slide/images/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556792"/>
            <a:ext cx="4512501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528" y="908050"/>
            <a:ext cx="8568952" cy="4533900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网上育雏与地面育雏相结合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可采用网上笼养育雏与地面垫料育雏相结合，春秋季在网上饲养至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4-5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天、冬季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8-10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天转到地面育雏室饲养。</a:t>
            </a:r>
          </a:p>
          <a:p>
            <a:endParaRPr lang="en-US" altLang="zh-CN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32792" y="980728"/>
            <a:ext cx="8659688" cy="4454525"/>
          </a:xfrm>
        </p:spPr>
        <p:txBody>
          <a:bodyPr/>
          <a:lstStyle/>
          <a:p>
            <a:pPr>
              <a:lnSpc>
                <a:spcPts val="4100"/>
              </a:lnSpc>
              <a:buNone/>
            </a:pPr>
            <a:r>
              <a:rPr lang="en-US" altLang="zh-CN" b="1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b="1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保温防湿</a:t>
            </a:r>
            <a:endParaRPr lang="en-US" altLang="zh-CN" b="1" dirty="0">
              <a:solidFill>
                <a:srgbClr val="0066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800" dirty="0"/>
              <a:t>          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育雏室温度第一周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28-27℃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，第二周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26-25℃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，第三周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24-22℃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，第四周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21-19℃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，此后可脱温。</a:t>
            </a:r>
            <a:endParaRPr lang="en-US" altLang="zh-CN" sz="2800" b="1" dirty="0">
              <a:solidFill>
                <a:srgbClr val="080808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rPr>
              <a:t>掌握</a:t>
            </a:r>
            <a:r>
              <a:rPr lang="zh-CN" altLang="en-US" b="1" dirty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rPr>
              <a:t>温度原则：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小群略高，大群略低；弱雏略高，强雏略低；夜间略高，白天略低。相对湿度处在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60-70%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之间。</a:t>
            </a:r>
          </a:p>
          <a:p>
            <a:pPr>
              <a:lnSpc>
                <a:spcPts val="4000"/>
              </a:lnSpc>
              <a:buNone/>
            </a:pP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512" y="701898"/>
            <a:ext cx="8712968" cy="4959350"/>
          </a:xfrm>
        </p:spPr>
        <p:txBody>
          <a:bodyPr/>
          <a:lstStyle/>
          <a:p>
            <a:pPr>
              <a:lnSpc>
                <a:spcPts val="4200"/>
              </a:lnSpc>
              <a:buClrTx/>
              <a:buFont typeface="Wingdings" pitchFamily="2" charset="2"/>
              <a:buChar char="Ø"/>
            </a:pPr>
            <a:r>
              <a:rPr lang="zh-CN" altLang="en-US" sz="2800" b="1" kern="1200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春季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雏鹅在</a:t>
            </a:r>
            <a:r>
              <a:rPr lang="en-US" altLang="zh-CN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周龄后就可以放牧和放水，冬季要</a:t>
            </a:r>
            <a:r>
              <a:rPr lang="en-US" altLang="zh-CN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周龄左右</a:t>
            </a:r>
            <a:r>
              <a:rPr lang="zh-CN" altLang="en-US" sz="2800" b="1" kern="1200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b="1" kern="1200" dirty="0" smtClean="0">
              <a:solidFill>
                <a:srgbClr val="080808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4200"/>
              </a:lnSpc>
              <a:buClrTx/>
              <a:buFont typeface="Wingdings" pitchFamily="2" charset="2"/>
              <a:buChar char="Ø"/>
            </a:pPr>
            <a:r>
              <a:rPr lang="zh-CN" altLang="en-US" sz="2800" b="1" kern="1200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第一次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放牧和放水要选择晴朗天气，先放牧后放水，放牧时间不超过</a:t>
            </a:r>
            <a:r>
              <a:rPr lang="en-US" altLang="zh-CN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小时，放水时间不超过</a:t>
            </a:r>
            <a:r>
              <a:rPr lang="en-US" altLang="zh-CN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分钟，放水后要待羽毛干后才可赶入鹅舍</a:t>
            </a:r>
            <a:r>
              <a:rPr lang="zh-CN" altLang="en-US" sz="2800" b="1" kern="1200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b="1" kern="1200" dirty="0" smtClean="0">
              <a:solidFill>
                <a:srgbClr val="080808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4200"/>
              </a:lnSpc>
              <a:buClrTx/>
              <a:buFont typeface="Wingdings" pitchFamily="2" charset="2"/>
              <a:buChar char="Ø"/>
            </a:pPr>
            <a:r>
              <a:rPr lang="zh-CN" altLang="en-US" sz="2800" b="1" kern="1200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随着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日龄时增大，逐渐延长放牧和放水时间。</a:t>
            </a:r>
            <a:r>
              <a:rPr lang="en-US" altLang="zh-CN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800" b="1" kern="1200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周龄后，天气晴暖，可整天放牧。为满足营养需要，应适当补饲精料。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536" y="836712"/>
            <a:ext cx="8540750" cy="517505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b="1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开</a:t>
            </a:r>
            <a:r>
              <a:rPr lang="zh-CN" altLang="en-US" b="1" dirty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饮、开</a:t>
            </a:r>
            <a:r>
              <a:rPr lang="zh-CN" altLang="en-US" b="1" dirty="0" smtClean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rPr>
              <a:t>食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雏鹅出壳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24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小时后（或见三分之二雏鹅欲吃食时），</a:t>
            </a:r>
            <a:r>
              <a:rPr lang="zh-CN" altLang="en-US" sz="2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先开饮后开食。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水温以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25℃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左右，饮水可用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0.05%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高锰酸钾水或</a:t>
            </a:r>
            <a:r>
              <a:rPr lang="en-US" altLang="zh-CN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5-10%</a:t>
            </a:r>
            <a:r>
              <a:rPr lang="zh-CN" altLang="en-US" sz="2800" b="1" dirty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葡萄糖水等，也可用清洁饮用水。开食在开饮后半小时进行，可用拌湿的配合料加切细的嫩青绿饲料，撒在塑料布上或小料槽内，引诱雏鹅自由采食</a:t>
            </a:r>
            <a:r>
              <a:rPr lang="zh-CN" altLang="en-US" sz="2800" b="1" dirty="0" smtClean="0">
                <a:solidFill>
                  <a:srgbClr val="080808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2800" b="1" dirty="0">
              <a:solidFill>
                <a:srgbClr val="080808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1354</TotalTime>
  <Words>851</Words>
  <Application>Microsoft Office PowerPoint</Application>
  <PresentationFormat>全屏显示(4:3)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黑体</vt:lpstr>
      <vt:lpstr>华文楷体</vt:lpstr>
      <vt:lpstr>华文新魏</vt:lpstr>
      <vt:lpstr>楷体</vt:lpstr>
      <vt:lpstr>隶书</vt:lpstr>
      <vt:lpstr>宋体</vt:lpstr>
      <vt:lpstr>幼圆</vt:lpstr>
      <vt:lpstr>Arial</vt:lpstr>
      <vt:lpstr>Calibri</vt:lpstr>
      <vt:lpstr>Wingdings</vt:lpstr>
      <vt:lpstr>楷体_GB2312</vt:lpstr>
      <vt:lpstr>古瓶荷花</vt:lpstr>
      <vt:lpstr>PowerPoint 演示文稿</vt:lpstr>
      <vt:lpstr>一、 肉鹅饲养管理技术</vt:lpstr>
      <vt:lpstr>（一）育雏期饲养管理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（二）育成期的饲养管理 </vt:lpstr>
      <vt:lpstr>PowerPoint 演示文稿</vt:lpstr>
      <vt:lpstr>（三）育肥期的饲养管理 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鹅养殖技术 </dc:title>
  <dc:creator>USER</dc:creator>
  <cp:lastModifiedBy>FKL</cp:lastModifiedBy>
  <cp:revision>102</cp:revision>
  <dcterms:created xsi:type="dcterms:W3CDTF">2010-09-25T02:21:20Z</dcterms:created>
  <dcterms:modified xsi:type="dcterms:W3CDTF">2021-10-19T15:19:35Z</dcterms:modified>
</cp:coreProperties>
</file>