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544" r:id="rId2"/>
    <p:sldId id="807" r:id="rId3"/>
    <p:sldId id="808" r:id="rId4"/>
    <p:sldId id="835" r:id="rId5"/>
    <p:sldId id="887" r:id="rId6"/>
    <p:sldId id="888" r:id="rId7"/>
    <p:sldId id="889" r:id="rId8"/>
    <p:sldId id="890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902" r:id="rId20"/>
    <p:sldId id="903" r:id="rId21"/>
    <p:sldId id="904" r:id="rId22"/>
    <p:sldId id="905" r:id="rId23"/>
    <p:sldId id="906" r:id="rId24"/>
    <p:sldId id="907" r:id="rId25"/>
    <p:sldId id="908" r:id="rId26"/>
    <p:sldId id="909" r:id="rId27"/>
    <p:sldId id="910" r:id="rId28"/>
    <p:sldId id="911" r:id="rId29"/>
    <p:sldId id="912" r:id="rId30"/>
    <p:sldId id="913" r:id="rId31"/>
    <p:sldId id="581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李 玉丹" initials="李" lastIdx="1" clrIdx="0">
    <p:extLst>
      <p:ext uri="{19B8F6BF-5375-455C-9EA6-DF929625EA0E}">
        <p15:presenceInfo xmlns:p15="http://schemas.microsoft.com/office/powerpoint/2012/main" userId="a37cabdd090a0e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BE9"/>
    <a:srgbClr val="24E45F"/>
    <a:srgbClr val="F711D1"/>
    <a:srgbClr val="81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30" autoAdjust="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9B1B1-D084-40F3-A8CC-6C808683DC69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B2CA-97E2-417C-BA7A-89DEDF11C5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324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07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22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85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344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1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4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94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78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66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257D9-AFC3-4A65-A4A4-ED3F9CE12E4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2495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229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249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628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393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66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868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5923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466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195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94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74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09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19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72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93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48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32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1B2CA-97E2-417C-BA7A-89DEDF11C5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11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0394-109B-444A-88AE-4CEFFED04FFA}" type="datetimeFigureOut">
              <a:rPr lang="zh-CN" altLang="en-US" smtClean="0"/>
              <a:t>2020/11/19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1B37-4316-4BB0-B8CE-E2E085AA07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qy.zhue.com.cn/zz.ph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6583424" y="2695929"/>
            <a:ext cx="520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2280C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任务一   母猪的接产与护理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583424" y="3730039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5858A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任务二   哺乳母猪的饲养管理</a:t>
            </a:r>
          </a:p>
        </p:txBody>
      </p:sp>
      <p:sp>
        <p:nvSpPr>
          <p:cNvPr id="8" name="箭头: 五边形 7"/>
          <p:cNvSpPr/>
          <p:nvPr/>
        </p:nvSpPr>
        <p:spPr>
          <a:xfrm>
            <a:off x="1014494" y="837702"/>
            <a:ext cx="5752257" cy="1186594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ea typeface="【苹果】迟暮朝朝醉晚灯" panose="02000500000000000000" pitchFamily="2" charset="-122"/>
              </a:rPr>
              <a:t>项目五 哺乳母猪生产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40CD16-BEE0-44CD-8AC6-48AF1CDF6E52}"/>
              </a:ext>
            </a:extLst>
          </p:cNvPr>
          <p:cNvSpPr txBox="1"/>
          <p:nvPr/>
        </p:nvSpPr>
        <p:spPr>
          <a:xfrm>
            <a:off x="6583424" y="4797975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565">
              <a:defRPr/>
            </a:pPr>
            <a:r>
              <a:rPr lang="zh-CN" altLang="en-US" sz="3200" b="1" kern="0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任务三   哺乳仔猪的饲养管理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9799EC-4DB2-4687-A589-8665F0F1E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94" y="2773882"/>
            <a:ext cx="50768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9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741680"/>
            <a:ext cx="10848584" cy="58089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）做好三防工作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  A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、加强保温防冻</a:t>
            </a:r>
            <a:endParaRPr lang="zh-CN" altLang="en-US" sz="2400" b="1" dirty="0">
              <a:latin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1-3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  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32-35℃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4-7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  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28-30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℃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15-30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  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22-25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℃</a:t>
            </a: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2-3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月龄  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22</a:t>
            </a:r>
            <a:r>
              <a:rPr lang="en-US" altLang="zh-CN" sz="2400" b="1" dirty="0">
                <a:latin typeface="+mn-ea"/>
                <a:cs typeface="楷体" panose="02010609060101010101" charset="-122"/>
                <a:sym typeface="+mn-ea"/>
              </a:rPr>
              <a:t>℃</a:t>
            </a:r>
            <a:endParaRPr lang="en-US" altLang="zh-CN" sz="2400" b="1" dirty="0">
              <a:latin typeface="+mn-ea"/>
              <a:cs typeface="楷体" panose="02010609060101010101" charset="-122"/>
            </a:endParaRPr>
          </a:p>
        </p:txBody>
      </p:sp>
      <p:pic>
        <p:nvPicPr>
          <p:cNvPr id="2" name="内容占位符 11265" descr="IMG_0122">
            <a:extLst>
              <a:ext uri="{FF2B5EF4-FFF2-40B4-BE49-F238E27FC236}">
                <a16:creationId xmlns:a16="http://schemas.microsoft.com/office/drawing/2014/main" id="{7AF21ECC-118B-4090-9E38-95369C0B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1" y="3133247"/>
            <a:ext cx="4355526" cy="32675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1145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98552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）做好三防工作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  B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、防压措施。</a:t>
            </a:r>
            <a:r>
              <a:rPr lang="zh-CN" altLang="en-US" sz="2400" b="1" dirty="0">
                <a:latin typeface="+mn-ea"/>
              </a:rPr>
              <a:t>由于母猪初产体力未恢复，且初产母猪通常缺乏护仔经验，常因起卧不当压死仔猪，故须设置护仔栏，并设立昼夜值班制度，做好监督护理工作。</a:t>
            </a:r>
            <a:endParaRPr lang="en-US" altLang="zh-CN" sz="2400" b="1" dirty="0">
              <a:latin typeface="+mn-ea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194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66040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）做好三防工作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  C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、预防仔猪下痢。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</a:rPr>
              <a:t>  </a:t>
            </a:r>
            <a:r>
              <a:rPr lang="zh-CN" altLang="en-US" sz="2400" b="1" dirty="0">
                <a:latin typeface="+mn-ea"/>
              </a:rPr>
              <a:t>仔猪红痢病：</a:t>
            </a:r>
            <a:r>
              <a:rPr lang="en-US" altLang="zh-CN" sz="2400" b="1" dirty="0">
                <a:latin typeface="+mn-ea"/>
              </a:rPr>
              <a:t>C</a:t>
            </a:r>
            <a:r>
              <a:rPr lang="zh-CN" altLang="en-US" sz="2400" b="1" dirty="0">
                <a:latin typeface="+mn-ea"/>
              </a:rPr>
              <a:t>型产气荚膜梭菌，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日龄内仔猪多发；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  仔猪黄痢病：大肠杆菌，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日龄左右仔猪；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  仔猪白痢病：大肠杆菌，</a:t>
            </a:r>
            <a:r>
              <a:rPr lang="en-US" altLang="zh-CN" sz="2400" b="1" dirty="0">
                <a:latin typeface="+mn-ea"/>
              </a:rPr>
              <a:t>10-20</a:t>
            </a:r>
            <a:r>
              <a:rPr lang="zh-CN" altLang="en-US" sz="2400" b="1" dirty="0">
                <a:latin typeface="+mn-ea"/>
              </a:rPr>
              <a:t>日龄仔猪。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+mn-ea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86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66040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）做好三防工作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zh-CN" sz="2400" b="1" kern="100" dirty="0">
                <a:effectLst/>
                <a:latin typeface="+mn-ea"/>
              </a:rPr>
              <a:t>预防</a:t>
            </a:r>
            <a:r>
              <a:rPr lang="zh-CN" altLang="en-US" sz="2400" b="1" kern="100" dirty="0">
                <a:effectLst/>
                <a:latin typeface="+mn-ea"/>
              </a:rPr>
              <a:t>仔猪下痢</a:t>
            </a:r>
            <a:r>
              <a:rPr lang="zh-CN" altLang="zh-CN" sz="2400" b="1" kern="100" dirty="0">
                <a:effectLst/>
                <a:latin typeface="+mn-ea"/>
              </a:rPr>
              <a:t>措施：</a:t>
            </a:r>
            <a:endParaRPr lang="en-US" altLang="zh-CN" sz="2400" b="1" kern="100" dirty="0">
              <a:effectLst/>
              <a:latin typeface="+mn-ea"/>
            </a:endParaRP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zh-CN" sz="2400" b="1" kern="100" dirty="0">
                <a:effectLst/>
                <a:latin typeface="+mn-ea"/>
              </a:rPr>
              <a:t>保持舍内干燥和适宜的温湿度，经常消毒，做好仔猪的保暖工作；</a:t>
            </a:r>
            <a:endParaRPr lang="en-US" altLang="zh-CN" sz="2400" b="1" kern="100" dirty="0">
              <a:effectLst/>
              <a:latin typeface="+mn-ea"/>
            </a:endParaRP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zh-CN" sz="2400" b="1" kern="100" dirty="0">
                <a:effectLst/>
                <a:latin typeface="+mn-ea"/>
              </a:rPr>
              <a:t>开食或补料前后添加复合维生素、土霉素或抑菌药物；加强母猪的饲养管理，提高仔猪初生重，改善初乳质量。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648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54864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抓开食，过好补料关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1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）及时补铁，预防贫血。</a:t>
            </a:r>
            <a:r>
              <a:rPr lang="zh-CN" altLang="en-US" sz="2400" b="1" kern="100" dirty="0">
                <a:effectLst/>
                <a:latin typeface="+mn-ea"/>
              </a:rPr>
              <a:t>补铁的方法有：</a:t>
            </a: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1</a:t>
            </a:r>
            <a:r>
              <a:rPr lang="zh-CN" altLang="en-US" sz="2400" b="1" kern="100" dirty="0">
                <a:effectLst/>
                <a:latin typeface="+mn-ea"/>
              </a:rPr>
              <a:t>）铁铜合剂补饲法。</a:t>
            </a:r>
            <a:r>
              <a:rPr lang="en-US" altLang="zh-CN" sz="2400" b="1" kern="100" dirty="0">
                <a:effectLst/>
                <a:latin typeface="+mn-ea"/>
              </a:rPr>
              <a:t>2.5gFeSo4+1gCuSO4+1000ml</a:t>
            </a:r>
            <a:r>
              <a:rPr lang="zh-CN" altLang="en-US" sz="2400" b="1" kern="100" dirty="0">
                <a:effectLst/>
                <a:latin typeface="+mn-ea"/>
              </a:rPr>
              <a:t>水溶解，</a:t>
            </a:r>
            <a:r>
              <a:rPr lang="en-US" altLang="zh-CN" sz="2400" b="1" kern="100" dirty="0">
                <a:effectLst/>
                <a:latin typeface="+mn-ea"/>
              </a:rPr>
              <a:t>1-2</a:t>
            </a:r>
            <a:r>
              <a:rPr lang="zh-CN" altLang="en-US" sz="2400" b="1" kern="100" dirty="0">
                <a:effectLst/>
                <a:latin typeface="+mn-ea"/>
              </a:rPr>
              <a:t>次</a:t>
            </a:r>
            <a:r>
              <a:rPr lang="en-US" altLang="zh-CN" sz="2400" b="1" kern="100" dirty="0">
                <a:effectLst/>
                <a:latin typeface="+mn-ea"/>
              </a:rPr>
              <a:t>/</a:t>
            </a:r>
            <a:r>
              <a:rPr lang="zh-CN" altLang="en-US" sz="2400" b="1" kern="100" dirty="0">
                <a:effectLst/>
                <a:latin typeface="+mn-ea"/>
              </a:rPr>
              <a:t>天，</a:t>
            </a:r>
            <a:endParaRPr lang="en-US" altLang="zh-CN" sz="2400" b="1" kern="100" dirty="0">
              <a:effectLst/>
              <a:latin typeface="+mn-ea"/>
            </a:endParaRPr>
          </a:p>
          <a:p>
            <a:pPr marL="76200" indent="0" algn="just">
              <a:lnSpc>
                <a:spcPct val="150000"/>
              </a:lnSpc>
              <a:buNone/>
              <a:tabLst>
                <a:tab pos="2223770" algn="l"/>
              </a:tabLst>
            </a:pPr>
            <a:r>
              <a:rPr lang="en-US" altLang="zh-CN" sz="2400" b="1" kern="100" dirty="0">
                <a:latin typeface="+mn-ea"/>
              </a:rPr>
              <a:t>             </a:t>
            </a:r>
            <a:r>
              <a:rPr lang="en-US" altLang="zh-CN" sz="2400" b="1" kern="100" dirty="0">
                <a:effectLst/>
                <a:latin typeface="+mn-ea"/>
              </a:rPr>
              <a:t>10ml/</a:t>
            </a:r>
            <a:r>
              <a:rPr lang="zh-CN" altLang="en-US" sz="2400" b="1" kern="100" dirty="0">
                <a:effectLst/>
                <a:latin typeface="+mn-ea"/>
              </a:rPr>
              <a:t>头天，当吃料时可拌料，一月龄后浓度增加一倍。</a:t>
            </a: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2</a:t>
            </a:r>
            <a:r>
              <a:rPr lang="zh-CN" altLang="en-US" sz="2400" b="1" kern="100" dirty="0">
                <a:effectLst/>
                <a:latin typeface="+mn-ea"/>
              </a:rPr>
              <a:t>）铁钴合剂注射法。生后</a:t>
            </a:r>
            <a:r>
              <a:rPr lang="en-US" altLang="zh-CN" sz="2400" b="1" kern="100" dirty="0">
                <a:effectLst/>
                <a:latin typeface="+mn-ea"/>
              </a:rPr>
              <a:t>3</a:t>
            </a:r>
            <a:r>
              <a:rPr lang="zh-CN" altLang="en-US" sz="2400" b="1" kern="100" dirty="0">
                <a:effectLst/>
                <a:latin typeface="+mn-ea"/>
              </a:rPr>
              <a:t>天，肌注或皮注右旋糖酣铁钴合剂</a:t>
            </a:r>
            <a:r>
              <a:rPr lang="en-US" altLang="zh-CN" sz="2400" b="1" kern="100" dirty="0">
                <a:effectLst/>
                <a:latin typeface="+mn-ea"/>
              </a:rPr>
              <a:t>1-2ml/</a:t>
            </a:r>
            <a:r>
              <a:rPr lang="zh-CN" altLang="en-US" sz="2400" b="1" kern="100" dirty="0">
                <a:effectLst/>
                <a:latin typeface="+mn-ea"/>
              </a:rPr>
              <a:t>头，</a:t>
            </a:r>
            <a:endParaRPr lang="en-US" altLang="zh-CN" sz="2400" b="1" kern="100" dirty="0">
              <a:effectLst/>
              <a:latin typeface="+mn-ea"/>
            </a:endParaRPr>
          </a:p>
          <a:p>
            <a:pPr marL="76200" indent="0" algn="just">
              <a:lnSpc>
                <a:spcPct val="150000"/>
              </a:lnSpc>
              <a:buNone/>
              <a:tabLst>
                <a:tab pos="2223770" algn="l"/>
              </a:tabLst>
            </a:pPr>
            <a:r>
              <a:rPr lang="en-US" altLang="zh-CN" sz="2400" b="1" kern="100" dirty="0">
                <a:latin typeface="+mn-ea"/>
              </a:rPr>
              <a:t>            </a:t>
            </a:r>
            <a:r>
              <a:rPr lang="en-US" altLang="zh-CN" sz="2400" b="1" kern="100" dirty="0">
                <a:effectLst/>
                <a:latin typeface="+mn-ea"/>
              </a:rPr>
              <a:t>7</a:t>
            </a:r>
            <a:r>
              <a:rPr lang="zh-CN" altLang="en-US" sz="2400" b="1" kern="100" dirty="0">
                <a:effectLst/>
                <a:latin typeface="+mn-ea"/>
              </a:rPr>
              <a:t>日龄注射</a:t>
            </a:r>
            <a:r>
              <a:rPr lang="en-US" altLang="zh-CN" sz="2400" b="1" kern="100" dirty="0">
                <a:effectLst/>
                <a:latin typeface="+mn-ea"/>
              </a:rPr>
              <a:t>2ml/</a:t>
            </a:r>
            <a:r>
              <a:rPr lang="zh-CN" altLang="en-US" sz="2400" b="1" kern="100" dirty="0">
                <a:effectLst/>
                <a:latin typeface="+mn-ea"/>
              </a:rPr>
              <a:t>头。</a:t>
            </a:r>
          </a:p>
          <a:p>
            <a:pPr marL="304800" algn="just">
              <a:lnSpc>
                <a:spcPct val="150000"/>
              </a:lnSpc>
              <a:tabLst>
                <a:tab pos="2223770" algn="l"/>
              </a:tabLst>
            </a:pPr>
            <a:r>
              <a:rPr lang="zh-CN" altLang="en-US" sz="2400" b="1" kern="100" dirty="0">
                <a:effectLst/>
                <a:latin typeface="+mn-ea"/>
              </a:rPr>
              <a:t>（</a:t>
            </a:r>
            <a:r>
              <a:rPr lang="en-US" altLang="zh-CN" sz="2400" b="1" kern="100" dirty="0">
                <a:effectLst/>
                <a:latin typeface="+mn-ea"/>
              </a:rPr>
              <a:t>3</a:t>
            </a:r>
            <a:r>
              <a:rPr lang="zh-CN" altLang="en-US" sz="2400" b="1" kern="100" dirty="0">
                <a:effectLst/>
                <a:latin typeface="+mn-ea"/>
              </a:rPr>
              <a:t>）肌注或皮注抗贫血制剂。如血多素、血多泉、富来血等。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519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54864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抓开食，过好补料关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2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）补充盐酸。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kern="100" dirty="0">
                <a:effectLst/>
                <a:latin typeface="+mn-ea"/>
              </a:rPr>
              <a:t>       3-5</a:t>
            </a:r>
            <a:r>
              <a:rPr lang="zh-CN" altLang="en-US" sz="2400" b="1" kern="100" dirty="0">
                <a:effectLst/>
                <a:latin typeface="+mn-ea"/>
              </a:rPr>
              <a:t>日龄起补充水分  据试验，用</a:t>
            </a:r>
            <a:r>
              <a:rPr lang="en-US" altLang="zh-CN" sz="2400" b="1" kern="100" dirty="0">
                <a:effectLst/>
                <a:latin typeface="+mn-ea"/>
              </a:rPr>
              <a:t>0.8%</a:t>
            </a:r>
            <a:r>
              <a:rPr lang="zh-CN" altLang="en-US" sz="2400" b="1" kern="100" dirty="0">
                <a:effectLst/>
                <a:latin typeface="+mn-ea"/>
              </a:rPr>
              <a:t>盐酸水饲饮</a:t>
            </a:r>
            <a:r>
              <a:rPr lang="en-US" altLang="zh-CN" sz="2400" b="1" kern="100" dirty="0">
                <a:effectLst/>
                <a:latin typeface="+mn-ea"/>
              </a:rPr>
              <a:t>3-20</a:t>
            </a:r>
            <a:r>
              <a:rPr lang="zh-CN" altLang="en-US" sz="2400" b="1" kern="100" dirty="0">
                <a:effectLst/>
                <a:latin typeface="+mn-ea"/>
              </a:rPr>
              <a:t>日龄的仔猪，</a:t>
            </a:r>
            <a:r>
              <a:rPr lang="en-US" altLang="zh-CN" sz="2400" b="1" kern="100" dirty="0">
                <a:effectLst/>
                <a:latin typeface="+mn-ea"/>
              </a:rPr>
              <a:t>60</a:t>
            </a:r>
            <a:r>
              <a:rPr lang="zh-CN" altLang="en-US" sz="2400" b="1" kern="100" dirty="0">
                <a:effectLst/>
                <a:latin typeface="+mn-ea"/>
              </a:rPr>
              <a:t>日龄断乳重可提高</a:t>
            </a:r>
            <a:r>
              <a:rPr lang="en-US" altLang="zh-CN" sz="2400" b="1" kern="100" dirty="0">
                <a:effectLst/>
                <a:latin typeface="+mn-ea"/>
              </a:rPr>
              <a:t>13%</a:t>
            </a:r>
            <a:r>
              <a:rPr lang="zh-CN" altLang="en-US" sz="2400" b="1" kern="100" dirty="0">
                <a:effectLst/>
                <a:latin typeface="+mn-ea"/>
              </a:rPr>
              <a:t>。补盐酸实际上是补胃液分泌不足，活化胃蛋白酶的作用。</a:t>
            </a:r>
            <a:endParaRPr lang="en-US" altLang="zh-CN" sz="2400" b="1" kern="100" dirty="0"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）开食补料。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</a:rPr>
              <a:t>       5-7</a:t>
            </a:r>
            <a:r>
              <a:rPr lang="zh-CN" altLang="en-US" sz="2400" b="1" dirty="0">
                <a:latin typeface="+mn-ea"/>
              </a:rPr>
              <a:t>日龄起开食补料  开食补料时间越早越好。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24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54864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抓开食，过好补料关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）开食补料。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kern="100" dirty="0">
                <a:effectLst/>
                <a:latin typeface="+mn-ea"/>
              </a:rPr>
              <a:t>       </a:t>
            </a:r>
            <a:r>
              <a:rPr lang="zh-CN" altLang="en-US" sz="2400" b="1" kern="100" dirty="0">
                <a:effectLst/>
                <a:latin typeface="+mn-ea"/>
              </a:rPr>
              <a:t>方法：诱食。每头小猪每天早中晚三次，每次向每头仔猪口里塞七、八颗左右的教槽料同时喂糖水一次；或者将教槽料拌成糊状涂抹在母猪乳头上。开食料要求高能量高蛋白，营养全价，适口性好，易消化。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A8AF2F-3AE5-476B-A700-A850069C42E9}"/>
              </a:ext>
            </a:extLst>
          </p:cNvPr>
          <p:cNvSpPr txBox="1"/>
          <p:nvPr/>
        </p:nvSpPr>
        <p:spPr>
          <a:xfrm>
            <a:off x="952500" y="5148644"/>
            <a:ext cx="1028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/>
            <a:r>
              <a:rPr lang="zh-CN" altLang="zh-CN" sz="2400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为预防下痢和胸膜性肺炎，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5-7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天可肌注长效土霉素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0.5ml/</a:t>
            </a:r>
            <a:r>
              <a:rPr lang="zh-CN" altLang="zh-CN" sz="2400" kern="1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头，一周后重复一次，用量加倍。</a:t>
            </a:r>
          </a:p>
        </p:txBody>
      </p:sp>
    </p:spTree>
    <p:extLst>
      <p:ext uri="{BB962C8B-B14F-4D97-AF65-F5344CB8AC3E}">
        <p14:creationId xmlns:p14="http://schemas.microsoft.com/office/powerpoint/2010/main" val="135247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54864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抓开食，过好补料关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2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）补充盐酸。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kern="100" dirty="0">
                <a:effectLst/>
                <a:latin typeface="+mn-ea"/>
              </a:rPr>
              <a:t>       3-5</a:t>
            </a:r>
            <a:r>
              <a:rPr lang="zh-CN" altLang="en-US" sz="2400" b="1" kern="100" dirty="0">
                <a:effectLst/>
                <a:latin typeface="+mn-ea"/>
              </a:rPr>
              <a:t>日龄起补充水分  据试验，用</a:t>
            </a:r>
            <a:r>
              <a:rPr lang="en-US" altLang="zh-CN" sz="2400" b="1" kern="100" dirty="0">
                <a:effectLst/>
                <a:latin typeface="+mn-ea"/>
              </a:rPr>
              <a:t>0.8%</a:t>
            </a:r>
            <a:r>
              <a:rPr lang="zh-CN" altLang="en-US" sz="2400" b="1" kern="100" dirty="0">
                <a:effectLst/>
                <a:latin typeface="+mn-ea"/>
              </a:rPr>
              <a:t>盐酸水饲饮</a:t>
            </a:r>
            <a:r>
              <a:rPr lang="en-US" altLang="zh-CN" sz="2400" b="1" kern="100" dirty="0">
                <a:effectLst/>
                <a:latin typeface="+mn-ea"/>
              </a:rPr>
              <a:t>3-20</a:t>
            </a:r>
            <a:r>
              <a:rPr lang="zh-CN" altLang="en-US" sz="2400" b="1" kern="100" dirty="0">
                <a:effectLst/>
                <a:latin typeface="+mn-ea"/>
              </a:rPr>
              <a:t>日龄的仔猪，</a:t>
            </a:r>
            <a:r>
              <a:rPr lang="en-US" altLang="zh-CN" sz="2400" b="1" kern="100" dirty="0">
                <a:effectLst/>
                <a:latin typeface="+mn-ea"/>
              </a:rPr>
              <a:t>60</a:t>
            </a:r>
            <a:r>
              <a:rPr lang="zh-CN" altLang="en-US" sz="2400" b="1" kern="100" dirty="0">
                <a:effectLst/>
                <a:latin typeface="+mn-ea"/>
              </a:rPr>
              <a:t>日龄断乳重可提高</a:t>
            </a:r>
            <a:r>
              <a:rPr lang="en-US" altLang="zh-CN" sz="2400" b="1" kern="100" dirty="0">
                <a:effectLst/>
                <a:latin typeface="+mn-ea"/>
              </a:rPr>
              <a:t>13%</a:t>
            </a:r>
            <a:r>
              <a:rPr lang="zh-CN" altLang="en-US" sz="2400" b="1" kern="100" dirty="0">
                <a:effectLst/>
                <a:latin typeface="+mn-ea"/>
              </a:rPr>
              <a:t>。补盐酸实际上是补胃液分泌不足，活化胃蛋白酶的作用。</a:t>
            </a:r>
            <a:endParaRPr lang="en-US" altLang="zh-CN" sz="2400" b="1" kern="100" dirty="0">
              <a:effectLst/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3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）开食补料。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</a:rPr>
              <a:t>       5-7</a:t>
            </a:r>
            <a:r>
              <a:rPr lang="zh-CN" altLang="en-US" sz="2400" b="1" dirty="0">
                <a:latin typeface="+mn-ea"/>
              </a:rPr>
              <a:t>日龄起开食补料  开食补料时间越早越好。</a:t>
            </a: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472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74168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抓旺食，过好断乳关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仔猪开食后，逐渐进入旺食阶段，消化机能逐渐完善，从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20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日龄起，母乳分泌量开始下降，应增加仔猪的补料量，从而保证仔猪正常生长需求。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  <a:cs typeface="楷体" panose="02010609060101010101" charset="-122"/>
              </a:rPr>
              <a:t>饲料适口性好，营养全价，易消化，要新鲜。</a:t>
            </a:r>
            <a:endParaRPr lang="en-US" altLang="zh-CN" sz="2000" b="1" dirty="0">
              <a:latin typeface="+mn-ea"/>
              <a:cs typeface="楷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  <a:cs typeface="楷体" panose="02010609060101010101" charset="-122"/>
              </a:rPr>
              <a:t>少喂勤添，防止仔猪饥饱不均。可分顿或自由采食。</a:t>
            </a:r>
            <a:endParaRPr lang="en-US" altLang="zh-CN" sz="2000" b="1" dirty="0">
              <a:latin typeface="+mn-ea"/>
              <a:cs typeface="楷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  <a:cs typeface="楷体" panose="02010609060101010101" charset="-122"/>
              </a:rPr>
              <a:t>勤清洗、消毒食槽。</a:t>
            </a:r>
            <a:endParaRPr lang="en-US" altLang="zh-CN" sz="2000" b="1" dirty="0">
              <a:latin typeface="+mn-ea"/>
              <a:cs typeface="楷体" panose="02010609060101010101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  <a:cs typeface="楷体" panose="02010609060101010101" charset="-122"/>
              </a:rPr>
              <a:t>勤观察仔猪食欲、精神和粪便等情况，发现异常及时处理。如发现仔猪粪便变稀软或不成块，则要减料。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121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729"/>
            <a:ext cx="9697146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哺乳仔猪的去势、预防接种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      凡不留种的仔猪要去势，现代化养猪生产主张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7~10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日龄去势，早期去势伤口愈合快，手术简单。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324324" y="-1122089"/>
            <a:ext cx="688932" cy="901874"/>
          </a:xfrm>
          <a:prstGeom prst="rect">
            <a:avLst/>
          </a:prstGeom>
          <a:solidFill>
            <a:srgbClr val="2EA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13256" y="-1122089"/>
            <a:ext cx="688932" cy="901874"/>
          </a:xfrm>
          <a:prstGeom prst="rect">
            <a:avLst/>
          </a:prstGeom>
          <a:solidFill>
            <a:srgbClr val="228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702188" y="-1122089"/>
            <a:ext cx="688932" cy="901874"/>
          </a:xfrm>
          <a:prstGeom prst="rect">
            <a:avLst/>
          </a:prstGeom>
          <a:solidFill>
            <a:srgbClr val="585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91120" y="-1122089"/>
            <a:ext cx="688932" cy="901874"/>
          </a:xfrm>
          <a:prstGeom prst="rect">
            <a:avLst/>
          </a:prstGeom>
          <a:solidFill>
            <a:srgbClr val="873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80052" y="-1122089"/>
            <a:ext cx="688932" cy="901874"/>
          </a:xfrm>
          <a:prstGeom prst="rect">
            <a:avLst/>
          </a:prstGeom>
          <a:solidFill>
            <a:srgbClr val="DA57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8345" y="31750"/>
            <a:ext cx="6854456" cy="68544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394" y="1668308"/>
            <a:ext cx="4267881" cy="4338134"/>
          </a:xfrm>
          <a:prstGeom prst="rect">
            <a:avLst/>
          </a:prstGeom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185573" y="2881368"/>
            <a:ext cx="3365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>
              <a:defRPr/>
            </a:pPr>
            <a:endParaRPr lang="en-US" altLang="zh-CN" sz="4800" kern="0" dirty="0">
              <a:solidFill>
                <a:srgbClr val="AE5DA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8565">
              <a:defRPr/>
            </a:pPr>
            <a:r>
              <a:rPr lang="zh-CN" altLang="en-US" sz="4800" kern="0" dirty="0">
                <a:solidFill>
                  <a:srgbClr val="AE5DA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哺乳仔猪的饲养管理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52104" y="2232859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2B60A5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  <a:cs typeface="+mn-ea"/>
              </a:rPr>
              <a:t>任务三</a:t>
            </a:r>
          </a:p>
        </p:txBody>
      </p:sp>
    </p:spTree>
    <p:extLst>
      <p:ext uri="{BB962C8B-B14F-4D97-AF65-F5344CB8AC3E}">
        <p14:creationId xmlns:p14="http://schemas.microsoft.com/office/powerpoint/2010/main" val="31827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74168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哺乳仔猪的去势、预防接种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（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）预防接种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      为预防疾病感染，增强仔猪免疫力，减少发病率和死亡率，必须对仔猪免疫接种。产房的免疫接种（只作参考）：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  a.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生后食初乳前：仔猪接种猪瘟脾淋组织苗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1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头份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  b.7-9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日龄留种仔猪首免支原体灭活苗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2ml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；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98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55880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哺乳仔猪的去势、预防接种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（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）预防接种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    c.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14-17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日龄时的母猪接种猪瘟脾淋组织苗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3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头份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头，母猪猪瘟的接种和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25-28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日龄仔猪猪瘟的接种同时进行，每次免疫接种工作应和防疫员共同完成。具体程序按猪场免疫程序进行，严格按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仔猪保健免疫接种记录表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完成。但不能在断乳前后一周内免疫接种或去势，以免应激。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586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55880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哺乳仔猪的去势、预防接种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（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）预防接种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    c.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14-17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日龄时的母猪接种猪瘟脾淋组织苗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3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头份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头，母猪猪瘟的接种和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25-28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日龄仔猪猪瘟的接种同时进行，每次免疫接种工作应和防疫员共同完成。具体程序按猪场免疫程序进行，严格按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仔猪保健免疫接种记录表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完成。但不能在断乳前后一周内免疫接种或去势，以免应激。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206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558800"/>
            <a:ext cx="1059573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哺乳仔猪的去势、预防接种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  <a:cs typeface="楷体" panose="02010609060101010101" charset="-122"/>
              </a:rPr>
              <a:t>（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）预防接种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>
                <a:latin typeface="+mn-ea"/>
                <a:cs typeface="楷体" panose="02010609060101010101" charset="-122"/>
              </a:rPr>
              <a:t>      c.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14-17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日龄时的母猪接种猪瘟脾淋组织苗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3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头份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/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头，母猪猪瘟的接种和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25-28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日龄仔猪猪瘟的接种同时进行，每次免疫接种工作应和防疫员共同完成。具体程序按猪场免疫程序进行，严格按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《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仔猪保健免疫接种记录表</a:t>
            </a:r>
            <a:r>
              <a:rPr lang="en-US" altLang="zh-CN" sz="2400" b="1" dirty="0">
                <a:latin typeface="+mn-ea"/>
                <a:cs typeface="楷体" panose="02010609060101010101" charset="-122"/>
              </a:rPr>
              <a:t>》</a:t>
            </a:r>
            <a:r>
              <a:rPr lang="zh-CN" altLang="en-US" sz="2400" b="1" dirty="0">
                <a:latin typeface="+mn-ea"/>
                <a:cs typeface="楷体" panose="02010609060101010101" charset="-122"/>
              </a:rPr>
              <a:t>完成。但不能在断乳前后一周内免疫接种或去势，以免应激。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382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68" y="1229360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5.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做好母猪和仔猪生产记录和疾病治疗工作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 每天仔细观察猪群，发现病猪，及时治疗，对腹泻仔猪，发现一头，治疗一窝，并追踪治疗，做好病志记录。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 准确、及时做好各种记录，及时上报日报、周报表。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867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529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100" b="1" dirty="0">
              <a:solidFill>
                <a:srgbClr val="FF0000"/>
              </a:solidFill>
              <a:latin typeface="+mn-ea"/>
            </a:endParaRP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zh-CN" altLang="zh-CN" sz="2400" kern="100" dirty="0">
                <a:effectLst/>
                <a:latin typeface="+mn-ea"/>
              </a:rPr>
              <a:t>断奶前一天开始在教槽料中加药，连用一周。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zh-CN" altLang="zh-CN" sz="2400" kern="100" dirty="0">
                <a:effectLst/>
                <a:latin typeface="+mn-ea"/>
              </a:rPr>
              <a:t>仔猪达到断奶日龄，应事先通知保育舍组做好接收断乳仔猪准备，最好在早晨进行，将断乳仔猪转入保育舍，同时尽量使</a:t>
            </a:r>
            <a:r>
              <a:rPr lang="en-US" altLang="zh-CN" sz="2400" u="none" strike="noStrike" kern="100" dirty="0" err="1">
                <a:effectLst/>
                <a:latin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仔猪</a:t>
            </a:r>
            <a:r>
              <a:rPr lang="zh-CN" altLang="zh-CN" sz="2400" kern="100" dirty="0">
                <a:effectLst/>
                <a:latin typeface="+mn-ea"/>
              </a:rPr>
              <a:t>不改变环境，不更换饲料，以减少应激。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zh-CN" altLang="zh-CN" sz="2400" kern="100" dirty="0">
                <a:effectLst/>
                <a:latin typeface="+mn-ea"/>
              </a:rPr>
              <a:t>母猪调栏时，做好母猪的清洗、消毒的体外寄生虫的驱虫工作。断奶时事先通知妊娠配种组做好接猪准备，确认断奶母猪耳号，然后肌注长效土霉素</a:t>
            </a:r>
            <a:r>
              <a:rPr lang="en-US" altLang="zh-CN" sz="2400" kern="100" dirty="0">
                <a:effectLst/>
                <a:latin typeface="+mn-ea"/>
              </a:rPr>
              <a:t>20ml/</a:t>
            </a:r>
            <a:r>
              <a:rPr lang="zh-CN" altLang="zh-CN" sz="2400" kern="100" dirty="0">
                <a:effectLst/>
                <a:latin typeface="+mn-ea"/>
              </a:rPr>
              <a:t>头，之后设好路障，取下生产牌，将母猪赶出产房交给妊娠配种组。</a:t>
            </a:r>
          </a:p>
          <a:p>
            <a:pPr marL="514350" indent="-285750" algn="just">
              <a:buFont typeface="Wingdings" panose="05000000000000000000" pitchFamily="2" charset="2"/>
              <a:buChar char="Ø"/>
            </a:pPr>
            <a:r>
              <a:rPr lang="zh-CN" altLang="zh-CN" sz="2400" kern="100" dirty="0">
                <a:effectLst/>
                <a:latin typeface="+mn-ea"/>
              </a:rPr>
              <a:t>哺乳舍清栏后，彻底清洗和消毒栏舍，空栏一周，及时检查维修饮水器、产栏、保温灯、保温箱、风扇等有关设备。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539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2028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76" y="418941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      传统养猪的仔猪哺乳期较长，一般为</a:t>
            </a:r>
            <a:r>
              <a:rPr lang="en-US" altLang="zh-CN" sz="2000" b="1" dirty="0">
                <a:latin typeface="+mn-ea"/>
              </a:rPr>
              <a:t>56~60</a:t>
            </a:r>
            <a:r>
              <a:rPr lang="zh-CN" altLang="en-US" sz="2000" b="1" dirty="0">
                <a:latin typeface="+mn-ea"/>
              </a:rPr>
              <a:t>天断奶，为了提高母猪的年生产力，目前集约化养猪场多采用早期断奶，通常为</a:t>
            </a:r>
            <a:r>
              <a:rPr lang="en-US" altLang="zh-CN" sz="2000" b="1" dirty="0">
                <a:latin typeface="+mn-ea"/>
              </a:rPr>
              <a:t>28</a:t>
            </a:r>
            <a:r>
              <a:rPr lang="zh-CN" altLang="en-US" sz="2000" b="1" dirty="0">
                <a:latin typeface="+mn-ea"/>
              </a:rPr>
              <a:t>或者</a:t>
            </a:r>
            <a:r>
              <a:rPr lang="en-US" altLang="zh-CN" sz="2000" b="1" dirty="0">
                <a:latin typeface="+mn-ea"/>
              </a:rPr>
              <a:t>35</a:t>
            </a:r>
            <a:r>
              <a:rPr lang="zh-CN" altLang="en-US" sz="2000" b="1" dirty="0">
                <a:latin typeface="+mn-ea"/>
              </a:rPr>
              <a:t>日龄断奶，体重可达</a:t>
            </a:r>
            <a:r>
              <a:rPr lang="en-US" altLang="zh-CN" sz="2000" b="1" dirty="0">
                <a:latin typeface="+mn-ea"/>
              </a:rPr>
              <a:t>6-8</a:t>
            </a:r>
            <a:r>
              <a:rPr lang="zh-CN" altLang="en-US" sz="2000" b="1" dirty="0">
                <a:latin typeface="+mn-ea"/>
              </a:rPr>
              <a:t>公斤左右，小于</a:t>
            </a:r>
            <a:r>
              <a:rPr lang="en-US" altLang="zh-CN" sz="2000" b="1" dirty="0">
                <a:latin typeface="+mn-ea"/>
              </a:rPr>
              <a:t>5</a:t>
            </a:r>
            <a:r>
              <a:rPr lang="zh-CN" altLang="en-US" sz="2000" b="1" dirty="0">
                <a:latin typeface="+mn-ea"/>
              </a:rPr>
              <a:t>公斤的仔猪要推迟断乳。</a:t>
            </a: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内容占位符 3">
            <a:extLst>
              <a:ext uri="{FF2B5EF4-FFF2-40B4-BE49-F238E27FC236}">
                <a16:creationId xmlns:a16="http://schemas.microsoft.com/office/drawing/2014/main" id="{7AB1AABD-3997-43AA-9CF3-95DAD47E2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308440"/>
              </p:ext>
            </p:extLst>
          </p:nvPr>
        </p:nvGraphicFramePr>
        <p:xfrm>
          <a:off x="1371601" y="3627052"/>
          <a:ext cx="9235443" cy="304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9349">
                  <a:extLst>
                    <a:ext uri="{9D8B030D-6E8A-4147-A177-3AD203B41FA5}">
                      <a16:colId xmlns:a16="http://schemas.microsoft.com/office/drawing/2014/main" val="3720894922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1506175557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3449922676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118233329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3541163965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1886040594"/>
                    </a:ext>
                  </a:extLst>
                </a:gridCol>
                <a:gridCol w="1319349">
                  <a:extLst>
                    <a:ext uri="{9D8B030D-6E8A-4147-A177-3AD203B41FA5}">
                      <a16:colId xmlns:a16="http://schemas.microsoft.com/office/drawing/2014/main" val="2197263500"/>
                    </a:ext>
                  </a:extLst>
                </a:gridCol>
              </a:tblGrid>
              <a:tr h="557055"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断乳周龄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从断乳到发情（天）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受胎率（</a:t>
                      </a:r>
                      <a:r>
                        <a:rPr lang="en-US" sz="2000" kern="100" dirty="0">
                          <a:effectLst/>
                        </a:rPr>
                        <a:t>%</a:t>
                      </a:r>
                      <a:r>
                        <a:rPr lang="zh-CN" sz="2000" kern="100" dirty="0">
                          <a:effectLst/>
                        </a:rPr>
                        <a:t>）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年产仔窝数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窝产仔猪数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断乳头数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000" kern="100" dirty="0">
                          <a:effectLst/>
                        </a:rPr>
                        <a:t>母猪年产仔数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261854"/>
                  </a:ext>
                </a:extLst>
              </a:tr>
              <a:tr h="2338477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1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7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8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9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8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6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4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80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90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96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97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97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97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97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2.70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2.62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2.50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2.44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2.35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2.22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2.17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2.15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</a:rPr>
                        <a:t>9.4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10.0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10.5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10.8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11.0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11.0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11.0</a:t>
                      </a:r>
                      <a:endParaRPr lang="zh-CN" sz="2000" kern="100">
                        <a:effectLst/>
                      </a:endParaRPr>
                    </a:p>
                    <a:p>
                      <a:pPr algn="ctr"/>
                      <a:r>
                        <a:rPr lang="en-US" sz="2000" kern="100">
                          <a:effectLst/>
                        </a:rPr>
                        <a:t>11.0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8.93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9.50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9.9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10.26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10.45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10.45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10.45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10.45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</a:rPr>
                        <a:t>24.1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24.9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25.4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25.0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24.6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22.5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22.5</a:t>
                      </a:r>
                      <a:endParaRPr lang="zh-CN" sz="2000" kern="100" dirty="0">
                        <a:effectLst/>
                      </a:endParaRPr>
                    </a:p>
                    <a:p>
                      <a:pPr algn="ctr"/>
                      <a:r>
                        <a:rPr lang="en-US" sz="2000" kern="100" dirty="0">
                          <a:effectLst/>
                        </a:rPr>
                        <a:t>21.6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21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29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2028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76" y="418941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）早期断奶的优点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</a:rPr>
              <a:t> </a:t>
            </a:r>
            <a:r>
              <a:rPr lang="zh-CN" altLang="en-US" sz="2400" b="1" dirty="0">
                <a:latin typeface="+mn-ea"/>
              </a:rPr>
              <a:t>母猪哺乳期短，体重损失少，断乳后可及时配种，增加年产仔窝数，提高母猪利用效率。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</a:rPr>
              <a:t> </a:t>
            </a:r>
            <a:r>
              <a:rPr lang="zh-CN" altLang="en-US" sz="2400" b="1" dirty="0">
                <a:latin typeface="+mn-ea"/>
              </a:rPr>
              <a:t>提高饲料利用率。通过母猪吃料，仔猪吃乳，仔猪对饲料的利用率为</a:t>
            </a:r>
            <a:r>
              <a:rPr lang="en-US" altLang="zh-CN" sz="2400" b="1" dirty="0">
                <a:latin typeface="+mn-ea"/>
              </a:rPr>
              <a:t>20%</a:t>
            </a:r>
            <a:r>
              <a:rPr lang="zh-CN" altLang="en-US" sz="2400" b="1" dirty="0">
                <a:latin typeface="+mn-ea"/>
              </a:rPr>
              <a:t>，而仔猪吃料的饲料利用率达</a:t>
            </a:r>
            <a:r>
              <a:rPr lang="en-US" altLang="zh-CN" sz="2400" b="1" dirty="0">
                <a:latin typeface="+mn-ea"/>
              </a:rPr>
              <a:t>60%</a:t>
            </a:r>
            <a:r>
              <a:rPr lang="zh-CN" altLang="en-US" sz="2400" b="1" dirty="0">
                <a:latin typeface="+mn-ea"/>
              </a:rPr>
              <a:t>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>
                <a:latin typeface="+mn-ea"/>
              </a:rPr>
              <a:t> </a:t>
            </a:r>
            <a:r>
              <a:rPr lang="zh-CN" altLang="en-US" sz="2400" b="1" dirty="0">
                <a:latin typeface="+mn-ea"/>
              </a:rPr>
              <a:t>采用人工哺育，科学配合全价日粮，可减少僵猪、弱猪的比例，猪只生长均匀，适于同进同出。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6340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2028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76" y="418941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）断乳方法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n-ea"/>
              </a:rPr>
              <a:t>一次断奶法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定义：指到了既定断奶日期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一次性地将母猪与仔猪分开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不再对仔猪进行哺乳。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优点：适于工厂化猪场和规模化猪场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便于工艺流程实现全进全出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省工省事。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缺点：个别体质体况差的仔猪应激反应较大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可能影响其生长发育和育成。由于突然改变小猪的生活环境和饲料类型，常引起小猪精神不安，消化不良，而且易使母猪乳房胀痛，发生乳房炎。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823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2028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76" y="418941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）断乳方法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n-ea"/>
              </a:rPr>
              <a:t>分期断奶法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定义：按预定断奶时间，将一窝中体重大的、采食量高的仔猪先断奶，其余的继续哺乳直到达到要求再断奶。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优点：适于分娩舍设施利用节律性不强的小规模猪场，母子猪均可以照顾，可提高母仔猪后期生长性能。</a:t>
            </a: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缺点：时间拖得长，对仔猪的管理较为困难。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768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954088" y="13530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954088" y="164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哺乳仔猪饲养管理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B977C9C-E735-4732-B995-D03C723D4074}"/>
              </a:ext>
            </a:extLst>
          </p:cNvPr>
          <p:cNvSpPr txBox="1"/>
          <p:nvPr/>
        </p:nvSpPr>
        <p:spPr>
          <a:xfrm>
            <a:off x="584200" y="2076501"/>
            <a:ext cx="5278120" cy="3482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哺乳仔猪的培养目标：</a:t>
            </a:r>
            <a:r>
              <a:rPr lang="zh-CN" altLang="en-US" sz="2800" b="1" dirty="0">
                <a:latin typeface="+mn-ea"/>
              </a:rPr>
              <a:t>饲养哺乳仔猪的关键技术就是让仔猪吃足初乳，及时补料，从而减少仔猪死亡率并增加仔猪断奶重。</a:t>
            </a:r>
            <a:endParaRPr lang="en-US" altLang="zh-CN" sz="2800" b="1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3" name="Picture 4" descr="照片 011">
            <a:extLst>
              <a:ext uri="{FF2B5EF4-FFF2-40B4-BE49-F238E27FC236}">
                <a16:creationId xmlns:a16="http://schemas.microsoft.com/office/drawing/2014/main" id="{80BC00EC-5BC7-484F-AB5F-270FC206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681798"/>
            <a:ext cx="5395912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96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92028" y="110744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276" y="418941"/>
            <a:ext cx="10428092" cy="48869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6.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做好仔猪断乳的准备工作</a:t>
            </a: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）断乳方法</a:t>
            </a:r>
            <a:endParaRPr lang="en-US" altLang="zh-CN" sz="2400" b="1" dirty="0"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+mn-ea"/>
              </a:rPr>
              <a:t>逐步断奶法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定义：在预定断奶前</a:t>
            </a:r>
            <a:r>
              <a:rPr lang="en-US" altLang="zh-CN" sz="2000" b="1" dirty="0">
                <a:latin typeface="+mn-ea"/>
              </a:rPr>
              <a:t>4~6</a:t>
            </a:r>
            <a:r>
              <a:rPr lang="zh-CN" altLang="en-US" sz="2000" b="1" dirty="0">
                <a:latin typeface="+mn-ea"/>
              </a:rPr>
              <a:t>天，逐渐减少哺乳次数，由之前的日哺乳次数</a:t>
            </a:r>
            <a:r>
              <a:rPr lang="en-US" altLang="zh-CN" sz="2000" b="1" dirty="0">
                <a:latin typeface="+mn-ea"/>
              </a:rPr>
              <a:t>4-5</a:t>
            </a:r>
            <a:r>
              <a:rPr lang="zh-CN" altLang="en-US" sz="2000" b="1" dirty="0">
                <a:latin typeface="+mn-ea"/>
              </a:rPr>
              <a:t>次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天逐步缩减到</a:t>
            </a:r>
            <a:r>
              <a:rPr lang="en-US" altLang="zh-CN" sz="2000" b="1" dirty="0">
                <a:latin typeface="+mn-ea"/>
              </a:rPr>
              <a:t>3-4</a:t>
            </a:r>
            <a:r>
              <a:rPr lang="zh-CN" altLang="en-US" sz="2000" b="1" dirty="0">
                <a:latin typeface="+mn-ea"/>
              </a:rPr>
              <a:t>次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天，</a:t>
            </a:r>
            <a:r>
              <a:rPr lang="en-US" altLang="zh-CN" sz="2000" b="1" dirty="0">
                <a:latin typeface="+mn-ea"/>
              </a:rPr>
              <a:t>2-3</a:t>
            </a:r>
            <a:r>
              <a:rPr lang="zh-CN" altLang="en-US" sz="2000" b="1" dirty="0">
                <a:latin typeface="+mn-ea"/>
              </a:rPr>
              <a:t>次</a:t>
            </a:r>
            <a:r>
              <a:rPr lang="en-US" altLang="zh-CN" sz="2000" b="1" dirty="0">
                <a:latin typeface="+mn-ea"/>
              </a:rPr>
              <a:t>/</a:t>
            </a:r>
            <a:r>
              <a:rPr lang="zh-CN" altLang="en-US" sz="2000" b="1" dirty="0">
                <a:latin typeface="+mn-ea"/>
              </a:rPr>
              <a:t>天直到断奶。</a:t>
            </a:r>
            <a:endParaRPr lang="en-US" altLang="zh-CN" sz="2000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b="1" dirty="0">
                <a:latin typeface="+mn-ea"/>
              </a:rPr>
              <a:t>        此法适应于规模小、饲养员劳动强度不大的养殖场</a:t>
            </a:r>
            <a:r>
              <a:rPr lang="en-US" altLang="zh-CN" sz="2000" b="1" dirty="0">
                <a:latin typeface="+mn-ea"/>
              </a:rPr>
              <a:t>,</a:t>
            </a:r>
            <a:r>
              <a:rPr lang="zh-CN" altLang="en-US" sz="2000" b="1" dirty="0">
                <a:latin typeface="+mn-ea"/>
              </a:rPr>
              <a:t>饲养人员可以有充足时间来控制母猪哺乳。虽然较为烦琐，但可以让母猪和小猪对断奶有一个适应的过程。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4528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18943F-0D73-43DE-A782-47DE34B31416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838200" y="2159000"/>
            <a:ext cx="10515600" cy="43513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/>
            <a:r>
              <a:rPr lang="zh-CN" altLang="en-US" sz="7200" dirty="0">
                <a:solidFill>
                  <a:srgbClr val="000099"/>
                </a:solidFill>
                <a:ea typeface="华文行楷" pitchFamily="2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30706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一、哺乳仔猪的生理特点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18E4F0-8F2E-4C10-95C4-EE943BB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511"/>
            <a:ext cx="816356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生长发育快，物质代谢旺盛</a:t>
            </a:r>
            <a:endParaRPr lang="zh-CN" altLang="en-US" b="1" dirty="0">
              <a:latin typeface="+mn-ea"/>
              <a:cs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</a:rPr>
              <a:t>①仔猪出生体重仅为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1KG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左右；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</a:rPr>
              <a:t>②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10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日龄体重是初生重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2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倍；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</a:rPr>
              <a:t>③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30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日龄时初生重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5-6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倍；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</a:rPr>
              <a:t>④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60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日龄时出生重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10-13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倍；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</a:rPr>
              <a:t>⑤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6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个月体重达到</a:t>
            </a:r>
            <a:r>
              <a:rPr lang="en-US" altLang="zh-CN" b="1" dirty="0">
                <a:latin typeface="+mn-ea"/>
                <a:cs typeface="楷体" panose="02010609060101010101" charset="-122"/>
              </a:rPr>
              <a:t>90-100KG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。</a:t>
            </a:r>
            <a:endParaRPr lang="en-US" altLang="zh-CN" b="1" dirty="0">
              <a:latin typeface="+mn-ea"/>
              <a:cs typeface="楷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337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一、哺乳仔猪的生理特点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18E4F0-8F2E-4C10-95C4-EE943BB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511"/>
            <a:ext cx="1001268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消化器官不发达，消化机能不完善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  <a:sym typeface="+mn-ea"/>
              </a:rPr>
              <a:t>①胃肠容积小，容纳物质少，排空快；</a:t>
            </a:r>
            <a:endParaRPr lang="zh-CN" altLang="en-US" b="1" dirty="0">
              <a:latin typeface="+mn-ea"/>
              <a:cs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  <a:sym typeface="+mn-ea"/>
              </a:rPr>
              <a:t>②胃内缺乏游离盐酸，胃蛋白酶无活性，不能很好消化蛋白质，特别是植物蛋白质；</a:t>
            </a:r>
            <a:endParaRPr lang="zh-CN" altLang="en-US" b="1" dirty="0">
              <a:latin typeface="+mn-ea"/>
              <a:cs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  <a:cs typeface="楷体" panose="02010609060101010101" charset="-122"/>
                <a:sym typeface="+mn-ea"/>
              </a:rPr>
              <a:t>③胰蛋白酶、肠淀粉酶和乳糖酶活性较高，食物主要在小肠内消化。</a:t>
            </a:r>
            <a:endParaRPr lang="zh-CN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259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一、哺乳仔猪的生理特点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18E4F0-8F2E-4C10-95C4-EE943BB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8511"/>
            <a:ext cx="1032764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3.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缺乏先天免疫力，容易得病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latin typeface="+mn-ea"/>
              </a:rPr>
              <a:t>       免疫抗体是一种大分子</a:t>
            </a:r>
            <a:r>
              <a:rPr lang="en-US" altLang="zh-CN" b="1" dirty="0">
                <a:latin typeface="+mn-ea"/>
              </a:rPr>
              <a:t>r-</a:t>
            </a:r>
            <a:r>
              <a:rPr lang="zh-CN" altLang="en-US" b="1" dirty="0">
                <a:latin typeface="+mn-ea"/>
              </a:rPr>
              <a:t>球蛋白，难于穿透厚达</a:t>
            </a:r>
            <a:r>
              <a:rPr lang="en-US" altLang="zh-CN" b="1" dirty="0">
                <a:latin typeface="+mn-ea"/>
              </a:rPr>
              <a:t>6</a:t>
            </a:r>
            <a:r>
              <a:rPr lang="zh-CN" altLang="en-US" b="1" dirty="0">
                <a:latin typeface="+mn-ea"/>
              </a:rPr>
              <a:t>层的胎盘转移给胎儿。这样限制了母体抗体通过血液向胎儿转移。故出生时无先天免疫力，自身又不能产生抗体，只有及早吃到初乳后才获得母源抗体的保护。所以有仔猪得病往往是在出生后</a:t>
            </a:r>
            <a:r>
              <a:rPr lang="en-US" altLang="zh-CN" b="1" dirty="0">
                <a:latin typeface="+mn-ea"/>
              </a:rPr>
              <a:t>3-20d</a:t>
            </a:r>
            <a:r>
              <a:rPr lang="zh-CN" altLang="en-US" b="1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0771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一、哺乳仔猪的生理特点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B18E4F0-8F2E-4C10-95C4-EE943BBB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5105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4.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体温调节能力差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楷体" panose="02010609060101010101" charset="-122"/>
              </a:rPr>
              <a:t>       </a:t>
            </a:r>
            <a:r>
              <a:rPr lang="zh-CN" altLang="en-US" b="1" dirty="0">
                <a:latin typeface="+mn-ea"/>
                <a:cs typeface="楷体" panose="02010609060101010101" charset="-122"/>
              </a:rPr>
              <a:t>出生时大脑皮层发育不健全，通过神经系统调节体温能力差，体内能源贮存少，遇冷血糖很快降低，不及时吃初乳很难成活。</a:t>
            </a:r>
          </a:p>
        </p:txBody>
      </p:sp>
    </p:spTree>
    <p:extLst>
      <p:ext uri="{BB962C8B-B14F-4D97-AF65-F5344CB8AC3E}">
        <p14:creationId xmlns:p14="http://schemas.microsoft.com/office/powerpoint/2010/main" val="391729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741680"/>
            <a:ext cx="11078846" cy="58089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1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）早吃初乳，固定乳头</a:t>
            </a:r>
            <a:endParaRPr lang="en-US" altLang="zh-CN" sz="24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       仔猪有固定乳头吃乳的习性，即生下后起初几次吸吮那个乳头，直到断奶都还是不会改变，所有为了保证窝仔猪的均匀性，要人工固定乳头，原则是以自选为主，个别调整为辅，弱小仔猪吃前面乳头，强壮猪仔吃后面乳头。</a:t>
            </a:r>
          </a:p>
        </p:txBody>
      </p:sp>
    </p:spTree>
    <p:extLst>
      <p:ext uri="{BB962C8B-B14F-4D97-AF65-F5344CB8AC3E}">
        <p14:creationId xmlns:p14="http://schemas.microsoft.com/office/powerpoint/2010/main" val="67204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V="1">
            <a:off x="671708" y="1229360"/>
            <a:ext cx="9453880" cy="22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"/>
          <p:cNvSpPr txBox="1"/>
          <p:nvPr/>
        </p:nvSpPr>
        <p:spPr>
          <a:xfrm>
            <a:off x="838200" y="182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二、哺乳仔猪的饲养管理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CE2ED0F-6937-451A-BC60-75EEC7C25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08" y="741680"/>
            <a:ext cx="10848584" cy="580898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+mn-ea"/>
              </a:rPr>
              <a:t>抓乳食，过好初生关</a:t>
            </a:r>
            <a:endParaRPr lang="zh-CN" altLang="en-US" b="1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（</a:t>
            </a:r>
            <a:r>
              <a:rPr lang="en-US" altLang="zh-CN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2</a:t>
            </a:r>
            <a:r>
              <a:rPr lang="zh-CN" altLang="en-US" sz="2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+mn-ea"/>
              </a:rPr>
              <a:t>）寄养和并窝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dirty="0">
                <a:latin typeface="+mn-ea"/>
              </a:rPr>
              <a:t>       若无初乳要寄养，或者同时有几头母猪产仔不多可进行并窝，并窝或寄养原则：（</a:t>
            </a:r>
            <a:r>
              <a:rPr lang="en-US" altLang="zh-CN" sz="2400" b="1" dirty="0">
                <a:latin typeface="+mn-ea"/>
              </a:rPr>
              <a:t>1</a:t>
            </a:r>
            <a:r>
              <a:rPr lang="zh-CN" altLang="en-US" sz="2400" b="1" dirty="0">
                <a:latin typeface="+mn-ea"/>
              </a:rPr>
              <a:t>）病猪不能寄养；（</a:t>
            </a:r>
            <a:r>
              <a:rPr lang="en-US" altLang="zh-CN" sz="2400" b="1" dirty="0">
                <a:latin typeface="+mn-ea"/>
              </a:rPr>
              <a:t>2</a:t>
            </a:r>
            <a:r>
              <a:rPr lang="zh-CN" altLang="en-US" sz="2400" b="1" dirty="0">
                <a:latin typeface="+mn-ea"/>
              </a:rPr>
              <a:t>）吃足初乳后即可寄养；（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zh-CN" altLang="en-US" sz="2400" b="1" dirty="0">
                <a:latin typeface="+mn-ea"/>
              </a:rPr>
              <a:t>）弱小猪仔留在亲妈身边，选择健康强壮的仔猪寄养；（</a:t>
            </a:r>
            <a:r>
              <a:rPr lang="en-US" altLang="zh-CN" sz="2400" b="1" dirty="0">
                <a:latin typeface="+mn-ea"/>
              </a:rPr>
              <a:t>4</a:t>
            </a:r>
            <a:r>
              <a:rPr lang="zh-CN" altLang="en-US" sz="2400" b="1" dirty="0">
                <a:latin typeface="+mn-ea"/>
              </a:rPr>
              <a:t>）在寄养仔猪身上涂抹被寄养母猪的乳汁或者喷消毒液，寄养最好在夜间进行；（</a:t>
            </a:r>
            <a:r>
              <a:rPr lang="en-US" altLang="zh-CN" sz="2400" b="1" dirty="0">
                <a:latin typeface="+mn-ea"/>
              </a:rPr>
              <a:t>5</a:t>
            </a:r>
            <a:r>
              <a:rPr lang="zh-CN" altLang="en-US" sz="2400" b="1" dirty="0">
                <a:latin typeface="+mn-ea"/>
              </a:rPr>
              <a:t>）尽量在仔猪出生三天内完成。</a:t>
            </a:r>
          </a:p>
        </p:txBody>
      </p:sp>
    </p:spTree>
    <p:extLst>
      <p:ext uri="{BB962C8B-B14F-4D97-AF65-F5344CB8AC3E}">
        <p14:creationId xmlns:p14="http://schemas.microsoft.com/office/powerpoint/2010/main" val="3227529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1597699-70f1-4b6a-ab61-0095a58b52bb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项目一</Template>
  <TotalTime>5418</TotalTime>
  <Words>2672</Words>
  <Application>Microsoft Office PowerPoint</Application>
  <PresentationFormat>宽屏</PresentationFormat>
  <Paragraphs>271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等线</vt:lpstr>
      <vt:lpstr>等线 Light</vt:lpstr>
      <vt:lpstr>方正兰亭超细黑简体</vt:lpstr>
      <vt:lpstr>仿宋</vt:lpstr>
      <vt:lpstr>楷体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动物繁殖与改良</dc:title>
  <cp:lastModifiedBy>付 云娜</cp:lastModifiedBy>
  <cp:revision>494</cp:revision>
  <dcterms:created xsi:type="dcterms:W3CDTF">2019-09-17T02:06:00Z</dcterms:created>
  <dcterms:modified xsi:type="dcterms:W3CDTF">2020-11-19T09:19:02Z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