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454" r:id="rId2"/>
    <p:sldId id="422" r:id="rId3"/>
    <p:sldId id="423" r:id="rId4"/>
    <p:sldId id="424" r:id="rId5"/>
    <p:sldId id="425" r:id="rId6"/>
    <p:sldId id="426" r:id="rId7"/>
    <p:sldId id="427" r:id="rId8"/>
    <p:sldId id="428" r:id="rId9"/>
    <p:sldId id="429" r:id="rId10"/>
    <p:sldId id="420"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21" r:id="rId36"/>
    <p:sldId id="410" r:id="rId37"/>
    <p:sldId id="411" r:id="rId38"/>
    <p:sldId id="412" r:id="rId39"/>
    <p:sldId id="413" r:id="rId40"/>
    <p:sldId id="414" r:id="rId41"/>
    <p:sldId id="415" r:id="rId42"/>
    <p:sldId id="416" r:id="rId43"/>
    <p:sldId id="417" r:id="rId44"/>
    <p:sldId id="418" r:id="rId45"/>
    <p:sldId id="419"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38" d="100"/>
          <a:sy n="38" d="100"/>
        </p:scale>
        <p:origin x="76" y="73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lstStyle/>
          <a:p>
            <a:pPr lvl="0"/>
            <a:endParaRPr lang="zh-CN" altLang="en-US">
              <a:ea typeface="宋体" panose="02010600030101010101" pitchFamily="2" charset="-122"/>
            </a:endParaRPr>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Verdana" panose="020B0604030504040204" pitchFamily="34" charset="0"/>
                <a:ea typeface="宋体" panose="02010600030101010101" pitchFamily="2" charset="-122"/>
              </a:rPr>
              <a:t>2</a:t>
            </a:fld>
            <a:endParaRPr lang="zh-CN" altLang="en-US" sz="1200">
              <a:latin typeface="Verdana" panose="020B060403050404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0719A8C-CE32-468A-A376-38152692F3E3}" type="slidenum">
              <a:rPr lang="zh-CN" altLang="en-US" smtClean="0"/>
              <a:t>38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2021/2/7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2021/2/7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2021/2/7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2021/2/7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2021/2/7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2021/2/7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2021/2/7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notesSlide" Target="../notesSlides/notesSlide1.xml"/><Relationship Id="rId5" Type="http://schemas.openxmlformats.org/officeDocument/2006/relationships/tags" Target="../tags/tag67.xml"/><Relationship Id="rId10" Type="http://schemas.openxmlformats.org/officeDocument/2006/relationships/slideLayout" Target="../slideLayouts/slideLayout6.xml"/><Relationship Id="rId4" Type="http://schemas.openxmlformats.org/officeDocument/2006/relationships/tags" Target="../tags/tag66.xml"/><Relationship Id="rId9" Type="http://schemas.openxmlformats.org/officeDocument/2006/relationships/tags" Target="../tags/tag7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7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50.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slideLayout" Target="../slideLayouts/slideLayout6.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image" Target="../media/image65.png"/><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299AAB-AE42-4057-8A51-551550520C6F}"/>
              </a:ext>
            </a:extLst>
          </p:cNvPr>
          <p:cNvSpPr>
            <a:spLocks noGrp="1"/>
          </p:cNvSpPr>
          <p:nvPr>
            <p:ph type="ctrTitle"/>
          </p:nvPr>
        </p:nvSpPr>
        <p:spPr/>
        <p:txBody>
          <a:bodyPr/>
          <a:lstStyle/>
          <a:p>
            <a:r>
              <a:rPr lang="zh-CN" altLang="en-US" dirty="0"/>
              <a:t>任务</a:t>
            </a:r>
            <a:r>
              <a:rPr lang="en-US" altLang="zh-CN" dirty="0"/>
              <a:t>2 </a:t>
            </a:r>
            <a:r>
              <a:rPr lang="zh-CN" altLang="en-US" dirty="0"/>
              <a:t>本品种选育</a:t>
            </a:r>
          </a:p>
        </p:txBody>
      </p:sp>
      <p:sp>
        <p:nvSpPr>
          <p:cNvPr id="3" name="副标题 2">
            <a:extLst>
              <a:ext uri="{FF2B5EF4-FFF2-40B4-BE49-F238E27FC236}">
                <a16:creationId xmlns:a16="http://schemas.microsoft.com/office/drawing/2014/main" id="{C1166120-3425-46EF-B0DB-55FDFE0FD899}"/>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261210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矩形 84994"/>
          <p:cNvSpPr/>
          <p:nvPr/>
        </p:nvSpPr>
        <p:spPr>
          <a:xfrm>
            <a:off x="2291715" y="2002790"/>
            <a:ext cx="7998460" cy="3643630"/>
          </a:xfrm>
          <a:prstGeom prst="rect">
            <a:avLst/>
          </a:prstGeom>
          <a:noFill/>
          <a:ln w="9525">
            <a:noFill/>
          </a:ln>
        </p:spPr>
        <p:txBody>
          <a:bodyPr wrap="square">
            <a:spAutoFit/>
          </a:bodyPr>
          <a:lstStyle/>
          <a:p>
            <a:pPr marL="971550" lvl="1" indent="-514350" fontAlgn="base">
              <a:lnSpc>
                <a:spcPct val="90000"/>
              </a:lnSpc>
              <a:spcBef>
                <a:spcPct val="50000"/>
              </a:spcBef>
              <a:buClr>
                <a:schemeClr val="folHlink"/>
              </a:buClr>
              <a:buFont typeface="+mj-lt"/>
              <a:buAutoNum type="arabicPeriod"/>
            </a:pPr>
            <a:r>
              <a:rPr lang="zh-CN" altLang="en-US" sz="2800" strike="noStrike" noProof="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来源相同 </a:t>
            </a:r>
            <a:endParaRPr lang="zh-CN" altLang="en-US" sz="2800" strike="noStrike" noProof="1">
              <a:solidFill>
                <a:schemeClr val="tx1"/>
              </a:solidFill>
              <a:effectLst>
                <a:outerShdw blurRad="38100" dist="38100" dir="2700000">
                  <a:srgbClr val="C0C0C0"/>
                </a:outerShdw>
              </a:effectLst>
              <a:latin typeface="Arial" panose="020B0604020202020204" pitchFamily="34" charset="0"/>
            </a:endParaRPr>
          </a:p>
          <a:p>
            <a:pPr marL="971550" lvl="1" indent="-514350" fontAlgn="base">
              <a:lnSpc>
                <a:spcPct val="90000"/>
              </a:lnSpc>
              <a:spcBef>
                <a:spcPct val="50000"/>
              </a:spcBef>
              <a:buClr>
                <a:schemeClr val="folHlink"/>
              </a:buClr>
              <a:buFont typeface="+mj-lt"/>
              <a:buAutoNum type="arabicPeriod"/>
            </a:pPr>
            <a:r>
              <a:rPr lang="zh-CN" altLang="en-US" sz="2800" strike="noStrike" noProof="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性状相似</a:t>
            </a:r>
            <a:endParaRPr lang="zh-CN" altLang="en-US" sz="2800" strike="noStrike" noProof="1">
              <a:solidFill>
                <a:schemeClr val="tx1"/>
              </a:solidFill>
              <a:effectLst>
                <a:outerShdw blurRad="38100" dist="38100" dir="2700000">
                  <a:srgbClr val="C0C0C0"/>
                </a:outerShdw>
              </a:effectLst>
              <a:latin typeface="Arial" panose="020B0604020202020204" pitchFamily="34" charset="0"/>
            </a:endParaRPr>
          </a:p>
          <a:p>
            <a:pPr marL="971550" lvl="1" indent="-514350" fontAlgn="base">
              <a:lnSpc>
                <a:spcPct val="125000"/>
              </a:lnSpc>
              <a:spcBef>
                <a:spcPct val="50000"/>
              </a:spcBef>
              <a:buClr>
                <a:schemeClr val="folHlink"/>
              </a:buClr>
              <a:buFont typeface="+mj-lt"/>
              <a:buAutoNum type="arabicPeriod"/>
            </a:pPr>
            <a:r>
              <a:rPr lang="zh-CN" altLang="en-US" sz="2800" strike="noStrike" noProof="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具有良好的适应性和一定的经济价值 </a:t>
            </a:r>
            <a:endParaRPr lang="zh-CN" altLang="en-US" sz="2800" strike="noStrike" noProof="1">
              <a:solidFill>
                <a:schemeClr val="tx1"/>
              </a:solidFill>
              <a:effectLst>
                <a:outerShdw blurRad="38100" dist="38100" dir="2700000">
                  <a:srgbClr val="C0C0C0"/>
                </a:outerShdw>
              </a:effectLst>
              <a:latin typeface="Arial" panose="020B0604020202020204" pitchFamily="34" charset="0"/>
            </a:endParaRPr>
          </a:p>
          <a:p>
            <a:pPr marL="971550" lvl="1" indent="-514350" fontAlgn="base">
              <a:lnSpc>
                <a:spcPct val="90000"/>
              </a:lnSpc>
              <a:spcBef>
                <a:spcPct val="50000"/>
              </a:spcBef>
              <a:buClr>
                <a:schemeClr val="folHlink"/>
              </a:buClr>
              <a:buFont typeface="+mj-lt"/>
              <a:buAutoNum type="arabicPeriod"/>
            </a:pPr>
            <a:r>
              <a:rPr lang="zh-CN" altLang="en-US" sz="2800" strike="noStrike" noProof="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遗传性稳定，种用价值高 </a:t>
            </a:r>
            <a:endParaRPr lang="zh-CN" altLang="en-US" sz="2800" strike="noStrike" noProof="1">
              <a:solidFill>
                <a:schemeClr val="tx1"/>
              </a:solidFill>
              <a:effectLst>
                <a:outerShdw blurRad="38100" dist="38100" dir="2700000">
                  <a:srgbClr val="C0C0C0"/>
                </a:outerShdw>
              </a:effectLst>
              <a:latin typeface="Arial" panose="020B0604020202020204" pitchFamily="34" charset="0"/>
            </a:endParaRPr>
          </a:p>
          <a:p>
            <a:pPr marL="971550" lvl="1" indent="-514350" fontAlgn="base">
              <a:lnSpc>
                <a:spcPct val="90000"/>
              </a:lnSpc>
              <a:spcBef>
                <a:spcPct val="50000"/>
              </a:spcBef>
              <a:buClr>
                <a:schemeClr val="folHlink"/>
              </a:buClr>
              <a:buFont typeface="+mj-lt"/>
              <a:buAutoNum type="arabicPeriod"/>
            </a:pPr>
            <a:r>
              <a:rPr lang="zh-CN" altLang="en-US" sz="2800" strike="noStrike" noProof="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具有一定的结构 </a:t>
            </a:r>
            <a:r>
              <a:rPr lang="zh-CN" altLang="en-US" sz="2800" strike="noStrike" noProof="1">
                <a:solidFill>
                  <a:schemeClr val="tx1"/>
                </a:solidFill>
                <a:effectLst>
                  <a:outerShdw blurRad="38100" dist="38100" dir="2700000">
                    <a:srgbClr val="C0C0C0"/>
                  </a:outerShdw>
                </a:effectLst>
                <a:latin typeface="Arial" panose="020B0604020202020204" pitchFamily="34" charset="0"/>
              </a:rPr>
              <a:t>和</a:t>
            </a:r>
            <a:r>
              <a:rPr lang="zh-CN" altLang="en-US" sz="2800" strike="noStrike" noProof="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cs typeface="+mn-cs"/>
              </a:rPr>
              <a:t>足够的数量</a:t>
            </a:r>
          </a:p>
          <a:p>
            <a:pPr marL="971550" lvl="1" indent="-514350" fontAlgn="base">
              <a:lnSpc>
                <a:spcPct val="90000"/>
              </a:lnSpc>
              <a:spcBef>
                <a:spcPct val="50000"/>
              </a:spcBef>
              <a:buClr>
                <a:schemeClr val="folHlink"/>
              </a:buClr>
              <a:buFont typeface="+mj-lt"/>
              <a:buAutoNum type="arabicPeriod"/>
            </a:pPr>
            <a:r>
              <a:rPr sz="2800" b="1" spc="-10" dirty="0">
                <a:solidFill>
                  <a:schemeClr val="tx1"/>
                </a:solidFill>
                <a:latin typeface="宋体" panose="02010600030101010101" pitchFamily="2" charset="-122"/>
                <a:cs typeface="宋体" panose="02010600030101010101" pitchFamily="2" charset="-122"/>
                <a:sym typeface="+mn-ea"/>
              </a:rPr>
              <a:t>被政府或品种协会所承</a:t>
            </a:r>
            <a:r>
              <a:rPr sz="2800" b="1" spc="-5" dirty="0">
                <a:solidFill>
                  <a:schemeClr val="tx1"/>
                </a:solidFill>
                <a:latin typeface="宋体" panose="02010600030101010101" pitchFamily="2" charset="-122"/>
                <a:cs typeface="宋体" panose="02010600030101010101" pitchFamily="2" charset="-122"/>
                <a:sym typeface="+mn-ea"/>
              </a:rPr>
              <a:t>认</a:t>
            </a:r>
            <a:r>
              <a:rPr sz="2800" b="1" spc="-15" dirty="0">
                <a:solidFill>
                  <a:srgbClr val="FFFF00"/>
                </a:solidFill>
                <a:latin typeface="宋体" panose="02010600030101010101" pitchFamily="2" charset="-122"/>
                <a:cs typeface="宋体" panose="02010600030101010101" pitchFamily="2" charset="-122"/>
                <a:sym typeface="+mn-ea"/>
              </a:rPr>
              <a:t> </a:t>
            </a:r>
            <a:endParaRPr lang="zh-CN" altLang="en-US" sz="2800" strike="noStrike" noProof="1">
              <a:solidFill>
                <a:schemeClr val="folHlink"/>
              </a:solidFill>
              <a:effectLst>
                <a:outerShdw blurRad="38100" dist="38100" dir="2700000">
                  <a:srgbClr val="C0C0C0"/>
                </a:outerShdw>
              </a:effectLst>
              <a:latin typeface="Arial" panose="020B0604020202020204" pitchFamily="34" charset="0"/>
              <a:ea typeface="隶书" pitchFamily="49" charset="-122"/>
            </a:endParaRPr>
          </a:p>
        </p:txBody>
      </p:sp>
      <p:sp>
        <p:nvSpPr>
          <p:cNvPr id="2" name="文本框 1"/>
          <p:cNvSpPr txBox="1"/>
          <p:nvPr/>
        </p:nvSpPr>
        <p:spPr>
          <a:xfrm>
            <a:off x="521335" y="391160"/>
            <a:ext cx="9215120" cy="706755"/>
          </a:xfrm>
          <a:prstGeom prst="rect">
            <a:avLst/>
          </a:prstGeom>
          <a:noFill/>
        </p:spPr>
        <p:txBody>
          <a:bodyPr wrap="square" rtlCol="0">
            <a:spAutoFit/>
          </a:bodyPr>
          <a:lstStyle/>
          <a:p>
            <a:r>
              <a:rPr lang="zh-CN" altLang="en-US" sz="4000"/>
              <a:t>小结</a:t>
            </a:r>
            <a:r>
              <a:rPr lang="en-US" altLang="zh-CN" sz="4000"/>
              <a:t>——</a:t>
            </a:r>
            <a:r>
              <a:rPr lang="zh-CN" altLang="en-US" sz="4000" dirty="0">
                <a:effectLst>
                  <a:outerShdw blurRad="38100" dist="38100" dir="2700000">
                    <a:srgbClr val="C0C0C0"/>
                  </a:outerShdw>
                </a:effectLst>
                <a:latin typeface="Arial" panose="020B0604020202020204" pitchFamily="34" charset="0"/>
                <a:sym typeface="+mn-ea"/>
              </a:rPr>
              <a:t>作为一个品种应具备什么条件： </a:t>
            </a:r>
            <a:endParaRPr lang="en-US" altLang="zh-CN"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ppt_x"/>
                                          </p:val>
                                        </p:tav>
                                        <p:tav tm="100000">
                                          <p:val>
                                            <p:strVal val="#ppt_x"/>
                                          </p:val>
                                        </p:tav>
                                      </p:tavLst>
                                    </p:anim>
                                    <p:anim calcmode="lin" valueType="num">
                                      <p:cBhvr additive="base">
                                        <p:cTn id="8"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品种的分类</a:t>
            </a:r>
          </a:p>
        </p:txBody>
      </p:sp>
      <p:sp>
        <p:nvSpPr>
          <p:cNvPr id="53249" name="object 2"/>
          <p:cNvSpPr/>
          <p:nvPr/>
        </p:nvSpPr>
        <p:spPr>
          <a:xfrm>
            <a:off x="3609975" y="1504950"/>
            <a:ext cx="5080000" cy="2160588"/>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3250" name="object 3"/>
          <p:cNvSpPr txBox="1"/>
          <p:nvPr/>
        </p:nvSpPr>
        <p:spPr>
          <a:xfrm>
            <a:off x="6426200" y="6026150"/>
            <a:ext cx="2463800" cy="381635"/>
          </a:xfrm>
          <a:prstGeom prst="rect">
            <a:avLst/>
          </a:prstGeom>
          <a:noFill/>
          <a:ln w="9525">
            <a:noFill/>
          </a:ln>
        </p:spPr>
        <p:txBody>
          <a:bodyPr wrap="square" lIns="0" tIns="12700" rIns="0" bIns="0" anchor="t">
            <a:spAutoFit/>
          </a:bodyPr>
          <a:lstStyle/>
          <a:p>
            <a:pPr marL="12700">
              <a:spcBef>
                <a:spcPts val="100"/>
              </a:spcBef>
            </a:pPr>
            <a:r>
              <a:rPr lang="zh-CN" altLang="zh-CN" sz="2400" dirty="0">
                <a:latin typeface="微软雅黑" panose="020B0503020204020204" pitchFamily="34" charset="-122"/>
                <a:ea typeface="宋体" panose="02010600030101010101" pitchFamily="2" charset="-122"/>
              </a:rPr>
              <a:t>品种体型外貌特征</a:t>
            </a:r>
          </a:p>
        </p:txBody>
      </p:sp>
      <p:sp>
        <p:nvSpPr>
          <p:cNvPr id="53251" name="object 4"/>
          <p:cNvSpPr txBox="1"/>
          <p:nvPr/>
        </p:nvSpPr>
        <p:spPr>
          <a:xfrm>
            <a:off x="6375400" y="4051300"/>
            <a:ext cx="2159000" cy="381635"/>
          </a:xfrm>
          <a:prstGeom prst="rect">
            <a:avLst/>
          </a:prstGeom>
          <a:noFill/>
          <a:ln w="9525">
            <a:noFill/>
          </a:ln>
        </p:spPr>
        <p:txBody>
          <a:bodyPr wrap="square" lIns="0" tIns="12700" rIns="0" bIns="0" anchor="t">
            <a:spAutoFit/>
          </a:bodyPr>
          <a:lstStyle/>
          <a:p>
            <a:pPr marL="12700">
              <a:spcBef>
                <a:spcPts val="100"/>
              </a:spcBef>
            </a:pPr>
            <a:r>
              <a:rPr lang="zh-CN" altLang="zh-CN" sz="2400" dirty="0">
                <a:latin typeface="微软雅黑" panose="020B0503020204020204" pitchFamily="34" charset="-122"/>
                <a:ea typeface="宋体" panose="02010600030101010101" pitchFamily="2" charset="-122"/>
              </a:rPr>
              <a:t>品种的培育程度</a:t>
            </a:r>
          </a:p>
        </p:txBody>
      </p:sp>
      <p:sp>
        <p:nvSpPr>
          <p:cNvPr id="5" name="object 5"/>
          <p:cNvSpPr txBox="1"/>
          <p:nvPr/>
        </p:nvSpPr>
        <p:spPr>
          <a:xfrm>
            <a:off x="6413500" y="5038725"/>
            <a:ext cx="2159000" cy="381635"/>
          </a:xfrm>
          <a:prstGeom prst="rect">
            <a:avLst/>
          </a:prstGeom>
        </p:spPr>
        <p:txBody>
          <a:bodyPr vert="horz" wrap="square" lIns="0" tIns="12700" rIns="0" bIns="0" rtlCol="0">
            <a:spAutoFit/>
          </a:bodyPr>
          <a:lstStyle/>
          <a:p>
            <a:pPr marL="12700">
              <a:spcBef>
                <a:spcPts val="100"/>
              </a:spcBef>
            </a:pPr>
            <a:r>
              <a:rPr sz="2400" spc="-5" noProof="1">
                <a:latin typeface="微软雅黑" panose="020B0503020204020204" pitchFamily="34" charset="-122"/>
                <a:ea typeface="宋体" panose="02010600030101010101" pitchFamily="2" charset="-122"/>
                <a:cs typeface="微软雅黑" panose="020B0503020204020204" pitchFamily="34" charset="-122"/>
              </a:rPr>
              <a:t>品种的经济用途</a:t>
            </a:r>
            <a:endParaRPr sz="2400" spc="-5" noProof="1">
              <a:latin typeface="微软雅黑" panose="020B0503020204020204" pitchFamily="34" charset="-122"/>
              <a:cs typeface="微软雅黑" panose="020B0503020204020204" pitchFamily="34" charset="-122"/>
            </a:endParaRPr>
          </a:p>
        </p:txBody>
      </p:sp>
      <p:sp>
        <p:nvSpPr>
          <p:cNvPr id="53253" name="object 6"/>
          <p:cNvSpPr txBox="1"/>
          <p:nvPr/>
        </p:nvSpPr>
        <p:spPr>
          <a:xfrm>
            <a:off x="3278188" y="5022850"/>
            <a:ext cx="2160587" cy="381635"/>
          </a:xfrm>
          <a:prstGeom prst="rect">
            <a:avLst/>
          </a:prstGeom>
          <a:noFill/>
          <a:ln w="9525">
            <a:noFill/>
          </a:ln>
        </p:spPr>
        <p:txBody>
          <a:bodyPr wrap="square" lIns="0" tIns="12700" rIns="0" bIns="0" anchor="t">
            <a:spAutoFit/>
          </a:bodyPr>
          <a:lstStyle/>
          <a:p>
            <a:pPr marL="12700">
              <a:spcBef>
                <a:spcPts val="100"/>
              </a:spcBef>
            </a:pPr>
            <a:r>
              <a:rPr lang="zh-CN" altLang="zh-CN" sz="2400" b="1" dirty="0">
                <a:latin typeface="微软雅黑" panose="020B0503020204020204" pitchFamily="34" charset="-122"/>
                <a:ea typeface="宋体" panose="02010600030101010101" pitchFamily="2" charset="-122"/>
              </a:rPr>
              <a:t>品种的分类标准</a:t>
            </a:r>
          </a:p>
        </p:txBody>
      </p:sp>
      <p:sp>
        <p:nvSpPr>
          <p:cNvPr id="53254" name="object 7"/>
          <p:cNvSpPr/>
          <p:nvPr/>
        </p:nvSpPr>
        <p:spPr>
          <a:xfrm>
            <a:off x="5641975" y="4316413"/>
            <a:ext cx="577850" cy="1889125"/>
          </a:xfrm>
          <a:custGeom>
            <a:avLst/>
            <a:gdLst/>
            <a:ahLst/>
            <a:cxnLst/>
            <a:rect l="0" t="0" r="0" b="0"/>
            <a:pathLst>
              <a:path w="576579" h="1887854">
                <a:moveTo>
                  <a:pt x="576326" y="1887550"/>
                </a:moveTo>
                <a:lnTo>
                  <a:pt x="499726" y="1885834"/>
                </a:lnTo>
                <a:lnTo>
                  <a:pt x="430892" y="1880993"/>
                </a:lnTo>
                <a:lnTo>
                  <a:pt x="372570" y="1873484"/>
                </a:lnTo>
                <a:lnTo>
                  <a:pt x="327509" y="1863766"/>
                </a:lnTo>
                <a:lnTo>
                  <a:pt x="288163" y="1839531"/>
                </a:lnTo>
                <a:lnTo>
                  <a:pt x="288163" y="991743"/>
                </a:lnTo>
                <a:lnTo>
                  <a:pt x="277868" y="979014"/>
                </a:lnTo>
                <a:lnTo>
                  <a:pt x="248816" y="967556"/>
                </a:lnTo>
                <a:lnTo>
                  <a:pt x="203755" y="957834"/>
                </a:lnTo>
                <a:lnTo>
                  <a:pt x="145433" y="950312"/>
                </a:lnTo>
                <a:lnTo>
                  <a:pt x="76599" y="945458"/>
                </a:lnTo>
                <a:lnTo>
                  <a:pt x="0" y="943737"/>
                </a:lnTo>
                <a:lnTo>
                  <a:pt x="76599" y="942024"/>
                </a:lnTo>
                <a:lnTo>
                  <a:pt x="145433" y="937189"/>
                </a:lnTo>
                <a:lnTo>
                  <a:pt x="203755" y="929687"/>
                </a:lnTo>
                <a:lnTo>
                  <a:pt x="248816" y="919973"/>
                </a:lnTo>
                <a:lnTo>
                  <a:pt x="277868" y="908503"/>
                </a:lnTo>
                <a:lnTo>
                  <a:pt x="288163" y="895731"/>
                </a:lnTo>
                <a:lnTo>
                  <a:pt x="288163" y="48006"/>
                </a:lnTo>
                <a:lnTo>
                  <a:pt x="298457" y="35233"/>
                </a:lnTo>
                <a:lnTo>
                  <a:pt x="327509" y="23763"/>
                </a:lnTo>
                <a:lnTo>
                  <a:pt x="372570" y="14049"/>
                </a:lnTo>
                <a:lnTo>
                  <a:pt x="430892" y="6547"/>
                </a:lnTo>
                <a:lnTo>
                  <a:pt x="499726" y="1712"/>
                </a:lnTo>
                <a:lnTo>
                  <a:pt x="576326" y="0"/>
                </a:lnTo>
              </a:path>
            </a:pathLst>
          </a:custGeom>
          <a:noFill/>
          <a:ln w="38100" cap="flat" cmpd="sng">
            <a:solidFill>
              <a:srgbClr val="6FAC46"/>
            </a:solidFill>
            <a:prstDash val="solid"/>
            <a:round/>
            <a:headEnd type="none" w="med" len="med"/>
            <a:tailEnd type="none" w="med" len="med"/>
          </a:ln>
        </p:spPr>
        <p:txBody>
          <a:bodyPr/>
          <a:lstStyle/>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object 2"/>
          <p:cNvSpPr>
            <a:spLocks noGrp="1"/>
          </p:cNvSpPr>
          <p:nvPr>
            <p:ph type="title"/>
          </p:nvPr>
        </p:nvSpPr>
        <p:spPr/>
        <p:txBody>
          <a:bodyPr wrap="square" lIns="0" tIns="12700" rIns="0" bIns="0" anchor="t">
            <a:spAutoFit/>
          </a:bodyPr>
          <a:lstStyle/>
          <a:p>
            <a:pPr marL="12700" indent="0">
              <a:spcBef>
                <a:spcPts val="100"/>
              </a:spcBef>
            </a:pPr>
            <a:r>
              <a:rPr lang="zh-CN" altLang="zh-CN" sz="2400" dirty="0">
                <a:solidFill>
                  <a:srgbClr val="404040"/>
                </a:solidFill>
                <a:ea typeface="宋体" panose="02010600030101010101" pitchFamily="2" charset="-122"/>
              </a:rPr>
              <a:t>一、按培育程度分</a:t>
            </a:r>
            <a:endParaRPr lang="zh-CN" altLang="zh-CN" sz="2400">
              <a:ea typeface="宋体" panose="02010600030101010101" pitchFamily="2" charset="-122"/>
            </a:endParaRPr>
          </a:p>
        </p:txBody>
      </p:sp>
      <p:sp>
        <p:nvSpPr>
          <p:cNvPr id="3" name="object 3"/>
          <p:cNvSpPr txBox="1"/>
          <p:nvPr/>
        </p:nvSpPr>
        <p:spPr>
          <a:xfrm>
            <a:off x="4959350" y="1195388"/>
            <a:ext cx="2157413" cy="442595"/>
          </a:xfrm>
          <a:prstGeom prst="rect">
            <a:avLst/>
          </a:prstGeom>
          <a:solidFill>
            <a:schemeClr val="accent4">
              <a:lumMod val="50000"/>
            </a:schemeClr>
          </a:solidFill>
        </p:spPr>
        <p:txBody>
          <a:bodyPr vert="horz" wrap="square" lIns="0" tIns="12065" rIns="0" bIns="0" rtlCol="0">
            <a:spAutoFit/>
          </a:bodyPr>
          <a:lstStyle/>
          <a:p>
            <a:pPr marL="12700">
              <a:spcBef>
                <a:spcPts val="95"/>
              </a:spcBef>
            </a:pPr>
            <a:r>
              <a:rPr sz="2800" spc="-5" noProof="1">
                <a:solidFill>
                  <a:schemeClr val="bg1"/>
                </a:solidFill>
                <a:latin typeface="宋体" panose="02010600030101010101" pitchFamily="2" charset="-122"/>
                <a:ea typeface="宋体" panose="02010600030101010101" pitchFamily="2" charset="-122"/>
                <a:cs typeface="宋体" panose="02010600030101010101" pitchFamily="2" charset="-122"/>
              </a:rPr>
              <a:t>1</a:t>
            </a:r>
            <a:r>
              <a:rPr sz="2800" spc="-10" noProof="1">
                <a:solidFill>
                  <a:schemeClr val="bg1"/>
                </a:solidFill>
                <a:latin typeface="宋体" panose="02010600030101010101" pitchFamily="2" charset="-122"/>
                <a:ea typeface="宋体" panose="02010600030101010101" pitchFamily="2" charset="-122"/>
                <a:cs typeface="宋体" panose="02010600030101010101" pitchFamily="2" charset="-122"/>
              </a:rPr>
              <a:t>、原始品</a:t>
            </a:r>
            <a:r>
              <a:rPr sz="2800" spc="-5" noProof="1">
                <a:solidFill>
                  <a:schemeClr val="bg1"/>
                </a:solidFill>
                <a:latin typeface="宋体" panose="02010600030101010101" pitchFamily="2" charset="-122"/>
                <a:ea typeface="宋体" panose="02010600030101010101" pitchFamily="2" charset="-122"/>
                <a:cs typeface="宋体" panose="02010600030101010101" pitchFamily="2" charset="-122"/>
              </a:rPr>
              <a:t>种 </a:t>
            </a:r>
          </a:p>
        </p:txBody>
      </p:sp>
      <p:sp>
        <p:nvSpPr>
          <p:cNvPr id="55299" name="object 4"/>
          <p:cNvSpPr/>
          <p:nvPr/>
        </p:nvSpPr>
        <p:spPr>
          <a:xfrm>
            <a:off x="0" y="1638300"/>
            <a:ext cx="1382713" cy="1111250"/>
          </a:xfrm>
          <a:custGeom>
            <a:avLst/>
            <a:gdLst/>
            <a:ahLst/>
            <a:cxnLst/>
            <a:rect l="0" t="0" r="0" b="0"/>
            <a:pathLst>
              <a:path w="2230754" h="1673225">
                <a:moveTo>
                  <a:pt x="1672640" y="836422"/>
                </a:moveTo>
                <a:lnTo>
                  <a:pt x="557580" y="836422"/>
                </a:lnTo>
                <a:lnTo>
                  <a:pt x="557580" y="1672717"/>
                </a:lnTo>
                <a:lnTo>
                  <a:pt x="1672640" y="1672717"/>
                </a:lnTo>
                <a:lnTo>
                  <a:pt x="1672640" y="836422"/>
                </a:lnTo>
                <a:close/>
              </a:path>
              <a:path w="2230754" h="1673225">
                <a:moveTo>
                  <a:pt x="1115110" y="0"/>
                </a:moveTo>
                <a:lnTo>
                  <a:pt x="0" y="836422"/>
                </a:lnTo>
                <a:lnTo>
                  <a:pt x="2230297" y="836422"/>
                </a:lnTo>
                <a:lnTo>
                  <a:pt x="1115110" y="0"/>
                </a:lnTo>
                <a:close/>
              </a:path>
            </a:pathLst>
          </a:custGeom>
          <a:solidFill>
            <a:srgbClr val="6FAC46"/>
          </a:solidFill>
          <a:ln w="9525">
            <a:noFill/>
          </a:ln>
        </p:spPr>
        <p:txBody>
          <a:bodyPr/>
          <a:lstStyle/>
          <a:p>
            <a:endParaRPr lang="zh-CN" altLang="en-US"/>
          </a:p>
        </p:txBody>
      </p:sp>
      <p:sp>
        <p:nvSpPr>
          <p:cNvPr id="5" name="object 5"/>
          <p:cNvSpPr txBox="1"/>
          <p:nvPr/>
        </p:nvSpPr>
        <p:spPr>
          <a:xfrm>
            <a:off x="1382713" y="1949450"/>
            <a:ext cx="6337300" cy="934085"/>
          </a:xfrm>
          <a:prstGeom prst="rect">
            <a:avLst/>
          </a:prstGeom>
        </p:spPr>
        <p:txBody>
          <a:bodyPr vert="horz" wrap="square" lIns="0" tIns="165100" rIns="0" bIns="0" rtlCol="0">
            <a:spAutoFit/>
          </a:bodyPr>
          <a:lstStyle/>
          <a:p>
            <a:pPr marL="469900">
              <a:spcBef>
                <a:spcPts val="1300"/>
              </a:spcBef>
            </a:pPr>
            <a:r>
              <a:rPr sz="2000" spc="0" noProof="1">
                <a:latin typeface="微软雅黑" panose="020B0503020204020204" pitchFamily="34" charset="-122"/>
                <a:ea typeface="宋体" panose="02010600030101010101" pitchFamily="2" charset="-122"/>
                <a:cs typeface="微软雅黑" panose="020B0503020204020204" pitchFamily="34" charset="-122"/>
              </a:rPr>
              <a:t>是在农业生产水平较低</a:t>
            </a:r>
            <a:r>
              <a:rPr sz="2000" spc="-10" noProof="1">
                <a:latin typeface="微软雅黑" panose="020B0503020204020204" pitchFamily="34" charset="-122"/>
                <a:ea typeface="宋体" panose="02010600030101010101" pitchFamily="2" charset="-122"/>
                <a:cs typeface="微软雅黑" panose="020B0503020204020204" pitchFamily="34" charset="-122"/>
              </a:rPr>
              <a:t>，</a:t>
            </a:r>
            <a:r>
              <a:rPr sz="2000" spc="0" noProof="1">
                <a:latin typeface="微软雅黑" panose="020B0503020204020204" pitchFamily="34" charset="-122"/>
                <a:ea typeface="宋体" panose="02010600030101010101" pitchFamily="2" charset="-122"/>
                <a:cs typeface="微软雅黑" panose="020B0503020204020204" pitchFamily="34" charset="-122"/>
              </a:rPr>
              <a:t>饲养</a:t>
            </a:r>
            <a:r>
              <a:rPr sz="2000" spc="-10" noProof="1">
                <a:latin typeface="微软雅黑" panose="020B0503020204020204" pitchFamily="34" charset="-122"/>
                <a:ea typeface="宋体" panose="02010600030101010101" pitchFamily="2" charset="-122"/>
                <a:cs typeface="微软雅黑" panose="020B0503020204020204" pitchFamily="34" charset="-122"/>
              </a:rPr>
              <a:t>管</a:t>
            </a:r>
            <a:r>
              <a:rPr sz="2000" spc="0" noProof="1">
                <a:latin typeface="微软雅黑" panose="020B0503020204020204" pitchFamily="34" charset="-122"/>
                <a:ea typeface="宋体" panose="02010600030101010101" pitchFamily="2" charset="-122"/>
                <a:cs typeface="微软雅黑" panose="020B0503020204020204" pitchFamily="34" charset="-122"/>
              </a:rPr>
              <a:t>理和</a:t>
            </a:r>
            <a:r>
              <a:rPr sz="2000" spc="-10" noProof="1">
                <a:latin typeface="微软雅黑" panose="020B0503020204020204" pitchFamily="34" charset="-122"/>
                <a:ea typeface="宋体" panose="02010600030101010101" pitchFamily="2" charset="-122"/>
                <a:cs typeface="微软雅黑" panose="020B0503020204020204" pitchFamily="34" charset="-122"/>
              </a:rPr>
              <a:t>繁</a:t>
            </a:r>
            <a:r>
              <a:rPr sz="2000" spc="0" noProof="1">
                <a:latin typeface="微软雅黑" panose="020B0503020204020204" pitchFamily="34" charset="-122"/>
                <a:ea typeface="宋体" panose="02010600030101010101" pitchFamily="2" charset="-122"/>
                <a:cs typeface="微软雅黑" panose="020B0503020204020204" pitchFamily="34" charset="-122"/>
              </a:rPr>
              <a:t>育技</a:t>
            </a:r>
            <a:r>
              <a:rPr sz="2000" spc="-10" noProof="1">
                <a:latin typeface="微软雅黑" panose="020B0503020204020204" pitchFamily="34" charset="-122"/>
                <a:ea typeface="宋体" panose="02010600030101010101" pitchFamily="2" charset="-122"/>
                <a:cs typeface="微软雅黑" panose="020B0503020204020204" pitchFamily="34" charset="-122"/>
              </a:rPr>
              <a:t>术</a:t>
            </a:r>
            <a:r>
              <a:rPr sz="2000" spc="0" noProof="1">
                <a:latin typeface="微软雅黑" panose="020B0503020204020204" pitchFamily="34" charset="-122"/>
                <a:ea typeface="宋体" panose="02010600030101010101" pitchFamily="2" charset="-122"/>
                <a:cs typeface="微软雅黑" panose="020B0503020204020204" pitchFamily="34" charset="-122"/>
              </a:rPr>
              <a:t>水平不</a:t>
            </a:r>
            <a:endParaRPr sz="2000" noProof="1">
              <a:latin typeface="微软雅黑" panose="020B0503020204020204" pitchFamily="34" charset="-122"/>
              <a:cs typeface="微软雅黑" panose="020B0503020204020204" pitchFamily="34" charset="-122"/>
            </a:endParaRPr>
          </a:p>
          <a:p>
            <a:pPr marL="12700">
              <a:spcBef>
                <a:spcPts val="1200"/>
              </a:spcBef>
            </a:pPr>
            <a:r>
              <a:rPr sz="2000" noProof="1">
                <a:latin typeface="微软雅黑" panose="020B0503020204020204" pitchFamily="34" charset="-122"/>
                <a:ea typeface="宋体" panose="02010600030101010101" pitchFamily="2" charset="-122"/>
                <a:cs typeface="微软雅黑" panose="020B0503020204020204" pitchFamily="34" charset="-122"/>
              </a:rPr>
              <a:t>高，自然选择作用较大</a:t>
            </a:r>
            <a:r>
              <a:rPr sz="2000" spc="-10" noProof="1">
                <a:latin typeface="微软雅黑" panose="020B0503020204020204" pitchFamily="34" charset="-122"/>
                <a:ea typeface="宋体" panose="02010600030101010101" pitchFamily="2" charset="-122"/>
                <a:cs typeface="微软雅黑" panose="020B0503020204020204" pitchFamily="34" charset="-122"/>
              </a:rPr>
              <a:t>的</a:t>
            </a:r>
            <a:r>
              <a:rPr sz="2000" noProof="1">
                <a:latin typeface="微软雅黑" panose="020B0503020204020204" pitchFamily="34" charset="-122"/>
                <a:ea typeface="宋体" panose="02010600030101010101" pitchFamily="2" charset="-122"/>
                <a:cs typeface="微软雅黑" panose="020B0503020204020204" pitchFamily="34" charset="-122"/>
              </a:rPr>
              <a:t>历史</a:t>
            </a:r>
            <a:r>
              <a:rPr sz="2000" spc="-10" noProof="1">
                <a:latin typeface="微软雅黑" panose="020B0503020204020204" pitchFamily="34" charset="-122"/>
                <a:ea typeface="宋体" panose="02010600030101010101" pitchFamily="2" charset="-122"/>
                <a:cs typeface="微软雅黑" panose="020B0503020204020204" pitchFamily="34" charset="-122"/>
              </a:rPr>
              <a:t>条</a:t>
            </a:r>
            <a:r>
              <a:rPr sz="2000" noProof="1">
                <a:latin typeface="微软雅黑" panose="020B0503020204020204" pitchFamily="34" charset="-122"/>
                <a:ea typeface="宋体" panose="02010600030101010101" pitchFamily="2" charset="-122"/>
                <a:cs typeface="微软雅黑" panose="020B0503020204020204" pitchFamily="34" charset="-122"/>
              </a:rPr>
              <a:t>件下</a:t>
            </a:r>
            <a:r>
              <a:rPr sz="2000" spc="-10" noProof="1">
                <a:latin typeface="微软雅黑" panose="020B0503020204020204" pitchFamily="34" charset="-122"/>
                <a:ea typeface="宋体" panose="02010600030101010101" pitchFamily="2" charset="-122"/>
                <a:cs typeface="微软雅黑" panose="020B0503020204020204" pitchFamily="34" charset="-122"/>
              </a:rPr>
              <a:t>所</a:t>
            </a:r>
            <a:r>
              <a:rPr sz="2000" noProof="1">
                <a:latin typeface="微软雅黑" panose="020B0503020204020204" pitchFamily="34" charset="-122"/>
                <a:ea typeface="宋体" panose="02010600030101010101" pitchFamily="2" charset="-122"/>
                <a:cs typeface="微软雅黑" panose="020B0503020204020204" pitchFamily="34" charset="-122"/>
              </a:rPr>
              <a:t>形成</a:t>
            </a:r>
            <a:r>
              <a:rPr sz="2000" spc="-10" noProof="1">
                <a:latin typeface="微软雅黑" panose="020B0503020204020204" pitchFamily="34" charset="-122"/>
                <a:ea typeface="宋体" panose="02010600030101010101" pitchFamily="2" charset="-122"/>
                <a:cs typeface="微软雅黑" panose="020B0503020204020204" pitchFamily="34" charset="-122"/>
              </a:rPr>
              <a:t>的</a:t>
            </a:r>
            <a:r>
              <a:rPr sz="2000" noProof="1">
                <a:latin typeface="微软雅黑" panose="020B0503020204020204" pitchFamily="34" charset="-122"/>
                <a:ea typeface="宋体" panose="02010600030101010101" pitchFamily="2" charset="-122"/>
                <a:cs typeface="微软雅黑" panose="020B0503020204020204" pitchFamily="34" charset="-122"/>
              </a:rPr>
              <a:t>品种。</a:t>
            </a:r>
            <a:endParaRPr sz="2000" noProof="1">
              <a:latin typeface="微软雅黑" panose="020B0503020204020204" pitchFamily="34" charset="-122"/>
              <a:cs typeface="微软雅黑" panose="020B0503020204020204" pitchFamily="34" charset="-122"/>
            </a:endParaRPr>
          </a:p>
        </p:txBody>
      </p:sp>
      <p:sp>
        <p:nvSpPr>
          <p:cNvPr id="55301" name="object 6"/>
          <p:cNvSpPr/>
          <p:nvPr/>
        </p:nvSpPr>
        <p:spPr>
          <a:xfrm>
            <a:off x="2305050" y="3919538"/>
            <a:ext cx="1419225" cy="836612"/>
          </a:xfrm>
          <a:custGeom>
            <a:avLst/>
            <a:gdLst/>
            <a:ahLst/>
            <a:cxnLst/>
            <a:rect l="0" t="0" r="0" b="0"/>
            <a:pathLst>
              <a:path w="2230754" h="1673225">
                <a:moveTo>
                  <a:pt x="2230247" y="836294"/>
                </a:moveTo>
                <a:lnTo>
                  <a:pt x="0" y="836294"/>
                </a:lnTo>
                <a:lnTo>
                  <a:pt x="1115187" y="1672653"/>
                </a:lnTo>
                <a:lnTo>
                  <a:pt x="2230247" y="836294"/>
                </a:lnTo>
                <a:close/>
              </a:path>
              <a:path w="2230754" h="1673225">
                <a:moveTo>
                  <a:pt x="1672716" y="0"/>
                </a:moveTo>
                <a:lnTo>
                  <a:pt x="557529" y="0"/>
                </a:lnTo>
                <a:lnTo>
                  <a:pt x="557529" y="836294"/>
                </a:lnTo>
                <a:lnTo>
                  <a:pt x="1672716" y="836294"/>
                </a:lnTo>
                <a:lnTo>
                  <a:pt x="1672716" y="0"/>
                </a:lnTo>
                <a:close/>
              </a:path>
            </a:pathLst>
          </a:custGeom>
          <a:solidFill>
            <a:srgbClr val="6FAC46"/>
          </a:solidFill>
          <a:ln w="9525">
            <a:noFill/>
          </a:ln>
        </p:spPr>
        <p:txBody>
          <a:bodyPr/>
          <a:lstStyle/>
          <a:p>
            <a:endParaRPr lang="zh-CN" altLang="en-US"/>
          </a:p>
        </p:txBody>
      </p:sp>
      <p:sp>
        <p:nvSpPr>
          <p:cNvPr id="7" name="object 7"/>
          <p:cNvSpPr txBox="1"/>
          <p:nvPr/>
        </p:nvSpPr>
        <p:spPr>
          <a:xfrm>
            <a:off x="487363" y="4933950"/>
            <a:ext cx="6330950" cy="934085"/>
          </a:xfrm>
          <a:prstGeom prst="rect">
            <a:avLst/>
          </a:prstGeom>
        </p:spPr>
        <p:txBody>
          <a:bodyPr vert="horz" wrap="square" lIns="0" tIns="164465" rIns="0" bIns="0" rtlCol="0">
            <a:spAutoFit/>
          </a:bodyPr>
          <a:lstStyle/>
          <a:p>
            <a:pPr marL="469900">
              <a:spcBef>
                <a:spcPts val="1295"/>
              </a:spcBef>
            </a:pPr>
            <a:r>
              <a:rPr sz="2000" noProof="1">
                <a:latin typeface="微软雅黑" panose="020B0503020204020204" pitchFamily="34" charset="-122"/>
                <a:ea typeface="宋体" panose="02010600030101010101" pitchFamily="2" charset="-122"/>
                <a:cs typeface="微软雅黑" panose="020B0503020204020204" pitchFamily="34" charset="-122"/>
              </a:rPr>
              <a:t>天祝牦牛、藏羊、民猪</a:t>
            </a:r>
            <a:r>
              <a:rPr sz="2000" spc="-15" noProof="1">
                <a:latin typeface="微软雅黑" panose="020B0503020204020204" pitchFamily="34" charset="-122"/>
                <a:ea typeface="宋体" panose="02010600030101010101" pitchFamily="2" charset="-122"/>
                <a:cs typeface="微软雅黑" panose="020B0503020204020204" pitchFamily="34" charset="-122"/>
              </a:rPr>
              <a:t>、</a:t>
            </a:r>
            <a:r>
              <a:rPr sz="2000" noProof="1">
                <a:latin typeface="微软雅黑" panose="020B0503020204020204" pitchFamily="34" charset="-122"/>
                <a:ea typeface="宋体" panose="02010600030101010101" pitchFamily="2" charset="-122"/>
                <a:cs typeface="微软雅黑" panose="020B0503020204020204" pitchFamily="34" charset="-122"/>
              </a:rPr>
              <a:t>仙居</a:t>
            </a:r>
            <a:r>
              <a:rPr sz="2000" spc="-15" noProof="1">
                <a:latin typeface="微软雅黑" panose="020B0503020204020204" pitchFamily="34" charset="-122"/>
                <a:ea typeface="宋体" panose="02010600030101010101" pitchFamily="2" charset="-122"/>
                <a:cs typeface="微软雅黑" panose="020B0503020204020204" pitchFamily="34" charset="-122"/>
              </a:rPr>
              <a:t>鸡</a:t>
            </a:r>
            <a:r>
              <a:rPr sz="2000" noProof="1">
                <a:latin typeface="微软雅黑" panose="020B0503020204020204" pitchFamily="34" charset="-122"/>
                <a:ea typeface="宋体" panose="02010600030101010101" pitchFamily="2" charset="-122"/>
                <a:cs typeface="微软雅黑" panose="020B0503020204020204" pitchFamily="34" charset="-122"/>
              </a:rPr>
              <a:t>等都</a:t>
            </a:r>
            <a:r>
              <a:rPr sz="2000" spc="-15" noProof="1">
                <a:latin typeface="微软雅黑" panose="020B0503020204020204" pitchFamily="34" charset="-122"/>
                <a:ea typeface="宋体" panose="02010600030101010101" pitchFamily="2" charset="-122"/>
                <a:cs typeface="微软雅黑" panose="020B0503020204020204" pitchFamily="34" charset="-122"/>
              </a:rPr>
              <a:t>属</a:t>
            </a:r>
            <a:r>
              <a:rPr sz="2000" noProof="1">
                <a:latin typeface="微软雅黑" panose="020B0503020204020204" pitchFamily="34" charset="-122"/>
                <a:ea typeface="宋体" panose="02010600030101010101" pitchFamily="2" charset="-122"/>
                <a:cs typeface="微软雅黑" panose="020B0503020204020204" pitchFamily="34" charset="-122"/>
              </a:rPr>
              <a:t>于这</a:t>
            </a:r>
            <a:r>
              <a:rPr sz="2000" spc="-15" noProof="1">
                <a:latin typeface="微软雅黑" panose="020B0503020204020204" pitchFamily="34" charset="-122"/>
                <a:ea typeface="宋体" panose="02010600030101010101" pitchFamily="2" charset="-122"/>
                <a:cs typeface="微软雅黑" panose="020B0503020204020204" pitchFamily="34" charset="-122"/>
              </a:rPr>
              <a:t>类</a:t>
            </a:r>
            <a:r>
              <a:rPr sz="2000" noProof="1">
                <a:latin typeface="微软雅黑" panose="020B0503020204020204" pitchFamily="34" charset="-122"/>
                <a:ea typeface="宋体" panose="02010600030101010101" pitchFamily="2" charset="-122"/>
                <a:cs typeface="微软雅黑" panose="020B0503020204020204" pitchFamily="34" charset="-122"/>
              </a:rPr>
              <a:t>品种。</a:t>
            </a:r>
            <a:endParaRPr sz="2000" noProof="1">
              <a:latin typeface="微软雅黑" panose="020B0503020204020204" pitchFamily="34" charset="-122"/>
              <a:cs typeface="微软雅黑" panose="020B0503020204020204" pitchFamily="34" charset="-122"/>
            </a:endParaRPr>
          </a:p>
          <a:p>
            <a:pPr marL="12700">
              <a:spcBef>
                <a:spcPts val="1205"/>
              </a:spcBef>
            </a:pPr>
            <a:r>
              <a:rPr sz="2000" noProof="1">
                <a:latin typeface="微软雅黑" panose="020B0503020204020204" pitchFamily="34" charset="-122"/>
                <a:ea typeface="宋体" panose="02010600030101010101" pitchFamily="2" charset="-122"/>
                <a:cs typeface="微软雅黑" panose="020B0503020204020204" pitchFamily="34" charset="-122"/>
              </a:rPr>
              <a:t>原始品种通常按其原产</a:t>
            </a:r>
            <a:r>
              <a:rPr sz="2000" spc="-10" noProof="1">
                <a:latin typeface="微软雅黑" panose="020B0503020204020204" pitchFamily="34" charset="-122"/>
                <a:ea typeface="宋体" panose="02010600030101010101" pitchFamily="2" charset="-122"/>
                <a:cs typeface="微软雅黑" panose="020B0503020204020204" pitchFamily="34" charset="-122"/>
              </a:rPr>
              <a:t>地</a:t>
            </a:r>
            <a:r>
              <a:rPr sz="2000" noProof="1">
                <a:latin typeface="微软雅黑" panose="020B0503020204020204" pitchFamily="34" charset="-122"/>
                <a:ea typeface="宋体" panose="02010600030101010101" pitchFamily="2" charset="-122"/>
                <a:cs typeface="微软雅黑" panose="020B0503020204020204" pitchFamily="34" charset="-122"/>
              </a:rPr>
              <a:t>或自</a:t>
            </a:r>
            <a:r>
              <a:rPr sz="2000" spc="-10" noProof="1">
                <a:latin typeface="微软雅黑" panose="020B0503020204020204" pitchFamily="34" charset="-122"/>
                <a:ea typeface="宋体" panose="02010600030101010101" pitchFamily="2" charset="-122"/>
                <a:cs typeface="微软雅黑" panose="020B0503020204020204" pitchFamily="34" charset="-122"/>
              </a:rPr>
              <a:t>身</a:t>
            </a:r>
            <a:r>
              <a:rPr sz="2000" noProof="1">
                <a:latin typeface="微软雅黑" panose="020B0503020204020204" pitchFamily="34" charset="-122"/>
                <a:ea typeface="宋体" panose="02010600030101010101" pitchFamily="2" charset="-122"/>
                <a:cs typeface="微软雅黑" panose="020B0503020204020204" pitchFamily="34" charset="-122"/>
              </a:rPr>
              <a:t>特征</a:t>
            </a:r>
            <a:r>
              <a:rPr sz="2000" spc="-10" noProof="1">
                <a:latin typeface="微软雅黑" panose="020B0503020204020204" pitchFamily="34" charset="-122"/>
                <a:ea typeface="宋体" panose="02010600030101010101" pitchFamily="2" charset="-122"/>
                <a:cs typeface="微软雅黑" panose="020B0503020204020204" pitchFamily="34" charset="-122"/>
              </a:rPr>
              <a:t>命</a:t>
            </a:r>
            <a:r>
              <a:rPr sz="2000" noProof="1">
                <a:latin typeface="微软雅黑" panose="020B0503020204020204" pitchFamily="34" charset="-122"/>
                <a:ea typeface="宋体" panose="02010600030101010101" pitchFamily="2" charset="-122"/>
                <a:cs typeface="微软雅黑" panose="020B0503020204020204" pitchFamily="34" charset="-122"/>
              </a:rPr>
              <a:t>名。</a:t>
            </a:r>
            <a:endParaRPr sz="2000" noProof="1">
              <a:latin typeface="微软雅黑" panose="020B0503020204020204" pitchFamily="34" charset="-122"/>
              <a:cs typeface="微软雅黑" panose="020B0503020204020204" pitchFamily="34" charset="-122"/>
            </a:endParaRPr>
          </a:p>
        </p:txBody>
      </p:sp>
      <p:grpSp>
        <p:nvGrpSpPr>
          <p:cNvPr id="55303" name="组合 3"/>
          <p:cNvGrpSpPr/>
          <p:nvPr/>
        </p:nvGrpSpPr>
        <p:grpSpPr>
          <a:xfrm>
            <a:off x="7435850" y="2882900"/>
            <a:ext cx="4270375" cy="3697288"/>
            <a:chOff x="4665" y="1978"/>
            <a:chExt cx="9870" cy="8525"/>
          </a:xfrm>
        </p:grpSpPr>
        <p:sp>
          <p:nvSpPr>
            <p:cNvPr id="55304" name="object 3"/>
            <p:cNvSpPr/>
            <p:nvPr/>
          </p:nvSpPr>
          <p:spPr>
            <a:xfrm>
              <a:off x="4665" y="1978"/>
              <a:ext cx="4695" cy="4025"/>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 name="object 4"/>
            <p:cNvSpPr txBox="1"/>
            <p:nvPr/>
          </p:nvSpPr>
          <p:spPr>
            <a:xfrm>
              <a:off x="4665" y="4800"/>
              <a:ext cx="4695" cy="1054"/>
            </a:xfrm>
            <a:prstGeom prst="rect">
              <a:avLst/>
            </a:prstGeom>
            <a:solidFill>
              <a:srgbClr val="6FAC46">
                <a:alpha val="39999"/>
              </a:srgbClr>
            </a:solidFill>
          </p:spPr>
          <p:txBody>
            <a:bodyPr vert="horz" wrap="square" lIns="0" tIns="88265" rIns="0" bIns="0" rtlCol="0">
              <a:spAutoFit/>
            </a:bodyPr>
            <a:lstStyle/>
            <a:p>
              <a:pPr>
                <a:spcBef>
                  <a:spcPts val="600"/>
                </a:spcBef>
              </a:pPr>
              <a:r>
                <a:rPr sz="24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天祝牦牛</a:t>
              </a:r>
              <a:endParaRPr sz="2400" noProof="1">
                <a:latin typeface="微软雅黑" panose="020B0503020204020204" pitchFamily="34" charset="-122"/>
                <a:cs typeface="微软雅黑" panose="020B0503020204020204" pitchFamily="34" charset="-122"/>
              </a:endParaRPr>
            </a:p>
          </p:txBody>
        </p:sp>
        <p:sp>
          <p:nvSpPr>
            <p:cNvPr id="55306" name="object 5"/>
            <p:cNvSpPr/>
            <p:nvPr/>
          </p:nvSpPr>
          <p:spPr>
            <a:xfrm>
              <a:off x="9840" y="1983"/>
              <a:ext cx="4695" cy="4025"/>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5307" name="object 6"/>
            <p:cNvSpPr/>
            <p:nvPr/>
          </p:nvSpPr>
          <p:spPr>
            <a:xfrm>
              <a:off x="4665" y="6478"/>
              <a:ext cx="4695" cy="4025"/>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8" name="object 7"/>
            <p:cNvSpPr txBox="1"/>
            <p:nvPr/>
          </p:nvSpPr>
          <p:spPr>
            <a:xfrm>
              <a:off x="4665" y="9295"/>
              <a:ext cx="4695" cy="1055"/>
            </a:xfrm>
            <a:prstGeom prst="rect">
              <a:avLst/>
            </a:prstGeom>
            <a:solidFill>
              <a:srgbClr val="6FAC46">
                <a:alpha val="39999"/>
              </a:srgbClr>
            </a:solidFill>
          </p:spPr>
          <p:txBody>
            <a:bodyPr vert="horz" wrap="square" lIns="0" tIns="88900" rIns="0" bIns="0" rtlCol="0">
              <a:spAutoFit/>
            </a:bodyPr>
            <a:lstStyle/>
            <a:p>
              <a:pPr marL="635" algn="ctr">
                <a:spcBef>
                  <a:spcPts val="700"/>
                </a:spcBef>
              </a:pPr>
              <a:r>
                <a:rPr sz="24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民猪</a:t>
              </a:r>
              <a:endParaRPr sz="2400" noProof="1">
                <a:latin typeface="微软雅黑" panose="020B0503020204020204" pitchFamily="34" charset="-122"/>
                <a:cs typeface="微软雅黑" panose="020B0503020204020204" pitchFamily="34" charset="-122"/>
              </a:endParaRPr>
            </a:p>
          </p:txBody>
        </p:sp>
        <p:sp>
          <p:nvSpPr>
            <p:cNvPr id="55309" name="object 8"/>
            <p:cNvSpPr/>
            <p:nvPr/>
          </p:nvSpPr>
          <p:spPr>
            <a:xfrm>
              <a:off x="10233" y="6478"/>
              <a:ext cx="4302" cy="4025"/>
            </a:xfrm>
            <a:prstGeom prst="rect">
              <a:avLst/>
            </a:prstGeom>
            <a:blipFill rotWithShape="1">
              <a:blip r:embed="rId5"/>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9" name="object 9"/>
            <p:cNvSpPr txBox="1"/>
            <p:nvPr/>
          </p:nvSpPr>
          <p:spPr>
            <a:xfrm>
              <a:off x="9840" y="9295"/>
              <a:ext cx="4695" cy="1055"/>
            </a:xfrm>
            <a:prstGeom prst="rect">
              <a:avLst/>
            </a:prstGeom>
            <a:solidFill>
              <a:srgbClr val="6FAC46">
                <a:alpha val="39999"/>
              </a:srgbClr>
            </a:solidFill>
          </p:spPr>
          <p:txBody>
            <a:bodyPr vert="horz" wrap="square" lIns="0" tIns="88900" rIns="0" bIns="0" rtlCol="0">
              <a:spAutoFit/>
            </a:bodyPr>
            <a:lstStyle/>
            <a:p>
              <a:pPr marL="1270" algn="ctr">
                <a:spcBef>
                  <a:spcPts val="700"/>
                </a:spcBef>
              </a:pPr>
              <a:r>
                <a:rPr sz="24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仙居鸡</a:t>
              </a:r>
              <a:endParaRPr sz="2400" noProof="1">
                <a:latin typeface="微软雅黑" panose="020B0503020204020204" pitchFamily="34" charset="-122"/>
                <a:cs typeface="微软雅黑" panose="020B0503020204020204" pitchFamily="34" charset="-122"/>
              </a:endParaRPr>
            </a:p>
          </p:txBody>
        </p:sp>
        <p:sp>
          <p:nvSpPr>
            <p:cNvPr id="10" name="object 10"/>
            <p:cNvSpPr txBox="1"/>
            <p:nvPr/>
          </p:nvSpPr>
          <p:spPr>
            <a:xfrm>
              <a:off x="9815" y="4800"/>
              <a:ext cx="4698" cy="1067"/>
            </a:xfrm>
            <a:prstGeom prst="rect">
              <a:avLst/>
            </a:prstGeom>
            <a:solidFill>
              <a:srgbClr val="6FAC46">
                <a:alpha val="39999"/>
              </a:srgbClr>
            </a:solidFill>
          </p:spPr>
          <p:txBody>
            <a:bodyPr vert="horz" wrap="square" lIns="0" tIns="93980" rIns="0" bIns="0" rtlCol="0">
              <a:spAutoFit/>
            </a:bodyPr>
            <a:lstStyle/>
            <a:p>
              <a:pPr marL="1270" algn="ctr">
                <a:spcBef>
                  <a:spcPts val="740"/>
                </a:spcBef>
              </a:pPr>
              <a:r>
                <a:rPr sz="24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藏羊</a:t>
              </a:r>
              <a:endParaRPr sz="2400" noProof="1">
                <a:latin typeface="微软雅黑" panose="020B0503020204020204" pitchFamily="34" charset="-122"/>
                <a:cs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object 2"/>
          <p:cNvSpPr/>
          <p:nvPr/>
        </p:nvSpPr>
        <p:spPr>
          <a:xfrm>
            <a:off x="2860675" y="2871788"/>
            <a:ext cx="2701925" cy="1898650"/>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6322" name="object 3"/>
          <p:cNvSpPr/>
          <p:nvPr/>
        </p:nvSpPr>
        <p:spPr>
          <a:xfrm>
            <a:off x="2860675" y="844550"/>
            <a:ext cx="2701925" cy="1917700"/>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6323" name="object 4"/>
          <p:cNvSpPr/>
          <p:nvPr/>
        </p:nvSpPr>
        <p:spPr>
          <a:xfrm>
            <a:off x="2867025" y="4824413"/>
            <a:ext cx="2695575" cy="1847850"/>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6324" name="object 5"/>
          <p:cNvSpPr/>
          <p:nvPr/>
        </p:nvSpPr>
        <p:spPr>
          <a:xfrm>
            <a:off x="5745163" y="3500438"/>
            <a:ext cx="769937" cy="515937"/>
          </a:xfrm>
          <a:custGeom>
            <a:avLst/>
            <a:gdLst/>
            <a:ahLst/>
            <a:cxnLst/>
            <a:rect l="0" t="0" r="0" b="0"/>
            <a:pathLst>
              <a:path w="770254" h="516254">
                <a:moveTo>
                  <a:pt x="511937" y="0"/>
                </a:moveTo>
                <a:lnTo>
                  <a:pt x="511937" y="128905"/>
                </a:lnTo>
                <a:lnTo>
                  <a:pt x="0" y="128905"/>
                </a:lnTo>
                <a:lnTo>
                  <a:pt x="0" y="386842"/>
                </a:lnTo>
                <a:lnTo>
                  <a:pt x="511937" y="386842"/>
                </a:lnTo>
                <a:lnTo>
                  <a:pt x="511937" y="515874"/>
                </a:lnTo>
                <a:lnTo>
                  <a:pt x="769874" y="257937"/>
                </a:lnTo>
                <a:lnTo>
                  <a:pt x="511937" y="0"/>
                </a:lnTo>
                <a:close/>
              </a:path>
            </a:pathLst>
          </a:custGeom>
          <a:solidFill>
            <a:srgbClr val="6FAC46"/>
          </a:solidFill>
          <a:ln w="9525">
            <a:noFill/>
          </a:ln>
        </p:spPr>
        <p:txBody>
          <a:bodyPr/>
          <a:lstStyle/>
          <a:p>
            <a:endParaRPr lang="zh-CN" altLang="en-US"/>
          </a:p>
        </p:txBody>
      </p:sp>
      <p:sp>
        <p:nvSpPr>
          <p:cNvPr id="56325" name="object 6"/>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一、按培育程度分</a:t>
            </a:r>
          </a:p>
        </p:txBody>
      </p:sp>
      <p:sp>
        <p:nvSpPr>
          <p:cNvPr id="7" name="object 7"/>
          <p:cNvSpPr txBox="1"/>
          <p:nvPr/>
        </p:nvSpPr>
        <p:spPr>
          <a:xfrm>
            <a:off x="6921500" y="1762125"/>
            <a:ext cx="4184650" cy="3362325"/>
          </a:xfrm>
          <a:prstGeom prst="rect">
            <a:avLst/>
          </a:prstGeom>
        </p:spPr>
        <p:txBody>
          <a:bodyPr vert="horz" wrap="square" lIns="0" tIns="209550" rIns="0" bIns="0" rtlCol="0">
            <a:spAutoFit/>
          </a:bodyPr>
          <a:lstStyle/>
          <a:p>
            <a:pPr marL="355600" indent="-342900">
              <a:spcBef>
                <a:spcPts val="1650"/>
              </a:spcBef>
              <a:buFont typeface="Wingdings" panose="05000000000000000000"/>
              <a:buChar char=""/>
              <a:tabLst>
                <a:tab pos="355600" algn="l"/>
              </a:tabLst>
            </a:pPr>
            <a:r>
              <a:rPr sz="2400" b="1" noProof="1">
                <a:latin typeface="微软雅黑" panose="020B0503020204020204" pitchFamily="34" charset="-122"/>
                <a:ea typeface="宋体" panose="02010600030101010101" pitchFamily="2" charset="-122"/>
                <a:cs typeface="微软雅黑" panose="020B0503020204020204" pitchFamily="34" charset="-122"/>
              </a:rPr>
              <a:t>原始品种的主要特点</a:t>
            </a:r>
            <a:endParaRPr sz="2400" noProof="1">
              <a:latin typeface="微软雅黑" panose="020B0503020204020204" pitchFamily="34" charset="-122"/>
              <a:cs typeface="微软雅黑" panose="020B0503020204020204" pitchFamily="34" charset="-122"/>
            </a:endParaRPr>
          </a:p>
          <a:p>
            <a:pPr marL="355600" indent="-342900">
              <a:spcBef>
                <a:spcPts val="1300"/>
              </a:spcBef>
              <a:buFont typeface="Wingdings" panose="05000000000000000000"/>
              <a:buChar char=""/>
              <a:tabLst>
                <a:tab pos="354965" algn="l"/>
                <a:tab pos="355600" algn="l"/>
              </a:tabLst>
            </a:pP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晚熟，</a:t>
            </a:r>
            <a:r>
              <a:rPr lang="zh-CN"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个</a:t>
            </a: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小</a:t>
            </a:r>
            <a:endParaRPr sz="2000" b="1" noProof="1">
              <a:solidFill>
                <a:srgbClr val="C00000"/>
              </a:solidFill>
              <a:latin typeface="微软雅黑" panose="020B0503020204020204" pitchFamily="34" charset="-122"/>
              <a:cs typeface="微软雅黑" panose="020B0503020204020204" pitchFamily="34" charset="-122"/>
            </a:endParaRPr>
          </a:p>
          <a:p>
            <a:pPr marL="355600" indent="-342900">
              <a:spcBef>
                <a:spcPts val="1205"/>
              </a:spcBef>
              <a:buFont typeface="Wingdings" panose="05000000000000000000"/>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体质</a:t>
            </a: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粗糙结实</a:t>
            </a:r>
            <a:r>
              <a:rPr lang="zh-CN"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a:t>
            </a:r>
            <a:r>
              <a:rPr sz="2000" noProof="1">
                <a:latin typeface="微软雅黑" panose="020B0503020204020204" pitchFamily="34" charset="-122"/>
                <a:ea typeface="宋体" panose="02010600030101010101" pitchFamily="2" charset="-122"/>
                <a:cs typeface="微软雅黑" panose="020B0503020204020204" pitchFamily="34" charset="-122"/>
              </a:rPr>
              <a:t>体型匀称协调</a:t>
            </a:r>
            <a:endParaRPr sz="2000" noProof="1">
              <a:latin typeface="微软雅黑" panose="020B0503020204020204" pitchFamily="34" charset="-122"/>
              <a:cs typeface="微软雅黑" panose="020B0503020204020204" pitchFamily="34" charset="-122"/>
            </a:endParaRPr>
          </a:p>
          <a:p>
            <a:pPr marL="355600" indent="-342900">
              <a:spcBef>
                <a:spcPts val="1200"/>
              </a:spcBef>
              <a:buFont typeface="Wingdings" panose="05000000000000000000"/>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各种性状稳定整齐，个</a:t>
            </a:r>
            <a:r>
              <a:rPr sz="2000" spc="-15" noProof="1">
                <a:latin typeface="微软雅黑" panose="020B0503020204020204" pitchFamily="34" charset="-122"/>
                <a:ea typeface="宋体" panose="02010600030101010101" pitchFamily="2" charset="-122"/>
                <a:cs typeface="微软雅黑" panose="020B0503020204020204" pitchFamily="34" charset="-122"/>
              </a:rPr>
              <a:t>体</a:t>
            </a:r>
            <a:r>
              <a:rPr sz="2000" noProof="1">
                <a:latin typeface="微软雅黑" panose="020B0503020204020204" pitchFamily="34" charset="-122"/>
                <a:ea typeface="宋体" panose="02010600030101010101" pitchFamily="2" charset="-122"/>
                <a:cs typeface="微软雅黑" panose="020B0503020204020204" pitchFamily="34" charset="-122"/>
              </a:rPr>
              <a:t>间差</a:t>
            </a:r>
            <a:r>
              <a:rPr sz="2000" spc="-15" noProof="1">
                <a:latin typeface="微软雅黑" panose="020B0503020204020204" pitchFamily="34" charset="-122"/>
                <a:ea typeface="宋体" panose="02010600030101010101" pitchFamily="2" charset="-122"/>
                <a:cs typeface="微软雅黑" panose="020B0503020204020204" pitchFamily="34" charset="-122"/>
              </a:rPr>
              <a:t>异</a:t>
            </a:r>
            <a:r>
              <a:rPr sz="2000" noProof="1">
                <a:latin typeface="微软雅黑" panose="020B0503020204020204" pitchFamily="34" charset="-122"/>
                <a:ea typeface="宋体" panose="02010600030101010101" pitchFamily="2" charset="-122"/>
                <a:cs typeface="微软雅黑" panose="020B0503020204020204" pitchFamily="34" charset="-122"/>
              </a:rPr>
              <a:t>小</a:t>
            </a:r>
            <a:endParaRPr sz="2000" noProof="1">
              <a:latin typeface="微软雅黑" panose="020B0503020204020204" pitchFamily="34" charset="-122"/>
              <a:cs typeface="微软雅黑" panose="020B0503020204020204" pitchFamily="34" charset="-122"/>
            </a:endParaRPr>
          </a:p>
          <a:p>
            <a:pPr marL="355600" indent="-342900">
              <a:spcBef>
                <a:spcPts val="1200"/>
              </a:spcBef>
              <a:buFont typeface="Wingdings" panose="05000000000000000000"/>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有</a:t>
            </a: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较高的增膘和保膘能力</a:t>
            </a:r>
            <a:endParaRPr sz="2000" noProof="1">
              <a:latin typeface="微软雅黑" panose="020B0503020204020204" pitchFamily="34" charset="-122"/>
              <a:cs typeface="微软雅黑" panose="020B0503020204020204" pitchFamily="34" charset="-122"/>
            </a:endParaRPr>
          </a:p>
          <a:p>
            <a:pPr marL="355600" indent="-342900">
              <a:spcBef>
                <a:spcPts val="1200"/>
              </a:spcBef>
              <a:buFont typeface="Wingdings" panose="05000000000000000000"/>
              <a:buChar char=""/>
              <a:tabLst>
                <a:tab pos="354965" algn="l"/>
                <a:tab pos="355600" algn="l"/>
              </a:tabLst>
            </a:pP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生产力低</a:t>
            </a:r>
            <a:r>
              <a:rPr sz="2000" noProof="1">
                <a:latin typeface="微软雅黑" panose="020B0503020204020204" pitchFamily="34" charset="-122"/>
                <a:ea typeface="宋体" panose="02010600030101010101" pitchFamily="2" charset="-122"/>
                <a:cs typeface="微软雅黑" panose="020B0503020204020204" pitchFamily="34" charset="-122"/>
              </a:rPr>
              <a:t>，但较全面</a:t>
            </a:r>
            <a:endParaRPr sz="2000" noProof="1">
              <a:latin typeface="微软雅黑" panose="020B0503020204020204" pitchFamily="34" charset="-122"/>
              <a:cs typeface="微软雅黑" panose="020B0503020204020204" pitchFamily="34" charset="-122"/>
            </a:endParaRPr>
          </a:p>
          <a:p>
            <a:pPr marL="355600" indent="-342900">
              <a:spcBef>
                <a:spcPts val="1205"/>
              </a:spcBef>
              <a:buFont typeface="Wingdings" panose="05000000000000000000"/>
              <a:buChar char=""/>
              <a:tabLst>
                <a:tab pos="354965" algn="l"/>
                <a:tab pos="355600" algn="l"/>
              </a:tabLst>
            </a:pP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适应性强</a:t>
            </a:r>
            <a:r>
              <a:rPr sz="2000" spc="0" noProof="1">
                <a:latin typeface="微软雅黑" panose="020B0503020204020204" pitchFamily="34" charset="-122"/>
                <a:ea typeface="宋体" panose="02010600030101010101" pitchFamily="2" charset="-122"/>
                <a:cs typeface="微软雅黑" panose="020B0503020204020204" pitchFamily="34" charset="-122"/>
              </a:rPr>
              <a:t>、</a:t>
            </a:r>
            <a:r>
              <a:rPr sz="2000" noProof="1">
                <a:latin typeface="微软雅黑" panose="020B0503020204020204" pitchFamily="34" charset="-122"/>
                <a:ea typeface="宋体" panose="02010600030101010101" pitchFamily="2" charset="-122"/>
                <a:cs typeface="微软雅黑" panose="020B0503020204020204" pitchFamily="34" charset="-122"/>
              </a:rPr>
              <a:t>耐粗耐劳、</a:t>
            </a: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抗</a:t>
            </a:r>
            <a:r>
              <a:rPr sz="2000" b="1" spc="0"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病力</a:t>
            </a: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强</a:t>
            </a:r>
            <a:r>
              <a:rPr sz="2000" spc="0" noProof="1">
                <a:latin typeface="微软雅黑" panose="020B0503020204020204" pitchFamily="34" charset="-122"/>
                <a:ea typeface="宋体" panose="02010600030101010101" pitchFamily="2" charset="-122"/>
                <a:cs typeface="微软雅黑" panose="020B0503020204020204" pitchFamily="34" charset="-122"/>
              </a:rPr>
              <a:t>。</a:t>
            </a:r>
            <a:endParaRPr sz="2000" spc="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object 2"/>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一、按培育程度分</a:t>
            </a:r>
          </a:p>
        </p:txBody>
      </p:sp>
      <p:sp>
        <p:nvSpPr>
          <p:cNvPr id="57346" name="object 3"/>
          <p:cNvSpPr/>
          <p:nvPr/>
        </p:nvSpPr>
        <p:spPr>
          <a:xfrm>
            <a:off x="1824038" y="4525963"/>
            <a:ext cx="2157412" cy="1814512"/>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7347" name="object 4"/>
          <p:cNvSpPr/>
          <p:nvPr/>
        </p:nvSpPr>
        <p:spPr>
          <a:xfrm>
            <a:off x="1019175" y="5878513"/>
            <a:ext cx="1169988" cy="579437"/>
          </a:xfrm>
          <a:custGeom>
            <a:avLst/>
            <a:gdLst/>
            <a:ahLst/>
            <a:cxnLst/>
            <a:rect l="0" t="0" r="0" b="0"/>
            <a:pathLst>
              <a:path w="1169670" h="580389">
                <a:moveTo>
                  <a:pt x="0" y="579894"/>
                </a:moveTo>
                <a:lnTo>
                  <a:pt x="1169657" y="579894"/>
                </a:lnTo>
                <a:lnTo>
                  <a:pt x="1169657" y="0"/>
                </a:lnTo>
                <a:lnTo>
                  <a:pt x="0" y="0"/>
                </a:lnTo>
                <a:lnTo>
                  <a:pt x="0" y="579894"/>
                </a:lnTo>
                <a:close/>
              </a:path>
            </a:pathLst>
          </a:custGeom>
          <a:solidFill>
            <a:srgbClr val="6FAC46"/>
          </a:solidFill>
          <a:ln w="9525">
            <a:noFill/>
          </a:ln>
        </p:spPr>
        <p:txBody>
          <a:bodyPr/>
          <a:lstStyle/>
          <a:p>
            <a:endParaRPr lang="zh-CN" altLang="en-US"/>
          </a:p>
        </p:txBody>
      </p:sp>
      <p:sp>
        <p:nvSpPr>
          <p:cNvPr id="57348" name="object 5"/>
          <p:cNvSpPr/>
          <p:nvPr/>
        </p:nvSpPr>
        <p:spPr>
          <a:xfrm>
            <a:off x="1019175" y="5878513"/>
            <a:ext cx="1169988" cy="579437"/>
          </a:xfrm>
          <a:custGeom>
            <a:avLst/>
            <a:gdLst/>
            <a:ahLst/>
            <a:cxnLst/>
            <a:rect l="0" t="0" r="0" b="0"/>
            <a:pathLst>
              <a:path w="1169670" h="580389">
                <a:moveTo>
                  <a:pt x="0" y="579894"/>
                </a:moveTo>
                <a:lnTo>
                  <a:pt x="1169657" y="579894"/>
                </a:lnTo>
                <a:lnTo>
                  <a:pt x="1169657" y="0"/>
                </a:lnTo>
                <a:lnTo>
                  <a:pt x="0" y="0"/>
                </a:lnTo>
                <a:lnTo>
                  <a:pt x="0" y="579894"/>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6" name="object 6"/>
          <p:cNvSpPr txBox="1"/>
          <p:nvPr/>
        </p:nvSpPr>
        <p:spPr>
          <a:xfrm>
            <a:off x="1019175" y="5929313"/>
            <a:ext cx="1169988" cy="396875"/>
          </a:xfrm>
          <a:prstGeom prst="rect">
            <a:avLst/>
          </a:prstGeom>
        </p:spPr>
        <p:txBody>
          <a:bodyPr vert="horz" wrap="square" lIns="0" tIns="12065" rIns="0" bIns="0" rtlCol="0">
            <a:spAutoFit/>
          </a:bodyPr>
          <a:lstStyle/>
          <a:p>
            <a:pPr marL="109220">
              <a:spcBef>
                <a:spcPts val="95"/>
              </a:spcBef>
            </a:pPr>
            <a:r>
              <a:rPr sz="2500" spc="-10"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秦川牛</a:t>
            </a:r>
            <a:endParaRPr sz="2500" noProof="1">
              <a:latin typeface="微软雅黑" panose="020B0503020204020204" pitchFamily="34" charset="-122"/>
              <a:cs typeface="微软雅黑" panose="020B0503020204020204" pitchFamily="34" charset="-122"/>
            </a:endParaRPr>
          </a:p>
        </p:txBody>
      </p:sp>
      <p:sp>
        <p:nvSpPr>
          <p:cNvPr id="57350" name="object 7"/>
          <p:cNvSpPr/>
          <p:nvPr/>
        </p:nvSpPr>
        <p:spPr>
          <a:xfrm>
            <a:off x="5165725" y="4525963"/>
            <a:ext cx="2157413" cy="1814512"/>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7351" name="object 8"/>
          <p:cNvSpPr/>
          <p:nvPr/>
        </p:nvSpPr>
        <p:spPr>
          <a:xfrm>
            <a:off x="4360863" y="5878513"/>
            <a:ext cx="1169987" cy="579437"/>
          </a:xfrm>
          <a:custGeom>
            <a:avLst/>
            <a:gdLst/>
            <a:ahLst/>
            <a:cxnLst/>
            <a:rect l="0" t="0" r="0" b="0"/>
            <a:pathLst>
              <a:path w="1169670" h="580389">
                <a:moveTo>
                  <a:pt x="0" y="579894"/>
                </a:moveTo>
                <a:lnTo>
                  <a:pt x="1169657" y="579894"/>
                </a:lnTo>
                <a:lnTo>
                  <a:pt x="1169657" y="0"/>
                </a:lnTo>
                <a:lnTo>
                  <a:pt x="0" y="0"/>
                </a:lnTo>
                <a:lnTo>
                  <a:pt x="0" y="579894"/>
                </a:lnTo>
                <a:close/>
              </a:path>
            </a:pathLst>
          </a:custGeom>
          <a:solidFill>
            <a:srgbClr val="6FAC46"/>
          </a:solidFill>
          <a:ln w="9525">
            <a:noFill/>
          </a:ln>
        </p:spPr>
        <p:txBody>
          <a:bodyPr/>
          <a:lstStyle/>
          <a:p>
            <a:endParaRPr lang="zh-CN" altLang="en-US"/>
          </a:p>
        </p:txBody>
      </p:sp>
      <p:sp>
        <p:nvSpPr>
          <p:cNvPr id="57352" name="object 9"/>
          <p:cNvSpPr/>
          <p:nvPr/>
        </p:nvSpPr>
        <p:spPr>
          <a:xfrm>
            <a:off x="4360863" y="5878513"/>
            <a:ext cx="1169987" cy="579437"/>
          </a:xfrm>
          <a:custGeom>
            <a:avLst/>
            <a:gdLst/>
            <a:ahLst/>
            <a:cxnLst/>
            <a:rect l="0" t="0" r="0" b="0"/>
            <a:pathLst>
              <a:path w="1169670" h="580389">
                <a:moveTo>
                  <a:pt x="0" y="579894"/>
                </a:moveTo>
                <a:lnTo>
                  <a:pt x="1169657" y="579894"/>
                </a:lnTo>
                <a:lnTo>
                  <a:pt x="1169657" y="0"/>
                </a:lnTo>
                <a:lnTo>
                  <a:pt x="0" y="0"/>
                </a:lnTo>
                <a:lnTo>
                  <a:pt x="0" y="579894"/>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10" name="object 10"/>
          <p:cNvSpPr txBox="1"/>
          <p:nvPr/>
        </p:nvSpPr>
        <p:spPr>
          <a:xfrm>
            <a:off x="4360863" y="5929313"/>
            <a:ext cx="1169988" cy="396875"/>
          </a:xfrm>
          <a:prstGeom prst="rect">
            <a:avLst/>
          </a:prstGeom>
        </p:spPr>
        <p:txBody>
          <a:bodyPr vert="horz" wrap="square" lIns="0" tIns="12065" rIns="0" bIns="0" rtlCol="0">
            <a:spAutoFit/>
          </a:bodyPr>
          <a:lstStyle/>
          <a:p>
            <a:pPr marL="268605">
              <a:spcBef>
                <a:spcPts val="95"/>
              </a:spcBef>
            </a:pPr>
            <a:r>
              <a:rPr sz="2500" spc="-10"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湖羊</a:t>
            </a:r>
            <a:endParaRPr sz="2500" noProof="1">
              <a:latin typeface="微软雅黑" panose="020B0503020204020204" pitchFamily="34" charset="-122"/>
              <a:cs typeface="微软雅黑" panose="020B0503020204020204" pitchFamily="34" charset="-122"/>
            </a:endParaRPr>
          </a:p>
        </p:txBody>
      </p:sp>
      <p:sp>
        <p:nvSpPr>
          <p:cNvPr id="57354" name="object 11"/>
          <p:cNvSpPr/>
          <p:nvPr/>
        </p:nvSpPr>
        <p:spPr>
          <a:xfrm>
            <a:off x="8505825" y="4525963"/>
            <a:ext cx="2159000" cy="1814512"/>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7355" name="object 12"/>
          <p:cNvSpPr/>
          <p:nvPr/>
        </p:nvSpPr>
        <p:spPr>
          <a:xfrm>
            <a:off x="7702550" y="5878513"/>
            <a:ext cx="1169988" cy="579437"/>
          </a:xfrm>
          <a:custGeom>
            <a:avLst/>
            <a:gdLst/>
            <a:ahLst/>
            <a:cxnLst/>
            <a:rect l="0" t="0" r="0" b="0"/>
            <a:pathLst>
              <a:path w="1169670" h="580389">
                <a:moveTo>
                  <a:pt x="0" y="579894"/>
                </a:moveTo>
                <a:lnTo>
                  <a:pt x="1169657" y="579894"/>
                </a:lnTo>
                <a:lnTo>
                  <a:pt x="1169657" y="0"/>
                </a:lnTo>
                <a:lnTo>
                  <a:pt x="0" y="0"/>
                </a:lnTo>
                <a:lnTo>
                  <a:pt x="0" y="579894"/>
                </a:lnTo>
                <a:close/>
              </a:path>
            </a:pathLst>
          </a:custGeom>
          <a:solidFill>
            <a:srgbClr val="6FAC46"/>
          </a:solidFill>
          <a:ln w="9525">
            <a:noFill/>
          </a:ln>
        </p:spPr>
        <p:txBody>
          <a:bodyPr/>
          <a:lstStyle/>
          <a:p>
            <a:endParaRPr lang="zh-CN" altLang="en-US"/>
          </a:p>
        </p:txBody>
      </p:sp>
      <p:sp>
        <p:nvSpPr>
          <p:cNvPr id="57356" name="object 13"/>
          <p:cNvSpPr/>
          <p:nvPr/>
        </p:nvSpPr>
        <p:spPr>
          <a:xfrm>
            <a:off x="7702550" y="5878513"/>
            <a:ext cx="1169988" cy="579437"/>
          </a:xfrm>
          <a:custGeom>
            <a:avLst/>
            <a:gdLst/>
            <a:ahLst/>
            <a:cxnLst/>
            <a:rect l="0" t="0" r="0" b="0"/>
            <a:pathLst>
              <a:path w="1169670" h="580389">
                <a:moveTo>
                  <a:pt x="0" y="579894"/>
                </a:moveTo>
                <a:lnTo>
                  <a:pt x="1169657" y="579894"/>
                </a:lnTo>
                <a:lnTo>
                  <a:pt x="1169657" y="0"/>
                </a:lnTo>
                <a:lnTo>
                  <a:pt x="0" y="0"/>
                </a:lnTo>
                <a:lnTo>
                  <a:pt x="0" y="579894"/>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14" name="object 14"/>
          <p:cNvSpPr txBox="1"/>
          <p:nvPr/>
        </p:nvSpPr>
        <p:spPr>
          <a:xfrm>
            <a:off x="7702550" y="5929313"/>
            <a:ext cx="1169988" cy="396875"/>
          </a:xfrm>
          <a:prstGeom prst="rect">
            <a:avLst/>
          </a:prstGeom>
        </p:spPr>
        <p:txBody>
          <a:bodyPr vert="horz" wrap="square" lIns="0" tIns="12065" rIns="0" bIns="0" rtlCol="0">
            <a:spAutoFit/>
          </a:bodyPr>
          <a:lstStyle/>
          <a:p>
            <a:pPr marL="110490">
              <a:spcBef>
                <a:spcPts val="95"/>
              </a:spcBef>
            </a:pPr>
            <a:r>
              <a:rPr sz="2500" spc="-10"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金华猪</a:t>
            </a:r>
            <a:endParaRPr sz="2500" noProof="1">
              <a:latin typeface="微软雅黑" panose="020B0503020204020204" pitchFamily="34" charset="-122"/>
              <a:cs typeface="微软雅黑" panose="020B0503020204020204" pitchFamily="34" charset="-122"/>
            </a:endParaRPr>
          </a:p>
        </p:txBody>
      </p:sp>
      <p:sp>
        <p:nvSpPr>
          <p:cNvPr id="15" name="object 15"/>
          <p:cNvSpPr txBox="1"/>
          <p:nvPr/>
        </p:nvSpPr>
        <p:spPr>
          <a:xfrm>
            <a:off x="752475" y="1603375"/>
            <a:ext cx="10609263" cy="2239963"/>
          </a:xfrm>
          <a:prstGeom prst="rect">
            <a:avLst/>
          </a:prstGeom>
        </p:spPr>
        <p:txBody>
          <a:bodyPr vert="horz" wrap="square" lIns="0" tIns="12065" rIns="0" bIns="0" rtlCol="0">
            <a:spAutoFit/>
          </a:bodyPr>
          <a:lstStyle/>
          <a:p>
            <a:pPr marL="12700" marR="5080" indent="457200" algn="just">
              <a:lnSpc>
                <a:spcPct val="150000"/>
              </a:lnSpc>
              <a:spcBef>
                <a:spcPts val="95"/>
              </a:spcBef>
            </a:pPr>
            <a:r>
              <a:rPr sz="2400" noProof="1">
                <a:latin typeface="微软雅黑" panose="020B0503020204020204" pitchFamily="34" charset="-122"/>
                <a:ea typeface="宋体" panose="02010600030101010101" pitchFamily="2" charset="-122"/>
                <a:cs typeface="微软雅黑" panose="020B0503020204020204" pitchFamily="34" charset="-122"/>
              </a:rPr>
              <a:t>在地方品种中，有不少</a:t>
            </a:r>
            <a:r>
              <a:rPr sz="2400" spc="-15" noProof="1">
                <a:latin typeface="微软雅黑" panose="020B0503020204020204" pitchFamily="34" charset="-122"/>
                <a:ea typeface="宋体" panose="02010600030101010101" pitchFamily="2" charset="-122"/>
                <a:cs typeface="微软雅黑" panose="020B0503020204020204" pitchFamily="34" charset="-122"/>
              </a:rPr>
              <a:t>是</a:t>
            </a:r>
            <a:r>
              <a:rPr sz="2400" noProof="1">
                <a:latin typeface="微软雅黑" panose="020B0503020204020204" pitchFamily="34" charset="-122"/>
                <a:ea typeface="宋体" panose="02010600030101010101" pitchFamily="2" charset="-122"/>
                <a:cs typeface="微软雅黑" panose="020B0503020204020204" pitchFamily="34" charset="-122"/>
              </a:rPr>
              <a:t>原始</a:t>
            </a:r>
            <a:r>
              <a:rPr sz="2400" spc="-15" noProof="1">
                <a:latin typeface="微软雅黑" panose="020B0503020204020204" pitchFamily="34" charset="-122"/>
                <a:ea typeface="宋体" panose="02010600030101010101" pitchFamily="2" charset="-122"/>
                <a:cs typeface="微软雅黑" panose="020B0503020204020204" pitchFamily="34" charset="-122"/>
              </a:rPr>
              <a:t>品</a:t>
            </a:r>
            <a:r>
              <a:rPr sz="2400" noProof="1">
                <a:latin typeface="微软雅黑" panose="020B0503020204020204" pitchFamily="34" charset="-122"/>
                <a:ea typeface="宋体" panose="02010600030101010101" pitchFamily="2" charset="-122"/>
                <a:cs typeface="微软雅黑" panose="020B0503020204020204" pitchFamily="34" charset="-122"/>
              </a:rPr>
              <a:t>种经</a:t>
            </a:r>
            <a:r>
              <a:rPr sz="2400" spc="-15" noProof="1">
                <a:latin typeface="微软雅黑" panose="020B0503020204020204" pitchFamily="34" charset="-122"/>
                <a:ea typeface="宋体" panose="02010600030101010101" pitchFamily="2" charset="-122"/>
                <a:cs typeface="微软雅黑" panose="020B0503020204020204" pitchFamily="34" charset="-122"/>
              </a:rPr>
              <a:t>过</a:t>
            </a:r>
            <a:r>
              <a:rPr sz="2400" noProof="1">
                <a:latin typeface="微软雅黑" panose="020B0503020204020204" pitchFamily="34" charset="-122"/>
                <a:ea typeface="宋体" panose="02010600030101010101" pitchFamily="2" charset="-122"/>
                <a:cs typeface="微软雅黑" panose="020B0503020204020204" pitchFamily="34" charset="-122"/>
              </a:rPr>
              <a:t>系统</a:t>
            </a:r>
            <a:r>
              <a:rPr sz="2400" spc="-15" noProof="1">
                <a:latin typeface="微软雅黑" panose="020B0503020204020204" pitchFamily="34" charset="-122"/>
                <a:ea typeface="宋体" panose="02010600030101010101" pitchFamily="2" charset="-122"/>
                <a:cs typeface="微软雅黑" panose="020B0503020204020204" pitchFamily="34" charset="-122"/>
              </a:rPr>
              <a:t>选</a:t>
            </a:r>
            <a:r>
              <a:rPr sz="2400" noProof="1">
                <a:latin typeface="微软雅黑" panose="020B0503020204020204" pitchFamily="34" charset="-122"/>
                <a:ea typeface="宋体" panose="02010600030101010101" pitchFamily="2" charset="-122"/>
                <a:cs typeface="微软雅黑" panose="020B0503020204020204" pitchFamily="34" charset="-122"/>
              </a:rPr>
              <a:t>育而</a:t>
            </a:r>
            <a:r>
              <a:rPr sz="2400" spc="-15" noProof="1">
                <a:latin typeface="微软雅黑" panose="020B0503020204020204" pitchFamily="34" charset="-122"/>
                <a:ea typeface="宋体" panose="02010600030101010101" pitchFamily="2" charset="-122"/>
                <a:cs typeface="微软雅黑" panose="020B0503020204020204" pitchFamily="34" charset="-122"/>
              </a:rPr>
              <a:t>成</a:t>
            </a:r>
            <a:r>
              <a:rPr sz="2400" noProof="1">
                <a:latin typeface="微软雅黑" panose="020B0503020204020204" pitchFamily="34" charset="-122"/>
                <a:ea typeface="宋体" panose="02010600030101010101" pitchFamily="2" charset="-122"/>
                <a:cs typeface="微软雅黑" panose="020B0503020204020204" pitchFamily="34" charset="-122"/>
              </a:rPr>
              <a:t>的，</a:t>
            </a:r>
            <a:r>
              <a:rPr sz="2400" spc="-15" noProof="1">
                <a:latin typeface="微软雅黑" panose="020B0503020204020204" pitchFamily="34" charset="-122"/>
                <a:ea typeface="宋体" panose="02010600030101010101" pitchFamily="2" charset="-122"/>
                <a:cs typeface="微软雅黑" panose="020B0503020204020204" pitchFamily="34" charset="-122"/>
              </a:rPr>
              <a:t>其</a:t>
            </a:r>
            <a:r>
              <a:rPr sz="2400" noProof="1">
                <a:latin typeface="微软雅黑" panose="020B0503020204020204" pitchFamily="34" charset="-122"/>
                <a:ea typeface="宋体" panose="02010600030101010101" pitchFamily="2" charset="-122"/>
                <a:cs typeface="微软雅黑" panose="020B0503020204020204" pitchFamily="34" charset="-122"/>
              </a:rPr>
              <a:t>培育</a:t>
            </a:r>
            <a:r>
              <a:rPr sz="2400" spc="-15" noProof="1">
                <a:latin typeface="微软雅黑" panose="020B0503020204020204" pitchFamily="34" charset="-122"/>
                <a:ea typeface="宋体" panose="02010600030101010101" pitchFamily="2" charset="-122"/>
                <a:cs typeface="微软雅黑" panose="020B0503020204020204" pitchFamily="34" charset="-122"/>
              </a:rPr>
              <a:t>程</a:t>
            </a:r>
            <a:r>
              <a:rPr sz="2400" noProof="1">
                <a:latin typeface="微软雅黑" panose="020B0503020204020204" pitchFamily="34" charset="-122"/>
                <a:ea typeface="宋体" panose="02010600030101010101" pitchFamily="2" charset="-122"/>
                <a:cs typeface="微软雅黑" panose="020B0503020204020204" pitchFamily="34" charset="-122"/>
              </a:rPr>
              <a:t>度较</a:t>
            </a:r>
            <a:r>
              <a:rPr sz="2400" spc="-15" noProof="1">
                <a:latin typeface="微软雅黑" panose="020B0503020204020204" pitchFamily="34" charset="-122"/>
                <a:ea typeface="宋体" panose="02010600030101010101" pitchFamily="2" charset="-122"/>
                <a:cs typeface="微软雅黑" panose="020B0503020204020204" pitchFamily="34" charset="-122"/>
              </a:rPr>
              <a:t>高</a:t>
            </a:r>
            <a:r>
              <a:rPr sz="2400" noProof="1">
                <a:latin typeface="微软雅黑" panose="020B0503020204020204" pitchFamily="34" charset="-122"/>
                <a:ea typeface="宋体" panose="02010600030101010101" pitchFamily="2" charset="-122"/>
                <a:cs typeface="微软雅黑" panose="020B0503020204020204" pitchFamily="34" charset="-122"/>
              </a:rPr>
              <a:t>，生</a:t>
            </a:r>
            <a:r>
              <a:rPr sz="2400" spc="-15" noProof="1">
                <a:latin typeface="微软雅黑" panose="020B0503020204020204" pitchFamily="34" charset="-122"/>
                <a:ea typeface="宋体" panose="02010600030101010101" pitchFamily="2" charset="-122"/>
                <a:cs typeface="微软雅黑" panose="020B0503020204020204" pitchFamily="34" charset="-122"/>
              </a:rPr>
              <a:t>产</a:t>
            </a:r>
            <a:r>
              <a:rPr sz="2400" noProof="1">
                <a:latin typeface="微软雅黑" panose="020B0503020204020204" pitchFamily="34" charset="-122"/>
                <a:ea typeface="宋体" panose="02010600030101010101" pitchFamily="2" charset="-122"/>
                <a:cs typeface="微软雅黑" panose="020B0503020204020204" pitchFamily="34" charset="-122"/>
              </a:rPr>
              <a:t>性能 也较好。</a:t>
            </a:r>
          </a:p>
          <a:p>
            <a:pPr marL="12700" marR="5080" indent="457200" algn="just">
              <a:lnSpc>
                <a:spcPct val="150000"/>
              </a:lnSpc>
              <a:spcBef>
                <a:spcPts val="95"/>
              </a:spcBef>
            </a:pPr>
            <a:r>
              <a:rPr sz="2400" noProof="1">
                <a:latin typeface="微软雅黑" panose="020B0503020204020204" pitchFamily="34" charset="-122"/>
                <a:ea typeface="宋体" panose="02010600030101010101" pitchFamily="2" charset="-122"/>
                <a:cs typeface="微软雅黑" panose="020B0503020204020204" pitchFamily="34" charset="-122"/>
              </a:rPr>
              <a:t>例如秦川牛、</a:t>
            </a:r>
            <a:r>
              <a:rPr sz="2400" spc="-10" noProof="1">
                <a:latin typeface="微软雅黑" panose="020B0503020204020204" pitchFamily="34" charset="-122"/>
                <a:ea typeface="宋体" panose="02010600030101010101" pitchFamily="2" charset="-122"/>
                <a:cs typeface="微软雅黑" panose="020B0503020204020204" pitchFamily="34" charset="-122"/>
              </a:rPr>
              <a:t>湖</a:t>
            </a:r>
            <a:r>
              <a:rPr sz="2400" noProof="1">
                <a:latin typeface="微软雅黑" panose="020B0503020204020204" pitchFamily="34" charset="-122"/>
                <a:ea typeface="宋体" panose="02010600030101010101" pitchFamily="2" charset="-122"/>
                <a:cs typeface="微软雅黑" panose="020B0503020204020204" pitchFamily="34" charset="-122"/>
              </a:rPr>
              <a:t>羊</a:t>
            </a:r>
            <a:r>
              <a:rPr sz="2400" spc="0" noProof="1">
                <a:latin typeface="微软雅黑" panose="020B0503020204020204" pitchFamily="34" charset="-122"/>
                <a:ea typeface="宋体" panose="02010600030101010101" pitchFamily="2" charset="-122"/>
                <a:cs typeface="微软雅黑" panose="020B0503020204020204" pitchFamily="34" charset="-122"/>
              </a:rPr>
              <a:t>、</a:t>
            </a:r>
            <a:r>
              <a:rPr sz="2400" spc="-10" noProof="1">
                <a:latin typeface="微软雅黑" panose="020B0503020204020204" pitchFamily="34" charset="-122"/>
                <a:ea typeface="宋体" panose="02010600030101010101" pitchFamily="2" charset="-122"/>
                <a:cs typeface="微软雅黑" panose="020B0503020204020204" pitchFamily="34" charset="-122"/>
              </a:rPr>
              <a:t>金</a:t>
            </a:r>
            <a:r>
              <a:rPr sz="2400" spc="0" noProof="1">
                <a:latin typeface="微软雅黑" panose="020B0503020204020204" pitchFamily="34" charset="-122"/>
                <a:ea typeface="宋体" panose="02010600030101010101" pitchFamily="2" charset="-122"/>
                <a:cs typeface="微软雅黑" panose="020B0503020204020204" pitchFamily="34" charset="-122"/>
              </a:rPr>
              <a:t>华猪</a:t>
            </a:r>
            <a:r>
              <a:rPr sz="2400" spc="-20" noProof="1">
                <a:latin typeface="微软雅黑" panose="020B0503020204020204" pitchFamily="34" charset="-122"/>
                <a:ea typeface="宋体" panose="02010600030101010101" pitchFamily="2" charset="-122"/>
                <a:cs typeface="微软雅黑" panose="020B0503020204020204" pitchFamily="34" charset="-122"/>
              </a:rPr>
              <a:t>、</a:t>
            </a:r>
            <a:r>
              <a:rPr sz="2400" spc="0" noProof="1">
                <a:latin typeface="微软雅黑" panose="020B0503020204020204" pitchFamily="34" charset="-122"/>
                <a:ea typeface="宋体" panose="02010600030101010101" pitchFamily="2" charset="-122"/>
                <a:cs typeface="微软雅黑" panose="020B0503020204020204" pitchFamily="34" charset="-122"/>
              </a:rPr>
              <a:t>狼山</a:t>
            </a:r>
            <a:r>
              <a:rPr sz="2400" spc="-20" noProof="1">
                <a:latin typeface="微软雅黑" panose="020B0503020204020204" pitchFamily="34" charset="-122"/>
                <a:ea typeface="宋体" panose="02010600030101010101" pitchFamily="2" charset="-122"/>
                <a:cs typeface="微软雅黑" panose="020B0503020204020204" pitchFamily="34" charset="-122"/>
              </a:rPr>
              <a:t>鸡</a:t>
            </a:r>
            <a:r>
              <a:rPr sz="2400" noProof="1">
                <a:latin typeface="微软雅黑" panose="020B0503020204020204" pitchFamily="34" charset="-122"/>
                <a:ea typeface="宋体" panose="02010600030101010101" pitchFamily="2" charset="-122"/>
                <a:cs typeface="微软雅黑" panose="020B0503020204020204" pitchFamily="34" charset="-122"/>
              </a:rPr>
              <a:t>、</a:t>
            </a:r>
            <a:r>
              <a:rPr sz="2400" spc="0" noProof="1">
                <a:latin typeface="微软雅黑" panose="020B0503020204020204" pitchFamily="34" charset="-122"/>
                <a:ea typeface="宋体" panose="02010600030101010101" pitchFamily="2" charset="-122"/>
                <a:cs typeface="微软雅黑" panose="020B0503020204020204" pitchFamily="34" charset="-122"/>
              </a:rPr>
              <a:t>北</a:t>
            </a:r>
            <a:r>
              <a:rPr sz="2400" spc="-15" noProof="1">
                <a:latin typeface="微软雅黑" panose="020B0503020204020204" pitchFamily="34" charset="-122"/>
                <a:ea typeface="宋体" panose="02010600030101010101" pitchFamily="2" charset="-122"/>
                <a:cs typeface="微软雅黑" panose="020B0503020204020204" pitchFamily="34" charset="-122"/>
              </a:rPr>
              <a:t>京</a:t>
            </a:r>
            <a:r>
              <a:rPr sz="2400" spc="0" noProof="1">
                <a:latin typeface="微软雅黑" panose="020B0503020204020204" pitchFamily="34" charset="-122"/>
                <a:ea typeface="宋体" panose="02010600030101010101" pitchFamily="2" charset="-122"/>
                <a:cs typeface="微软雅黑" panose="020B0503020204020204" pitchFamily="34" charset="-122"/>
              </a:rPr>
              <a:t>鸭、</a:t>
            </a:r>
            <a:r>
              <a:rPr sz="2400" spc="-20" noProof="1">
                <a:latin typeface="微软雅黑" panose="020B0503020204020204" pitchFamily="34" charset="-122"/>
                <a:ea typeface="宋体" panose="02010600030101010101" pitchFamily="2" charset="-122"/>
                <a:cs typeface="微软雅黑" panose="020B0503020204020204" pitchFamily="34" charset="-122"/>
              </a:rPr>
              <a:t>狮</a:t>
            </a:r>
            <a:r>
              <a:rPr sz="2400" spc="0" noProof="1">
                <a:latin typeface="微软雅黑" panose="020B0503020204020204" pitchFamily="34" charset="-122"/>
                <a:ea typeface="宋体" panose="02010600030101010101" pitchFamily="2" charset="-122"/>
                <a:cs typeface="微软雅黑" panose="020B0503020204020204" pitchFamily="34" charset="-122"/>
              </a:rPr>
              <a:t>头鹅</a:t>
            </a:r>
            <a:r>
              <a:rPr sz="2400" spc="-20" noProof="1">
                <a:latin typeface="微软雅黑" panose="020B0503020204020204" pitchFamily="34" charset="-122"/>
                <a:ea typeface="宋体" panose="02010600030101010101" pitchFamily="2" charset="-122"/>
                <a:cs typeface="微软雅黑" panose="020B0503020204020204" pitchFamily="34" charset="-122"/>
              </a:rPr>
              <a:t>等</a:t>
            </a:r>
            <a:r>
              <a:rPr sz="2400" spc="0" noProof="1">
                <a:latin typeface="微软雅黑" panose="020B0503020204020204" pitchFamily="34" charset="-122"/>
                <a:ea typeface="宋体" panose="02010600030101010101" pitchFamily="2" charset="-122"/>
                <a:cs typeface="微软雅黑" panose="020B0503020204020204" pitchFamily="34" charset="-122"/>
              </a:rPr>
              <a:t>，这</a:t>
            </a:r>
            <a:r>
              <a:rPr sz="2400" spc="-20" noProof="1">
                <a:latin typeface="微软雅黑" panose="020B0503020204020204" pitchFamily="34" charset="-122"/>
                <a:ea typeface="宋体" panose="02010600030101010101" pitchFamily="2" charset="-122"/>
                <a:cs typeface="微软雅黑" panose="020B0503020204020204" pitchFamily="34" charset="-122"/>
              </a:rPr>
              <a:t>些</a:t>
            </a:r>
            <a:r>
              <a:rPr sz="2400" spc="0" noProof="1">
                <a:latin typeface="微软雅黑" panose="020B0503020204020204" pitchFamily="34" charset="-122"/>
                <a:ea typeface="宋体" panose="02010600030101010101" pitchFamily="2" charset="-122"/>
                <a:cs typeface="微软雅黑" panose="020B0503020204020204" pitchFamily="34" charset="-122"/>
              </a:rPr>
              <a:t>地方</a:t>
            </a:r>
            <a:r>
              <a:rPr sz="2400" spc="-20" noProof="1">
                <a:latin typeface="微软雅黑" panose="020B0503020204020204" pitchFamily="34" charset="-122"/>
                <a:ea typeface="宋体" panose="02010600030101010101" pitchFamily="2" charset="-122"/>
                <a:cs typeface="微软雅黑" panose="020B0503020204020204" pitchFamily="34" charset="-122"/>
              </a:rPr>
              <a:t>品</a:t>
            </a:r>
            <a:r>
              <a:rPr sz="2400" spc="0" noProof="1">
                <a:latin typeface="微软雅黑" panose="020B0503020204020204" pitchFamily="34" charset="-122"/>
                <a:ea typeface="宋体" panose="02010600030101010101" pitchFamily="2" charset="-122"/>
                <a:cs typeface="微软雅黑" panose="020B0503020204020204" pitchFamily="34" charset="-122"/>
              </a:rPr>
              <a:t>种也</a:t>
            </a:r>
            <a:r>
              <a:rPr sz="2400" spc="-20" noProof="1">
                <a:latin typeface="微软雅黑" panose="020B0503020204020204" pitchFamily="34" charset="-122"/>
                <a:ea typeface="宋体" panose="02010600030101010101" pitchFamily="2" charset="-122"/>
                <a:cs typeface="微软雅黑" panose="020B0503020204020204" pitchFamily="34" charset="-122"/>
              </a:rPr>
              <a:t>称</a:t>
            </a:r>
            <a:r>
              <a:rPr sz="2400" spc="0" noProof="1">
                <a:latin typeface="微软雅黑" panose="020B0503020204020204" pitchFamily="34" charset="-122"/>
                <a:ea typeface="宋体" panose="02010600030101010101" pitchFamily="2" charset="-122"/>
                <a:cs typeface="微软雅黑" panose="020B0503020204020204" pitchFamily="34" charset="-122"/>
              </a:rPr>
              <a:t>为 </a:t>
            </a:r>
            <a:r>
              <a:rPr sz="2400" noProof="1">
                <a:latin typeface="微软雅黑" panose="020B0503020204020204" pitchFamily="34" charset="-122"/>
                <a:ea typeface="宋体" panose="02010600030101010101" pitchFamily="2" charset="-122"/>
                <a:cs typeface="微软雅黑" panose="020B0503020204020204" pitchFamily="34" charset="-122"/>
              </a:rPr>
              <a:t>地方良种。</a:t>
            </a:r>
            <a:endParaRPr sz="2400" noProof="1">
              <a:latin typeface="微软雅黑" panose="020B0503020204020204" pitchFamily="34" charset="-122"/>
              <a:cs typeface="微软雅黑" panose="020B0503020204020204" pitchFamily="34" charset="-122"/>
            </a:endParaRPr>
          </a:p>
        </p:txBody>
      </p:sp>
      <p:sp>
        <p:nvSpPr>
          <p:cNvPr id="57359" name="object 16"/>
          <p:cNvSpPr/>
          <p:nvPr/>
        </p:nvSpPr>
        <p:spPr>
          <a:xfrm>
            <a:off x="215900" y="3967163"/>
            <a:ext cx="11480800" cy="0"/>
          </a:xfrm>
          <a:custGeom>
            <a:avLst/>
            <a:gdLst/>
            <a:ahLst/>
            <a:cxnLst/>
            <a:rect l="0" t="0" r="0" b="0"/>
            <a:pathLst>
              <a:path w="11480800" h="1">
                <a:moveTo>
                  <a:pt x="0" y="0"/>
                </a:moveTo>
                <a:lnTo>
                  <a:pt x="11480800" y="0"/>
                </a:lnTo>
              </a:path>
            </a:pathLst>
          </a:custGeom>
          <a:noFill/>
          <a:ln w="25400" cap="flat" cmpd="sng">
            <a:solidFill>
              <a:srgbClr val="6FAC46"/>
            </a:solidFill>
            <a:prstDash val="solid"/>
            <a:round/>
            <a:headEnd type="none" w="med" len="med"/>
            <a:tailEnd type="none" w="med" len="med"/>
          </a:ln>
        </p:spPr>
        <p:txBody>
          <a:bodyPr/>
          <a:lstStyle/>
          <a:p>
            <a:endParaRPr lang="zh-CN" altLang="en-US"/>
          </a:p>
        </p:txBody>
      </p:sp>
      <p:sp>
        <p:nvSpPr>
          <p:cNvPr id="57360" name="object 17"/>
          <p:cNvSpPr/>
          <p:nvPr/>
        </p:nvSpPr>
        <p:spPr>
          <a:xfrm>
            <a:off x="215900" y="1436688"/>
            <a:ext cx="11480800" cy="0"/>
          </a:xfrm>
          <a:custGeom>
            <a:avLst/>
            <a:gdLst/>
            <a:ahLst/>
            <a:cxnLst/>
            <a:rect l="0" t="0" r="0" b="0"/>
            <a:pathLst>
              <a:path w="11480800" h="1">
                <a:moveTo>
                  <a:pt x="0" y="0"/>
                </a:moveTo>
                <a:lnTo>
                  <a:pt x="11480800" y="0"/>
                </a:lnTo>
              </a:path>
            </a:pathLst>
          </a:custGeom>
          <a:noFill/>
          <a:ln w="25400" cap="flat" cmpd="sng">
            <a:solidFill>
              <a:srgbClr val="6FAC46"/>
            </a:solidFill>
            <a:prstDash val="solid"/>
            <a:round/>
            <a:headEnd type="none" w="med" len="med"/>
            <a:tailEnd type="none" w="med" len="med"/>
          </a:ln>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bject 2"/>
          <p:cNvSpPr>
            <a:spLocks noGrp="1"/>
          </p:cNvSpPr>
          <p:nvPr>
            <p:ph type="title" idx="4294967295"/>
          </p:nvPr>
        </p:nvSpPr>
        <p:spPr>
          <a:xfrm>
            <a:off x="1222375" y="608330"/>
            <a:ext cx="10969625" cy="382270"/>
          </a:xfrm>
        </p:spPr>
        <p:txBody>
          <a:bodyPr wrap="square" lIns="0" tIns="12700" rIns="0" bIns="0" anchor="t">
            <a:spAutoFit/>
          </a:bodyPr>
          <a:lstStyle/>
          <a:p>
            <a:pPr marL="12700" indent="0">
              <a:spcBef>
                <a:spcPts val="100"/>
              </a:spcBef>
            </a:pPr>
            <a:r>
              <a:rPr lang="zh-CN" altLang="zh-CN" sz="2400" dirty="0">
                <a:solidFill>
                  <a:srgbClr val="404040"/>
                </a:solidFill>
                <a:ea typeface="宋体" panose="02010600030101010101" pitchFamily="2" charset="-122"/>
              </a:rPr>
              <a:t>一、按培育程度分</a:t>
            </a:r>
            <a:endParaRPr lang="zh-CN" altLang="zh-CN" sz="2400">
              <a:ea typeface="宋体" panose="02010600030101010101" pitchFamily="2" charset="-122"/>
            </a:endParaRPr>
          </a:p>
        </p:txBody>
      </p:sp>
      <p:sp>
        <p:nvSpPr>
          <p:cNvPr id="58370" name="object 3"/>
          <p:cNvSpPr/>
          <p:nvPr/>
        </p:nvSpPr>
        <p:spPr>
          <a:xfrm>
            <a:off x="833438" y="2540000"/>
            <a:ext cx="3208337" cy="2749550"/>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8371" name="object 4"/>
          <p:cNvSpPr txBox="1"/>
          <p:nvPr/>
        </p:nvSpPr>
        <p:spPr>
          <a:xfrm>
            <a:off x="833438" y="5326063"/>
            <a:ext cx="3208337" cy="493712"/>
          </a:xfrm>
          <a:prstGeom prst="rect">
            <a:avLst/>
          </a:prstGeom>
          <a:solidFill>
            <a:srgbClr val="000000"/>
          </a:solidFill>
          <a:ln w="9525">
            <a:noFill/>
          </a:ln>
        </p:spPr>
        <p:txBody>
          <a:bodyPr wrap="square" lIns="0" tIns="93980" rIns="0" bIns="0" anchor="t">
            <a:spAutoFit/>
          </a:bodyPr>
          <a:lstStyle/>
          <a:p>
            <a:pPr algn="ctr">
              <a:spcBef>
                <a:spcPts val="740"/>
              </a:spcBef>
            </a:pPr>
            <a:r>
              <a:rPr lang="zh-CN" altLang="zh-CN" sz="2600" dirty="0">
                <a:solidFill>
                  <a:srgbClr val="FFFFFF"/>
                </a:solidFill>
                <a:latin typeface="微软雅黑" panose="020B0503020204020204" pitchFamily="34" charset="-122"/>
                <a:ea typeface="宋体" panose="02010600030101010101" pitchFamily="2" charset="-122"/>
              </a:rPr>
              <a:t>狼山鸡</a:t>
            </a:r>
            <a:endParaRPr lang="zh-CN" altLang="zh-CN" sz="2600">
              <a:latin typeface="微软雅黑" panose="020B0503020204020204" pitchFamily="34" charset="-122"/>
              <a:ea typeface="宋体" panose="02010600030101010101" pitchFamily="2" charset="-122"/>
            </a:endParaRPr>
          </a:p>
        </p:txBody>
      </p:sp>
      <p:sp>
        <p:nvSpPr>
          <p:cNvPr id="58372" name="object 5"/>
          <p:cNvSpPr/>
          <p:nvPr/>
        </p:nvSpPr>
        <p:spPr>
          <a:xfrm>
            <a:off x="4368800" y="2540000"/>
            <a:ext cx="3208338" cy="2749550"/>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8373" name="object 6"/>
          <p:cNvSpPr txBox="1"/>
          <p:nvPr/>
        </p:nvSpPr>
        <p:spPr>
          <a:xfrm>
            <a:off x="4368800" y="5326063"/>
            <a:ext cx="3208338" cy="493712"/>
          </a:xfrm>
          <a:prstGeom prst="rect">
            <a:avLst/>
          </a:prstGeom>
          <a:solidFill>
            <a:srgbClr val="000000"/>
          </a:solidFill>
          <a:ln w="9525">
            <a:noFill/>
          </a:ln>
        </p:spPr>
        <p:txBody>
          <a:bodyPr wrap="square" lIns="0" tIns="93980" rIns="0" bIns="0" anchor="t">
            <a:spAutoFit/>
          </a:bodyPr>
          <a:lstStyle/>
          <a:p>
            <a:pPr algn="ctr">
              <a:spcBef>
                <a:spcPts val="740"/>
              </a:spcBef>
            </a:pPr>
            <a:r>
              <a:rPr lang="zh-CN" altLang="zh-CN" sz="2600" dirty="0">
                <a:solidFill>
                  <a:srgbClr val="FFFFFF"/>
                </a:solidFill>
                <a:latin typeface="微软雅黑" panose="020B0503020204020204" pitchFamily="34" charset="-122"/>
                <a:ea typeface="宋体" panose="02010600030101010101" pitchFamily="2" charset="-122"/>
              </a:rPr>
              <a:t>北京鸭</a:t>
            </a:r>
            <a:endParaRPr lang="zh-CN" altLang="zh-CN" sz="2600">
              <a:latin typeface="微软雅黑" panose="020B0503020204020204" pitchFamily="34" charset="-122"/>
              <a:ea typeface="宋体" panose="02010600030101010101" pitchFamily="2" charset="-122"/>
            </a:endParaRPr>
          </a:p>
        </p:txBody>
      </p:sp>
      <p:sp>
        <p:nvSpPr>
          <p:cNvPr id="58374" name="object 7"/>
          <p:cNvSpPr/>
          <p:nvPr/>
        </p:nvSpPr>
        <p:spPr>
          <a:xfrm>
            <a:off x="8020050" y="2540000"/>
            <a:ext cx="3090863" cy="2690813"/>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8375" name="object 8"/>
          <p:cNvSpPr txBox="1"/>
          <p:nvPr/>
        </p:nvSpPr>
        <p:spPr>
          <a:xfrm>
            <a:off x="7904163" y="5326063"/>
            <a:ext cx="3206750" cy="493712"/>
          </a:xfrm>
          <a:prstGeom prst="rect">
            <a:avLst/>
          </a:prstGeom>
          <a:solidFill>
            <a:srgbClr val="000000"/>
          </a:solidFill>
          <a:ln w="9525">
            <a:noFill/>
          </a:ln>
        </p:spPr>
        <p:txBody>
          <a:bodyPr wrap="square" lIns="0" tIns="93980" rIns="0" bIns="0" anchor="t">
            <a:spAutoFit/>
          </a:bodyPr>
          <a:lstStyle/>
          <a:p>
            <a:pPr marL="1905" algn="ctr">
              <a:spcBef>
                <a:spcPts val="740"/>
              </a:spcBef>
            </a:pPr>
            <a:r>
              <a:rPr lang="zh-CN" altLang="zh-CN" sz="2600" dirty="0">
                <a:solidFill>
                  <a:srgbClr val="FFFFFF"/>
                </a:solidFill>
                <a:latin typeface="微软雅黑" panose="020B0503020204020204" pitchFamily="34" charset="-122"/>
                <a:ea typeface="宋体" panose="02010600030101010101" pitchFamily="2" charset="-122"/>
              </a:rPr>
              <a:t>狮头鹅</a:t>
            </a:r>
            <a:endParaRPr lang="zh-CN" altLang="zh-CN" sz="2600">
              <a:latin typeface="微软雅黑" panose="020B0503020204020204" pitchFamily="34" charset="-122"/>
              <a:ea typeface="宋体" panose="02010600030101010101" pitchFamily="2" charset="-122"/>
            </a:endParaRPr>
          </a:p>
        </p:txBody>
      </p:sp>
      <p:sp>
        <p:nvSpPr>
          <p:cNvPr id="58376" name="文本框 2"/>
          <p:cNvSpPr txBox="1"/>
          <p:nvPr/>
        </p:nvSpPr>
        <p:spPr>
          <a:xfrm>
            <a:off x="5297488" y="1581150"/>
            <a:ext cx="1408112" cy="460375"/>
          </a:xfrm>
          <a:prstGeom prst="rect">
            <a:avLst/>
          </a:prstGeom>
          <a:noFill/>
          <a:ln w="9525">
            <a:noFill/>
          </a:ln>
        </p:spPr>
        <p:txBody>
          <a:bodyPr wrap="none" anchor="t">
            <a:spAutoFit/>
          </a:bodyPr>
          <a:lstStyle/>
          <a:p>
            <a:r>
              <a:rPr lang="zh-CN" sz="2400" b="1" dirty="0">
                <a:latin typeface="微软雅黑" panose="020B0503020204020204" pitchFamily="34" charset="-122"/>
              </a:rPr>
              <a:t>地方品种</a:t>
            </a:r>
            <a:endParaRPr lang="zh-CN" altLang="en-US" sz="2400" b="1" dirty="0">
              <a:latin typeface="微软雅黑" panose="020B0503020204020204" pitchFamily="34"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object 2"/>
          <p:cNvSpPr/>
          <p:nvPr/>
        </p:nvSpPr>
        <p:spPr>
          <a:xfrm>
            <a:off x="865188" y="3956050"/>
            <a:ext cx="3390900" cy="1995488"/>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9394" name="object 3"/>
          <p:cNvSpPr txBox="1"/>
          <p:nvPr/>
        </p:nvSpPr>
        <p:spPr>
          <a:xfrm>
            <a:off x="2089150" y="5976938"/>
            <a:ext cx="939800" cy="288925"/>
          </a:xfrm>
          <a:prstGeom prst="rect">
            <a:avLst/>
          </a:prstGeom>
          <a:noFill/>
          <a:ln w="9525">
            <a:noFill/>
          </a:ln>
        </p:spPr>
        <p:txBody>
          <a:bodyPr wrap="square" lIns="0" tIns="12700" rIns="0" bIns="0" anchor="t">
            <a:spAutoFit/>
          </a:bodyPr>
          <a:lstStyle/>
          <a:p>
            <a:pPr marL="12700">
              <a:spcBef>
                <a:spcPts val="100"/>
              </a:spcBef>
            </a:pPr>
            <a:r>
              <a:rPr lang="zh-CN" altLang="zh-CN" dirty="0">
                <a:latin typeface="微软雅黑" panose="020B0503020204020204" pitchFamily="34" charset="-122"/>
                <a:ea typeface="宋体" panose="02010600030101010101" pitchFamily="2" charset="-122"/>
              </a:rPr>
              <a:t>利木赞牛</a:t>
            </a:r>
            <a:endParaRPr lang="zh-CN" altLang="zh-CN">
              <a:latin typeface="微软雅黑" panose="020B0503020204020204" pitchFamily="34" charset="-122"/>
              <a:ea typeface="宋体" panose="02010600030101010101" pitchFamily="2" charset="-122"/>
            </a:endParaRPr>
          </a:p>
        </p:txBody>
      </p:sp>
      <p:sp>
        <p:nvSpPr>
          <p:cNvPr id="59395" name="object 4"/>
          <p:cNvSpPr/>
          <p:nvPr/>
        </p:nvSpPr>
        <p:spPr>
          <a:xfrm>
            <a:off x="4859338" y="3846513"/>
            <a:ext cx="2744787" cy="2155825"/>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9396" name="object 5"/>
          <p:cNvSpPr txBox="1"/>
          <p:nvPr/>
        </p:nvSpPr>
        <p:spPr>
          <a:xfrm>
            <a:off x="6086475" y="5976938"/>
            <a:ext cx="711200" cy="288925"/>
          </a:xfrm>
          <a:prstGeom prst="rect">
            <a:avLst/>
          </a:prstGeom>
          <a:noFill/>
          <a:ln w="9525">
            <a:noFill/>
          </a:ln>
        </p:spPr>
        <p:txBody>
          <a:bodyPr wrap="square" lIns="0" tIns="12700" rIns="0" bIns="0" anchor="t">
            <a:spAutoFit/>
          </a:bodyPr>
          <a:lstStyle/>
          <a:p>
            <a:pPr marL="12700">
              <a:spcBef>
                <a:spcPts val="100"/>
              </a:spcBef>
            </a:pPr>
            <a:r>
              <a:rPr lang="zh-CN" altLang="zh-CN" dirty="0">
                <a:latin typeface="微软雅黑" panose="020B0503020204020204" pitchFamily="34" charset="-122"/>
                <a:ea typeface="宋体" panose="02010600030101010101" pitchFamily="2" charset="-122"/>
              </a:rPr>
              <a:t>长白猪</a:t>
            </a:r>
            <a:endParaRPr lang="zh-CN" altLang="zh-CN">
              <a:latin typeface="微软雅黑" panose="020B0503020204020204" pitchFamily="34" charset="-122"/>
              <a:ea typeface="宋体" panose="02010600030101010101" pitchFamily="2" charset="-122"/>
            </a:endParaRPr>
          </a:p>
        </p:txBody>
      </p:sp>
      <p:sp>
        <p:nvSpPr>
          <p:cNvPr id="59397" name="object 6"/>
          <p:cNvSpPr/>
          <p:nvPr/>
        </p:nvSpPr>
        <p:spPr>
          <a:xfrm>
            <a:off x="8316913" y="3956050"/>
            <a:ext cx="2887662" cy="2011363"/>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59398" name="object 7"/>
          <p:cNvSpPr txBox="1"/>
          <p:nvPr/>
        </p:nvSpPr>
        <p:spPr>
          <a:xfrm>
            <a:off x="8996363" y="5981700"/>
            <a:ext cx="1531937" cy="288925"/>
          </a:xfrm>
          <a:prstGeom prst="rect">
            <a:avLst/>
          </a:prstGeom>
          <a:noFill/>
          <a:ln w="9525">
            <a:noFill/>
          </a:ln>
        </p:spPr>
        <p:txBody>
          <a:bodyPr wrap="square" lIns="0" tIns="12700" rIns="0" bIns="0" anchor="t">
            <a:spAutoFit/>
          </a:bodyPr>
          <a:lstStyle/>
          <a:p>
            <a:pPr marL="12700">
              <a:spcBef>
                <a:spcPts val="100"/>
              </a:spcBef>
            </a:pPr>
            <a:r>
              <a:rPr lang="zh-CN" altLang="zh-CN" dirty="0">
                <a:latin typeface="微软雅黑" panose="020B0503020204020204" pitchFamily="34" charset="-122"/>
                <a:ea typeface="宋体" panose="02010600030101010101" pitchFamily="2" charset="-122"/>
              </a:rPr>
              <a:t>农大3号褐蛋鸡</a:t>
            </a:r>
            <a:endParaRPr lang="zh-CN" altLang="zh-CN">
              <a:latin typeface="微软雅黑" panose="020B0503020204020204" pitchFamily="34" charset="-122"/>
              <a:ea typeface="宋体" panose="02010600030101010101" pitchFamily="2" charset="-122"/>
            </a:endParaRPr>
          </a:p>
        </p:txBody>
      </p:sp>
      <p:sp>
        <p:nvSpPr>
          <p:cNvPr id="59399" name="object 8"/>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一、按培育程度分</a:t>
            </a:r>
          </a:p>
        </p:txBody>
      </p:sp>
      <p:sp>
        <p:nvSpPr>
          <p:cNvPr id="9" name="object 9"/>
          <p:cNvSpPr txBox="1"/>
          <p:nvPr/>
        </p:nvSpPr>
        <p:spPr>
          <a:xfrm>
            <a:off x="4959350" y="1195388"/>
            <a:ext cx="2336800" cy="442913"/>
          </a:xfrm>
          <a:prstGeom prst="rect">
            <a:avLst/>
          </a:prstGeom>
          <a:gradFill>
            <a:gsLst>
              <a:gs pos="0">
                <a:srgbClr val="FBFB11"/>
              </a:gs>
              <a:gs pos="100000">
                <a:srgbClr val="838309"/>
              </a:gs>
            </a:gsLst>
            <a:lin scaled="0"/>
          </a:gradFill>
        </p:spPr>
        <p:txBody>
          <a:bodyPr vert="horz" wrap="square" lIns="0" tIns="12065" rIns="0" bIns="0" rtlCol="0">
            <a:spAutoFit/>
          </a:bodyPr>
          <a:lstStyle/>
          <a:p>
            <a:pPr marL="12700">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2</a:t>
            </a:r>
            <a:r>
              <a:rPr sz="2800" spc="-10" noProof="1">
                <a:latin typeface="宋体" panose="02010600030101010101" pitchFamily="2" charset="-122"/>
                <a:ea typeface="宋体" panose="02010600030101010101" pitchFamily="2" charset="-122"/>
                <a:cs typeface="宋体" panose="02010600030101010101" pitchFamily="2" charset="-122"/>
              </a:rPr>
              <a:t>、培育品</a:t>
            </a:r>
            <a:r>
              <a:rPr sz="2800" spc="-5" noProof="1">
                <a:latin typeface="宋体" panose="02010600030101010101" pitchFamily="2" charset="-122"/>
                <a:ea typeface="宋体" panose="02010600030101010101" pitchFamily="2" charset="-122"/>
                <a:cs typeface="宋体" panose="02010600030101010101" pitchFamily="2" charset="-122"/>
              </a:rPr>
              <a:t>种  </a:t>
            </a:r>
            <a:endParaRPr sz="2800" spc="-5" noProof="1">
              <a:latin typeface="宋体" panose="02010600030101010101" pitchFamily="2" charset="-122"/>
              <a:cs typeface="宋体" panose="02010600030101010101" pitchFamily="2" charset="-122"/>
            </a:endParaRPr>
          </a:p>
        </p:txBody>
      </p:sp>
      <p:sp>
        <p:nvSpPr>
          <p:cNvPr id="59401" name="object 10"/>
          <p:cNvSpPr txBox="1"/>
          <p:nvPr/>
        </p:nvSpPr>
        <p:spPr>
          <a:xfrm>
            <a:off x="717550" y="2112963"/>
            <a:ext cx="10998200" cy="1271587"/>
          </a:xfrm>
          <a:prstGeom prst="rect">
            <a:avLst/>
          </a:prstGeom>
          <a:noFill/>
          <a:ln w="9525">
            <a:noFill/>
          </a:ln>
        </p:spPr>
        <p:txBody>
          <a:bodyPr wrap="square" lIns="0" tIns="12700" rIns="0" bIns="0" anchor="t">
            <a:spAutoFit/>
          </a:bodyPr>
          <a:lstStyle/>
          <a:p>
            <a:pPr marL="12700" defTabSz="914400">
              <a:lnSpc>
                <a:spcPct val="150000"/>
              </a:lnSpc>
              <a:spcBef>
                <a:spcPts val="100"/>
              </a:spcBef>
              <a:buFont typeface="Wingdings" panose="05000000000000000000"/>
              <a:buChar char=""/>
              <a:tabLst>
                <a:tab pos="469900" algn="l"/>
                <a:tab pos="469900" algn="l"/>
              </a:tabLst>
            </a:pPr>
            <a:r>
              <a:rPr lang="zh-CN" altLang="zh-CN" dirty="0">
                <a:latin typeface="微软雅黑" panose="020B0503020204020204" pitchFamily="34" charset="-122"/>
                <a:ea typeface="宋体" panose="02010600030101010101" pitchFamily="2" charset="-122"/>
              </a:rPr>
              <a:t>是人们有明确的育种目标，在遗传育种理论和技术指导下，经过较系统的人工选择过程而育成的品种。</a:t>
            </a:r>
          </a:p>
          <a:p>
            <a:pPr marL="12700" defTabSz="914400">
              <a:lnSpc>
                <a:spcPct val="150000"/>
              </a:lnSpc>
              <a:spcBef>
                <a:spcPts val="100"/>
              </a:spcBef>
              <a:buFont typeface="Wingdings" panose="05000000000000000000"/>
              <a:buChar char=""/>
              <a:tabLst>
                <a:tab pos="469900" algn="l"/>
                <a:tab pos="469900" algn="l"/>
              </a:tabLst>
            </a:pPr>
            <a:r>
              <a:rPr lang="zh-CN" altLang="zh-CN" dirty="0">
                <a:latin typeface="微软雅黑" panose="020B0503020204020204" pitchFamily="34" charset="-122"/>
                <a:ea typeface="宋体" panose="02010600030101010101" pitchFamily="2" charset="-122"/>
              </a:rPr>
              <a:t> 各种专门化的肉牛、奶牛、肉羊、瘦肉型猪、肉鸡、蛋鸡等都属于这类品种，其生产性能和育种价值都较高。</a:t>
            </a:r>
          </a:p>
        </p:txBody>
      </p:sp>
      <p:sp>
        <p:nvSpPr>
          <p:cNvPr id="59402" name="object 11"/>
          <p:cNvSpPr/>
          <p:nvPr/>
        </p:nvSpPr>
        <p:spPr>
          <a:xfrm>
            <a:off x="130175" y="1974850"/>
            <a:ext cx="11728450" cy="0"/>
          </a:xfrm>
          <a:custGeom>
            <a:avLst/>
            <a:gdLst/>
            <a:ahLst/>
            <a:cxnLst/>
            <a:rect l="0" t="0" r="0" b="0"/>
            <a:pathLst>
              <a:path w="11727815" h="1">
                <a:moveTo>
                  <a:pt x="0" y="0"/>
                </a:moveTo>
                <a:lnTo>
                  <a:pt x="11727484" y="0"/>
                </a:lnTo>
              </a:path>
            </a:pathLst>
          </a:custGeom>
          <a:noFill/>
          <a:ln w="25400" cap="flat" cmpd="sng">
            <a:solidFill>
              <a:srgbClr val="6FAC46"/>
            </a:solidFill>
            <a:prstDash val="solid"/>
            <a:round/>
            <a:headEnd type="none" w="med" len="med"/>
            <a:tailEnd type="none" w="med" len="med"/>
          </a:ln>
        </p:spPr>
        <p:txBody>
          <a:bodyPr/>
          <a:lstStyle/>
          <a:p>
            <a:endParaRPr lang="zh-CN" altLang="en-US"/>
          </a:p>
        </p:txBody>
      </p:sp>
      <p:sp>
        <p:nvSpPr>
          <p:cNvPr id="59403" name="object 12"/>
          <p:cNvSpPr/>
          <p:nvPr/>
        </p:nvSpPr>
        <p:spPr>
          <a:xfrm>
            <a:off x="149225" y="3452813"/>
            <a:ext cx="11726863" cy="0"/>
          </a:xfrm>
          <a:custGeom>
            <a:avLst/>
            <a:gdLst/>
            <a:ahLst/>
            <a:cxnLst/>
            <a:rect l="0" t="0" r="0" b="0"/>
            <a:pathLst>
              <a:path w="11727815" h="1">
                <a:moveTo>
                  <a:pt x="0" y="0"/>
                </a:moveTo>
                <a:lnTo>
                  <a:pt x="11727510" y="0"/>
                </a:lnTo>
              </a:path>
            </a:pathLst>
          </a:custGeom>
          <a:noFill/>
          <a:ln w="25400" cap="flat" cmpd="sng">
            <a:solidFill>
              <a:srgbClr val="6FAC46"/>
            </a:solidFill>
            <a:prstDash val="solid"/>
            <a:round/>
            <a:headEnd type="none" w="med" len="med"/>
            <a:tailEnd type="none" w="med" len="med"/>
          </a:ln>
        </p:spPr>
        <p:txBody>
          <a:bodyP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object 2"/>
          <p:cNvSpPr/>
          <p:nvPr/>
        </p:nvSpPr>
        <p:spPr>
          <a:xfrm>
            <a:off x="5500688" y="3716338"/>
            <a:ext cx="769937" cy="515937"/>
          </a:xfrm>
          <a:custGeom>
            <a:avLst/>
            <a:gdLst/>
            <a:ahLst/>
            <a:cxnLst/>
            <a:rect l="0" t="0" r="0" b="0"/>
            <a:pathLst>
              <a:path w="770254" h="516254">
                <a:moveTo>
                  <a:pt x="511937" y="0"/>
                </a:moveTo>
                <a:lnTo>
                  <a:pt x="511937" y="128905"/>
                </a:lnTo>
                <a:lnTo>
                  <a:pt x="0" y="128905"/>
                </a:lnTo>
                <a:lnTo>
                  <a:pt x="0" y="386842"/>
                </a:lnTo>
                <a:lnTo>
                  <a:pt x="511937" y="386842"/>
                </a:lnTo>
                <a:lnTo>
                  <a:pt x="511937" y="515874"/>
                </a:lnTo>
                <a:lnTo>
                  <a:pt x="770001" y="257937"/>
                </a:lnTo>
                <a:lnTo>
                  <a:pt x="511937" y="0"/>
                </a:lnTo>
                <a:close/>
              </a:path>
            </a:pathLst>
          </a:custGeom>
          <a:solidFill>
            <a:srgbClr val="6FAC46"/>
          </a:solidFill>
          <a:ln w="9525">
            <a:noFill/>
          </a:ln>
        </p:spPr>
        <p:txBody>
          <a:bodyPr/>
          <a:lstStyle/>
          <a:p>
            <a:endParaRPr lang="zh-CN" altLang="en-US"/>
          </a:p>
        </p:txBody>
      </p:sp>
      <p:sp>
        <p:nvSpPr>
          <p:cNvPr id="60418" name="object 3"/>
          <p:cNvSpPr/>
          <p:nvPr/>
        </p:nvSpPr>
        <p:spPr>
          <a:xfrm>
            <a:off x="2489200" y="1235075"/>
            <a:ext cx="2579688" cy="1847850"/>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0419" name="object 4"/>
          <p:cNvSpPr/>
          <p:nvPr/>
        </p:nvSpPr>
        <p:spPr>
          <a:xfrm>
            <a:off x="2466975" y="3209925"/>
            <a:ext cx="2508250" cy="3467100"/>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0420" name="object 5"/>
          <p:cNvSpPr>
            <a:spLocks noGrp="1"/>
          </p:cNvSpPr>
          <p:nvPr>
            <p:ph type="title" idx="4294967295"/>
          </p:nvPr>
        </p:nvSpPr>
        <p:spPr>
          <a:xfrm>
            <a:off x="0" y="608330"/>
            <a:ext cx="10967720"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一、按培育程度分</a:t>
            </a:r>
          </a:p>
        </p:txBody>
      </p:sp>
      <p:sp>
        <p:nvSpPr>
          <p:cNvPr id="6" name="object 6"/>
          <p:cNvSpPr txBox="1"/>
          <p:nvPr/>
        </p:nvSpPr>
        <p:spPr>
          <a:xfrm>
            <a:off x="6562725" y="1978025"/>
            <a:ext cx="4692650" cy="3886200"/>
          </a:xfrm>
          <a:prstGeom prst="rect">
            <a:avLst/>
          </a:prstGeom>
        </p:spPr>
        <p:txBody>
          <a:bodyPr vert="horz" wrap="square" lIns="0" tIns="209550" rIns="0" bIns="0" rtlCol="0">
            <a:spAutoFit/>
          </a:bodyPr>
          <a:lstStyle/>
          <a:p>
            <a:pPr marL="355600" indent="-342900">
              <a:spcBef>
                <a:spcPts val="1650"/>
              </a:spcBef>
              <a:buFont typeface="Wingdings" panose="05000000000000000000"/>
              <a:buChar char=""/>
              <a:tabLst>
                <a:tab pos="355600" algn="l"/>
              </a:tabLst>
            </a:pPr>
            <a:r>
              <a:rPr sz="2800" b="1" noProof="1">
                <a:latin typeface="微软雅黑" panose="020B0503020204020204" pitchFamily="34" charset="-122"/>
                <a:ea typeface="宋体" panose="02010600030101010101" pitchFamily="2" charset="-122"/>
                <a:cs typeface="微软雅黑" panose="020B0503020204020204" pitchFamily="34" charset="-122"/>
              </a:rPr>
              <a:t>培育品种</a:t>
            </a:r>
            <a:r>
              <a:rPr sz="2400" b="1" noProof="1">
                <a:latin typeface="微软雅黑" panose="020B0503020204020204" pitchFamily="34" charset="-122"/>
                <a:ea typeface="宋体" panose="02010600030101010101" pitchFamily="2" charset="-122"/>
                <a:cs typeface="微软雅黑" panose="020B0503020204020204" pitchFamily="34" charset="-122"/>
              </a:rPr>
              <a:t>的主要特点</a:t>
            </a:r>
            <a:endParaRPr sz="2400" noProof="1">
              <a:latin typeface="微软雅黑" panose="020B0503020204020204" pitchFamily="34" charset="-122"/>
              <a:cs typeface="微软雅黑" panose="020B0503020204020204" pitchFamily="34" charset="-122"/>
            </a:endParaRPr>
          </a:p>
          <a:p>
            <a:pPr marL="355600" indent="-342900">
              <a:spcBef>
                <a:spcPts val="1300"/>
              </a:spcBef>
              <a:buFont typeface="Wingdings" panose="05000000000000000000"/>
              <a:buChar char=""/>
              <a:tabLst>
                <a:tab pos="354965" algn="l"/>
                <a:tab pos="355600" algn="l"/>
              </a:tabLst>
            </a:pP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生产力高，而且专门化</a:t>
            </a:r>
            <a:endParaRPr sz="2000" noProof="1">
              <a:latin typeface="微软雅黑" panose="020B0503020204020204" pitchFamily="34" charset="-122"/>
              <a:cs typeface="微软雅黑" panose="020B0503020204020204" pitchFamily="34" charset="-122"/>
            </a:endParaRPr>
          </a:p>
          <a:p>
            <a:pPr marL="355600" indent="-342900">
              <a:spcBef>
                <a:spcPts val="1205"/>
              </a:spcBef>
              <a:buFont typeface="Wingdings" panose="05000000000000000000"/>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体大早熟</a:t>
            </a:r>
            <a:endParaRPr sz="2000" noProof="1">
              <a:latin typeface="微软雅黑" panose="020B0503020204020204" pitchFamily="34" charset="-122"/>
              <a:cs typeface="微软雅黑" panose="020B0503020204020204" pitchFamily="34" charset="-122"/>
            </a:endParaRPr>
          </a:p>
          <a:p>
            <a:pPr marL="355600" indent="-342900">
              <a:spcBef>
                <a:spcPts val="1200"/>
              </a:spcBef>
              <a:buFont typeface="Wingdings" panose="05000000000000000000"/>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分布区域广</a:t>
            </a:r>
            <a:endParaRPr sz="2000" noProof="1">
              <a:latin typeface="微软雅黑" panose="020B0503020204020204" pitchFamily="34" charset="-122"/>
              <a:cs typeface="微软雅黑" panose="020B0503020204020204" pitchFamily="34" charset="-122"/>
            </a:endParaRPr>
          </a:p>
          <a:p>
            <a:pPr marL="355600" indent="-342900">
              <a:spcBef>
                <a:spcPts val="1200"/>
              </a:spcBef>
              <a:buFont typeface="Wingdings" panose="05000000000000000000"/>
              <a:buChar char=""/>
              <a:tabLst>
                <a:tab pos="354965" algn="l"/>
                <a:tab pos="355600" algn="l"/>
              </a:tabLst>
            </a:pP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品种结构复杂</a:t>
            </a:r>
            <a:endParaRPr sz="2000" noProof="1">
              <a:latin typeface="微软雅黑" panose="020B0503020204020204" pitchFamily="34" charset="-122"/>
              <a:cs typeface="微软雅黑" panose="020B0503020204020204" pitchFamily="34" charset="-122"/>
            </a:endParaRPr>
          </a:p>
          <a:p>
            <a:pPr marL="355600" indent="-342900">
              <a:spcBef>
                <a:spcPts val="1200"/>
              </a:spcBef>
              <a:buFont typeface="Wingdings" panose="05000000000000000000"/>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育种价值高</a:t>
            </a:r>
            <a:endParaRPr sz="2000" noProof="1">
              <a:latin typeface="微软雅黑" panose="020B0503020204020204" pitchFamily="34" charset="-122"/>
              <a:cs typeface="微软雅黑" panose="020B0503020204020204" pitchFamily="34" charset="-122"/>
            </a:endParaRPr>
          </a:p>
          <a:p>
            <a:pPr marL="355600" indent="-342900">
              <a:spcBef>
                <a:spcPts val="1200"/>
              </a:spcBef>
              <a:buFont typeface="Wingdings" panose="05000000000000000000"/>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饲养管理条件和繁育技</a:t>
            </a:r>
            <a:r>
              <a:rPr sz="2000" spc="-15" noProof="1">
                <a:latin typeface="微软雅黑" panose="020B0503020204020204" pitchFamily="34" charset="-122"/>
                <a:ea typeface="宋体" panose="02010600030101010101" pitchFamily="2" charset="-122"/>
                <a:cs typeface="微软雅黑" panose="020B0503020204020204" pitchFamily="34" charset="-122"/>
              </a:rPr>
              <a:t>术</a:t>
            </a:r>
            <a:r>
              <a:rPr sz="2000" noProof="1">
                <a:latin typeface="微软雅黑" panose="020B0503020204020204" pitchFamily="34" charset="-122"/>
                <a:ea typeface="宋体" panose="02010600030101010101" pitchFamily="2" charset="-122"/>
                <a:cs typeface="微软雅黑" panose="020B0503020204020204" pitchFamily="34" charset="-122"/>
              </a:rPr>
              <a:t>水平</a:t>
            </a:r>
            <a:r>
              <a:rPr sz="2000" spc="-15" noProof="1">
                <a:latin typeface="微软雅黑" panose="020B0503020204020204" pitchFamily="34" charset="-122"/>
                <a:ea typeface="宋体" panose="02010600030101010101" pitchFamily="2" charset="-122"/>
                <a:cs typeface="微软雅黑" panose="020B0503020204020204" pitchFamily="34" charset="-122"/>
              </a:rPr>
              <a:t>要</a:t>
            </a:r>
            <a:r>
              <a:rPr sz="2000" noProof="1">
                <a:latin typeface="微软雅黑" panose="020B0503020204020204" pitchFamily="34" charset="-122"/>
                <a:ea typeface="宋体" panose="02010600030101010101" pitchFamily="2" charset="-122"/>
                <a:cs typeface="微软雅黑" panose="020B0503020204020204" pitchFamily="34" charset="-122"/>
              </a:rPr>
              <a:t>求较高</a:t>
            </a:r>
            <a:endParaRPr sz="2000" noProof="1">
              <a:latin typeface="微软雅黑" panose="020B0503020204020204" pitchFamily="34" charset="-122"/>
              <a:cs typeface="微软雅黑" panose="020B0503020204020204" pitchFamily="34" charset="-122"/>
            </a:endParaRPr>
          </a:p>
          <a:p>
            <a:pPr marL="355600" indent="-342900">
              <a:spcBef>
                <a:spcPts val="1205"/>
              </a:spcBef>
              <a:buFont typeface="Wingdings" panose="05000000000000000000"/>
              <a:buChar char=""/>
              <a:tabLst>
                <a:tab pos="354965" algn="l"/>
                <a:tab pos="355600" algn="l"/>
              </a:tabLst>
            </a:pP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适应性、抗病力和抗逆</a:t>
            </a:r>
            <a:r>
              <a:rPr sz="2000" b="1" spc="-10"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性</a:t>
            </a:r>
            <a:r>
              <a:rPr sz="2000" b="1" spc="0"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差</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bject 2"/>
          <p:cNvSpPr txBox="1"/>
          <p:nvPr/>
        </p:nvSpPr>
        <p:spPr>
          <a:xfrm>
            <a:off x="2768600" y="1998663"/>
            <a:ext cx="177800" cy="381000"/>
          </a:xfrm>
          <a:prstGeom prst="rect">
            <a:avLst/>
          </a:prstGeom>
          <a:noFill/>
          <a:ln w="9525">
            <a:noFill/>
          </a:ln>
        </p:spPr>
        <p:txBody>
          <a:bodyPr wrap="square" lIns="0" tIns="12700" rIns="0" bIns="0" anchor="t">
            <a:spAutoFit/>
          </a:bodyPr>
          <a:lstStyle/>
          <a:p>
            <a:pPr marL="12700">
              <a:spcBef>
                <a:spcPts val="100"/>
              </a:spcBef>
            </a:pPr>
            <a:r>
              <a:rPr lang="zh-CN" altLang="zh-CN" sz="2400" dirty="0">
                <a:latin typeface="宋体" panose="02010600030101010101" pitchFamily="2" charset="-122"/>
                <a:ea typeface="宋体" panose="02010600030101010101" pitchFamily="2" charset="-122"/>
              </a:rPr>
              <a:t> </a:t>
            </a:r>
            <a:endParaRPr lang="zh-CN" altLang="zh-CN" sz="2400">
              <a:latin typeface="宋体" panose="02010600030101010101" pitchFamily="2" charset="-122"/>
              <a:ea typeface="宋体" panose="02010600030101010101" pitchFamily="2" charset="-122"/>
            </a:endParaRPr>
          </a:p>
        </p:txBody>
      </p:sp>
      <p:sp>
        <p:nvSpPr>
          <p:cNvPr id="61442" name="object 3"/>
          <p:cNvSpPr txBox="1"/>
          <p:nvPr/>
        </p:nvSpPr>
        <p:spPr>
          <a:xfrm>
            <a:off x="2598738" y="4252913"/>
            <a:ext cx="939800" cy="288925"/>
          </a:xfrm>
          <a:prstGeom prst="rect">
            <a:avLst/>
          </a:prstGeom>
          <a:noFill/>
          <a:ln w="9525">
            <a:noFill/>
          </a:ln>
        </p:spPr>
        <p:txBody>
          <a:bodyPr wrap="square" lIns="0" tIns="12700" rIns="0" bIns="0" anchor="t">
            <a:spAutoFit/>
          </a:bodyPr>
          <a:lstStyle/>
          <a:p>
            <a:pPr marL="12700">
              <a:spcBef>
                <a:spcPts val="100"/>
              </a:spcBef>
            </a:pPr>
            <a:r>
              <a:rPr lang="zh-CN" altLang="zh-CN" dirty="0">
                <a:latin typeface="微软雅黑" panose="020B0503020204020204" pitchFamily="34" charset="-122"/>
                <a:ea typeface="宋体" panose="02010600030101010101" pitchFamily="2" charset="-122"/>
              </a:rPr>
              <a:t>高加索羊</a:t>
            </a:r>
          </a:p>
        </p:txBody>
      </p:sp>
      <p:sp>
        <p:nvSpPr>
          <p:cNvPr id="61443" name="object 4"/>
          <p:cNvSpPr txBox="1"/>
          <p:nvPr/>
        </p:nvSpPr>
        <p:spPr>
          <a:xfrm>
            <a:off x="8424863" y="6075363"/>
            <a:ext cx="1168400" cy="288925"/>
          </a:xfrm>
          <a:prstGeom prst="rect">
            <a:avLst/>
          </a:prstGeom>
          <a:noFill/>
          <a:ln w="9525">
            <a:noFill/>
          </a:ln>
        </p:spPr>
        <p:txBody>
          <a:bodyPr wrap="square" lIns="0" tIns="12700" rIns="0" bIns="0" anchor="t">
            <a:spAutoFit/>
          </a:bodyPr>
          <a:lstStyle/>
          <a:p>
            <a:pPr marL="12700">
              <a:spcBef>
                <a:spcPts val="100"/>
              </a:spcBef>
            </a:pPr>
            <a:r>
              <a:rPr lang="zh-CN" altLang="zh-CN" b="1" dirty="0">
                <a:solidFill>
                  <a:srgbClr val="404040"/>
                </a:solidFill>
                <a:latin typeface="微软雅黑" panose="020B0503020204020204" pitchFamily="34" charset="-122"/>
                <a:ea typeface="宋体" panose="02010600030101010101" pitchFamily="2" charset="-122"/>
              </a:rPr>
              <a:t>河北细毛羊</a:t>
            </a:r>
            <a:endParaRPr lang="zh-CN" altLang="zh-CN">
              <a:latin typeface="微软雅黑" panose="020B0503020204020204" pitchFamily="34" charset="-122"/>
              <a:ea typeface="宋体" panose="02010600030101010101" pitchFamily="2" charset="-122"/>
            </a:endParaRPr>
          </a:p>
        </p:txBody>
      </p:sp>
      <p:sp>
        <p:nvSpPr>
          <p:cNvPr id="61444" name="object 5"/>
          <p:cNvSpPr/>
          <p:nvPr/>
        </p:nvSpPr>
        <p:spPr>
          <a:xfrm>
            <a:off x="7334250" y="3632200"/>
            <a:ext cx="3346450" cy="2239963"/>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1445" name="object 6"/>
          <p:cNvSpPr txBox="1"/>
          <p:nvPr/>
        </p:nvSpPr>
        <p:spPr>
          <a:xfrm>
            <a:off x="2413000" y="5059363"/>
            <a:ext cx="1168400" cy="288925"/>
          </a:xfrm>
          <a:prstGeom prst="rect">
            <a:avLst/>
          </a:prstGeom>
          <a:noFill/>
          <a:ln w="9525">
            <a:noFill/>
          </a:ln>
        </p:spPr>
        <p:txBody>
          <a:bodyPr wrap="square" lIns="0" tIns="12700" rIns="0" bIns="0" anchor="t">
            <a:spAutoFit/>
          </a:bodyPr>
          <a:lstStyle/>
          <a:p>
            <a:pPr marL="12700">
              <a:spcBef>
                <a:spcPts val="100"/>
              </a:spcBef>
            </a:pPr>
            <a:r>
              <a:rPr lang="zh-CN" altLang="zh-CN" dirty="0">
                <a:latin typeface="微软雅黑" panose="020B0503020204020204" pitchFamily="34" charset="-122"/>
                <a:ea typeface="宋体" panose="02010600030101010101" pitchFamily="2" charset="-122"/>
              </a:rPr>
              <a:t>澳美丽奴羊</a:t>
            </a:r>
          </a:p>
        </p:txBody>
      </p:sp>
      <p:sp>
        <p:nvSpPr>
          <p:cNvPr id="61446" name="object 7"/>
          <p:cNvSpPr/>
          <p:nvPr/>
        </p:nvSpPr>
        <p:spPr>
          <a:xfrm>
            <a:off x="3714750" y="4352925"/>
            <a:ext cx="288925" cy="865188"/>
          </a:xfrm>
          <a:custGeom>
            <a:avLst/>
            <a:gdLst/>
            <a:ahLst/>
            <a:cxnLst/>
            <a:rect l="0" t="0" r="0" b="0"/>
            <a:pathLst>
              <a:path w="288925" h="865504">
                <a:moveTo>
                  <a:pt x="0" y="0"/>
                </a:moveTo>
                <a:lnTo>
                  <a:pt x="56209" y="1895"/>
                </a:lnTo>
                <a:lnTo>
                  <a:pt x="102108" y="7064"/>
                </a:lnTo>
                <a:lnTo>
                  <a:pt x="133052" y="14733"/>
                </a:lnTo>
                <a:lnTo>
                  <a:pt x="144399" y="24130"/>
                </a:lnTo>
                <a:lnTo>
                  <a:pt x="144399" y="408558"/>
                </a:lnTo>
                <a:lnTo>
                  <a:pt x="155747" y="417881"/>
                </a:lnTo>
                <a:lnTo>
                  <a:pt x="186705" y="425513"/>
                </a:lnTo>
                <a:lnTo>
                  <a:pt x="232642" y="430668"/>
                </a:lnTo>
                <a:lnTo>
                  <a:pt x="288925" y="432562"/>
                </a:lnTo>
                <a:lnTo>
                  <a:pt x="232642" y="434457"/>
                </a:lnTo>
                <a:lnTo>
                  <a:pt x="186705" y="439626"/>
                </a:lnTo>
                <a:lnTo>
                  <a:pt x="155747" y="447295"/>
                </a:lnTo>
                <a:lnTo>
                  <a:pt x="144399" y="456692"/>
                </a:lnTo>
                <a:lnTo>
                  <a:pt x="144399" y="841120"/>
                </a:lnTo>
                <a:lnTo>
                  <a:pt x="133052" y="850497"/>
                </a:lnTo>
                <a:lnTo>
                  <a:pt x="102108" y="858123"/>
                </a:lnTo>
                <a:lnTo>
                  <a:pt x="56209" y="863248"/>
                </a:lnTo>
                <a:lnTo>
                  <a:pt x="0" y="865124"/>
                </a:lnTo>
              </a:path>
            </a:pathLst>
          </a:custGeom>
          <a:noFill/>
          <a:ln w="22225" cap="flat" cmpd="sng">
            <a:solidFill>
              <a:srgbClr val="6FAC46"/>
            </a:solidFill>
            <a:prstDash val="solid"/>
            <a:round/>
            <a:headEnd type="none" w="med" len="med"/>
            <a:tailEnd type="none" w="med" len="med"/>
          </a:ln>
        </p:spPr>
        <p:txBody>
          <a:bodyPr/>
          <a:lstStyle/>
          <a:p>
            <a:endParaRPr lang="zh-CN" altLang="en-US"/>
          </a:p>
        </p:txBody>
      </p:sp>
      <p:sp>
        <p:nvSpPr>
          <p:cNvPr id="61447" name="object 8"/>
          <p:cNvSpPr/>
          <p:nvPr/>
        </p:nvSpPr>
        <p:spPr>
          <a:xfrm>
            <a:off x="6521450" y="4718050"/>
            <a:ext cx="588963" cy="184150"/>
          </a:xfrm>
          <a:custGeom>
            <a:avLst/>
            <a:gdLst/>
            <a:ahLst/>
            <a:cxnLst/>
            <a:rect l="0" t="0" r="0" b="0"/>
            <a:pathLst>
              <a:path w="589279" h="184150">
                <a:moveTo>
                  <a:pt x="496950" y="0"/>
                </a:moveTo>
                <a:lnTo>
                  <a:pt x="496950" y="45974"/>
                </a:lnTo>
                <a:lnTo>
                  <a:pt x="0" y="45974"/>
                </a:lnTo>
                <a:lnTo>
                  <a:pt x="0" y="138049"/>
                </a:lnTo>
                <a:lnTo>
                  <a:pt x="496950" y="138049"/>
                </a:lnTo>
                <a:lnTo>
                  <a:pt x="496950" y="184150"/>
                </a:lnTo>
                <a:lnTo>
                  <a:pt x="589026" y="92075"/>
                </a:lnTo>
                <a:lnTo>
                  <a:pt x="496950" y="0"/>
                </a:lnTo>
                <a:close/>
              </a:path>
            </a:pathLst>
          </a:custGeom>
          <a:solidFill>
            <a:srgbClr val="6FAC46"/>
          </a:solidFill>
          <a:ln w="9525">
            <a:noFill/>
          </a:ln>
        </p:spPr>
        <p:txBody>
          <a:bodyPr/>
          <a:lstStyle/>
          <a:p>
            <a:endParaRPr lang="zh-CN" altLang="en-US"/>
          </a:p>
        </p:txBody>
      </p:sp>
      <p:sp>
        <p:nvSpPr>
          <p:cNvPr id="9" name="object 9"/>
          <p:cNvSpPr txBox="1"/>
          <p:nvPr/>
        </p:nvSpPr>
        <p:spPr>
          <a:xfrm>
            <a:off x="5472113" y="4511675"/>
            <a:ext cx="1397000" cy="758825"/>
          </a:xfrm>
          <a:prstGeom prst="rect">
            <a:avLst/>
          </a:prstGeom>
        </p:spPr>
        <p:txBody>
          <a:bodyPr vert="horz" wrap="square" lIns="0" tIns="107950" rIns="0" bIns="0" rtlCol="0">
            <a:spAutoFit/>
          </a:bodyPr>
          <a:lstStyle/>
          <a:p>
            <a:pPr marL="308610">
              <a:spcBef>
                <a:spcPts val="850"/>
              </a:spcBef>
            </a:pPr>
            <a:r>
              <a:rPr noProof="1">
                <a:latin typeface="微软雅黑" panose="020B0503020204020204" pitchFamily="34" charset="-122"/>
                <a:ea typeface="宋体" panose="02010600030101010101" pitchFamily="2" charset="-122"/>
                <a:cs typeface="微软雅黑" panose="020B0503020204020204" pitchFamily="34" charset="-122"/>
              </a:rPr>
              <a:t>澳波</a:t>
            </a:r>
            <a:endParaRPr noProof="1">
              <a:latin typeface="微软雅黑" panose="020B0503020204020204" pitchFamily="34" charset="-122"/>
              <a:cs typeface="微软雅黑" panose="020B0503020204020204" pitchFamily="34" charset="-122"/>
            </a:endParaRPr>
          </a:p>
          <a:p>
            <a:pPr marL="12700">
              <a:spcBef>
                <a:spcPts val="755"/>
              </a:spcBef>
            </a:pPr>
            <a:r>
              <a:rPr noProof="1">
                <a:latin typeface="微软雅黑" panose="020B0503020204020204" pitchFamily="34" charset="-122"/>
                <a:ea typeface="宋体" panose="02010600030101010101" pitchFamily="2" charset="-122"/>
                <a:cs typeface="微软雅黑" panose="020B0503020204020204" pitchFamily="34" charset="-122"/>
              </a:rPr>
              <a:t>（过渡品种）</a:t>
            </a:r>
            <a:endParaRPr noProof="1">
              <a:latin typeface="微软雅黑" panose="020B0503020204020204" pitchFamily="34" charset="-122"/>
              <a:cs typeface="微软雅黑" panose="020B0503020204020204" pitchFamily="34" charset="-122"/>
            </a:endParaRPr>
          </a:p>
        </p:txBody>
      </p:sp>
      <p:sp>
        <p:nvSpPr>
          <p:cNvPr id="61449" name="object 10"/>
          <p:cNvSpPr txBox="1"/>
          <p:nvPr/>
        </p:nvSpPr>
        <p:spPr>
          <a:xfrm>
            <a:off x="4171950" y="4627563"/>
            <a:ext cx="711200" cy="288925"/>
          </a:xfrm>
          <a:prstGeom prst="rect">
            <a:avLst/>
          </a:prstGeom>
          <a:noFill/>
          <a:ln w="9525">
            <a:noFill/>
          </a:ln>
        </p:spPr>
        <p:txBody>
          <a:bodyPr wrap="square" lIns="0" tIns="12700" rIns="0" bIns="0" anchor="t">
            <a:spAutoFit/>
          </a:bodyPr>
          <a:lstStyle/>
          <a:p>
            <a:pPr marL="12700">
              <a:spcBef>
                <a:spcPts val="100"/>
              </a:spcBef>
            </a:pPr>
            <a:r>
              <a:rPr lang="zh-CN" altLang="zh-CN" dirty="0">
                <a:latin typeface="微软雅黑" panose="020B0503020204020204" pitchFamily="34" charset="-122"/>
                <a:ea typeface="宋体" panose="02010600030101010101" pitchFamily="2" charset="-122"/>
              </a:rPr>
              <a:t>蒙古羊</a:t>
            </a:r>
          </a:p>
        </p:txBody>
      </p:sp>
      <p:sp>
        <p:nvSpPr>
          <p:cNvPr id="61450" name="object 11"/>
          <p:cNvSpPr/>
          <p:nvPr/>
        </p:nvSpPr>
        <p:spPr>
          <a:xfrm>
            <a:off x="5038725" y="4718050"/>
            <a:ext cx="590550" cy="184150"/>
          </a:xfrm>
          <a:custGeom>
            <a:avLst/>
            <a:gdLst/>
            <a:ahLst/>
            <a:cxnLst/>
            <a:rect l="0" t="0" r="0" b="0"/>
            <a:pathLst>
              <a:path w="589279" h="184150">
                <a:moveTo>
                  <a:pt x="496950" y="0"/>
                </a:moveTo>
                <a:lnTo>
                  <a:pt x="496950" y="45974"/>
                </a:lnTo>
                <a:lnTo>
                  <a:pt x="0" y="45974"/>
                </a:lnTo>
                <a:lnTo>
                  <a:pt x="0" y="138049"/>
                </a:lnTo>
                <a:lnTo>
                  <a:pt x="496950" y="138049"/>
                </a:lnTo>
                <a:lnTo>
                  <a:pt x="496950" y="184150"/>
                </a:lnTo>
                <a:lnTo>
                  <a:pt x="589026" y="92075"/>
                </a:lnTo>
                <a:lnTo>
                  <a:pt x="496950" y="0"/>
                </a:lnTo>
                <a:close/>
              </a:path>
            </a:pathLst>
          </a:custGeom>
          <a:solidFill>
            <a:srgbClr val="6FAC46"/>
          </a:solidFill>
          <a:ln w="9525">
            <a:noFill/>
          </a:ln>
        </p:spPr>
        <p:txBody>
          <a:bodyPr/>
          <a:lstStyle/>
          <a:p>
            <a:endParaRPr lang="zh-CN" altLang="en-US"/>
          </a:p>
        </p:txBody>
      </p:sp>
      <p:sp>
        <p:nvSpPr>
          <p:cNvPr id="61451" name="object 12"/>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rgbClr val="404040"/>
                </a:solidFill>
                <a:ea typeface="宋体" panose="02010600030101010101" pitchFamily="2" charset="-122"/>
              </a:rPr>
              <a:t>一、按培育程度分</a:t>
            </a:r>
            <a:endParaRPr lang="zh-CN" altLang="zh-CN" sz="2400">
              <a:ea typeface="宋体" panose="02010600030101010101" pitchFamily="2" charset="-122"/>
            </a:endParaRPr>
          </a:p>
        </p:txBody>
      </p:sp>
      <p:sp>
        <p:nvSpPr>
          <p:cNvPr id="13" name="object 13"/>
          <p:cNvSpPr txBox="1"/>
          <p:nvPr/>
        </p:nvSpPr>
        <p:spPr>
          <a:xfrm>
            <a:off x="4959350" y="1195388"/>
            <a:ext cx="2336800" cy="442913"/>
          </a:xfrm>
          <a:prstGeom prst="rect">
            <a:avLst/>
          </a:prstGeom>
          <a:gradFill>
            <a:gsLst>
              <a:gs pos="0">
                <a:srgbClr val="007BD3"/>
              </a:gs>
              <a:gs pos="100000">
                <a:srgbClr val="034373"/>
              </a:gs>
            </a:gsLst>
            <a:lin scaled="0"/>
          </a:gradFill>
        </p:spPr>
        <p:txBody>
          <a:bodyPr vert="horz" wrap="square" lIns="0" tIns="12065" rIns="0" bIns="0" rtlCol="0">
            <a:spAutoFit/>
          </a:bodyPr>
          <a:lstStyle/>
          <a:p>
            <a:pPr marL="12700">
              <a:spcBef>
                <a:spcPts val="95"/>
              </a:spcBef>
            </a:pPr>
            <a:r>
              <a:rPr sz="2800" spc="-5" noProof="1">
                <a:solidFill>
                  <a:schemeClr val="bg1"/>
                </a:solidFill>
                <a:latin typeface="宋体" panose="02010600030101010101" pitchFamily="2" charset="-122"/>
                <a:ea typeface="宋体" panose="02010600030101010101" pitchFamily="2" charset="-122"/>
                <a:cs typeface="宋体" panose="02010600030101010101" pitchFamily="2" charset="-122"/>
              </a:rPr>
              <a:t>3</a:t>
            </a:r>
            <a:r>
              <a:rPr sz="2800" spc="-10" noProof="1">
                <a:solidFill>
                  <a:schemeClr val="bg1"/>
                </a:solidFill>
                <a:latin typeface="宋体" panose="02010600030101010101" pitchFamily="2" charset="-122"/>
                <a:ea typeface="宋体" panose="02010600030101010101" pitchFamily="2" charset="-122"/>
                <a:cs typeface="宋体" panose="02010600030101010101" pitchFamily="2" charset="-122"/>
              </a:rPr>
              <a:t>、过渡品</a:t>
            </a:r>
            <a:r>
              <a:rPr sz="2800" spc="-5" noProof="1">
                <a:solidFill>
                  <a:schemeClr val="bg1"/>
                </a:solidFill>
                <a:latin typeface="宋体" panose="02010600030101010101" pitchFamily="2" charset="-122"/>
                <a:ea typeface="宋体" panose="02010600030101010101" pitchFamily="2" charset="-122"/>
                <a:cs typeface="宋体" panose="02010600030101010101" pitchFamily="2" charset="-122"/>
              </a:rPr>
              <a:t>种  </a:t>
            </a:r>
          </a:p>
        </p:txBody>
      </p:sp>
      <p:sp>
        <p:nvSpPr>
          <p:cNvPr id="14" name="object 14"/>
          <p:cNvSpPr txBox="1"/>
          <p:nvPr/>
        </p:nvSpPr>
        <p:spPr>
          <a:xfrm>
            <a:off x="717550" y="2106613"/>
            <a:ext cx="8953500" cy="933450"/>
          </a:xfrm>
          <a:prstGeom prst="rect">
            <a:avLst/>
          </a:prstGeom>
        </p:spPr>
        <p:txBody>
          <a:bodyPr vert="horz" wrap="square" lIns="0" tIns="165100" rIns="0" bIns="0" rtlCol="0">
            <a:spAutoFit/>
          </a:bodyPr>
          <a:lstStyle/>
          <a:p>
            <a:pPr marL="469900" indent="-457200">
              <a:spcBef>
                <a:spcPts val="1300"/>
              </a:spcBef>
              <a:buFont typeface="Wingdings" panose="05000000000000000000"/>
              <a:buChar char=""/>
              <a:tabLst>
                <a:tab pos="469265" algn="l"/>
                <a:tab pos="4699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是指不够培育品种，又</a:t>
            </a:r>
            <a:r>
              <a:rPr sz="2000" spc="-15" noProof="1">
                <a:latin typeface="微软雅黑" panose="020B0503020204020204" pitchFamily="34" charset="-122"/>
                <a:ea typeface="宋体" panose="02010600030101010101" pitchFamily="2" charset="-122"/>
                <a:cs typeface="微软雅黑" panose="020B0503020204020204" pitchFamily="34" charset="-122"/>
              </a:rPr>
              <a:t>比</a:t>
            </a:r>
            <a:r>
              <a:rPr sz="2000" noProof="1">
                <a:latin typeface="微软雅黑" panose="020B0503020204020204" pitchFamily="34" charset="-122"/>
                <a:ea typeface="宋体" panose="02010600030101010101" pitchFamily="2" charset="-122"/>
                <a:cs typeface="微软雅黑" panose="020B0503020204020204" pitchFamily="34" charset="-122"/>
              </a:rPr>
              <a:t>原始</a:t>
            </a:r>
            <a:r>
              <a:rPr sz="2000" spc="-15" noProof="1">
                <a:latin typeface="微软雅黑" panose="020B0503020204020204" pitchFamily="34" charset="-122"/>
                <a:ea typeface="宋体" panose="02010600030101010101" pitchFamily="2" charset="-122"/>
                <a:cs typeface="微软雅黑" panose="020B0503020204020204" pitchFamily="34" charset="-122"/>
              </a:rPr>
              <a:t>品</a:t>
            </a:r>
            <a:r>
              <a:rPr sz="2000" noProof="1">
                <a:latin typeface="微软雅黑" panose="020B0503020204020204" pitchFamily="34" charset="-122"/>
                <a:ea typeface="宋体" panose="02010600030101010101" pitchFamily="2" charset="-122"/>
                <a:cs typeface="微软雅黑" panose="020B0503020204020204" pitchFamily="34" charset="-122"/>
              </a:rPr>
              <a:t>种的</a:t>
            </a:r>
            <a:r>
              <a:rPr sz="2000" spc="-15" noProof="1">
                <a:latin typeface="微软雅黑" panose="020B0503020204020204" pitchFamily="34" charset="-122"/>
                <a:ea typeface="宋体" panose="02010600030101010101" pitchFamily="2" charset="-122"/>
                <a:cs typeface="微软雅黑" panose="020B0503020204020204" pitchFamily="34" charset="-122"/>
              </a:rPr>
              <a:t>培</a:t>
            </a:r>
            <a:r>
              <a:rPr sz="2000" noProof="1">
                <a:latin typeface="微软雅黑" panose="020B0503020204020204" pitchFamily="34" charset="-122"/>
                <a:ea typeface="宋体" panose="02010600030101010101" pitchFamily="2" charset="-122"/>
                <a:cs typeface="微软雅黑" panose="020B0503020204020204" pitchFamily="34" charset="-122"/>
              </a:rPr>
              <a:t>育程</a:t>
            </a:r>
            <a:r>
              <a:rPr sz="2000" spc="-15" noProof="1">
                <a:latin typeface="微软雅黑" panose="020B0503020204020204" pitchFamily="34" charset="-122"/>
                <a:ea typeface="宋体" panose="02010600030101010101" pitchFamily="2" charset="-122"/>
                <a:cs typeface="微软雅黑" panose="020B0503020204020204" pitchFamily="34" charset="-122"/>
              </a:rPr>
              <a:t>度</a:t>
            </a:r>
            <a:r>
              <a:rPr sz="2000" noProof="1">
                <a:latin typeface="微软雅黑" panose="020B0503020204020204" pitchFamily="34" charset="-122"/>
                <a:ea typeface="宋体" panose="02010600030101010101" pitchFamily="2" charset="-122"/>
                <a:cs typeface="微软雅黑" panose="020B0503020204020204" pitchFamily="34" charset="-122"/>
              </a:rPr>
              <a:t>高一</a:t>
            </a:r>
            <a:r>
              <a:rPr sz="2000" spc="-15" noProof="1">
                <a:latin typeface="微软雅黑" panose="020B0503020204020204" pitchFamily="34" charset="-122"/>
                <a:ea typeface="宋体" panose="02010600030101010101" pitchFamily="2" charset="-122"/>
                <a:cs typeface="微软雅黑" panose="020B0503020204020204" pitchFamily="34" charset="-122"/>
              </a:rPr>
              <a:t>些</a:t>
            </a:r>
            <a:r>
              <a:rPr sz="2000" noProof="1">
                <a:latin typeface="微软雅黑" panose="020B0503020204020204" pitchFamily="34" charset="-122"/>
                <a:ea typeface="宋体" panose="02010600030101010101" pitchFamily="2" charset="-122"/>
                <a:cs typeface="微软雅黑" panose="020B0503020204020204" pitchFamily="34" charset="-122"/>
              </a:rPr>
              <a:t>的品</a:t>
            </a:r>
            <a:r>
              <a:rPr sz="2000" spc="-15" noProof="1">
                <a:latin typeface="微软雅黑" panose="020B0503020204020204" pitchFamily="34" charset="-122"/>
                <a:ea typeface="宋体" panose="02010600030101010101" pitchFamily="2" charset="-122"/>
                <a:cs typeface="微软雅黑" panose="020B0503020204020204" pitchFamily="34" charset="-122"/>
              </a:rPr>
              <a:t>种</a:t>
            </a:r>
            <a:r>
              <a:rPr sz="2000" noProof="1">
                <a:latin typeface="微软雅黑" panose="020B0503020204020204" pitchFamily="34" charset="-122"/>
                <a:ea typeface="宋体" panose="02010600030101010101" pitchFamily="2" charset="-122"/>
                <a:cs typeface="微软雅黑" panose="020B0503020204020204" pitchFamily="34" charset="-122"/>
              </a:rPr>
              <a:t>。</a:t>
            </a:r>
            <a:endParaRPr sz="2000" noProof="1">
              <a:latin typeface="微软雅黑" panose="020B0503020204020204" pitchFamily="34" charset="-122"/>
              <a:cs typeface="微软雅黑" panose="020B0503020204020204" pitchFamily="34" charset="-122"/>
            </a:endParaRPr>
          </a:p>
          <a:p>
            <a:pPr marL="299085" indent="-286385">
              <a:spcBef>
                <a:spcPts val="1200"/>
              </a:spcBef>
              <a:buFont typeface="Wingdings" panose="05000000000000000000"/>
              <a:buChar char=""/>
              <a:tabLst>
                <a:tab pos="299720" algn="l"/>
              </a:tabLst>
            </a:pPr>
            <a:r>
              <a:rPr sz="2000" noProof="1">
                <a:latin typeface="微软雅黑" panose="020B0503020204020204" pitchFamily="34" charset="-122"/>
                <a:ea typeface="宋体" panose="02010600030101010101" pitchFamily="2" charset="-122"/>
                <a:cs typeface="微软雅黑" panose="020B0503020204020204" pitchFamily="34" charset="-122"/>
              </a:rPr>
              <a:t>利用高加索羊、澳美丽</a:t>
            </a:r>
            <a:r>
              <a:rPr sz="2000" spc="-15" noProof="1">
                <a:latin typeface="微软雅黑" panose="020B0503020204020204" pitchFamily="34" charset="-122"/>
                <a:ea typeface="宋体" panose="02010600030101010101" pitchFamily="2" charset="-122"/>
                <a:cs typeface="微软雅黑" panose="020B0503020204020204" pitchFamily="34" charset="-122"/>
              </a:rPr>
              <a:t>奴</a:t>
            </a:r>
            <a:r>
              <a:rPr sz="2000" noProof="1">
                <a:latin typeface="微软雅黑" panose="020B0503020204020204" pitchFamily="34" charset="-122"/>
                <a:ea typeface="宋体" panose="02010600030101010101" pitchFamily="2" charset="-122"/>
                <a:cs typeface="微软雅黑" panose="020B0503020204020204" pitchFamily="34" charset="-122"/>
              </a:rPr>
              <a:t>羊改</a:t>
            </a:r>
            <a:r>
              <a:rPr sz="2000" spc="-15" noProof="1">
                <a:latin typeface="微软雅黑" panose="020B0503020204020204" pitchFamily="34" charset="-122"/>
                <a:ea typeface="宋体" panose="02010600030101010101" pitchFamily="2" charset="-122"/>
                <a:cs typeface="微软雅黑" panose="020B0503020204020204" pitchFamily="34" charset="-122"/>
              </a:rPr>
              <a:t>造</a:t>
            </a:r>
            <a:r>
              <a:rPr sz="2000" noProof="1">
                <a:latin typeface="微软雅黑" panose="020B0503020204020204" pitchFamily="34" charset="-122"/>
                <a:ea typeface="宋体" panose="02010600030101010101" pitchFamily="2" charset="-122"/>
                <a:cs typeface="微软雅黑" panose="020B0503020204020204" pitchFamily="34" charset="-122"/>
              </a:rPr>
              <a:t>蒙古</a:t>
            </a:r>
            <a:r>
              <a:rPr sz="2000" spc="-15" noProof="1">
                <a:latin typeface="微软雅黑" panose="020B0503020204020204" pitchFamily="34" charset="-122"/>
                <a:ea typeface="宋体" panose="02010600030101010101" pitchFamily="2" charset="-122"/>
                <a:cs typeface="微软雅黑" panose="020B0503020204020204" pitchFamily="34" charset="-122"/>
              </a:rPr>
              <a:t>羊</a:t>
            </a:r>
            <a:r>
              <a:rPr sz="2000" noProof="1">
                <a:latin typeface="微软雅黑" panose="020B0503020204020204" pitchFamily="34" charset="-122"/>
                <a:ea typeface="宋体" panose="02010600030101010101" pitchFamily="2" charset="-122"/>
                <a:cs typeface="微软雅黑" panose="020B0503020204020204" pitchFamily="34" charset="-122"/>
              </a:rPr>
              <a:t>先形</a:t>
            </a:r>
            <a:r>
              <a:rPr sz="2000" spc="-15" noProof="1">
                <a:latin typeface="微软雅黑" panose="020B0503020204020204" pitchFamily="34" charset="-122"/>
                <a:ea typeface="宋体" panose="02010600030101010101" pitchFamily="2" charset="-122"/>
                <a:cs typeface="微软雅黑" panose="020B0503020204020204" pitchFamily="34" charset="-122"/>
              </a:rPr>
              <a:t>成</a:t>
            </a:r>
            <a:r>
              <a:rPr sz="2000" b="1" noProof="1">
                <a:latin typeface="微软雅黑" panose="020B0503020204020204" pitchFamily="34" charset="-122"/>
                <a:ea typeface="宋体" panose="02010600030101010101" pitchFamily="2" charset="-122"/>
                <a:cs typeface="微软雅黑" panose="020B0503020204020204" pitchFamily="34" charset="-122"/>
              </a:rPr>
              <a:t>澳波</a:t>
            </a:r>
            <a:r>
              <a:rPr sz="2000" spc="-15" noProof="1">
                <a:latin typeface="微软雅黑" panose="020B0503020204020204" pitchFamily="34" charset="-122"/>
                <a:ea typeface="宋体" panose="02010600030101010101" pitchFamily="2" charset="-122"/>
                <a:cs typeface="微软雅黑" panose="020B0503020204020204" pitchFamily="34" charset="-122"/>
              </a:rPr>
              <a:t>，</a:t>
            </a:r>
            <a:r>
              <a:rPr sz="2000" noProof="1">
                <a:latin typeface="微软雅黑" panose="020B0503020204020204" pitchFamily="34" charset="-122"/>
                <a:ea typeface="宋体" panose="02010600030101010101" pitchFamily="2" charset="-122"/>
                <a:cs typeface="微软雅黑" panose="020B0503020204020204" pitchFamily="34" charset="-122"/>
              </a:rPr>
              <a:t>然后</a:t>
            </a:r>
            <a:r>
              <a:rPr sz="2000" spc="-15" noProof="1">
                <a:latin typeface="微软雅黑" panose="020B0503020204020204" pitchFamily="34" charset="-122"/>
                <a:ea typeface="宋体" panose="02010600030101010101" pitchFamily="2" charset="-122"/>
                <a:cs typeface="微软雅黑" panose="020B0503020204020204" pitchFamily="34" charset="-122"/>
              </a:rPr>
              <a:t>培</a:t>
            </a:r>
            <a:r>
              <a:rPr sz="2000" noProof="1">
                <a:latin typeface="微软雅黑" panose="020B0503020204020204" pitchFamily="34" charset="-122"/>
                <a:ea typeface="宋体" panose="02010600030101010101" pitchFamily="2" charset="-122"/>
                <a:cs typeface="微软雅黑" panose="020B0503020204020204" pitchFamily="34" charset="-122"/>
              </a:rPr>
              <a:t>育成</a:t>
            </a:r>
            <a:r>
              <a:rPr sz="2000" b="1" spc="-15" noProof="1">
                <a:latin typeface="微软雅黑" panose="020B0503020204020204" pitchFamily="34" charset="-122"/>
                <a:ea typeface="宋体" panose="02010600030101010101" pitchFamily="2" charset="-122"/>
                <a:cs typeface="微软雅黑" panose="020B0503020204020204" pitchFamily="34" charset="-122"/>
              </a:rPr>
              <a:t>河</a:t>
            </a:r>
            <a:r>
              <a:rPr sz="2000" b="1" noProof="1">
                <a:latin typeface="微软雅黑" panose="020B0503020204020204" pitchFamily="34" charset="-122"/>
                <a:ea typeface="宋体" panose="02010600030101010101" pitchFamily="2" charset="-122"/>
                <a:cs typeface="微软雅黑" panose="020B0503020204020204" pitchFamily="34" charset="-122"/>
              </a:rPr>
              <a:t>北细</a:t>
            </a:r>
            <a:r>
              <a:rPr sz="2000" b="1" spc="-15" noProof="1">
                <a:latin typeface="微软雅黑" panose="020B0503020204020204" pitchFamily="34" charset="-122"/>
                <a:ea typeface="宋体" panose="02010600030101010101" pitchFamily="2" charset="-122"/>
                <a:cs typeface="微软雅黑" panose="020B0503020204020204" pitchFamily="34" charset="-122"/>
              </a:rPr>
              <a:t>毛</a:t>
            </a:r>
            <a:r>
              <a:rPr sz="2000" b="1" noProof="1">
                <a:latin typeface="微软雅黑" panose="020B0503020204020204" pitchFamily="34" charset="-122"/>
                <a:ea typeface="宋体" panose="02010600030101010101" pitchFamily="2" charset="-122"/>
                <a:cs typeface="微软雅黑" panose="020B0503020204020204" pitchFamily="34" charset="-122"/>
              </a:rPr>
              <a:t>羊</a:t>
            </a:r>
            <a:r>
              <a:rPr sz="2000" noProof="1">
                <a:latin typeface="微软雅黑" panose="020B0503020204020204" pitchFamily="34" charset="-122"/>
                <a:ea typeface="宋体" panose="02010600030101010101" pitchFamily="2" charset="-122"/>
                <a:cs typeface="微软雅黑" panose="020B0503020204020204" pitchFamily="34" charset="-122"/>
              </a:rPr>
              <a:t>。</a:t>
            </a:r>
            <a:endParaRPr sz="20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object 2"/>
          <p:cNvSpPr/>
          <p:nvPr/>
        </p:nvSpPr>
        <p:spPr>
          <a:xfrm>
            <a:off x="4627563" y="4016375"/>
            <a:ext cx="3133725" cy="2179638"/>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3490" name="object 3"/>
          <p:cNvSpPr/>
          <p:nvPr/>
        </p:nvSpPr>
        <p:spPr>
          <a:xfrm>
            <a:off x="795338" y="4016375"/>
            <a:ext cx="3044825" cy="2179638"/>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3491" name="object 4"/>
          <p:cNvSpPr/>
          <p:nvPr/>
        </p:nvSpPr>
        <p:spPr>
          <a:xfrm>
            <a:off x="8604250" y="4016375"/>
            <a:ext cx="3190875" cy="2179638"/>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3492" name="object 5"/>
          <p:cNvSpPr>
            <a:spLocks noGrp="1"/>
          </p:cNvSpPr>
          <p:nvPr>
            <p:ph type="title" idx="4294967295"/>
          </p:nvPr>
        </p:nvSpPr>
        <p:spPr>
          <a:xfrm>
            <a:off x="602615" y="633095"/>
            <a:ext cx="10969625" cy="399415"/>
          </a:xfrm>
        </p:spPr>
        <p:txBody>
          <a:bodyPr wrap="square" lIns="0" tIns="12700" rIns="0" bIns="0" anchor="t">
            <a:spAutoFit/>
          </a:bodyPr>
          <a:lstStyle/>
          <a:p>
            <a:pPr marL="12700" indent="0">
              <a:spcBef>
                <a:spcPts val="100"/>
              </a:spcBef>
            </a:pPr>
            <a:r>
              <a:rPr lang="zh-CN" altLang="zh-CN" sz="2800" b="1" dirty="0">
                <a:solidFill>
                  <a:schemeClr val="tx1"/>
                </a:solidFill>
                <a:ea typeface="宋体" panose="02010600030101010101" pitchFamily="2" charset="-122"/>
              </a:rPr>
              <a:t>二、按生产力类型分</a:t>
            </a:r>
          </a:p>
        </p:txBody>
      </p:sp>
      <p:sp>
        <p:nvSpPr>
          <p:cNvPr id="6" name="object 6"/>
          <p:cNvSpPr txBox="1"/>
          <p:nvPr/>
        </p:nvSpPr>
        <p:spPr>
          <a:xfrm>
            <a:off x="909638" y="1195388"/>
            <a:ext cx="10355263" cy="2292350"/>
          </a:xfrm>
          <a:prstGeom prst="rect">
            <a:avLst/>
          </a:prstGeom>
        </p:spPr>
        <p:txBody>
          <a:bodyPr vert="horz" wrap="square" lIns="0" tIns="12065" rIns="0" bIns="0" rtlCol="0">
            <a:spAutoFit/>
          </a:bodyPr>
          <a:lstStyle/>
          <a:p>
            <a:pPr marL="2963545">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1、专用品种（专门化品种）</a:t>
            </a:r>
            <a:r>
              <a:rPr sz="2800"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a:p>
            <a:pPr marL="355600" marR="5080" indent="-342900">
              <a:lnSpc>
                <a:spcPct val="167000"/>
              </a:lnSpc>
              <a:spcBef>
                <a:spcPts val="1920"/>
              </a:spcBef>
              <a:buFont typeface="Wingdings" panose="05000000000000000000"/>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由于人们的长期选择与</a:t>
            </a:r>
            <a:r>
              <a:rPr sz="2000" spc="-15" noProof="1">
                <a:latin typeface="微软雅黑" panose="020B0503020204020204" pitchFamily="34" charset="-122"/>
                <a:ea typeface="宋体" panose="02010600030101010101" pitchFamily="2" charset="-122"/>
                <a:cs typeface="微软雅黑" panose="020B0503020204020204" pitchFamily="34" charset="-122"/>
              </a:rPr>
              <a:t>培</a:t>
            </a:r>
            <a:r>
              <a:rPr sz="2000" noProof="1">
                <a:latin typeface="微软雅黑" panose="020B0503020204020204" pitchFamily="34" charset="-122"/>
                <a:ea typeface="宋体" panose="02010600030101010101" pitchFamily="2" charset="-122"/>
                <a:cs typeface="微软雅黑" panose="020B0503020204020204" pitchFamily="34" charset="-122"/>
              </a:rPr>
              <a:t>育， 使品种的某些特性获得显著</a:t>
            </a:r>
            <a:r>
              <a:rPr sz="2000" spc="-15" noProof="1">
                <a:latin typeface="微软雅黑" panose="020B0503020204020204" pitchFamily="34" charset="-122"/>
                <a:ea typeface="宋体" panose="02010600030101010101" pitchFamily="2" charset="-122"/>
                <a:cs typeface="微软雅黑" panose="020B0503020204020204" pitchFamily="34" charset="-122"/>
              </a:rPr>
              <a:t>发</a:t>
            </a:r>
            <a:r>
              <a:rPr sz="2000" noProof="1">
                <a:latin typeface="微软雅黑" panose="020B0503020204020204" pitchFamily="34" charset="-122"/>
                <a:ea typeface="宋体" panose="02010600030101010101" pitchFamily="2" charset="-122"/>
                <a:cs typeface="微软雅黑" panose="020B0503020204020204" pitchFamily="34" charset="-122"/>
              </a:rPr>
              <a:t>展或</a:t>
            </a:r>
            <a:r>
              <a:rPr sz="2000" spc="-15" noProof="1">
                <a:latin typeface="微软雅黑" panose="020B0503020204020204" pitchFamily="34" charset="-122"/>
                <a:ea typeface="宋体" panose="02010600030101010101" pitchFamily="2" charset="-122"/>
                <a:cs typeface="微软雅黑" panose="020B0503020204020204" pitchFamily="34" charset="-122"/>
              </a:rPr>
              <a:t>某</a:t>
            </a:r>
            <a:r>
              <a:rPr sz="2000" noProof="1">
                <a:latin typeface="微软雅黑" panose="020B0503020204020204" pitchFamily="34" charset="-122"/>
                <a:ea typeface="宋体" panose="02010600030101010101" pitchFamily="2" charset="-122"/>
                <a:cs typeface="微软雅黑" panose="020B0503020204020204" pitchFamily="34" charset="-122"/>
              </a:rPr>
              <a:t>些组</a:t>
            </a:r>
            <a:r>
              <a:rPr sz="2000" spc="-15" noProof="1">
                <a:latin typeface="微软雅黑" panose="020B0503020204020204" pitchFamily="34" charset="-122"/>
                <a:ea typeface="宋体" panose="02010600030101010101" pitchFamily="2" charset="-122"/>
                <a:cs typeface="微软雅黑" panose="020B0503020204020204" pitchFamily="34" charset="-122"/>
              </a:rPr>
              <a:t>织</a:t>
            </a:r>
            <a:r>
              <a:rPr sz="2000" noProof="1">
                <a:latin typeface="微软雅黑" panose="020B0503020204020204" pitchFamily="34" charset="-122"/>
                <a:ea typeface="宋体" panose="02010600030101010101" pitchFamily="2" charset="-122"/>
                <a:cs typeface="微软雅黑" panose="020B0503020204020204" pitchFamily="34" charset="-122"/>
              </a:rPr>
              <a:t>器官</a:t>
            </a:r>
            <a:r>
              <a:rPr sz="2000" spc="-15" noProof="1">
                <a:latin typeface="微软雅黑" panose="020B0503020204020204" pitchFamily="34" charset="-122"/>
                <a:ea typeface="宋体" panose="02010600030101010101" pitchFamily="2" charset="-122"/>
                <a:cs typeface="微软雅黑" panose="020B0503020204020204" pitchFamily="34" charset="-122"/>
              </a:rPr>
              <a:t>产</a:t>
            </a:r>
            <a:r>
              <a:rPr sz="2000" noProof="1">
                <a:latin typeface="微软雅黑" panose="020B0503020204020204" pitchFamily="34" charset="-122"/>
                <a:ea typeface="宋体" panose="02010600030101010101" pitchFamily="2" charset="-122"/>
                <a:cs typeface="微软雅黑" panose="020B0503020204020204" pitchFamily="34" charset="-122"/>
              </a:rPr>
              <a:t>生了</a:t>
            </a:r>
            <a:r>
              <a:rPr sz="2000" spc="-15" noProof="1">
                <a:latin typeface="微软雅黑" panose="020B0503020204020204" pitchFamily="34" charset="-122"/>
                <a:ea typeface="宋体" panose="02010600030101010101" pitchFamily="2" charset="-122"/>
                <a:cs typeface="微软雅黑" panose="020B0503020204020204" pitchFamily="34" charset="-122"/>
              </a:rPr>
              <a:t>突</a:t>
            </a:r>
            <a:r>
              <a:rPr sz="2000" noProof="1">
                <a:latin typeface="微软雅黑" panose="020B0503020204020204" pitchFamily="34" charset="-122"/>
                <a:ea typeface="宋体" panose="02010600030101010101" pitchFamily="2" charset="-122"/>
                <a:cs typeface="微软雅黑" panose="020B0503020204020204" pitchFamily="34" charset="-122"/>
              </a:rPr>
              <a:t>出 的变化，出现了</a:t>
            </a: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专门的</a:t>
            </a:r>
            <a:r>
              <a:rPr sz="2000" b="1" spc="-15"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生</a:t>
            </a: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产力</a:t>
            </a:r>
            <a:r>
              <a:rPr sz="2000" spc="-15" noProof="1">
                <a:latin typeface="微软雅黑" panose="020B0503020204020204" pitchFamily="34" charset="-122"/>
                <a:ea typeface="宋体" panose="02010600030101010101" pitchFamily="2" charset="-122"/>
                <a:cs typeface="微软雅黑" panose="020B0503020204020204" pitchFamily="34" charset="-122"/>
              </a:rPr>
              <a:t>，</a:t>
            </a:r>
            <a:r>
              <a:rPr sz="2000" noProof="1">
                <a:latin typeface="微软雅黑" panose="020B0503020204020204" pitchFamily="34" charset="-122"/>
                <a:ea typeface="宋体" panose="02010600030101010101" pitchFamily="2" charset="-122"/>
                <a:cs typeface="微软雅黑" panose="020B0503020204020204" pitchFamily="34" charset="-122"/>
              </a:rPr>
              <a:t>形成</a:t>
            </a:r>
            <a:r>
              <a:rPr sz="2000" b="1" spc="-15"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专</a:t>
            </a:r>
            <a:r>
              <a:rPr sz="2000" b="1"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用品</a:t>
            </a:r>
            <a:r>
              <a:rPr sz="2000" b="1" spc="-15"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种</a:t>
            </a:r>
            <a:r>
              <a:rPr sz="2000" noProof="1">
                <a:latin typeface="微软雅黑" panose="020B0503020204020204" pitchFamily="34" charset="-122"/>
                <a:ea typeface="宋体" panose="02010600030101010101" pitchFamily="2" charset="-122"/>
                <a:cs typeface="微软雅黑" panose="020B0503020204020204" pitchFamily="34" charset="-122"/>
              </a:rPr>
              <a:t>。</a:t>
            </a:r>
            <a:endParaRPr sz="2000" noProof="1">
              <a:latin typeface="微软雅黑" panose="020B0503020204020204" pitchFamily="34" charset="-122"/>
              <a:cs typeface="微软雅黑" panose="020B0503020204020204" pitchFamily="34" charset="-122"/>
            </a:endParaRPr>
          </a:p>
          <a:p>
            <a:pPr marL="355600" indent="-342900">
              <a:spcBef>
                <a:spcPts val="2090"/>
              </a:spcBef>
              <a:buFont typeface="Arial" panose="020B0604020202020204"/>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牛有乳用、肉用、役用</a:t>
            </a:r>
            <a:r>
              <a:rPr sz="2000" spc="-15" noProof="1">
                <a:latin typeface="微软雅黑" panose="020B0503020204020204" pitchFamily="34" charset="-122"/>
                <a:ea typeface="宋体" panose="02010600030101010101" pitchFamily="2" charset="-122"/>
                <a:cs typeface="微软雅黑" panose="020B0503020204020204" pitchFamily="34" charset="-122"/>
              </a:rPr>
              <a:t>等</a:t>
            </a:r>
            <a:r>
              <a:rPr sz="2000" noProof="1">
                <a:latin typeface="微软雅黑" panose="020B0503020204020204" pitchFamily="34" charset="-122"/>
                <a:ea typeface="宋体" panose="02010600030101010101" pitchFamily="2" charset="-122"/>
                <a:cs typeface="微软雅黑" panose="020B0503020204020204" pitchFamily="34" charset="-122"/>
              </a:rPr>
              <a:t>品种。</a:t>
            </a:r>
            <a:endParaRPr sz="20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菱形 9"/>
          <p:cNvSpPr/>
          <p:nvPr>
            <p:custDataLst>
              <p:tags r:id="rId2"/>
            </p:custDataLst>
          </p:nvPr>
        </p:nvSpPr>
        <p:spPr>
          <a:xfrm>
            <a:off x="3403600" y="3912553"/>
            <a:ext cx="508000" cy="508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chorCtr="0">
            <a:normAutofit fontScale="82500" lnSpcReduction="20000"/>
          </a:bodyPr>
          <a:lstStyle/>
          <a:p>
            <a:pPr algn="ctr" fontAlgn="base">
              <a:lnSpc>
                <a:spcPct val="100000"/>
              </a:lnSpc>
            </a:pPr>
            <a:endParaRPr lang="en-US" altLang="zh-CN" sz="1600" b="1" strike="noStrike"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3"/>
            </p:custDataLst>
          </p:nvPr>
        </p:nvSpPr>
        <p:spPr>
          <a:xfrm>
            <a:off x="4102100" y="3780790"/>
            <a:ext cx="3460750" cy="396875"/>
          </a:xfrm>
          <a:prstGeom prst="rect">
            <a:avLst/>
          </a:prstGeom>
          <a:noFill/>
        </p:spPr>
        <p:txBody>
          <a:bodyPr wrap="square" lIns="91440" tIns="45720" rIns="91440" bIns="0" anchor="b" anchorCtr="0">
            <a:normAutofit/>
          </a:bodyPr>
          <a:lstStyle/>
          <a:p>
            <a:pPr>
              <a:buClrTx/>
              <a:buSzTx/>
              <a:buFontTx/>
            </a:pPr>
            <a:r>
              <a:rPr lang="zh-CN" altLang="en-US" sz="2000" b="1" spc="200" noProof="1">
                <a:solidFill>
                  <a:schemeClr val="tx1">
                    <a:lumMod val="85000"/>
                    <a:lumOff val="15000"/>
                  </a:schemeClr>
                </a:solidFill>
                <a:latin typeface="Arial" panose="020B0604020202020204" pitchFamily="34" charset="0"/>
                <a:ea typeface="微软雅黑" panose="020B0503020204020204" pitchFamily="34" charset="-122"/>
                <a:cs typeface="+mn-cs"/>
                <a:sym typeface="+mn-ea"/>
              </a:rPr>
              <a:t>品种的分类</a:t>
            </a:r>
            <a:endParaRPr lang="zh-CN" altLang="en-US" sz="2000" b="1" spc="200" noProof="1">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12" name="文本框 11"/>
          <p:cNvSpPr txBox="1"/>
          <p:nvPr>
            <p:custDataLst>
              <p:tags r:id="rId4"/>
            </p:custDataLst>
          </p:nvPr>
        </p:nvSpPr>
        <p:spPr>
          <a:xfrm>
            <a:off x="4102100" y="4198303"/>
            <a:ext cx="3459163" cy="355600"/>
          </a:xfrm>
          <a:prstGeom prst="rect">
            <a:avLst/>
          </a:prstGeom>
        </p:spPr>
        <p:txBody>
          <a:bodyPr vert="horz" wrap="square" lIns="90000" tIns="0" rIns="90000" bIns="46800" anchor="ctr" anchorCtr="0">
            <a:normAutofit/>
          </a:bodyPr>
          <a:lstStyle/>
          <a:p>
            <a:r>
              <a:rPr lang="zh-CN" altLang="en-US" sz="1600" spc="150" noProof="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单击此处输入你的正文内容</a:t>
            </a:r>
          </a:p>
        </p:txBody>
      </p:sp>
      <p:sp>
        <p:nvSpPr>
          <p:cNvPr id="13" name="菱形 12"/>
          <p:cNvSpPr/>
          <p:nvPr>
            <p:custDataLst>
              <p:tags r:id="rId5"/>
            </p:custDataLst>
          </p:nvPr>
        </p:nvSpPr>
        <p:spPr>
          <a:xfrm>
            <a:off x="3403600" y="2963228"/>
            <a:ext cx="508000" cy="508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anchor="ctr" anchorCtr="0">
            <a:normAutofit fontScale="82500" lnSpcReduction="20000"/>
          </a:bodyPr>
          <a:lstStyle/>
          <a:p>
            <a:pPr algn="ctr" fontAlgn="base">
              <a:lnSpc>
                <a:spcPct val="100000"/>
              </a:lnSpc>
            </a:pPr>
            <a:endParaRPr lang="en-US" altLang="zh-CN" sz="1600" b="1" strike="noStrike" noProof="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6"/>
            </p:custDataLst>
          </p:nvPr>
        </p:nvSpPr>
        <p:spPr>
          <a:xfrm>
            <a:off x="4102100" y="2831465"/>
            <a:ext cx="3460750" cy="396875"/>
          </a:xfrm>
          <a:prstGeom prst="rect">
            <a:avLst/>
          </a:prstGeom>
          <a:noFill/>
        </p:spPr>
        <p:txBody>
          <a:bodyPr wrap="square" lIns="91440" tIns="45720" rIns="91440" bIns="0" anchor="b" anchorCtr="0">
            <a:normAutofit/>
          </a:bodyPr>
          <a:lstStyle/>
          <a:p>
            <a:pPr>
              <a:buClrTx/>
              <a:buSzTx/>
              <a:buFontTx/>
            </a:pPr>
            <a:r>
              <a:rPr lang="zh-CN" altLang="en-US" sz="2000" b="1" spc="200" noProof="1">
                <a:solidFill>
                  <a:schemeClr val="tx1">
                    <a:lumMod val="85000"/>
                    <a:lumOff val="15000"/>
                  </a:schemeClr>
                </a:solidFill>
                <a:latin typeface="Arial" panose="020B0604020202020204" pitchFamily="34" charset="0"/>
                <a:ea typeface="微软雅黑" panose="020B0503020204020204" pitchFamily="34" charset="-122"/>
                <a:cs typeface="+mn-cs"/>
                <a:sym typeface="+mn-ea"/>
              </a:rPr>
              <a:t>品种应具备的条件</a:t>
            </a:r>
            <a:endParaRPr lang="zh-CN" altLang="en-US" sz="2000" b="1" spc="200" noProof="1">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0" name="文本框 19"/>
          <p:cNvSpPr txBox="1"/>
          <p:nvPr>
            <p:custDataLst>
              <p:tags r:id="rId7"/>
            </p:custDataLst>
          </p:nvPr>
        </p:nvSpPr>
        <p:spPr>
          <a:xfrm>
            <a:off x="4092575" y="3248978"/>
            <a:ext cx="3438525" cy="357188"/>
          </a:xfrm>
          <a:prstGeom prst="rect">
            <a:avLst/>
          </a:prstGeom>
        </p:spPr>
        <p:txBody>
          <a:bodyPr vert="horz" wrap="square" lIns="90000" tIns="0" rIns="90000" bIns="46800" anchor="ctr" anchorCtr="0">
            <a:normAutofit/>
          </a:bodyPr>
          <a:lstStyle/>
          <a:p>
            <a:r>
              <a:rPr lang="zh-CN" altLang="en-US" sz="1600" spc="150" noProof="1">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rPr>
              <a:t>单击此处输入你的正文内容</a:t>
            </a:r>
            <a:endParaRPr lang="zh-CN" altLang="en-US" sz="1600" spc="150" noProof="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6" name="矩形 23"/>
          <p:cNvSpPr/>
          <p:nvPr>
            <p:custDataLst>
              <p:tags r:id="rId8"/>
            </p:custDataLst>
          </p:nvPr>
        </p:nvSpPr>
        <p:spPr>
          <a:xfrm>
            <a:off x="3502025" y="3982403"/>
            <a:ext cx="312738" cy="369887"/>
          </a:xfrm>
          <a:prstGeom prst="rect">
            <a:avLst/>
          </a:prstGeom>
          <a:noFill/>
          <a:ln w="9525">
            <a:noFill/>
          </a:ln>
        </p:spPr>
        <p:txBody>
          <a:bodyPr wrap="square" anchor="t"/>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39957" name="矩形 24"/>
          <p:cNvSpPr/>
          <p:nvPr>
            <p:custDataLst>
              <p:tags r:id="rId9"/>
            </p:custDataLst>
          </p:nvPr>
        </p:nvSpPr>
        <p:spPr>
          <a:xfrm>
            <a:off x="3502025" y="3033078"/>
            <a:ext cx="312738" cy="369887"/>
          </a:xfrm>
          <a:prstGeom prst="rect">
            <a:avLst/>
          </a:prstGeom>
          <a:noFill/>
          <a:ln w="9525">
            <a:noFill/>
          </a:ln>
        </p:spPr>
        <p:txBody>
          <a:bodyPr wrap="square" anchor="t"/>
          <a:lstStyle/>
          <a:p>
            <a:pPr algn="ctr"/>
            <a:r>
              <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object 2"/>
          <p:cNvSpPr/>
          <p:nvPr/>
        </p:nvSpPr>
        <p:spPr>
          <a:xfrm>
            <a:off x="612775" y="3519488"/>
            <a:ext cx="3325813" cy="2220912"/>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4514" name="object 3"/>
          <p:cNvSpPr txBox="1"/>
          <p:nvPr/>
        </p:nvSpPr>
        <p:spPr>
          <a:xfrm>
            <a:off x="1881188" y="5948363"/>
            <a:ext cx="790575" cy="320675"/>
          </a:xfrm>
          <a:prstGeom prst="rect">
            <a:avLst/>
          </a:prstGeom>
          <a:noFill/>
          <a:ln w="9525">
            <a:noFill/>
          </a:ln>
        </p:spPr>
        <p:txBody>
          <a:bodyPr wrap="square" lIns="0" tIns="13335" rIns="0" bIns="0" anchor="t">
            <a:spAutoFit/>
          </a:bodyPr>
          <a:lstStyle/>
          <a:p>
            <a:pPr marL="12700">
              <a:spcBef>
                <a:spcPts val="100"/>
              </a:spcBef>
            </a:pPr>
            <a:r>
              <a:rPr lang="zh-CN" altLang="zh-CN" sz="2000" b="1" dirty="0">
                <a:solidFill>
                  <a:srgbClr val="404040"/>
                </a:solidFill>
                <a:latin typeface="微软雅黑" panose="020B0503020204020204" pitchFamily="34" charset="-122"/>
                <a:ea typeface="宋体" panose="02010600030101010101" pitchFamily="2" charset="-122"/>
              </a:rPr>
              <a:t>细毛羊</a:t>
            </a:r>
            <a:endParaRPr lang="zh-CN" altLang="zh-CN" sz="2000">
              <a:latin typeface="微软雅黑" panose="020B0503020204020204" pitchFamily="34" charset="-122"/>
              <a:ea typeface="宋体" panose="02010600030101010101" pitchFamily="2" charset="-122"/>
            </a:endParaRPr>
          </a:p>
        </p:txBody>
      </p:sp>
      <p:sp>
        <p:nvSpPr>
          <p:cNvPr id="64515" name="object 4"/>
          <p:cNvSpPr/>
          <p:nvPr/>
        </p:nvSpPr>
        <p:spPr>
          <a:xfrm>
            <a:off x="4492625" y="3522663"/>
            <a:ext cx="3170238" cy="2217737"/>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4516" name="object 5"/>
          <p:cNvSpPr txBox="1"/>
          <p:nvPr/>
        </p:nvSpPr>
        <p:spPr>
          <a:xfrm>
            <a:off x="5600700" y="5948363"/>
            <a:ext cx="1298575" cy="320675"/>
          </a:xfrm>
          <a:prstGeom prst="rect">
            <a:avLst/>
          </a:prstGeom>
          <a:noFill/>
          <a:ln w="9525">
            <a:noFill/>
          </a:ln>
        </p:spPr>
        <p:txBody>
          <a:bodyPr wrap="square" lIns="0" tIns="13335" rIns="0" bIns="0" anchor="t">
            <a:spAutoFit/>
          </a:bodyPr>
          <a:lstStyle/>
          <a:p>
            <a:pPr marL="12700">
              <a:spcBef>
                <a:spcPts val="100"/>
              </a:spcBef>
            </a:pPr>
            <a:r>
              <a:rPr lang="zh-CN" altLang="zh-CN" sz="2000" b="1" dirty="0">
                <a:solidFill>
                  <a:srgbClr val="404040"/>
                </a:solidFill>
                <a:latin typeface="微软雅黑" panose="020B0503020204020204" pitchFamily="34" charset="-122"/>
                <a:ea typeface="宋体" panose="02010600030101010101" pitchFamily="2" charset="-122"/>
              </a:rPr>
              <a:t>新疆羔皮羊</a:t>
            </a:r>
            <a:endParaRPr lang="zh-CN" altLang="zh-CN" sz="2000">
              <a:latin typeface="微软雅黑" panose="020B0503020204020204" pitchFamily="34" charset="-122"/>
              <a:ea typeface="宋体" panose="02010600030101010101" pitchFamily="2" charset="-122"/>
            </a:endParaRPr>
          </a:p>
        </p:txBody>
      </p:sp>
      <p:sp>
        <p:nvSpPr>
          <p:cNvPr id="64517" name="object 6"/>
          <p:cNvSpPr/>
          <p:nvPr/>
        </p:nvSpPr>
        <p:spPr>
          <a:xfrm>
            <a:off x="8216900" y="3519488"/>
            <a:ext cx="2798763" cy="2220912"/>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4518" name="object 7"/>
          <p:cNvSpPr txBox="1"/>
          <p:nvPr/>
        </p:nvSpPr>
        <p:spPr>
          <a:xfrm>
            <a:off x="9350375" y="5948363"/>
            <a:ext cx="534988" cy="320675"/>
          </a:xfrm>
          <a:prstGeom prst="rect">
            <a:avLst/>
          </a:prstGeom>
          <a:noFill/>
          <a:ln w="9525">
            <a:noFill/>
          </a:ln>
        </p:spPr>
        <p:txBody>
          <a:bodyPr wrap="square" lIns="0" tIns="13335" rIns="0" bIns="0" anchor="t">
            <a:spAutoFit/>
          </a:bodyPr>
          <a:lstStyle/>
          <a:p>
            <a:pPr marL="12700">
              <a:spcBef>
                <a:spcPts val="100"/>
              </a:spcBef>
            </a:pPr>
            <a:r>
              <a:rPr lang="zh-CN" altLang="zh-CN" sz="2000" b="1" dirty="0">
                <a:solidFill>
                  <a:srgbClr val="404040"/>
                </a:solidFill>
                <a:latin typeface="微软雅黑" panose="020B0503020204020204" pitchFamily="34" charset="-122"/>
                <a:ea typeface="宋体" panose="02010600030101010101" pitchFamily="2" charset="-122"/>
              </a:rPr>
              <a:t>同羊</a:t>
            </a:r>
            <a:endParaRPr lang="zh-CN" altLang="zh-CN" sz="2000">
              <a:latin typeface="微软雅黑" panose="020B0503020204020204" pitchFamily="34" charset="-122"/>
              <a:ea typeface="宋体" panose="02010600030101010101" pitchFamily="2" charset="-122"/>
            </a:endParaRPr>
          </a:p>
        </p:txBody>
      </p:sp>
      <p:sp>
        <p:nvSpPr>
          <p:cNvPr id="64519" name="object 8"/>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二、按生产力类型分</a:t>
            </a:r>
          </a:p>
        </p:txBody>
      </p:sp>
      <p:sp>
        <p:nvSpPr>
          <p:cNvPr id="9" name="object 9"/>
          <p:cNvSpPr txBox="1"/>
          <p:nvPr/>
        </p:nvSpPr>
        <p:spPr>
          <a:xfrm>
            <a:off x="2260600" y="1195388"/>
            <a:ext cx="6464300" cy="1666875"/>
          </a:xfrm>
          <a:prstGeom prst="rect">
            <a:avLst/>
          </a:prstGeom>
        </p:spPr>
        <p:txBody>
          <a:bodyPr vert="horz" wrap="square" lIns="0" tIns="12065" rIns="0" bIns="0" rtlCol="0">
            <a:spAutoFit/>
          </a:bodyPr>
          <a:lstStyle/>
          <a:p>
            <a:pPr marL="1613535">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1、专用品种（专门化品种）</a:t>
            </a:r>
            <a:r>
              <a:rPr sz="2800"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a:p>
            <a:endParaRPr sz="2800" noProof="1">
              <a:latin typeface="Times New Roman" panose="02020603050405020304"/>
              <a:cs typeface="Times New Roman" panose="02020603050405020304"/>
            </a:endParaRPr>
          </a:p>
          <a:p>
            <a:pPr>
              <a:spcBef>
                <a:spcPts val="10"/>
              </a:spcBef>
            </a:pPr>
            <a:endParaRPr sz="2750" noProof="1">
              <a:latin typeface="Times New Roman" panose="02020603050405020304"/>
              <a:cs typeface="Times New Roman" panose="02020603050405020304"/>
            </a:endParaRPr>
          </a:p>
          <a:p>
            <a:pPr marL="355600" indent="-342900">
              <a:buFont typeface="Wingdings" panose="05000000000000000000"/>
              <a:buChar char=""/>
              <a:tabLst>
                <a:tab pos="355600" algn="l"/>
              </a:tabLst>
            </a:pPr>
            <a:r>
              <a:rPr sz="2400" b="1" noProof="1">
                <a:latin typeface="微软雅黑" panose="020B0503020204020204" pitchFamily="34" charset="-122"/>
                <a:ea typeface="宋体" panose="02010600030101010101" pitchFamily="2" charset="-122"/>
                <a:cs typeface="微软雅黑" panose="020B0503020204020204" pitchFamily="34" charset="-122"/>
              </a:rPr>
              <a:t>羊</a:t>
            </a:r>
            <a:r>
              <a:rPr sz="2400" noProof="1">
                <a:latin typeface="微软雅黑" panose="020B0503020204020204" pitchFamily="34" charset="-122"/>
                <a:ea typeface="宋体" panose="02010600030101010101" pitchFamily="2" charset="-122"/>
                <a:cs typeface="微软雅黑" panose="020B0503020204020204" pitchFamily="34" charset="-122"/>
              </a:rPr>
              <a:t>有细毛、半细毛、羔皮、裘皮、肉用等品种</a:t>
            </a:r>
            <a:endParaRPr sz="24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object 2"/>
          <p:cNvSpPr/>
          <p:nvPr/>
        </p:nvSpPr>
        <p:spPr>
          <a:xfrm>
            <a:off x="2032000" y="3524250"/>
            <a:ext cx="3732213" cy="2543175"/>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5538" name="object 3"/>
          <p:cNvSpPr/>
          <p:nvPr/>
        </p:nvSpPr>
        <p:spPr>
          <a:xfrm>
            <a:off x="6688138" y="3524250"/>
            <a:ext cx="3108325" cy="2543175"/>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5539" name="object 4"/>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二、按生产力类型分</a:t>
            </a:r>
          </a:p>
        </p:txBody>
      </p:sp>
      <p:sp>
        <p:nvSpPr>
          <p:cNvPr id="5" name="object 5"/>
          <p:cNvSpPr txBox="1"/>
          <p:nvPr/>
        </p:nvSpPr>
        <p:spPr>
          <a:xfrm>
            <a:off x="2106613" y="1195388"/>
            <a:ext cx="6581775" cy="1666875"/>
          </a:xfrm>
          <a:prstGeom prst="rect">
            <a:avLst/>
          </a:prstGeom>
        </p:spPr>
        <p:txBody>
          <a:bodyPr vert="horz" wrap="square" lIns="0" tIns="12065" rIns="0" bIns="0" rtlCol="0">
            <a:spAutoFit/>
          </a:bodyPr>
          <a:lstStyle/>
          <a:p>
            <a:pPr marL="1766570">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1、专用品种（专门化品种）</a:t>
            </a:r>
            <a:r>
              <a:rPr sz="2800"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a:p>
            <a:endParaRPr sz="2800" noProof="1">
              <a:latin typeface="Times New Roman" panose="02020603050405020304"/>
              <a:cs typeface="Times New Roman" panose="02020603050405020304"/>
            </a:endParaRPr>
          </a:p>
          <a:p>
            <a:pPr>
              <a:spcBef>
                <a:spcPts val="10"/>
              </a:spcBef>
            </a:pPr>
            <a:endParaRPr sz="2750" noProof="1">
              <a:latin typeface="Times New Roman" panose="02020603050405020304"/>
              <a:cs typeface="Times New Roman" panose="02020603050405020304"/>
            </a:endParaRPr>
          </a:p>
          <a:p>
            <a:pPr marL="355600" indent="-342900">
              <a:buFont typeface="Wingdings" panose="05000000000000000000"/>
              <a:buChar char=""/>
              <a:tabLst>
                <a:tab pos="355600" algn="l"/>
              </a:tabLst>
            </a:pPr>
            <a:r>
              <a:rPr sz="2400" b="1" noProof="1">
                <a:latin typeface="微软雅黑" panose="020B0503020204020204" pitchFamily="34" charset="-122"/>
                <a:ea typeface="宋体" panose="02010600030101010101" pitchFamily="2" charset="-122"/>
                <a:cs typeface="微软雅黑" panose="020B0503020204020204" pitchFamily="34" charset="-122"/>
              </a:rPr>
              <a:t>猪</a:t>
            </a:r>
            <a:r>
              <a:rPr sz="2400" noProof="1">
                <a:latin typeface="微软雅黑" panose="020B0503020204020204" pitchFamily="34" charset="-122"/>
                <a:ea typeface="宋体" panose="02010600030101010101" pitchFamily="2" charset="-122"/>
                <a:cs typeface="微软雅黑" panose="020B0503020204020204" pitchFamily="34" charset="-122"/>
              </a:rPr>
              <a:t>有脂肪型、瘦肉型等品种</a:t>
            </a:r>
            <a:endParaRPr sz="24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object 2"/>
          <p:cNvSpPr/>
          <p:nvPr/>
        </p:nvSpPr>
        <p:spPr>
          <a:xfrm>
            <a:off x="2106613" y="3403600"/>
            <a:ext cx="3138487" cy="2779713"/>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6562" name="object 4"/>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二、按生产力类型分</a:t>
            </a:r>
          </a:p>
        </p:txBody>
      </p:sp>
      <p:sp>
        <p:nvSpPr>
          <p:cNvPr id="5" name="object 5"/>
          <p:cNvSpPr txBox="1"/>
          <p:nvPr/>
        </p:nvSpPr>
        <p:spPr>
          <a:xfrm>
            <a:off x="2106613" y="1195388"/>
            <a:ext cx="6581775" cy="1884363"/>
          </a:xfrm>
          <a:prstGeom prst="rect">
            <a:avLst/>
          </a:prstGeom>
        </p:spPr>
        <p:txBody>
          <a:bodyPr vert="horz" wrap="square" lIns="0" tIns="12065" rIns="0" bIns="0" rtlCol="0">
            <a:spAutoFit/>
          </a:bodyPr>
          <a:lstStyle/>
          <a:p>
            <a:pPr marL="1766570">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1、专用品种（专门化品种）</a:t>
            </a:r>
            <a:r>
              <a:rPr sz="2800"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a:p>
            <a:endParaRPr sz="2800" noProof="1">
              <a:latin typeface="Times New Roman" panose="02020603050405020304"/>
              <a:cs typeface="Times New Roman" panose="02020603050405020304"/>
            </a:endParaRPr>
          </a:p>
          <a:p>
            <a:pPr>
              <a:spcBef>
                <a:spcPts val="10"/>
              </a:spcBef>
            </a:pPr>
            <a:endParaRPr sz="2750" noProof="1">
              <a:latin typeface="Times New Roman" panose="02020603050405020304"/>
              <a:cs typeface="Times New Roman" panose="02020603050405020304"/>
            </a:endParaRPr>
          </a:p>
          <a:p>
            <a:pPr marL="355600" indent="-342900">
              <a:spcBef>
                <a:spcPts val="1695"/>
              </a:spcBef>
              <a:buFont typeface="Wingdings" panose="05000000000000000000"/>
              <a:buChar char=""/>
              <a:tabLst>
                <a:tab pos="355600" algn="l"/>
              </a:tabLst>
            </a:pPr>
            <a:r>
              <a:rPr sz="2400" b="1" noProof="1">
                <a:latin typeface="微软雅黑" panose="020B0503020204020204" pitchFamily="34" charset="-122"/>
                <a:ea typeface="宋体" panose="02010600030101010101" pitchFamily="2" charset="-122"/>
                <a:cs typeface="微软雅黑" panose="020B0503020204020204" pitchFamily="34" charset="-122"/>
              </a:rPr>
              <a:t>鸡</a:t>
            </a:r>
            <a:r>
              <a:rPr sz="2400" noProof="1">
                <a:latin typeface="微软雅黑" panose="020B0503020204020204" pitchFamily="34" charset="-122"/>
                <a:ea typeface="宋体" panose="02010600030101010101" pitchFamily="2" charset="-122"/>
                <a:cs typeface="微软雅黑" panose="020B0503020204020204" pitchFamily="34" charset="-122"/>
              </a:rPr>
              <a:t>有蛋用、肉型等品种</a:t>
            </a:r>
            <a:endParaRPr sz="2400" noProof="1">
              <a:latin typeface="微软雅黑" panose="020B0503020204020204" pitchFamily="34" charset="-122"/>
              <a:cs typeface="微软雅黑" panose="020B0503020204020204" pitchFamily="34" charset="-122"/>
            </a:endParaRPr>
          </a:p>
        </p:txBody>
      </p:sp>
      <p:pic>
        <p:nvPicPr>
          <p:cNvPr id="66564" name="图片 2"/>
          <p:cNvPicPr>
            <a:picLocks noChangeAspect="1"/>
          </p:cNvPicPr>
          <p:nvPr/>
        </p:nvPicPr>
        <p:blipFill>
          <a:blip r:embed="rId3"/>
          <a:stretch>
            <a:fillRect/>
          </a:stretch>
        </p:blipFill>
        <p:spPr>
          <a:xfrm>
            <a:off x="6886575" y="3402013"/>
            <a:ext cx="2695575" cy="27813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object 2"/>
          <p:cNvSpPr/>
          <p:nvPr/>
        </p:nvSpPr>
        <p:spPr>
          <a:xfrm>
            <a:off x="7923213" y="3940175"/>
            <a:ext cx="3638550" cy="2538413"/>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7586" name="object 3"/>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二、按生产力类型分</a:t>
            </a:r>
          </a:p>
        </p:txBody>
      </p:sp>
      <p:sp>
        <p:nvSpPr>
          <p:cNvPr id="4" name="object 4"/>
          <p:cNvSpPr txBox="1"/>
          <p:nvPr/>
        </p:nvSpPr>
        <p:spPr>
          <a:xfrm>
            <a:off x="1135063" y="1195388"/>
            <a:ext cx="7194550" cy="3743325"/>
          </a:xfrm>
          <a:prstGeom prst="rect">
            <a:avLst/>
          </a:prstGeom>
        </p:spPr>
        <p:txBody>
          <a:bodyPr vert="horz" wrap="square" lIns="0" tIns="12065" rIns="0" bIns="0" rtlCol="0">
            <a:spAutoFit/>
          </a:bodyPr>
          <a:lstStyle/>
          <a:p>
            <a:pPr marL="2919095">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2</a:t>
            </a:r>
            <a:r>
              <a:rPr sz="2800" spc="-10" noProof="1">
                <a:latin typeface="宋体" panose="02010600030101010101" pitchFamily="2" charset="-122"/>
                <a:ea typeface="宋体" panose="02010600030101010101" pitchFamily="2" charset="-122"/>
                <a:cs typeface="宋体" panose="02010600030101010101" pitchFamily="2" charset="-122"/>
              </a:rPr>
              <a:t>、</a:t>
            </a:r>
            <a:r>
              <a:rPr sz="2800" b="1" spc="-10" noProof="1">
                <a:latin typeface="宋体" panose="02010600030101010101" pitchFamily="2" charset="-122"/>
                <a:ea typeface="宋体" panose="02010600030101010101" pitchFamily="2" charset="-122"/>
                <a:cs typeface="宋体" panose="02010600030101010101" pitchFamily="2" charset="-122"/>
              </a:rPr>
              <a:t>兼用品种</a:t>
            </a:r>
            <a:r>
              <a:rPr sz="2800" spc="-10" noProof="1">
                <a:latin typeface="宋体" panose="02010600030101010101" pitchFamily="2" charset="-122"/>
                <a:ea typeface="宋体" panose="02010600030101010101" pitchFamily="2" charset="-122"/>
                <a:cs typeface="宋体" panose="02010600030101010101" pitchFamily="2" charset="-122"/>
              </a:rPr>
              <a:t>（综合品种</a:t>
            </a:r>
            <a:r>
              <a:rPr sz="2800" spc="-5"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a:p>
            <a:endParaRPr sz="2800" noProof="1">
              <a:latin typeface="Times New Roman" panose="02020603050405020304"/>
              <a:cs typeface="Times New Roman" panose="02020603050405020304"/>
            </a:endParaRPr>
          </a:p>
          <a:p>
            <a:endParaRPr sz="2800" noProof="1">
              <a:latin typeface="Times New Roman" panose="02020603050405020304"/>
              <a:cs typeface="Times New Roman" panose="02020603050405020304"/>
            </a:endParaRPr>
          </a:p>
          <a:p>
            <a:pPr marL="355600" indent="-342900">
              <a:spcBef>
                <a:spcPts val="2405"/>
              </a:spcBef>
              <a:buFont typeface="Wingdings" panose="05000000000000000000"/>
              <a:buChar char=""/>
              <a:tabLst>
                <a:tab pos="356235" algn="l"/>
              </a:tabLst>
            </a:pPr>
            <a:r>
              <a:rPr sz="2400" noProof="1">
                <a:latin typeface="微软雅黑" panose="020B0503020204020204" pitchFamily="34" charset="-122"/>
                <a:ea typeface="宋体" panose="02010600030101010101" pitchFamily="2" charset="-122"/>
                <a:cs typeface="微软雅黑" panose="020B0503020204020204" pitchFamily="34" charset="-122"/>
              </a:rPr>
              <a:t>这类品种是指兼备不同生产用途的品种。</a:t>
            </a:r>
            <a:endParaRPr sz="2400" noProof="1">
              <a:latin typeface="微软雅黑" panose="020B0503020204020204" pitchFamily="34" charset="-122"/>
              <a:cs typeface="微软雅黑" panose="020B0503020204020204" pitchFamily="34" charset="-122"/>
            </a:endParaRPr>
          </a:p>
          <a:p>
            <a:pPr marL="812800" lvl="1" indent="-342900" fontAlgn="base">
              <a:spcBef>
                <a:spcPts val="1695"/>
              </a:spcBef>
              <a:buFont typeface="Wingdings" panose="05000000000000000000"/>
              <a:buChar char=""/>
              <a:tabLst>
                <a:tab pos="356235" algn="l"/>
              </a:tabLst>
            </a:pPr>
            <a:r>
              <a:rPr sz="2400" strike="noStrike" noProof="1">
                <a:latin typeface="微软雅黑" panose="020B0503020204020204" pitchFamily="34" charset="-122"/>
                <a:ea typeface="宋体" panose="02010600030101010101" pitchFamily="2" charset="-122"/>
                <a:cs typeface="微软雅黑" panose="020B0503020204020204" pitchFamily="34" charset="-122"/>
              </a:rPr>
              <a:t>在农业生产水平较低的情况下形成的</a:t>
            </a:r>
            <a:r>
              <a:rPr sz="2400" b="1" strike="noStrike"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原始品种</a:t>
            </a:r>
            <a:r>
              <a:rPr sz="2400" strike="noStrike" noProof="1">
                <a:latin typeface="微软雅黑" panose="020B0503020204020204" pitchFamily="34" charset="-122"/>
                <a:ea typeface="宋体" panose="02010600030101010101" pitchFamily="2" charset="-122"/>
                <a:cs typeface="微软雅黑" panose="020B0503020204020204" pitchFamily="34" charset="-122"/>
              </a:rPr>
              <a:t>；</a:t>
            </a:r>
            <a:endParaRPr sz="2400" strike="noStrike" noProof="1">
              <a:latin typeface="微软雅黑" panose="020B0503020204020204" pitchFamily="34" charset="-122"/>
              <a:cs typeface="微软雅黑" panose="020B0503020204020204" pitchFamily="34" charset="-122"/>
            </a:endParaRPr>
          </a:p>
          <a:p>
            <a:pPr marL="812800" lvl="1" indent="-342900" fontAlgn="base">
              <a:spcBef>
                <a:spcPts val="1705"/>
              </a:spcBef>
              <a:buFont typeface="Wingdings" panose="05000000000000000000"/>
              <a:buChar char=""/>
              <a:tabLst>
                <a:tab pos="356235" algn="l"/>
              </a:tabLst>
            </a:pPr>
            <a:r>
              <a:rPr sz="2400" b="1" strike="noStrike" noProof="1">
                <a:solidFill>
                  <a:srgbClr val="C00000"/>
                </a:solidFill>
                <a:latin typeface="微软雅黑" panose="020B0503020204020204" pitchFamily="34" charset="-122"/>
                <a:ea typeface="宋体" panose="02010600030101010101" pitchFamily="2" charset="-122"/>
                <a:cs typeface="微软雅黑" panose="020B0503020204020204" pitchFamily="34" charset="-122"/>
              </a:rPr>
              <a:t>专门培育</a:t>
            </a:r>
            <a:r>
              <a:rPr sz="2400" strike="noStrike" noProof="1">
                <a:latin typeface="微软雅黑" panose="020B0503020204020204" pitchFamily="34" charset="-122"/>
                <a:ea typeface="宋体" panose="02010600030101010101" pitchFamily="2" charset="-122"/>
                <a:cs typeface="微软雅黑" panose="020B0503020204020204" pitchFamily="34" charset="-122"/>
              </a:rPr>
              <a:t>的兼用品种。</a:t>
            </a:r>
            <a:endParaRPr sz="2400" strike="noStrike" noProof="1">
              <a:latin typeface="微软雅黑" panose="020B0503020204020204" pitchFamily="34" charset="-122"/>
              <a:cs typeface="微软雅黑" panose="020B0503020204020204" pitchFamily="34" charset="-122"/>
            </a:endParaRPr>
          </a:p>
          <a:p>
            <a:pPr marL="355600" indent="-342900">
              <a:spcBef>
                <a:spcPts val="1690"/>
              </a:spcBef>
              <a:buFont typeface="Wingdings" panose="05000000000000000000"/>
              <a:buChar char=""/>
              <a:tabLst>
                <a:tab pos="356235" algn="l"/>
              </a:tabLst>
            </a:pPr>
            <a:r>
              <a:rPr sz="2400" noProof="1">
                <a:latin typeface="微软雅黑" panose="020B0503020204020204" pitchFamily="34" charset="-122"/>
                <a:ea typeface="宋体" panose="02010600030101010101" pitchFamily="2" charset="-122"/>
                <a:cs typeface="微软雅黑" panose="020B0503020204020204" pitchFamily="34" charset="-122"/>
              </a:rPr>
              <a:t>羊有毛肉兼用品种：新疆细毛羊</a:t>
            </a:r>
            <a:endParaRPr sz="24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object 2"/>
          <p:cNvSpPr/>
          <p:nvPr/>
        </p:nvSpPr>
        <p:spPr>
          <a:xfrm>
            <a:off x="1792288" y="3971925"/>
            <a:ext cx="4094162" cy="2654300"/>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68610" name="object 4"/>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二、按生产力类型分</a:t>
            </a:r>
          </a:p>
        </p:txBody>
      </p:sp>
      <p:sp>
        <p:nvSpPr>
          <p:cNvPr id="5" name="object 5"/>
          <p:cNvSpPr txBox="1"/>
          <p:nvPr/>
        </p:nvSpPr>
        <p:spPr>
          <a:xfrm>
            <a:off x="2106613" y="1195388"/>
            <a:ext cx="6223000" cy="2254250"/>
          </a:xfrm>
          <a:prstGeom prst="rect">
            <a:avLst/>
          </a:prstGeom>
        </p:spPr>
        <p:txBody>
          <a:bodyPr vert="horz" wrap="square" lIns="0" tIns="12065" rIns="0" bIns="0" rtlCol="0">
            <a:spAutoFit/>
          </a:bodyPr>
          <a:lstStyle/>
          <a:p>
            <a:pPr marL="1946275">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2</a:t>
            </a:r>
            <a:r>
              <a:rPr sz="2800" spc="-10" noProof="1">
                <a:latin typeface="宋体" panose="02010600030101010101" pitchFamily="2" charset="-122"/>
                <a:ea typeface="宋体" panose="02010600030101010101" pitchFamily="2" charset="-122"/>
                <a:cs typeface="宋体" panose="02010600030101010101" pitchFamily="2" charset="-122"/>
              </a:rPr>
              <a:t>、兼用品种（综合品种</a:t>
            </a:r>
            <a:r>
              <a:rPr sz="2800" spc="-5"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a:p>
            <a:endParaRPr sz="2800" noProof="1">
              <a:latin typeface="Times New Roman" panose="02020603050405020304"/>
              <a:cs typeface="Times New Roman" panose="02020603050405020304"/>
            </a:endParaRPr>
          </a:p>
          <a:p>
            <a:pPr>
              <a:spcBef>
                <a:spcPts val="10"/>
              </a:spcBef>
            </a:pPr>
            <a:endParaRPr sz="2750" noProof="1">
              <a:latin typeface="Times New Roman" panose="02020603050405020304"/>
              <a:cs typeface="Times New Roman" panose="02020603050405020304"/>
            </a:endParaRPr>
          </a:p>
          <a:p>
            <a:pPr marL="355600" indent="-342900">
              <a:buFont typeface="Wingdings" panose="05000000000000000000"/>
              <a:buChar char=""/>
              <a:tabLst>
                <a:tab pos="355600" algn="l"/>
              </a:tabLst>
            </a:pPr>
            <a:r>
              <a:rPr sz="2400" noProof="1">
                <a:latin typeface="微软雅黑" panose="020B0503020204020204" pitchFamily="34" charset="-122"/>
                <a:ea typeface="宋体" panose="02010600030101010101" pitchFamily="2" charset="-122"/>
                <a:cs typeface="微软雅黑" panose="020B0503020204020204" pitchFamily="34" charset="-122"/>
              </a:rPr>
              <a:t>牛有乳肉兼用品种：西门塔尔牛</a:t>
            </a:r>
            <a:endParaRPr sz="2400" noProof="1">
              <a:latin typeface="微软雅黑" panose="020B0503020204020204" pitchFamily="34" charset="-122"/>
              <a:cs typeface="微软雅黑" panose="020B0503020204020204" pitchFamily="34" charset="-122"/>
            </a:endParaRPr>
          </a:p>
          <a:p>
            <a:pPr marL="355600" indent="-342900">
              <a:spcBef>
                <a:spcPts val="1695"/>
              </a:spcBef>
              <a:buFont typeface="Wingdings" panose="05000000000000000000"/>
              <a:buChar char=""/>
              <a:tabLst>
                <a:tab pos="355600" algn="l"/>
              </a:tabLst>
            </a:pPr>
            <a:r>
              <a:rPr sz="2400" noProof="1">
                <a:latin typeface="微软雅黑" panose="020B0503020204020204" pitchFamily="34" charset="-122"/>
                <a:ea typeface="宋体" panose="02010600030101010101" pitchFamily="2" charset="-122"/>
                <a:cs typeface="微软雅黑" panose="020B0503020204020204" pitchFamily="34" charset="-122"/>
              </a:rPr>
              <a:t>鸡有蛋肉兼用品种：</a:t>
            </a:r>
            <a:r>
              <a:rPr lang="zh-CN" sz="2400" noProof="1">
                <a:latin typeface="微软雅黑" panose="020B0503020204020204" pitchFamily="34" charset="-122"/>
                <a:ea typeface="宋体" panose="02010600030101010101" pitchFamily="2" charset="-122"/>
                <a:cs typeface="微软雅黑" panose="020B0503020204020204" pitchFamily="34" charset="-122"/>
                <a:sym typeface="+mn-ea"/>
              </a:rPr>
              <a:t>狼山鸡，</a:t>
            </a:r>
            <a:r>
              <a:rPr lang="zh-CN" sz="2400" noProof="1">
                <a:latin typeface="微软雅黑" panose="020B0503020204020204" pitchFamily="34" charset="-122"/>
                <a:ea typeface="宋体" panose="02010600030101010101" pitchFamily="2" charset="-122"/>
                <a:cs typeface="微软雅黑" panose="020B0503020204020204" pitchFamily="34" charset="-122"/>
              </a:rPr>
              <a:t>新狼山鸡</a:t>
            </a:r>
          </a:p>
        </p:txBody>
      </p:sp>
      <p:pic>
        <p:nvPicPr>
          <p:cNvPr id="7" name="图片 6"/>
          <p:cNvPicPr>
            <a:picLocks noChangeAspect="1"/>
          </p:cNvPicPr>
          <p:nvPr>
            <p:custDataLst>
              <p:tags r:id="rId1"/>
            </p:custDataLst>
          </p:nvPr>
        </p:nvPicPr>
        <p:blipFill>
          <a:blip r:embed="rId4"/>
          <a:srcRect l="108" r="108"/>
          <a:stretch>
            <a:fillRect/>
          </a:stretch>
        </p:blipFill>
        <p:spPr>
          <a:xfrm>
            <a:off x="7512050" y="3549650"/>
            <a:ext cx="4102100" cy="3076575"/>
          </a:xfrm>
          <a:prstGeom prst="rect">
            <a:avLst/>
          </a:prstGeom>
          <a:effectLst>
            <a:outerShdw blurRad="381000" dist="139700" dir="5400000" algn="t" rotWithShape="0">
              <a:srgbClr val="297ECF">
                <a:alpha val="2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677988" y="1958975"/>
          <a:ext cx="9392285" cy="4674362"/>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gridCol w="1039495">
                  <a:extLst>
                    <a:ext uri="{9D8B030D-6E8A-4147-A177-3AD203B41FA5}">
                      <a16:colId xmlns:a16="http://schemas.microsoft.com/office/drawing/2014/main" val="20002"/>
                    </a:ext>
                  </a:extLst>
                </a:gridCol>
                <a:gridCol w="1391920">
                  <a:extLst>
                    <a:ext uri="{9D8B030D-6E8A-4147-A177-3AD203B41FA5}">
                      <a16:colId xmlns:a16="http://schemas.microsoft.com/office/drawing/2014/main" val="20003"/>
                    </a:ext>
                  </a:extLst>
                </a:gridCol>
                <a:gridCol w="1022350">
                  <a:extLst>
                    <a:ext uri="{9D8B030D-6E8A-4147-A177-3AD203B41FA5}">
                      <a16:colId xmlns:a16="http://schemas.microsoft.com/office/drawing/2014/main" val="20004"/>
                    </a:ext>
                  </a:extLst>
                </a:gridCol>
                <a:gridCol w="908050">
                  <a:extLst>
                    <a:ext uri="{9D8B030D-6E8A-4147-A177-3AD203B41FA5}">
                      <a16:colId xmlns:a16="http://schemas.microsoft.com/office/drawing/2014/main" val="20005"/>
                    </a:ext>
                  </a:extLst>
                </a:gridCol>
                <a:gridCol w="978535">
                  <a:extLst>
                    <a:ext uri="{9D8B030D-6E8A-4147-A177-3AD203B41FA5}">
                      <a16:colId xmlns:a16="http://schemas.microsoft.com/office/drawing/2014/main" val="20006"/>
                    </a:ext>
                  </a:extLst>
                </a:gridCol>
                <a:gridCol w="108077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1047115">
                <a:tc>
                  <a:txBody>
                    <a:bodyPr/>
                    <a:lstStyle/>
                    <a:p>
                      <a:pPr marL="278130">
                        <a:lnSpc>
                          <a:spcPct val="100000"/>
                        </a:lnSpc>
                        <a:spcBef>
                          <a:spcPts val="2335"/>
                        </a:spcBef>
                      </a:pPr>
                      <a:r>
                        <a:rPr sz="2800" dirty="0">
                          <a:solidFill>
                            <a:srgbClr val="404040"/>
                          </a:solidFill>
                          <a:latin typeface="微软雅黑" panose="020B0503020204020204" pitchFamily="34" charset="-122"/>
                          <a:cs typeface="微软雅黑" panose="020B0503020204020204" pitchFamily="34" charset="-122"/>
                        </a:rPr>
                        <a:t>种</a:t>
                      </a:r>
                      <a:endParaRPr sz="2800">
                        <a:latin typeface="微软雅黑" panose="020B0503020204020204" pitchFamily="34" charset="-122"/>
                        <a:cs typeface="微软雅黑" panose="020B0503020204020204" pitchFamily="34" charset="-122"/>
                      </a:endParaRPr>
                    </a:p>
                  </a:txBody>
                  <a:tcPr marL="0" marR="0" marT="29654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11430" algn="ctr">
                        <a:lnSpc>
                          <a:spcPct val="100000"/>
                        </a:lnSpc>
                        <a:spcBef>
                          <a:spcPts val="2335"/>
                        </a:spcBef>
                      </a:pPr>
                      <a:r>
                        <a:rPr sz="2800" dirty="0">
                          <a:solidFill>
                            <a:srgbClr val="404040"/>
                          </a:solidFill>
                          <a:latin typeface="微软雅黑" panose="020B0503020204020204" pitchFamily="34" charset="-122"/>
                          <a:cs typeface="微软雅黑" panose="020B0503020204020204" pitchFamily="34" charset="-122"/>
                        </a:rPr>
                        <a:t>猪</a:t>
                      </a:r>
                      <a:endParaRPr sz="2800">
                        <a:latin typeface="微软雅黑" panose="020B0503020204020204" pitchFamily="34" charset="-122"/>
                        <a:cs typeface="微软雅黑" panose="020B0503020204020204" pitchFamily="34" charset="-122"/>
                      </a:endParaRPr>
                    </a:p>
                  </a:txBody>
                  <a:tcPr marL="0" marR="0" marT="29654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377825">
                        <a:lnSpc>
                          <a:spcPct val="100000"/>
                        </a:lnSpc>
                        <a:spcBef>
                          <a:spcPts val="2335"/>
                        </a:spcBef>
                      </a:pPr>
                      <a:r>
                        <a:rPr sz="2800" dirty="0">
                          <a:solidFill>
                            <a:srgbClr val="404040"/>
                          </a:solidFill>
                          <a:latin typeface="微软雅黑" panose="020B0503020204020204" pitchFamily="34" charset="-122"/>
                          <a:cs typeface="微软雅黑" panose="020B0503020204020204" pitchFamily="34" charset="-122"/>
                        </a:rPr>
                        <a:t>鸡</a:t>
                      </a:r>
                      <a:endParaRPr sz="2800">
                        <a:latin typeface="微软雅黑" panose="020B0503020204020204" pitchFamily="34" charset="-122"/>
                        <a:cs typeface="微软雅黑" panose="020B0503020204020204" pitchFamily="34" charset="-122"/>
                      </a:endParaRPr>
                    </a:p>
                  </a:txBody>
                  <a:tcPr marL="0" marR="0" marT="29654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377825">
                        <a:lnSpc>
                          <a:spcPct val="100000"/>
                        </a:lnSpc>
                        <a:spcBef>
                          <a:spcPts val="2335"/>
                        </a:spcBef>
                      </a:pPr>
                      <a:r>
                        <a:rPr sz="2800" dirty="0">
                          <a:solidFill>
                            <a:srgbClr val="404040"/>
                          </a:solidFill>
                          <a:latin typeface="微软雅黑" panose="020B0503020204020204" pitchFamily="34" charset="-122"/>
                          <a:cs typeface="微软雅黑" panose="020B0503020204020204" pitchFamily="34" charset="-122"/>
                        </a:rPr>
                        <a:t>牛</a:t>
                      </a:r>
                      <a:endParaRPr sz="2800">
                        <a:latin typeface="微软雅黑" panose="020B0503020204020204" pitchFamily="34" charset="-122"/>
                        <a:cs typeface="微软雅黑" panose="020B0503020204020204" pitchFamily="34" charset="-122"/>
                      </a:endParaRPr>
                    </a:p>
                  </a:txBody>
                  <a:tcPr marL="0" marR="0" marT="29654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12065" algn="ctr">
                        <a:lnSpc>
                          <a:spcPct val="100000"/>
                        </a:lnSpc>
                        <a:spcBef>
                          <a:spcPts val="320"/>
                        </a:spcBef>
                      </a:pPr>
                      <a:r>
                        <a:rPr sz="2800" dirty="0">
                          <a:solidFill>
                            <a:srgbClr val="404040"/>
                          </a:solidFill>
                          <a:latin typeface="微软雅黑" panose="020B0503020204020204" pitchFamily="34" charset="-122"/>
                          <a:cs typeface="微软雅黑" panose="020B0503020204020204" pitchFamily="34" charset="-122"/>
                        </a:rPr>
                        <a:t>绵</a:t>
                      </a:r>
                      <a:endParaRPr sz="2800">
                        <a:latin typeface="微软雅黑" panose="020B0503020204020204" pitchFamily="34" charset="-122"/>
                        <a:cs typeface="微软雅黑" panose="020B0503020204020204" pitchFamily="34" charset="-122"/>
                      </a:endParaRPr>
                    </a:p>
                    <a:p>
                      <a:pPr marL="12065" algn="ctr">
                        <a:lnSpc>
                          <a:spcPct val="100000"/>
                        </a:lnSpc>
                        <a:spcBef>
                          <a:spcPts val="670"/>
                        </a:spcBef>
                      </a:pPr>
                      <a:r>
                        <a:rPr sz="2800" dirty="0">
                          <a:solidFill>
                            <a:srgbClr val="404040"/>
                          </a:solidFill>
                          <a:latin typeface="微软雅黑" panose="020B0503020204020204" pitchFamily="34" charset="-122"/>
                          <a:cs typeface="微软雅黑" panose="020B0503020204020204" pitchFamily="34" charset="-122"/>
                        </a:rPr>
                        <a:t>羊</a:t>
                      </a:r>
                      <a:endParaRPr sz="2800">
                        <a:latin typeface="微软雅黑" panose="020B0503020204020204" pitchFamily="34" charset="-122"/>
                        <a:cs typeface="微软雅黑" panose="020B0503020204020204" pitchFamily="34" charset="-122"/>
                      </a:endParaRPr>
                    </a:p>
                  </a:txBody>
                  <a:tcPr marL="0" marR="0" marT="40640"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377825">
                        <a:lnSpc>
                          <a:spcPct val="100000"/>
                        </a:lnSpc>
                        <a:spcBef>
                          <a:spcPts val="320"/>
                        </a:spcBef>
                      </a:pPr>
                      <a:r>
                        <a:rPr sz="2800" dirty="0">
                          <a:solidFill>
                            <a:srgbClr val="404040"/>
                          </a:solidFill>
                          <a:latin typeface="微软雅黑" panose="020B0503020204020204" pitchFamily="34" charset="-122"/>
                          <a:cs typeface="微软雅黑" panose="020B0503020204020204" pitchFamily="34" charset="-122"/>
                        </a:rPr>
                        <a:t>山</a:t>
                      </a:r>
                      <a:endParaRPr sz="2800">
                        <a:latin typeface="微软雅黑" panose="020B0503020204020204" pitchFamily="34" charset="-122"/>
                        <a:cs typeface="微软雅黑" panose="020B0503020204020204" pitchFamily="34" charset="-122"/>
                      </a:endParaRPr>
                    </a:p>
                    <a:p>
                      <a:pPr marL="377825">
                        <a:lnSpc>
                          <a:spcPct val="100000"/>
                        </a:lnSpc>
                        <a:spcBef>
                          <a:spcPts val="670"/>
                        </a:spcBef>
                      </a:pPr>
                      <a:r>
                        <a:rPr sz="2800" dirty="0">
                          <a:solidFill>
                            <a:srgbClr val="404040"/>
                          </a:solidFill>
                          <a:latin typeface="微软雅黑" panose="020B0503020204020204" pitchFamily="34" charset="-122"/>
                          <a:cs typeface="微软雅黑" panose="020B0503020204020204" pitchFamily="34" charset="-122"/>
                        </a:rPr>
                        <a:t>羊</a:t>
                      </a:r>
                      <a:endParaRPr sz="2800">
                        <a:latin typeface="微软雅黑" panose="020B0503020204020204" pitchFamily="34" charset="-122"/>
                        <a:cs typeface="微软雅黑" panose="020B0503020204020204" pitchFamily="34" charset="-122"/>
                      </a:endParaRPr>
                    </a:p>
                  </a:txBody>
                  <a:tcPr marL="0" marR="0" marT="40640"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12065" algn="ctr">
                        <a:lnSpc>
                          <a:spcPct val="100000"/>
                        </a:lnSpc>
                        <a:spcBef>
                          <a:spcPts val="2335"/>
                        </a:spcBef>
                      </a:pPr>
                      <a:r>
                        <a:rPr sz="2800" dirty="0">
                          <a:solidFill>
                            <a:srgbClr val="404040"/>
                          </a:solidFill>
                          <a:latin typeface="微软雅黑" panose="020B0503020204020204" pitchFamily="34" charset="-122"/>
                          <a:cs typeface="微软雅黑" panose="020B0503020204020204" pitchFamily="34" charset="-122"/>
                        </a:rPr>
                        <a:t>马</a:t>
                      </a:r>
                      <a:endParaRPr sz="2800">
                        <a:latin typeface="微软雅黑" panose="020B0503020204020204" pitchFamily="34" charset="-122"/>
                        <a:cs typeface="微软雅黑" panose="020B0503020204020204" pitchFamily="34" charset="-122"/>
                      </a:endParaRPr>
                    </a:p>
                  </a:txBody>
                  <a:tcPr marL="0" marR="0" marT="29654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12700" algn="ctr">
                        <a:lnSpc>
                          <a:spcPct val="100000"/>
                        </a:lnSpc>
                        <a:spcBef>
                          <a:spcPts val="2335"/>
                        </a:spcBef>
                      </a:pPr>
                      <a:r>
                        <a:rPr sz="2800" dirty="0">
                          <a:solidFill>
                            <a:srgbClr val="404040"/>
                          </a:solidFill>
                          <a:latin typeface="微软雅黑" panose="020B0503020204020204" pitchFamily="34" charset="-122"/>
                          <a:cs typeface="微软雅黑" panose="020B0503020204020204" pitchFamily="34" charset="-122"/>
                        </a:rPr>
                        <a:t>兔</a:t>
                      </a:r>
                      <a:endParaRPr sz="2800">
                        <a:latin typeface="微软雅黑" panose="020B0503020204020204" pitchFamily="34" charset="-122"/>
                        <a:cs typeface="微软雅黑" panose="020B0503020204020204" pitchFamily="34" charset="-122"/>
                      </a:endParaRPr>
                    </a:p>
                  </a:txBody>
                  <a:tcPr marL="0" marR="0" marT="29654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14605" algn="ctr">
                        <a:lnSpc>
                          <a:spcPct val="100000"/>
                        </a:lnSpc>
                        <a:spcBef>
                          <a:spcPts val="2335"/>
                        </a:spcBef>
                      </a:pPr>
                      <a:r>
                        <a:rPr sz="2800" dirty="0">
                          <a:solidFill>
                            <a:srgbClr val="404040"/>
                          </a:solidFill>
                          <a:latin typeface="微软雅黑" panose="020B0503020204020204" pitchFamily="34" charset="-122"/>
                          <a:cs typeface="微软雅黑" panose="020B0503020204020204" pitchFamily="34" charset="-122"/>
                        </a:rPr>
                        <a:t>鸽</a:t>
                      </a:r>
                      <a:endParaRPr sz="2800">
                        <a:latin typeface="微软雅黑" panose="020B0503020204020204" pitchFamily="34" charset="-122"/>
                        <a:cs typeface="微软雅黑" panose="020B0503020204020204" pitchFamily="34" charset="-122"/>
                      </a:endParaRPr>
                    </a:p>
                  </a:txBody>
                  <a:tcPr marL="0" marR="0" marT="29654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extLst>
                  <a:ext uri="{0D108BD9-81ED-4DB2-BD59-A6C34878D82A}">
                    <a16:rowId xmlns:a16="http://schemas.microsoft.com/office/drawing/2014/main" val="10000"/>
                  </a:ext>
                </a:extLst>
              </a:tr>
              <a:tr h="2377440">
                <a:tc>
                  <a:txBody>
                    <a:bodyPr/>
                    <a:lstStyle/>
                    <a:p>
                      <a:pPr marL="97790">
                        <a:lnSpc>
                          <a:spcPct val="100000"/>
                        </a:lnSpc>
                        <a:spcBef>
                          <a:spcPts val="1065"/>
                        </a:spcBef>
                      </a:pPr>
                      <a:r>
                        <a:rPr sz="2000" dirty="0">
                          <a:solidFill>
                            <a:srgbClr val="404040"/>
                          </a:solidFill>
                          <a:latin typeface="微软雅黑" panose="020B0503020204020204" pitchFamily="34" charset="-122"/>
                          <a:cs typeface="微软雅黑" panose="020B0503020204020204" pitchFamily="34" charset="-122"/>
                        </a:rPr>
                        <a:t>品</a:t>
                      </a:r>
                      <a:endParaRPr sz="2000">
                        <a:latin typeface="微软雅黑" panose="020B0503020204020204" pitchFamily="34" charset="-122"/>
                        <a:cs typeface="微软雅黑" panose="020B0503020204020204" pitchFamily="34" charset="-122"/>
                      </a:endParaRPr>
                    </a:p>
                    <a:p>
                      <a:pPr marL="97790">
                        <a:lnSpc>
                          <a:spcPct val="100000"/>
                        </a:lnSpc>
                        <a:spcBef>
                          <a:spcPts val="1680"/>
                        </a:spcBef>
                      </a:pPr>
                      <a:r>
                        <a:rPr sz="2000" dirty="0">
                          <a:solidFill>
                            <a:srgbClr val="404040"/>
                          </a:solidFill>
                          <a:latin typeface="微软雅黑" panose="020B0503020204020204" pitchFamily="34" charset="-122"/>
                          <a:cs typeface="微软雅黑" panose="020B0503020204020204" pitchFamily="34" charset="-122"/>
                        </a:rPr>
                        <a:t>种</a:t>
                      </a:r>
                      <a:endParaRPr sz="2000">
                        <a:latin typeface="微软雅黑" panose="020B0503020204020204" pitchFamily="34" charset="-122"/>
                        <a:cs typeface="微软雅黑" panose="020B0503020204020204" pitchFamily="34" charset="-122"/>
                      </a:endParaRPr>
                    </a:p>
                  </a:txBody>
                  <a:tcPr marL="0" marR="0" marT="13525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97790" marR="21907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脂肪型、</a:t>
                      </a:r>
                    </a:p>
                    <a:p>
                      <a:pPr marL="97790" marR="21907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鲜肉型、</a:t>
                      </a:r>
                    </a:p>
                    <a:p>
                      <a:pPr marL="97790" marR="21907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瘦肉型</a:t>
                      </a:r>
                      <a:endParaRPr sz="2000">
                        <a:latin typeface="微软雅黑" panose="020B0503020204020204" pitchFamily="34" charset="-122"/>
                        <a:cs typeface="微软雅黑" panose="020B0503020204020204" pitchFamily="34" charset="-122"/>
                      </a:endParaRPr>
                    </a:p>
                  </a:txBody>
                  <a:tcPr marL="0" marR="0" marT="2349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97790" marR="228600">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蛋用、 肉用、</a:t>
                      </a:r>
                      <a:endParaRPr sz="2000">
                        <a:latin typeface="微软雅黑" panose="020B0503020204020204" pitchFamily="34" charset="-122"/>
                        <a:cs typeface="微软雅黑" panose="020B0503020204020204" pitchFamily="34" charset="-122"/>
                      </a:endParaRPr>
                    </a:p>
                    <a:p>
                      <a:pPr marL="97790" marR="228600">
                        <a:lnSpc>
                          <a:spcPts val="3600"/>
                        </a:lnSpc>
                      </a:pPr>
                      <a:r>
                        <a:rPr sz="2000" dirty="0">
                          <a:solidFill>
                            <a:srgbClr val="404040"/>
                          </a:solidFill>
                          <a:latin typeface="微软雅黑" panose="020B0503020204020204" pitchFamily="34" charset="-122"/>
                          <a:cs typeface="微软雅黑" panose="020B0503020204020204" pitchFamily="34" charset="-122"/>
                        </a:rPr>
                        <a:t>兼用、 药用、</a:t>
                      </a:r>
                      <a:endParaRPr sz="2000">
                        <a:latin typeface="微软雅黑" panose="020B0503020204020204" pitchFamily="34" charset="-122"/>
                        <a:cs typeface="微软雅黑" panose="020B0503020204020204" pitchFamily="34" charset="-122"/>
                      </a:endParaRPr>
                    </a:p>
                    <a:p>
                      <a:pPr marL="97790">
                        <a:lnSpc>
                          <a:spcPct val="100000"/>
                        </a:lnSpc>
                        <a:spcBef>
                          <a:spcPts val="885"/>
                        </a:spcBef>
                      </a:pPr>
                      <a:r>
                        <a:rPr sz="2000" dirty="0">
                          <a:solidFill>
                            <a:srgbClr val="404040"/>
                          </a:solidFill>
                          <a:latin typeface="微软雅黑" panose="020B0503020204020204" pitchFamily="34" charset="-122"/>
                          <a:cs typeface="微软雅黑" panose="020B0503020204020204" pitchFamily="34" charset="-122"/>
                        </a:rPr>
                        <a:t>观赏</a:t>
                      </a:r>
                      <a:endParaRPr sz="2000">
                        <a:latin typeface="微软雅黑" panose="020B0503020204020204" pitchFamily="34" charset="-122"/>
                        <a:cs typeface="微软雅黑" panose="020B0503020204020204" pitchFamily="34" charset="-122"/>
                      </a:endParaRPr>
                    </a:p>
                  </a:txBody>
                  <a:tcPr marL="0" marR="0" marT="2349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97790" marR="228600">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乳用、 </a:t>
                      </a:r>
                    </a:p>
                    <a:p>
                      <a:pPr marL="97790" marR="228600">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肉用、</a:t>
                      </a:r>
                      <a:endParaRPr sz="2000">
                        <a:latin typeface="微软雅黑" panose="020B0503020204020204" pitchFamily="34" charset="-122"/>
                        <a:cs typeface="微软雅黑" panose="020B0503020204020204" pitchFamily="34" charset="-122"/>
                      </a:endParaRPr>
                    </a:p>
                    <a:p>
                      <a:pPr marL="97790" marR="228600">
                        <a:lnSpc>
                          <a:spcPts val="3600"/>
                        </a:lnSpc>
                      </a:pPr>
                      <a:r>
                        <a:rPr sz="2000" dirty="0">
                          <a:solidFill>
                            <a:srgbClr val="404040"/>
                          </a:solidFill>
                          <a:latin typeface="微软雅黑" panose="020B0503020204020204" pitchFamily="34" charset="-122"/>
                          <a:cs typeface="微软雅黑" panose="020B0503020204020204" pitchFamily="34" charset="-122"/>
                        </a:rPr>
                        <a:t>乳肉兼 用、役用</a:t>
                      </a:r>
                      <a:endParaRPr sz="2000">
                        <a:latin typeface="微软雅黑" panose="020B0503020204020204" pitchFamily="34" charset="-122"/>
                        <a:cs typeface="微软雅黑" panose="020B0503020204020204" pitchFamily="34" charset="-122"/>
                      </a:endParaRPr>
                    </a:p>
                  </a:txBody>
                  <a:tcPr marL="0" marR="0" marT="2349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97790" marR="32829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毛用、 肉用、</a:t>
                      </a:r>
                      <a:endParaRPr sz="2000">
                        <a:latin typeface="微软雅黑" panose="020B0503020204020204" pitchFamily="34" charset="-122"/>
                        <a:cs typeface="微软雅黑" panose="020B0503020204020204" pitchFamily="34" charset="-122"/>
                      </a:endParaRPr>
                    </a:p>
                    <a:p>
                      <a:pPr marL="97790">
                        <a:lnSpc>
                          <a:spcPct val="100000"/>
                        </a:lnSpc>
                        <a:spcBef>
                          <a:spcPts val="880"/>
                        </a:spcBef>
                      </a:pPr>
                      <a:r>
                        <a:rPr sz="2000" dirty="0">
                          <a:solidFill>
                            <a:srgbClr val="404040"/>
                          </a:solidFill>
                          <a:latin typeface="微软雅黑" panose="020B0503020204020204" pitchFamily="34" charset="-122"/>
                          <a:cs typeface="微软雅黑" panose="020B0503020204020204" pitchFamily="34" charset="-122"/>
                        </a:rPr>
                        <a:t>羔皮用、</a:t>
                      </a:r>
                      <a:endParaRPr sz="2000">
                        <a:latin typeface="微软雅黑" panose="020B0503020204020204" pitchFamily="34" charset="-122"/>
                        <a:cs typeface="微软雅黑" panose="020B0503020204020204" pitchFamily="34" charset="-122"/>
                      </a:endParaRPr>
                    </a:p>
                    <a:p>
                      <a:pPr marL="97790">
                        <a:lnSpc>
                          <a:spcPct val="100000"/>
                        </a:lnSpc>
                        <a:spcBef>
                          <a:spcPts val="1685"/>
                        </a:spcBef>
                      </a:pPr>
                      <a:r>
                        <a:rPr sz="2000" dirty="0">
                          <a:solidFill>
                            <a:srgbClr val="404040"/>
                          </a:solidFill>
                          <a:latin typeface="微软雅黑" panose="020B0503020204020204" pitchFamily="34" charset="-122"/>
                          <a:cs typeface="微软雅黑" panose="020B0503020204020204" pitchFamily="34" charset="-122"/>
                        </a:rPr>
                        <a:t>裘皮用</a:t>
                      </a:r>
                      <a:endParaRPr sz="2000">
                        <a:latin typeface="微软雅黑" panose="020B0503020204020204" pitchFamily="34" charset="-122"/>
                        <a:cs typeface="微软雅黑" panose="020B0503020204020204" pitchFamily="34" charset="-122"/>
                      </a:endParaRPr>
                    </a:p>
                  </a:txBody>
                  <a:tcPr marL="0" marR="0" marT="2349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98425" marR="228600">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绒用、 肉用、</a:t>
                      </a:r>
                      <a:endParaRPr sz="2000">
                        <a:latin typeface="微软雅黑" panose="020B0503020204020204" pitchFamily="34" charset="-122"/>
                        <a:cs typeface="微软雅黑" panose="020B0503020204020204" pitchFamily="34" charset="-122"/>
                      </a:endParaRPr>
                    </a:p>
                    <a:p>
                      <a:pPr marL="98425" marR="228600">
                        <a:lnSpc>
                          <a:spcPts val="3600"/>
                        </a:lnSpc>
                      </a:pPr>
                      <a:r>
                        <a:rPr sz="2000" dirty="0">
                          <a:solidFill>
                            <a:srgbClr val="404040"/>
                          </a:solidFill>
                          <a:latin typeface="微软雅黑" panose="020B0503020204020204" pitchFamily="34" charset="-122"/>
                          <a:cs typeface="微软雅黑" panose="020B0503020204020204" pitchFamily="34" charset="-122"/>
                        </a:rPr>
                        <a:t>乳用、 毛皮用</a:t>
                      </a:r>
                      <a:endParaRPr sz="2000">
                        <a:latin typeface="微软雅黑" panose="020B0503020204020204" pitchFamily="34" charset="-122"/>
                        <a:cs typeface="微软雅黑" panose="020B0503020204020204" pitchFamily="34" charset="-122"/>
                      </a:endParaRPr>
                    </a:p>
                  </a:txBody>
                  <a:tcPr marL="0" marR="0" marT="2349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98425" marR="32829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挽用、</a:t>
                      </a:r>
                    </a:p>
                    <a:p>
                      <a:pPr marL="98425" marR="32829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乘用、</a:t>
                      </a:r>
                      <a:endParaRPr sz="2000">
                        <a:latin typeface="微软雅黑" panose="020B0503020204020204" pitchFamily="34" charset="-122"/>
                        <a:cs typeface="微软雅黑" panose="020B0503020204020204" pitchFamily="34" charset="-122"/>
                      </a:endParaRPr>
                    </a:p>
                    <a:p>
                      <a:pPr marL="98425">
                        <a:lnSpc>
                          <a:spcPct val="100000"/>
                        </a:lnSpc>
                        <a:spcBef>
                          <a:spcPts val="880"/>
                        </a:spcBef>
                      </a:pPr>
                      <a:r>
                        <a:rPr sz="2000" dirty="0">
                          <a:solidFill>
                            <a:srgbClr val="404040"/>
                          </a:solidFill>
                          <a:latin typeface="微软雅黑" panose="020B0503020204020204" pitchFamily="34" charset="-122"/>
                          <a:cs typeface="微软雅黑" panose="020B0503020204020204" pitchFamily="34" charset="-122"/>
                        </a:rPr>
                        <a:t>竞技用</a:t>
                      </a:r>
                      <a:endParaRPr sz="2000">
                        <a:latin typeface="微软雅黑" panose="020B0503020204020204" pitchFamily="34" charset="-122"/>
                        <a:cs typeface="微软雅黑" panose="020B0503020204020204" pitchFamily="34" charset="-122"/>
                      </a:endParaRPr>
                    </a:p>
                  </a:txBody>
                  <a:tcPr marL="0" marR="0" marT="2349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98425" marR="32829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毛用、</a:t>
                      </a:r>
                    </a:p>
                    <a:p>
                      <a:pPr marL="98425" marR="32829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肉用、</a:t>
                      </a:r>
                      <a:endParaRPr sz="2000">
                        <a:latin typeface="微软雅黑" panose="020B0503020204020204" pitchFamily="34" charset="-122"/>
                        <a:cs typeface="微软雅黑" panose="020B0503020204020204" pitchFamily="34" charset="-122"/>
                      </a:endParaRPr>
                    </a:p>
                    <a:p>
                      <a:pPr marL="98425" marR="328295">
                        <a:lnSpc>
                          <a:spcPts val="3600"/>
                        </a:lnSpc>
                      </a:pPr>
                      <a:r>
                        <a:rPr sz="2000" dirty="0">
                          <a:solidFill>
                            <a:srgbClr val="404040"/>
                          </a:solidFill>
                          <a:latin typeface="微软雅黑" panose="020B0503020204020204" pitchFamily="34" charset="-122"/>
                          <a:cs typeface="微软雅黑" panose="020B0503020204020204" pitchFamily="34" charset="-122"/>
                        </a:rPr>
                        <a:t>兼用、 裘皮用</a:t>
                      </a:r>
                      <a:endParaRPr sz="2000">
                        <a:latin typeface="微软雅黑" panose="020B0503020204020204" pitchFamily="34" charset="-122"/>
                        <a:cs typeface="微软雅黑" panose="020B0503020204020204" pitchFamily="34" charset="-122"/>
                      </a:endParaRPr>
                    </a:p>
                  </a:txBody>
                  <a:tcPr marL="0" marR="0" marT="2349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tc>
                  <a:txBody>
                    <a:bodyPr/>
                    <a:lstStyle/>
                    <a:p>
                      <a:pPr marL="98425" marR="27241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肉用、</a:t>
                      </a:r>
                    </a:p>
                    <a:p>
                      <a:pPr marL="98425" marR="272415">
                        <a:lnSpc>
                          <a:spcPts val="3600"/>
                        </a:lnSpc>
                        <a:spcBef>
                          <a:spcPts val="185"/>
                        </a:spcBef>
                      </a:pPr>
                      <a:r>
                        <a:rPr sz="2000" dirty="0">
                          <a:solidFill>
                            <a:srgbClr val="404040"/>
                          </a:solidFill>
                          <a:latin typeface="微软雅黑" panose="020B0503020204020204" pitchFamily="34" charset="-122"/>
                          <a:cs typeface="微软雅黑" panose="020B0503020204020204" pitchFamily="34" charset="-122"/>
                        </a:rPr>
                        <a:t>信 鸽</a:t>
                      </a:r>
                      <a:endParaRPr sz="2000">
                        <a:latin typeface="微软雅黑" panose="020B0503020204020204" pitchFamily="34" charset="-122"/>
                        <a:cs typeface="微软雅黑" panose="020B0503020204020204" pitchFamily="34" charset="-122"/>
                      </a:endParaRPr>
                    </a:p>
                  </a:txBody>
                  <a:tcPr marL="0" marR="0" marT="23495" marB="0">
                    <a:lnL w="12700">
                      <a:solidFill>
                        <a:srgbClr val="6FAC46"/>
                      </a:solidFill>
                      <a:prstDash val="solid"/>
                    </a:lnL>
                    <a:lnR w="12700">
                      <a:solidFill>
                        <a:srgbClr val="6FAC46"/>
                      </a:solidFill>
                      <a:prstDash val="solid"/>
                    </a:lnR>
                    <a:lnT w="12700">
                      <a:solidFill>
                        <a:srgbClr val="6FAC46"/>
                      </a:solidFill>
                      <a:prstDash val="solid"/>
                    </a:lnT>
                    <a:lnB w="12700">
                      <a:solidFill>
                        <a:srgbClr val="6FAC46"/>
                      </a:solidFill>
                      <a:prstDash val="solid"/>
                    </a:lnB>
                    <a:solidFill>
                      <a:srgbClr val="EBF0E9"/>
                    </a:solidFill>
                  </a:tcPr>
                </a:tc>
                <a:extLst>
                  <a:ext uri="{0D108BD9-81ED-4DB2-BD59-A6C34878D82A}">
                    <a16:rowId xmlns:a16="http://schemas.microsoft.com/office/drawing/2014/main" val="10001"/>
                  </a:ext>
                </a:extLst>
              </a:tr>
            </a:tbl>
          </a:graphicData>
        </a:graphic>
      </p:graphicFrame>
      <p:sp>
        <p:nvSpPr>
          <p:cNvPr id="69665" name="object 3"/>
          <p:cNvSpPr>
            <a:spLocks noGrp="1"/>
          </p:cNvSpPr>
          <p:nvPr>
            <p:ph type="title" idx="4294967295"/>
          </p:nvPr>
        </p:nvSpPr>
        <p:spPr>
          <a:xfrm>
            <a:off x="0" y="608330"/>
            <a:ext cx="10378440" cy="381635"/>
          </a:xfrm>
        </p:spPr>
        <p:txBody>
          <a:bodyPr wrap="square" lIns="0" tIns="12700" rIns="0" bIns="0" anchor="t">
            <a:spAutoFit/>
          </a:bodyPr>
          <a:lstStyle/>
          <a:p>
            <a:pPr marL="12700" indent="0">
              <a:spcBef>
                <a:spcPts val="100"/>
              </a:spcBef>
            </a:pPr>
            <a:r>
              <a:rPr lang="zh-CN" altLang="zh-CN" sz="2400" dirty="0">
                <a:solidFill>
                  <a:srgbClr val="404040"/>
                </a:solidFill>
                <a:ea typeface="宋体" panose="02010600030101010101" pitchFamily="2" charset="-122"/>
              </a:rPr>
              <a:t>二、按生产力类型分</a:t>
            </a:r>
            <a:endParaRPr lang="zh-CN" altLang="zh-CN" sz="240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object 2"/>
          <p:cNvSpPr/>
          <p:nvPr/>
        </p:nvSpPr>
        <p:spPr>
          <a:xfrm>
            <a:off x="1408113" y="2336800"/>
            <a:ext cx="9375775" cy="2540000"/>
          </a:xfrm>
          <a:custGeom>
            <a:avLst/>
            <a:gdLst/>
            <a:ahLst/>
            <a:cxnLst/>
            <a:rect l="0" t="0" r="0" b="0"/>
            <a:pathLst>
              <a:path w="9376410" h="2540635">
                <a:moveTo>
                  <a:pt x="8693404" y="0"/>
                </a:moveTo>
                <a:lnTo>
                  <a:pt x="8693404" y="635126"/>
                </a:lnTo>
                <a:lnTo>
                  <a:pt x="0" y="635126"/>
                </a:lnTo>
                <a:lnTo>
                  <a:pt x="0" y="1905254"/>
                </a:lnTo>
                <a:lnTo>
                  <a:pt x="8693404" y="1905254"/>
                </a:lnTo>
                <a:lnTo>
                  <a:pt x="8693404" y="2540381"/>
                </a:lnTo>
                <a:lnTo>
                  <a:pt x="9376156" y="1270127"/>
                </a:lnTo>
                <a:lnTo>
                  <a:pt x="8693404" y="0"/>
                </a:lnTo>
                <a:close/>
              </a:path>
            </a:pathLst>
          </a:custGeom>
          <a:solidFill>
            <a:srgbClr val="EC7C30"/>
          </a:solidFill>
          <a:ln w="9525">
            <a:noFill/>
          </a:ln>
        </p:spPr>
        <p:txBody>
          <a:bodyPr/>
          <a:lstStyle/>
          <a:p>
            <a:endParaRPr lang="zh-CN" altLang="en-US"/>
          </a:p>
        </p:txBody>
      </p:sp>
      <p:sp>
        <p:nvSpPr>
          <p:cNvPr id="71682" name="object 3"/>
          <p:cNvSpPr/>
          <p:nvPr/>
        </p:nvSpPr>
        <p:spPr>
          <a:xfrm>
            <a:off x="4295775" y="3402013"/>
            <a:ext cx="6488113" cy="2540000"/>
          </a:xfrm>
          <a:custGeom>
            <a:avLst/>
            <a:gdLst/>
            <a:ahLst/>
            <a:cxnLst/>
            <a:rect l="0" t="0" r="0" b="0"/>
            <a:pathLst>
              <a:path w="6488430" h="2540635">
                <a:moveTo>
                  <a:pt x="5805551" y="0"/>
                </a:moveTo>
                <a:lnTo>
                  <a:pt x="5805551" y="635127"/>
                </a:lnTo>
                <a:lnTo>
                  <a:pt x="0" y="635127"/>
                </a:lnTo>
                <a:lnTo>
                  <a:pt x="0" y="1905254"/>
                </a:lnTo>
                <a:lnTo>
                  <a:pt x="5805551" y="1905254"/>
                </a:lnTo>
                <a:lnTo>
                  <a:pt x="5805551" y="2540330"/>
                </a:lnTo>
                <a:lnTo>
                  <a:pt x="6488303" y="1270127"/>
                </a:lnTo>
                <a:lnTo>
                  <a:pt x="5805551" y="0"/>
                </a:lnTo>
                <a:close/>
              </a:path>
            </a:pathLst>
          </a:custGeom>
          <a:solidFill>
            <a:srgbClr val="6FAC46"/>
          </a:solidFill>
          <a:ln w="9525">
            <a:noFill/>
          </a:ln>
        </p:spPr>
        <p:txBody>
          <a:bodyPr/>
          <a:lstStyle/>
          <a:p>
            <a:endParaRPr lang="zh-CN" altLang="en-US"/>
          </a:p>
        </p:txBody>
      </p:sp>
      <p:sp>
        <p:nvSpPr>
          <p:cNvPr id="71683" name="object 4"/>
          <p:cNvSpPr/>
          <p:nvPr/>
        </p:nvSpPr>
        <p:spPr>
          <a:xfrm>
            <a:off x="4295775" y="3402013"/>
            <a:ext cx="6488113" cy="2540000"/>
          </a:xfrm>
          <a:custGeom>
            <a:avLst/>
            <a:gdLst/>
            <a:ahLst/>
            <a:cxnLst/>
            <a:rect l="0" t="0" r="0" b="0"/>
            <a:pathLst>
              <a:path w="6488430" h="2540635">
                <a:moveTo>
                  <a:pt x="0" y="635127"/>
                </a:moveTo>
                <a:lnTo>
                  <a:pt x="5805551" y="635127"/>
                </a:lnTo>
                <a:lnTo>
                  <a:pt x="5805551" y="0"/>
                </a:lnTo>
                <a:lnTo>
                  <a:pt x="6488303" y="1270127"/>
                </a:lnTo>
                <a:lnTo>
                  <a:pt x="5805551" y="2540330"/>
                </a:lnTo>
                <a:lnTo>
                  <a:pt x="5805551" y="1905254"/>
                </a:lnTo>
                <a:lnTo>
                  <a:pt x="0" y="1905254"/>
                </a:lnTo>
                <a:lnTo>
                  <a:pt x="0" y="635127"/>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71684" name="object 5"/>
          <p:cNvSpPr/>
          <p:nvPr/>
        </p:nvSpPr>
        <p:spPr>
          <a:xfrm>
            <a:off x="7183438" y="4437063"/>
            <a:ext cx="3600450" cy="2420937"/>
          </a:xfrm>
          <a:custGeom>
            <a:avLst/>
            <a:gdLst/>
            <a:ahLst/>
            <a:cxnLst/>
            <a:rect l="0" t="0" r="0" b="0"/>
            <a:pathLst>
              <a:path w="3600450" h="2421254">
                <a:moveTo>
                  <a:pt x="2917698" y="0"/>
                </a:moveTo>
                <a:lnTo>
                  <a:pt x="2917698" y="635126"/>
                </a:lnTo>
                <a:lnTo>
                  <a:pt x="0" y="635126"/>
                </a:lnTo>
                <a:lnTo>
                  <a:pt x="0" y="1905266"/>
                </a:lnTo>
                <a:lnTo>
                  <a:pt x="2917698" y="1905266"/>
                </a:lnTo>
                <a:lnTo>
                  <a:pt x="2917698" y="2421253"/>
                </a:lnTo>
                <a:lnTo>
                  <a:pt x="2981717" y="2421253"/>
                </a:lnTo>
                <a:lnTo>
                  <a:pt x="3600450" y="1270177"/>
                </a:lnTo>
                <a:lnTo>
                  <a:pt x="2917698" y="0"/>
                </a:lnTo>
                <a:close/>
              </a:path>
            </a:pathLst>
          </a:custGeom>
          <a:solidFill>
            <a:srgbClr val="5B9BD4"/>
          </a:solidFill>
          <a:ln w="9525">
            <a:noFill/>
          </a:ln>
        </p:spPr>
        <p:txBody>
          <a:bodyPr/>
          <a:lstStyle/>
          <a:p>
            <a:endParaRPr lang="zh-CN" altLang="en-US"/>
          </a:p>
        </p:txBody>
      </p:sp>
      <p:sp>
        <p:nvSpPr>
          <p:cNvPr id="71685" name="object 6"/>
          <p:cNvSpPr/>
          <p:nvPr/>
        </p:nvSpPr>
        <p:spPr>
          <a:xfrm>
            <a:off x="7183438" y="4437063"/>
            <a:ext cx="3600450" cy="2420937"/>
          </a:xfrm>
          <a:custGeom>
            <a:avLst/>
            <a:gdLst/>
            <a:ahLst/>
            <a:cxnLst/>
            <a:rect l="0" t="0" r="0" b="0"/>
            <a:pathLst>
              <a:path w="3600450" h="2421254">
                <a:moveTo>
                  <a:pt x="0" y="635126"/>
                </a:moveTo>
                <a:lnTo>
                  <a:pt x="2917698" y="635126"/>
                </a:lnTo>
                <a:lnTo>
                  <a:pt x="2917698" y="0"/>
                </a:lnTo>
                <a:lnTo>
                  <a:pt x="3600450" y="1270177"/>
                </a:lnTo>
                <a:lnTo>
                  <a:pt x="2981717" y="2421253"/>
                </a:lnTo>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71686" name="object 7"/>
          <p:cNvSpPr/>
          <p:nvPr/>
        </p:nvSpPr>
        <p:spPr>
          <a:xfrm>
            <a:off x="7183438" y="5072063"/>
            <a:ext cx="2917825" cy="1785937"/>
          </a:xfrm>
          <a:custGeom>
            <a:avLst/>
            <a:gdLst/>
            <a:ahLst/>
            <a:cxnLst/>
            <a:rect l="0" t="0" r="0" b="0"/>
            <a:pathLst>
              <a:path w="2917825" h="1786254">
                <a:moveTo>
                  <a:pt x="2917698" y="1786126"/>
                </a:moveTo>
                <a:lnTo>
                  <a:pt x="2917698" y="1270139"/>
                </a:lnTo>
                <a:lnTo>
                  <a:pt x="0" y="1270139"/>
                </a:lnTo>
                <a:lnTo>
                  <a:pt x="0" y="0"/>
                </a:lnTo>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8" name="object 8"/>
          <p:cNvSpPr txBox="1"/>
          <p:nvPr/>
        </p:nvSpPr>
        <p:spPr>
          <a:xfrm>
            <a:off x="1441450" y="3054350"/>
            <a:ext cx="8856663" cy="2816225"/>
          </a:xfrm>
          <a:prstGeom prst="rect">
            <a:avLst/>
          </a:prstGeom>
        </p:spPr>
        <p:txBody>
          <a:bodyPr vert="horz" wrap="square" lIns="0" tIns="149860" rIns="0" bIns="0" rtlCol="0">
            <a:spAutoFit/>
          </a:bodyPr>
          <a:lstStyle/>
          <a:p>
            <a:pPr marL="12700">
              <a:spcBef>
                <a:spcPts val="1180"/>
              </a:spcBef>
            </a:pPr>
            <a:r>
              <a:rPr sz="20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家兔有小型品种（成年体重</a:t>
            </a:r>
            <a:r>
              <a:rPr sz="2000" b="1" spc="-10"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2.5kg</a:t>
            </a:r>
            <a:r>
              <a:rPr sz="20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以下）、中型品种（成年体</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重</a:t>
            </a:r>
            <a:r>
              <a:rPr sz="20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3~5kg）、大型品种</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（成年体重</a:t>
            </a:r>
            <a:r>
              <a:rPr sz="2000" b="1" spc="-10"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5kg</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以上）</a:t>
            </a:r>
            <a:endParaRPr sz="2000" noProof="1">
              <a:latin typeface="微软雅黑" panose="020B0503020204020204" pitchFamily="34" charset="-122"/>
              <a:cs typeface="微软雅黑" panose="020B0503020204020204" pitchFamily="34" charset="-122"/>
            </a:endParaRPr>
          </a:p>
          <a:p>
            <a:pPr marL="2900680" marR="5080">
              <a:lnSpc>
                <a:spcPct val="150000"/>
              </a:lnSpc>
              <a:spcBef>
                <a:spcPts val="1905"/>
              </a:spcBef>
            </a:pP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马有小型马或矮马（中国云南的矮马和阿根廷的微型马）、 中型马（蒙古马）、重型马（重挽马）</a:t>
            </a:r>
            <a:endParaRPr sz="2000" noProof="1">
              <a:latin typeface="微软雅黑" panose="020B0503020204020204" pitchFamily="34" charset="-122"/>
              <a:cs typeface="微软雅黑" panose="020B0503020204020204" pitchFamily="34" charset="-122"/>
            </a:endParaRPr>
          </a:p>
          <a:p>
            <a:endParaRPr sz="2400" noProof="1">
              <a:latin typeface="Times New Roman" panose="02020603050405020304"/>
              <a:cs typeface="Times New Roman" panose="02020603050405020304"/>
            </a:endParaRPr>
          </a:p>
          <a:p>
            <a:pPr marL="5789295">
              <a:spcBef>
                <a:spcPts val="1615"/>
              </a:spcBef>
            </a:pP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猪也有小型猪（中国的香猪</a:t>
            </a:r>
            <a:r>
              <a:rPr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a:t>
            </a:r>
            <a:endParaRPr noProof="1">
              <a:latin typeface="微软雅黑" panose="020B0503020204020204" pitchFamily="34" charset="-122"/>
              <a:cs typeface="微软雅黑" panose="020B0503020204020204" pitchFamily="34" charset="-122"/>
            </a:endParaRPr>
          </a:p>
        </p:txBody>
      </p:sp>
      <p:sp>
        <p:nvSpPr>
          <p:cNvPr id="71688" name="object 9"/>
          <p:cNvSpPr>
            <a:spLocks noGrp="1"/>
          </p:cNvSpPr>
          <p:nvPr>
            <p:ph type="title" idx="4294967295"/>
          </p:nvPr>
        </p:nvSpPr>
        <p:spPr>
          <a:xfrm>
            <a:off x="0" y="608330"/>
            <a:ext cx="10969625" cy="455295"/>
          </a:xfrm>
        </p:spPr>
        <p:txBody>
          <a:bodyPr wrap="square" lIns="0" tIns="12700" rIns="0" bIns="0" anchor="t">
            <a:spAutoFit/>
          </a:bodyPr>
          <a:lstStyle/>
          <a:p>
            <a:pPr marL="12700" indent="0" algn="l">
              <a:spcBef>
                <a:spcPts val="100"/>
              </a:spcBef>
            </a:pPr>
            <a:r>
              <a:rPr lang="zh-CN" altLang="zh-CN" sz="3200" b="1" dirty="0">
                <a:solidFill>
                  <a:schemeClr val="tx1"/>
                </a:solidFill>
                <a:ea typeface="宋体" panose="02010600030101010101" pitchFamily="2" charset="-122"/>
              </a:rPr>
              <a:t>三、按体型和外貌特征分类</a:t>
            </a:r>
          </a:p>
        </p:txBody>
      </p:sp>
      <p:sp>
        <p:nvSpPr>
          <p:cNvPr id="10" name="object 10"/>
          <p:cNvSpPr txBox="1"/>
          <p:nvPr/>
        </p:nvSpPr>
        <p:spPr>
          <a:xfrm>
            <a:off x="3492500" y="1195388"/>
            <a:ext cx="5207000" cy="1285875"/>
          </a:xfrm>
          <a:prstGeom prst="rect">
            <a:avLst/>
          </a:prstGeom>
        </p:spPr>
        <p:txBody>
          <a:bodyPr vert="horz" wrap="square" lIns="0" tIns="12065" rIns="0" bIns="0" rtlCol="0">
            <a:spAutoFit/>
          </a:bodyPr>
          <a:lstStyle/>
          <a:p>
            <a:pPr marL="1271270">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1</a:t>
            </a:r>
            <a:r>
              <a:rPr sz="2800" spc="-10" noProof="1">
                <a:latin typeface="宋体" panose="02010600030101010101" pitchFamily="2" charset="-122"/>
                <a:ea typeface="宋体" panose="02010600030101010101" pitchFamily="2" charset="-122"/>
                <a:cs typeface="宋体" panose="02010600030101010101" pitchFamily="2" charset="-122"/>
              </a:rPr>
              <a:t>、按体型大小分</a:t>
            </a:r>
            <a:r>
              <a:rPr sz="2800" spc="10" noProof="1">
                <a:latin typeface="宋体" panose="02010600030101010101" pitchFamily="2" charset="-122"/>
                <a:ea typeface="宋体" panose="02010600030101010101" pitchFamily="2" charset="-122"/>
                <a:cs typeface="宋体" panose="02010600030101010101" pitchFamily="2" charset="-122"/>
              </a:rPr>
              <a:t> </a:t>
            </a:r>
            <a:r>
              <a:rPr sz="2800"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a:p>
            <a:pPr>
              <a:spcBef>
                <a:spcPts val="35"/>
              </a:spcBef>
            </a:pPr>
            <a:endParaRPr sz="3050" noProof="1">
              <a:latin typeface="Times New Roman" panose="02020603050405020304"/>
              <a:cs typeface="Times New Roman" panose="02020603050405020304"/>
            </a:endParaRPr>
          </a:p>
          <a:p>
            <a:pPr marL="12700"/>
            <a:r>
              <a:rPr sz="2400" noProof="1">
                <a:latin typeface="微软雅黑" panose="020B0503020204020204" pitchFamily="34" charset="-122"/>
                <a:ea typeface="宋体" panose="02010600030101010101" pitchFamily="2" charset="-122"/>
                <a:cs typeface="微软雅黑" panose="020B0503020204020204" pitchFamily="34" charset="-122"/>
              </a:rPr>
              <a:t>可将畜禽分为小型、中型、大型三种。</a:t>
            </a:r>
            <a:endParaRPr sz="24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object 2"/>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三、按体型和外貌特征分类</a:t>
            </a:r>
          </a:p>
        </p:txBody>
      </p:sp>
      <p:sp>
        <p:nvSpPr>
          <p:cNvPr id="3" name="object 3"/>
          <p:cNvSpPr txBox="1"/>
          <p:nvPr/>
        </p:nvSpPr>
        <p:spPr>
          <a:xfrm>
            <a:off x="4751388" y="1195388"/>
            <a:ext cx="3048000" cy="442913"/>
          </a:xfrm>
          <a:prstGeom prst="rect">
            <a:avLst/>
          </a:prstGeom>
        </p:spPr>
        <p:txBody>
          <a:bodyPr vert="horz" wrap="square" lIns="0" tIns="12065" rIns="0" bIns="0" rtlCol="0">
            <a:spAutoFit/>
          </a:bodyPr>
          <a:lstStyle/>
          <a:p>
            <a:pPr marL="12700">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1</a:t>
            </a:r>
            <a:r>
              <a:rPr sz="2800" spc="-10" noProof="1">
                <a:latin typeface="宋体" panose="02010600030101010101" pitchFamily="2" charset="-122"/>
                <a:ea typeface="宋体" panose="02010600030101010101" pitchFamily="2" charset="-122"/>
                <a:cs typeface="宋体" panose="02010600030101010101" pitchFamily="2" charset="-122"/>
              </a:rPr>
              <a:t>、按体型大小分</a:t>
            </a:r>
            <a:r>
              <a:rPr sz="2800" spc="10" noProof="1">
                <a:latin typeface="宋体" panose="02010600030101010101" pitchFamily="2" charset="-122"/>
                <a:ea typeface="宋体" panose="02010600030101010101" pitchFamily="2" charset="-122"/>
                <a:cs typeface="宋体" panose="02010600030101010101" pitchFamily="2" charset="-122"/>
              </a:rPr>
              <a:t> </a:t>
            </a:r>
            <a:r>
              <a:rPr sz="2800"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p:txBody>
      </p:sp>
      <p:sp>
        <p:nvSpPr>
          <p:cNvPr id="72707" name="object 4"/>
          <p:cNvSpPr/>
          <p:nvPr/>
        </p:nvSpPr>
        <p:spPr>
          <a:xfrm>
            <a:off x="249238" y="2251075"/>
            <a:ext cx="3452812" cy="3798888"/>
          </a:xfrm>
          <a:custGeom>
            <a:avLst/>
            <a:gdLst/>
            <a:ahLst/>
            <a:cxnLst/>
            <a:rect l="0" t="0" r="0" b="0"/>
            <a:pathLst>
              <a:path w="3451860" h="3799204">
                <a:moveTo>
                  <a:pt x="0" y="3799204"/>
                </a:moveTo>
                <a:lnTo>
                  <a:pt x="3451479" y="3799204"/>
                </a:lnTo>
                <a:lnTo>
                  <a:pt x="3451479" y="0"/>
                </a:lnTo>
                <a:lnTo>
                  <a:pt x="0" y="0"/>
                </a:lnTo>
                <a:lnTo>
                  <a:pt x="0" y="3799204"/>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72708" name="object 5"/>
          <p:cNvSpPr/>
          <p:nvPr/>
        </p:nvSpPr>
        <p:spPr>
          <a:xfrm>
            <a:off x="422275" y="2401888"/>
            <a:ext cx="3106738" cy="2470150"/>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2709" name="object 6"/>
          <p:cNvSpPr txBox="1"/>
          <p:nvPr/>
        </p:nvSpPr>
        <p:spPr>
          <a:xfrm>
            <a:off x="422275" y="5251450"/>
            <a:ext cx="3106738" cy="479425"/>
          </a:xfrm>
          <a:prstGeom prst="rect">
            <a:avLst/>
          </a:prstGeom>
          <a:solidFill>
            <a:srgbClr val="6FAC46">
              <a:alpha val="96861"/>
            </a:srgbClr>
          </a:solidFill>
          <a:ln w="9525">
            <a:noFill/>
          </a:ln>
        </p:spPr>
        <p:txBody>
          <a:bodyPr wrap="square" lIns="0" tIns="110489" rIns="0" bIns="0" anchor="t">
            <a:spAutoFit/>
          </a:bodyPr>
          <a:lstStyle/>
          <a:p>
            <a:pPr marL="638175">
              <a:spcBef>
                <a:spcPts val="875"/>
              </a:spcBef>
            </a:pPr>
            <a:r>
              <a:rPr lang="zh-CN" altLang="zh-CN" sz="2400" b="1" dirty="0">
                <a:solidFill>
                  <a:srgbClr val="FFFFFF"/>
                </a:solidFill>
                <a:latin typeface="微软雅黑" panose="020B0503020204020204" pitchFamily="34" charset="-122"/>
                <a:ea typeface="宋体" panose="02010600030101010101" pitchFamily="2" charset="-122"/>
              </a:rPr>
              <a:t>大型－重挽马</a:t>
            </a:r>
            <a:endParaRPr lang="zh-CN" altLang="zh-CN" sz="2400">
              <a:latin typeface="微软雅黑" panose="020B0503020204020204" pitchFamily="34" charset="-122"/>
              <a:ea typeface="宋体" panose="02010600030101010101" pitchFamily="2" charset="-122"/>
            </a:endParaRPr>
          </a:p>
        </p:txBody>
      </p:sp>
      <p:sp>
        <p:nvSpPr>
          <p:cNvPr id="72710" name="object 7"/>
          <p:cNvSpPr/>
          <p:nvPr/>
        </p:nvSpPr>
        <p:spPr>
          <a:xfrm>
            <a:off x="4310063" y="2251075"/>
            <a:ext cx="3452812" cy="3798888"/>
          </a:xfrm>
          <a:custGeom>
            <a:avLst/>
            <a:gdLst/>
            <a:ahLst/>
            <a:cxnLst/>
            <a:rect l="0" t="0" r="0" b="0"/>
            <a:pathLst>
              <a:path w="3451859" h="3799204">
                <a:moveTo>
                  <a:pt x="0" y="3799204"/>
                </a:moveTo>
                <a:lnTo>
                  <a:pt x="3451479" y="3799204"/>
                </a:lnTo>
                <a:lnTo>
                  <a:pt x="3451479" y="0"/>
                </a:lnTo>
                <a:lnTo>
                  <a:pt x="0" y="0"/>
                </a:lnTo>
                <a:lnTo>
                  <a:pt x="0" y="3799204"/>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72711" name="object 8"/>
          <p:cNvSpPr/>
          <p:nvPr/>
        </p:nvSpPr>
        <p:spPr>
          <a:xfrm>
            <a:off x="4483100" y="2401888"/>
            <a:ext cx="3106738" cy="2470150"/>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2712" name="object 9"/>
          <p:cNvSpPr txBox="1"/>
          <p:nvPr/>
        </p:nvSpPr>
        <p:spPr>
          <a:xfrm>
            <a:off x="4483100" y="5251450"/>
            <a:ext cx="3106738" cy="479425"/>
          </a:xfrm>
          <a:prstGeom prst="rect">
            <a:avLst/>
          </a:prstGeom>
          <a:solidFill>
            <a:srgbClr val="6FAC46">
              <a:alpha val="96861"/>
            </a:srgbClr>
          </a:solidFill>
          <a:ln w="9525">
            <a:noFill/>
          </a:ln>
        </p:spPr>
        <p:txBody>
          <a:bodyPr wrap="square" lIns="0" tIns="110489" rIns="0" bIns="0" anchor="t">
            <a:spAutoFit/>
          </a:bodyPr>
          <a:lstStyle/>
          <a:p>
            <a:pPr marL="790575">
              <a:spcBef>
                <a:spcPts val="875"/>
              </a:spcBef>
            </a:pPr>
            <a:r>
              <a:rPr lang="zh-CN" altLang="zh-CN" sz="2400" b="1" dirty="0">
                <a:solidFill>
                  <a:srgbClr val="FFFFFF"/>
                </a:solidFill>
                <a:latin typeface="微软雅黑" panose="020B0503020204020204" pitchFamily="34" charset="-122"/>
                <a:ea typeface="宋体" panose="02010600030101010101" pitchFamily="2" charset="-122"/>
              </a:rPr>
              <a:t>小型－矮马</a:t>
            </a:r>
            <a:endParaRPr lang="zh-CN" altLang="zh-CN" sz="2400">
              <a:latin typeface="微软雅黑" panose="020B0503020204020204" pitchFamily="34" charset="-122"/>
              <a:ea typeface="宋体" panose="02010600030101010101" pitchFamily="2" charset="-122"/>
            </a:endParaRPr>
          </a:p>
        </p:txBody>
      </p:sp>
      <p:sp>
        <p:nvSpPr>
          <p:cNvPr id="72713" name="object 10"/>
          <p:cNvSpPr/>
          <p:nvPr/>
        </p:nvSpPr>
        <p:spPr>
          <a:xfrm>
            <a:off x="8489950" y="2251075"/>
            <a:ext cx="3452813" cy="3798888"/>
          </a:xfrm>
          <a:custGeom>
            <a:avLst/>
            <a:gdLst/>
            <a:ahLst/>
            <a:cxnLst/>
            <a:rect l="0" t="0" r="0" b="0"/>
            <a:pathLst>
              <a:path w="3451859" h="3799204">
                <a:moveTo>
                  <a:pt x="0" y="3799204"/>
                </a:moveTo>
                <a:lnTo>
                  <a:pt x="3451479" y="3799204"/>
                </a:lnTo>
                <a:lnTo>
                  <a:pt x="3451479" y="0"/>
                </a:lnTo>
                <a:lnTo>
                  <a:pt x="0" y="0"/>
                </a:lnTo>
                <a:lnTo>
                  <a:pt x="0" y="3799204"/>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72714" name="object 11"/>
          <p:cNvSpPr/>
          <p:nvPr/>
        </p:nvSpPr>
        <p:spPr>
          <a:xfrm>
            <a:off x="8662988" y="2401888"/>
            <a:ext cx="3106737" cy="2470150"/>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2715" name="object 12"/>
          <p:cNvSpPr txBox="1"/>
          <p:nvPr/>
        </p:nvSpPr>
        <p:spPr>
          <a:xfrm>
            <a:off x="8662988" y="5251450"/>
            <a:ext cx="3106737" cy="479425"/>
          </a:xfrm>
          <a:prstGeom prst="rect">
            <a:avLst/>
          </a:prstGeom>
          <a:solidFill>
            <a:srgbClr val="6FAC46">
              <a:alpha val="96861"/>
            </a:srgbClr>
          </a:solidFill>
          <a:ln w="9525">
            <a:noFill/>
          </a:ln>
        </p:spPr>
        <p:txBody>
          <a:bodyPr wrap="square" lIns="0" tIns="110489" rIns="0" bIns="0" anchor="t">
            <a:spAutoFit/>
          </a:bodyPr>
          <a:lstStyle/>
          <a:p>
            <a:pPr marL="790575">
              <a:spcBef>
                <a:spcPts val="875"/>
              </a:spcBef>
            </a:pPr>
            <a:r>
              <a:rPr lang="zh-CN" altLang="zh-CN" sz="2400" b="1" dirty="0">
                <a:solidFill>
                  <a:srgbClr val="FFFFFF"/>
                </a:solidFill>
                <a:latin typeface="微软雅黑" panose="020B0503020204020204" pitchFamily="34" charset="-122"/>
                <a:ea typeface="宋体" panose="02010600030101010101" pitchFamily="2" charset="-122"/>
              </a:rPr>
              <a:t>小型－香猪</a:t>
            </a:r>
            <a:endParaRPr lang="zh-CN" altLang="zh-CN" sz="2400">
              <a:latin typeface="微软雅黑" panose="020B0503020204020204" pitchFamily="34" charset="-122"/>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3275" y="2509838"/>
            <a:ext cx="10279063" cy="320675"/>
          </a:xfrm>
          <a:prstGeom prst="rect">
            <a:avLst/>
          </a:prstGeom>
        </p:spPr>
        <p:txBody>
          <a:bodyPr vert="horz" wrap="square" lIns="0" tIns="13335" rIns="0" bIns="0" rtlCol="0">
            <a:spAutoFit/>
          </a:bodyPr>
          <a:lstStyle/>
          <a:p>
            <a:pPr marL="355600" indent="-342900">
              <a:spcBef>
                <a:spcPts val="105"/>
              </a:spcBef>
              <a:buFont typeface="Arial" panose="020B0604020202020204"/>
              <a:buChar char="•"/>
              <a:tabLst>
                <a:tab pos="354965" algn="l"/>
                <a:tab pos="355600" algn="l"/>
              </a:tabLst>
            </a:pPr>
            <a:r>
              <a:rPr sz="2000" noProof="1">
                <a:latin typeface="微软雅黑" panose="020B0503020204020204" pitchFamily="34" charset="-122"/>
                <a:ea typeface="宋体" panose="02010600030101010101" pitchFamily="2" charset="-122"/>
                <a:cs typeface="微软雅黑" panose="020B0503020204020204" pitchFamily="34" charset="-122"/>
              </a:rPr>
              <a:t>绵羊有大尾品种（大尾</a:t>
            </a:r>
            <a:r>
              <a:rPr sz="2000" spc="-15" noProof="1">
                <a:latin typeface="微软雅黑" panose="020B0503020204020204" pitchFamily="34" charset="-122"/>
                <a:ea typeface="宋体" panose="02010600030101010101" pitchFamily="2" charset="-122"/>
                <a:cs typeface="微软雅黑" panose="020B0503020204020204" pitchFamily="34" charset="-122"/>
              </a:rPr>
              <a:t>寒</a:t>
            </a:r>
            <a:r>
              <a:rPr sz="2000" noProof="1">
                <a:latin typeface="微软雅黑" panose="020B0503020204020204" pitchFamily="34" charset="-122"/>
                <a:ea typeface="宋体" panose="02010600030101010101" pitchFamily="2" charset="-122"/>
                <a:cs typeface="微软雅黑" panose="020B0503020204020204" pitchFamily="34" charset="-122"/>
              </a:rPr>
              <a:t>羊）</a:t>
            </a:r>
            <a:r>
              <a:rPr sz="2000" spc="-15" noProof="1">
                <a:latin typeface="微软雅黑" panose="020B0503020204020204" pitchFamily="34" charset="-122"/>
                <a:ea typeface="宋体" panose="02010600030101010101" pitchFamily="2" charset="-122"/>
                <a:cs typeface="微软雅黑" panose="020B0503020204020204" pitchFamily="34" charset="-122"/>
              </a:rPr>
              <a:t>、</a:t>
            </a:r>
            <a:r>
              <a:rPr sz="2000" noProof="1">
                <a:latin typeface="微软雅黑" panose="020B0503020204020204" pitchFamily="34" charset="-122"/>
                <a:ea typeface="宋体" panose="02010600030101010101" pitchFamily="2" charset="-122"/>
                <a:cs typeface="微软雅黑" panose="020B0503020204020204" pitchFamily="34" charset="-122"/>
              </a:rPr>
              <a:t>小尾</a:t>
            </a:r>
            <a:r>
              <a:rPr sz="2000" spc="-15" noProof="1">
                <a:latin typeface="微软雅黑" panose="020B0503020204020204" pitchFamily="34" charset="-122"/>
                <a:ea typeface="宋体" panose="02010600030101010101" pitchFamily="2" charset="-122"/>
                <a:cs typeface="微软雅黑" panose="020B0503020204020204" pitchFamily="34" charset="-122"/>
              </a:rPr>
              <a:t>品</a:t>
            </a:r>
            <a:r>
              <a:rPr sz="2000" noProof="1">
                <a:latin typeface="微软雅黑" panose="020B0503020204020204" pitchFamily="34" charset="-122"/>
                <a:ea typeface="宋体" panose="02010600030101010101" pitchFamily="2" charset="-122"/>
                <a:cs typeface="微软雅黑" panose="020B0503020204020204" pitchFamily="34" charset="-122"/>
              </a:rPr>
              <a:t>种（</a:t>
            </a:r>
            <a:r>
              <a:rPr sz="2000" spc="-15" noProof="1">
                <a:latin typeface="微软雅黑" panose="020B0503020204020204" pitchFamily="34" charset="-122"/>
                <a:ea typeface="宋体" panose="02010600030101010101" pitchFamily="2" charset="-122"/>
                <a:cs typeface="微软雅黑" panose="020B0503020204020204" pitchFamily="34" charset="-122"/>
              </a:rPr>
              <a:t>小</a:t>
            </a:r>
            <a:r>
              <a:rPr sz="2000" noProof="1">
                <a:latin typeface="微软雅黑" panose="020B0503020204020204" pitchFamily="34" charset="-122"/>
                <a:ea typeface="宋体" panose="02010600030101010101" pitchFamily="2" charset="-122"/>
                <a:cs typeface="微软雅黑" panose="020B0503020204020204" pitchFamily="34" charset="-122"/>
              </a:rPr>
              <a:t>尾寒</a:t>
            </a:r>
            <a:r>
              <a:rPr sz="2000" spc="-15" noProof="1">
                <a:latin typeface="微软雅黑" panose="020B0503020204020204" pitchFamily="34" charset="-122"/>
                <a:ea typeface="宋体" panose="02010600030101010101" pitchFamily="2" charset="-122"/>
                <a:cs typeface="微软雅黑" panose="020B0503020204020204" pitchFamily="34" charset="-122"/>
              </a:rPr>
              <a:t>羊</a:t>
            </a:r>
            <a:r>
              <a:rPr sz="2000" noProof="1">
                <a:latin typeface="微软雅黑" panose="020B0503020204020204" pitchFamily="34" charset="-122"/>
                <a:ea typeface="宋体" panose="02010600030101010101" pitchFamily="2" charset="-122"/>
                <a:cs typeface="微软雅黑" panose="020B0503020204020204" pitchFamily="34" charset="-122"/>
              </a:rPr>
              <a:t>）以</a:t>
            </a:r>
            <a:r>
              <a:rPr sz="2000" spc="-15" noProof="1">
                <a:latin typeface="微软雅黑" panose="020B0503020204020204" pitchFamily="34" charset="-122"/>
                <a:ea typeface="宋体" panose="02010600030101010101" pitchFamily="2" charset="-122"/>
                <a:cs typeface="微软雅黑" panose="020B0503020204020204" pitchFamily="34" charset="-122"/>
              </a:rPr>
              <a:t>及</a:t>
            </a:r>
            <a:r>
              <a:rPr sz="2000" noProof="1">
                <a:latin typeface="微软雅黑" panose="020B0503020204020204" pitchFamily="34" charset="-122"/>
                <a:ea typeface="宋体" panose="02010600030101010101" pitchFamily="2" charset="-122"/>
                <a:cs typeface="微软雅黑" panose="020B0503020204020204" pitchFamily="34" charset="-122"/>
              </a:rPr>
              <a:t>脂尾</a:t>
            </a:r>
            <a:r>
              <a:rPr sz="2000" spc="-15" noProof="1">
                <a:latin typeface="微软雅黑" panose="020B0503020204020204" pitchFamily="34" charset="-122"/>
                <a:ea typeface="宋体" panose="02010600030101010101" pitchFamily="2" charset="-122"/>
                <a:cs typeface="微软雅黑" panose="020B0503020204020204" pitchFamily="34" charset="-122"/>
              </a:rPr>
              <a:t>品</a:t>
            </a:r>
            <a:r>
              <a:rPr sz="2000" noProof="1">
                <a:latin typeface="微软雅黑" panose="020B0503020204020204" pitchFamily="34" charset="-122"/>
                <a:ea typeface="宋体" panose="02010600030101010101" pitchFamily="2" charset="-122"/>
                <a:cs typeface="微软雅黑" panose="020B0503020204020204" pitchFamily="34" charset="-122"/>
              </a:rPr>
              <a:t>种（</a:t>
            </a:r>
            <a:r>
              <a:rPr sz="2000" spc="-15" noProof="1">
                <a:latin typeface="微软雅黑" panose="020B0503020204020204" pitchFamily="34" charset="-122"/>
                <a:ea typeface="宋体" panose="02010600030101010101" pitchFamily="2" charset="-122"/>
                <a:cs typeface="微软雅黑" panose="020B0503020204020204" pitchFamily="34" charset="-122"/>
              </a:rPr>
              <a:t>乌</a:t>
            </a:r>
            <a:r>
              <a:rPr sz="2000" noProof="1">
                <a:latin typeface="微软雅黑" panose="020B0503020204020204" pitchFamily="34" charset="-122"/>
                <a:ea typeface="宋体" panose="02010600030101010101" pitchFamily="2" charset="-122"/>
                <a:cs typeface="微软雅黑" panose="020B0503020204020204" pitchFamily="34" charset="-122"/>
              </a:rPr>
              <a:t>珠穆</a:t>
            </a:r>
            <a:r>
              <a:rPr sz="2000" spc="-15" noProof="1">
                <a:latin typeface="微软雅黑" panose="020B0503020204020204" pitchFamily="34" charset="-122"/>
                <a:ea typeface="宋体" panose="02010600030101010101" pitchFamily="2" charset="-122"/>
                <a:cs typeface="微软雅黑" panose="020B0503020204020204" pitchFamily="34" charset="-122"/>
              </a:rPr>
              <a:t>沁</a:t>
            </a:r>
            <a:r>
              <a:rPr sz="2000" noProof="1">
                <a:latin typeface="微软雅黑" panose="020B0503020204020204" pitchFamily="34" charset="-122"/>
                <a:ea typeface="宋体" panose="02010600030101010101" pitchFamily="2" charset="-122"/>
                <a:cs typeface="微软雅黑" panose="020B0503020204020204" pitchFamily="34" charset="-122"/>
              </a:rPr>
              <a:t>羊）</a:t>
            </a:r>
            <a:r>
              <a:rPr sz="2000" spc="-15" noProof="1">
                <a:latin typeface="微软雅黑" panose="020B0503020204020204" pitchFamily="34" charset="-122"/>
                <a:ea typeface="宋体" panose="02010600030101010101" pitchFamily="2" charset="-122"/>
                <a:cs typeface="微软雅黑" panose="020B0503020204020204" pitchFamily="34" charset="-122"/>
              </a:rPr>
              <a:t>等</a:t>
            </a:r>
            <a:r>
              <a:rPr sz="2000" noProof="1">
                <a:latin typeface="微软雅黑" panose="020B0503020204020204" pitchFamily="34" charset="-122"/>
                <a:ea typeface="宋体" panose="02010600030101010101" pitchFamily="2" charset="-122"/>
                <a:cs typeface="微软雅黑" panose="020B0503020204020204" pitchFamily="34" charset="-122"/>
              </a:rPr>
              <a:t>。</a:t>
            </a:r>
            <a:endParaRPr sz="2000" noProof="1">
              <a:latin typeface="微软雅黑" panose="020B0503020204020204" pitchFamily="34" charset="-122"/>
              <a:cs typeface="微软雅黑" panose="020B0503020204020204" pitchFamily="34" charset="-122"/>
            </a:endParaRPr>
          </a:p>
        </p:txBody>
      </p:sp>
      <p:sp>
        <p:nvSpPr>
          <p:cNvPr id="73730" name="object 3"/>
          <p:cNvSpPr/>
          <p:nvPr/>
        </p:nvSpPr>
        <p:spPr>
          <a:xfrm>
            <a:off x="609600" y="3840163"/>
            <a:ext cx="3230563" cy="2273300"/>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3731" name="object 4"/>
          <p:cNvSpPr/>
          <p:nvPr/>
        </p:nvSpPr>
        <p:spPr>
          <a:xfrm>
            <a:off x="4494213" y="3862388"/>
            <a:ext cx="2865437" cy="2273300"/>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3732" name="object 5"/>
          <p:cNvSpPr/>
          <p:nvPr/>
        </p:nvSpPr>
        <p:spPr>
          <a:xfrm>
            <a:off x="8145463" y="3862388"/>
            <a:ext cx="3097212" cy="2251075"/>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3733" name="object 6"/>
          <p:cNvSpPr txBox="1"/>
          <p:nvPr/>
        </p:nvSpPr>
        <p:spPr>
          <a:xfrm>
            <a:off x="1749425" y="6311900"/>
            <a:ext cx="1044575" cy="320675"/>
          </a:xfrm>
          <a:prstGeom prst="rect">
            <a:avLst/>
          </a:prstGeom>
          <a:noFill/>
          <a:ln w="9525">
            <a:noFill/>
          </a:ln>
        </p:spPr>
        <p:txBody>
          <a:bodyPr wrap="square" lIns="0" tIns="13335" rIns="0" bIns="0" anchor="t">
            <a:spAutoFit/>
          </a:bodyPr>
          <a:lstStyle/>
          <a:p>
            <a:pPr marL="12700">
              <a:spcBef>
                <a:spcPts val="100"/>
              </a:spcBef>
            </a:pPr>
            <a:r>
              <a:rPr lang="zh-CN" altLang="zh-CN" sz="2000" dirty="0">
                <a:solidFill>
                  <a:srgbClr val="404040"/>
                </a:solidFill>
                <a:latin typeface="微软雅黑" panose="020B0503020204020204" pitchFamily="34" charset="-122"/>
                <a:ea typeface="宋体" panose="02010600030101010101" pitchFamily="2" charset="-122"/>
              </a:rPr>
              <a:t>大尾寒羊</a:t>
            </a:r>
            <a:endParaRPr lang="zh-CN" altLang="zh-CN" sz="2000">
              <a:latin typeface="微软雅黑" panose="020B0503020204020204" pitchFamily="34" charset="-122"/>
              <a:ea typeface="宋体" panose="02010600030101010101" pitchFamily="2" charset="-122"/>
            </a:endParaRPr>
          </a:p>
        </p:txBody>
      </p:sp>
      <p:sp>
        <p:nvSpPr>
          <p:cNvPr id="73734" name="object 7"/>
          <p:cNvSpPr txBox="1"/>
          <p:nvPr/>
        </p:nvSpPr>
        <p:spPr>
          <a:xfrm>
            <a:off x="9104313" y="6310313"/>
            <a:ext cx="1298575" cy="320675"/>
          </a:xfrm>
          <a:prstGeom prst="rect">
            <a:avLst/>
          </a:prstGeom>
          <a:noFill/>
          <a:ln w="9525">
            <a:noFill/>
          </a:ln>
        </p:spPr>
        <p:txBody>
          <a:bodyPr wrap="square" lIns="0" tIns="12700" rIns="0" bIns="0" anchor="t">
            <a:spAutoFit/>
          </a:bodyPr>
          <a:lstStyle/>
          <a:p>
            <a:pPr marL="12700">
              <a:spcBef>
                <a:spcPts val="100"/>
              </a:spcBef>
            </a:pPr>
            <a:r>
              <a:rPr lang="zh-CN" altLang="zh-CN" sz="2000" dirty="0">
                <a:solidFill>
                  <a:srgbClr val="404040"/>
                </a:solidFill>
                <a:latin typeface="微软雅黑" panose="020B0503020204020204" pitchFamily="34" charset="-122"/>
                <a:ea typeface="宋体" panose="02010600030101010101" pitchFamily="2" charset="-122"/>
              </a:rPr>
              <a:t>乌珠穆沁羊</a:t>
            </a:r>
            <a:endParaRPr lang="zh-CN" altLang="zh-CN" sz="2000">
              <a:latin typeface="微软雅黑" panose="020B0503020204020204" pitchFamily="34" charset="-122"/>
              <a:ea typeface="宋体" panose="02010600030101010101" pitchFamily="2" charset="-122"/>
            </a:endParaRPr>
          </a:p>
        </p:txBody>
      </p:sp>
      <p:sp>
        <p:nvSpPr>
          <p:cNvPr id="73735" name="object 8"/>
          <p:cNvSpPr txBox="1"/>
          <p:nvPr/>
        </p:nvSpPr>
        <p:spPr>
          <a:xfrm>
            <a:off x="5453063" y="6311900"/>
            <a:ext cx="1042987" cy="320675"/>
          </a:xfrm>
          <a:prstGeom prst="rect">
            <a:avLst/>
          </a:prstGeom>
          <a:noFill/>
          <a:ln w="9525">
            <a:noFill/>
          </a:ln>
        </p:spPr>
        <p:txBody>
          <a:bodyPr wrap="square" lIns="0" tIns="13335" rIns="0" bIns="0" anchor="t">
            <a:spAutoFit/>
          </a:bodyPr>
          <a:lstStyle/>
          <a:p>
            <a:pPr marL="12700">
              <a:spcBef>
                <a:spcPts val="100"/>
              </a:spcBef>
            </a:pPr>
            <a:r>
              <a:rPr lang="zh-CN" altLang="zh-CN" sz="2000" dirty="0">
                <a:solidFill>
                  <a:srgbClr val="404040"/>
                </a:solidFill>
                <a:latin typeface="微软雅黑" panose="020B0503020204020204" pitchFamily="34" charset="-122"/>
                <a:ea typeface="宋体" panose="02010600030101010101" pitchFamily="2" charset="-122"/>
              </a:rPr>
              <a:t>小尾寒羊</a:t>
            </a:r>
            <a:endParaRPr lang="zh-CN" altLang="zh-CN" sz="2000">
              <a:latin typeface="微软雅黑" panose="020B0503020204020204" pitchFamily="34" charset="-122"/>
              <a:ea typeface="宋体" panose="02010600030101010101" pitchFamily="2" charset="-122"/>
            </a:endParaRPr>
          </a:p>
        </p:txBody>
      </p:sp>
      <p:sp>
        <p:nvSpPr>
          <p:cNvPr id="73736" name="object 9"/>
          <p:cNvSpPr>
            <a:spLocks noGrp="1"/>
          </p:cNvSpPr>
          <p:nvPr>
            <p:ph type="title" idx="4294967295"/>
          </p:nvPr>
        </p:nvSpPr>
        <p:spPr>
          <a:xfrm>
            <a:off x="1222375"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三、按体型和外貌特征分类</a:t>
            </a:r>
          </a:p>
        </p:txBody>
      </p:sp>
      <p:sp>
        <p:nvSpPr>
          <p:cNvPr id="10" name="object 10"/>
          <p:cNvSpPr txBox="1"/>
          <p:nvPr/>
        </p:nvSpPr>
        <p:spPr>
          <a:xfrm>
            <a:off x="4041775" y="1430338"/>
            <a:ext cx="4468813" cy="441325"/>
          </a:xfrm>
          <a:prstGeom prst="rect">
            <a:avLst/>
          </a:prstGeom>
        </p:spPr>
        <p:txBody>
          <a:bodyPr vert="horz" wrap="square" lIns="0" tIns="12065" rIns="0" bIns="0" rtlCol="0">
            <a:spAutoFit/>
          </a:bodyPr>
          <a:lstStyle/>
          <a:p>
            <a:pPr marL="12700">
              <a:spcBef>
                <a:spcPts val="95"/>
              </a:spcBef>
            </a:pPr>
            <a:r>
              <a:rPr sz="2800" spc="-5" noProof="1">
                <a:latin typeface="宋体" panose="02010600030101010101" pitchFamily="2" charset="-122"/>
                <a:ea typeface="宋体" panose="02010600030101010101" pitchFamily="2" charset="-122"/>
                <a:cs typeface="宋体" panose="02010600030101010101" pitchFamily="2" charset="-122"/>
              </a:rPr>
              <a:t>2</a:t>
            </a:r>
            <a:r>
              <a:rPr sz="2800" spc="-10" noProof="1">
                <a:latin typeface="宋体" panose="02010600030101010101" pitchFamily="2" charset="-122"/>
                <a:ea typeface="宋体" panose="02010600030101010101" pitchFamily="2" charset="-122"/>
                <a:cs typeface="宋体" panose="02010600030101010101" pitchFamily="2" charset="-122"/>
              </a:rPr>
              <a:t>、按尾的长短或大小分</a:t>
            </a:r>
            <a:r>
              <a:rPr sz="2800" spc="-5" noProof="1">
                <a:latin typeface="宋体" panose="02010600030101010101" pitchFamily="2" charset="-122"/>
                <a:ea typeface="宋体" panose="02010600030101010101" pitchFamily="2" charset="-122"/>
                <a:cs typeface="宋体" panose="02010600030101010101" pitchFamily="2" charset="-122"/>
              </a:rPr>
              <a:t>类</a:t>
            </a:r>
            <a:r>
              <a:rPr sz="2800" spc="25" noProof="1">
                <a:latin typeface="宋体" panose="02010600030101010101" pitchFamily="2" charset="-122"/>
                <a:ea typeface="宋体" panose="02010600030101010101" pitchFamily="2" charset="-122"/>
                <a:cs typeface="宋体" panose="02010600030101010101" pitchFamily="2" charset="-122"/>
              </a:rPr>
              <a:t> </a:t>
            </a:r>
            <a:r>
              <a:rPr sz="2800"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object 2"/>
          <p:cNvSpPr/>
          <p:nvPr/>
        </p:nvSpPr>
        <p:spPr>
          <a:xfrm>
            <a:off x="1274763" y="2571750"/>
            <a:ext cx="3721100" cy="2038350"/>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4754" name="object 3"/>
          <p:cNvSpPr/>
          <p:nvPr/>
        </p:nvSpPr>
        <p:spPr>
          <a:xfrm>
            <a:off x="5535613" y="2587625"/>
            <a:ext cx="2941637" cy="2136775"/>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4755" name="object 4"/>
          <p:cNvSpPr/>
          <p:nvPr/>
        </p:nvSpPr>
        <p:spPr>
          <a:xfrm>
            <a:off x="9142413" y="2622550"/>
            <a:ext cx="2427287" cy="1987550"/>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4756" name="object 5"/>
          <p:cNvSpPr/>
          <p:nvPr/>
        </p:nvSpPr>
        <p:spPr>
          <a:xfrm>
            <a:off x="7110413" y="4673600"/>
            <a:ext cx="3467100" cy="2041525"/>
          </a:xfrm>
          <a:prstGeom prst="rect">
            <a:avLst/>
          </a:prstGeom>
          <a:blipFill rotWithShape="1">
            <a:blip r:embed="rId5"/>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4757" name="object 6"/>
          <p:cNvSpPr/>
          <p:nvPr/>
        </p:nvSpPr>
        <p:spPr>
          <a:xfrm>
            <a:off x="4135438" y="4746625"/>
            <a:ext cx="2230437" cy="1900238"/>
          </a:xfrm>
          <a:prstGeom prst="rect">
            <a:avLst/>
          </a:prstGeom>
          <a:blipFill rotWithShape="1">
            <a:blip r:embed="rId6"/>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4758" name="object 7"/>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三、按体型和外貌特征分类</a:t>
            </a:r>
          </a:p>
        </p:txBody>
      </p:sp>
      <p:sp>
        <p:nvSpPr>
          <p:cNvPr id="8" name="object 8"/>
          <p:cNvSpPr txBox="1"/>
          <p:nvPr/>
        </p:nvSpPr>
        <p:spPr>
          <a:xfrm>
            <a:off x="3652838" y="1220788"/>
            <a:ext cx="4886325" cy="1150938"/>
          </a:xfrm>
          <a:prstGeom prst="rect">
            <a:avLst/>
          </a:prstGeom>
        </p:spPr>
        <p:txBody>
          <a:bodyPr vert="horz" wrap="square" lIns="0" tIns="12065" rIns="0" bIns="0" rtlCol="0">
            <a:spAutoFit/>
          </a:bodyPr>
          <a:lstStyle/>
          <a:p>
            <a:pPr marL="306705">
              <a:spcBef>
                <a:spcPts val="95"/>
              </a:spcBef>
            </a:pPr>
            <a:r>
              <a:rPr sz="3200" b="1" spc="-5"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sz="3200" b="1" spc="-1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、按毛色或羽色分类</a:t>
            </a:r>
            <a:r>
              <a:rPr sz="3200" b="1" spc="10" noProof="1">
                <a:latin typeface="宋体" panose="02010600030101010101" pitchFamily="2" charset="-122"/>
                <a:ea typeface="宋体" panose="02010600030101010101" pitchFamily="2" charset="-122"/>
                <a:cs typeface="宋体" panose="02010600030101010101" pitchFamily="2" charset="-122"/>
              </a:rPr>
              <a:t> </a:t>
            </a:r>
            <a:r>
              <a:rPr sz="3200" b="1" noProof="1">
                <a:latin typeface="宋体" panose="02010600030101010101" pitchFamily="2" charset="-122"/>
                <a:ea typeface="宋体" panose="02010600030101010101" pitchFamily="2" charset="-122"/>
                <a:cs typeface="宋体" panose="02010600030101010101" pitchFamily="2" charset="-122"/>
              </a:rPr>
              <a:t> </a:t>
            </a:r>
            <a:endParaRPr sz="3200" b="1" noProof="1">
              <a:latin typeface="宋体" panose="02010600030101010101" pitchFamily="2" charset="-122"/>
              <a:cs typeface="宋体" panose="02010600030101010101" pitchFamily="2" charset="-122"/>
            </a:endParaRPr>
          </a:p>
          <a:p>
            <a:pPr marL="12700">
              <a:spcBef>
                <a:spcPts val="2160"/>
              </a:spcBef>
            </a:pPr>
            <a:r>
              <a:rPr sz="2400" b="1" noProof="1">
                <a:latin typeface="微软雅黑" panose="020B0503020204020204" pitchFamily="34" charset="-122"/>
                <a:ea typeface="宋体" panose="02010600030101010101" pitchFamily="2" charset="-122"/>
                <a:cs typeface="微软雅黑" panose="020B0503020204020204" pitchFamily="34" charset="-122"/>
              </a:rPr>
              <a:t>猪有黑、白、花斑、红等品种</a:t>
            </a:r>
            <a:endParaRPr sz="2400" b="1"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object 2"/>
          <p:cNvSpPr>
            <a:spLocks noGrp="1"/>
          </p:cNvSpPr>
          <p:nvPr>
            <p:ph type="title"/>
          </p:nvPr>
        </p:nvSpPr>
        <p:spPr/>
        <p:txBody>
          <a:bodyPr wrap="square" lIns="0" tIns="9525" rIns="0" bIns="0" anchor="t">
            <a:spAutoFit/>
          </a:bodyPr>
          <a:lstStyle/>
          <a:p>
            <a:pPr marL="12700" indent="0" defTabSz="914400">
              <a:spcBef>
                <a:spcPts val="100"/>
              </a:spcBef>
            </a:pPr>
            <a:r>
              <a:rPr lang="zh-CN" altLang="zh-CN" sz="3200" kern="1200" spc="300" normalizeH="0" baseline="0" dirty="0">
                <a:latin typeface="微软雅黑" panose="020B0503020204020204" pitchFamily="34" charset="-122"/>
                <a:cs typeface="+mj-cs"/>
                <a:sym typeface="微软雅黑" panose="020B0503020204020204" pitchFamily="34" charset="-122"/>
              </a:rPr>
              <a:t>一、品种的概念</a:t>
            </a:r>
          </a:p>
        </p:txBody>
      </p:sp>
      <p:sp>
        <p:nvSpPr>
          <p:cNvPr id="3" name="object 3"/>
          <p:cNvSpPr txBox="1"/>
          <p:nvPr/>
        </p:nvSpPr>
        <p:spPr>
          <a:xfrm>
            <a:off x="5759450" y="1479550"/>
            <a:ext cx="1751330" cy="439420"/>
          </a:xfrm>
          <a:prstGeom prst="rect">
            <a:avLst/>
          </a:prstGeom>
        </p:spPr>
        <p:txBody>
          <a:bodyPr vert="horz" wrap="square" lIns="0" tIns="9048" rIns="0" bIns="0" rtlCol="0">
            <a:spAutoFit/>
          </a:bodyPr>
          <a:lstStyle/>
          <a:p>
            <a:pPr marL="12700">
              <a:spcBef>
                <a:spcPts val="95"/>
              </a:spcBef>
            </a:pPr>
            <a:r>
              <a:rPr sz="2800" b="1" spc="-5" noProof="1">
                <a:latin typeface="宋体" panose="02010600030101010101" pitchFamily="2" charset="-122"/>
                <a:ea typeface="宋体" panose="02010600030101010101" pitchFamily="2" charset="-122"/>
                <a:cs typeface="宋体" panose="02010600030101010101" pitchFamily="2" charset="-122"/>
              </a:rPr>
              <a:t>1</a:t>
            </a:r>
            <a:r>
              <a:rPr sz="2800" b="1" spc="-10" noProof="1">
                <a:latin typeface="宋体" panose="02010600030101010101" pitchFamily="2" charset="-122"/>
                <a:ea typeface="宋体" panose="02010600030101010101" pitchFamily="2" charset="-122"/>
                <a:cs typeface="宋体" panose="02010600030101010101" pitchFamily="2" charset="-122"/>
              </a:rPr>
              <a:t>、种</a:t>
            </a:r>
            <a:r>
              <a:rPr sz="2800" b="1" spc="-15" noProof="1">
                <a:latin typeface="宋体" panose="02010600030101010101" pitchFamily="2" charset="-122"/>
                <a:ea typeface="宋体" panose="02010600030101010101" pitchFamily="2" charset="-122"/>
                <a:cs typeface="宋体" panose="02010600030101010101" pitchFamily="2" charset="-122"/>
              </a:rPr>
              <a:t> </a:t>
            </a:r>
            <a:endParaRPr sz="2800" b="1" spc="-15" noProof="1">
              <a:latin typeface="宋体" panose="02010600030101010101" pitchFamily="2" charset="-122"/>
              <a:cs typeface="宋体" panose="02010600030101010101" pitchFamily="2" charset="-122"/>
            </a:endParaRPr>
          </a:p>
        </p:txBody>
      </p:sp>
      <p:sp>
        <p:nvSpPr>
          <p:cNvPr id="43012" name="object 4"/>
          <p:cNvSpPr/>
          <p:nvPr/>
        </p:nvSpPr>
        <p:spPr>
          <a:xfrm>
            <a:off x="6327775" y="2322513"/>
            <a:ext cx="3576638" cy="1412875"/>
          </a:xfrm>
          <a:custGeom>
            <a:avLst/>
            <a:gdLst/>
            <a:ahLst/>
            <a:cxnLst/>
            <a:rect l="0" t="0" r="0" b="0"/>
            <a:pathLst>
              <a:path w="4768850" h="1884045">
                <a:moveTo>
                  <a:pt x="3826510" y="0"/>
                </a:moveTo>
                <a:lnTo>
                  <a:pt x="3826510" y="235457"/>
                </a:lnTo>
                <a:lnTo>
                  <a:pt x="0" y="235457"/>
                </a:lnTo>
                <a:lnTo>
                  <a:pt x="0" y="1648332"/>
                </a:lnTo>
                <a:lnTo>
                  <a:pt x="3826510" y="1648332"/>
                </a:lnTo>
                <a:lnTo>
                  <a:pt x="3826510" y="1883790"/>
                </a:lnTo>
                <a:lnTo>
                  <a:pt x="4768469" y="941958"/>
                </a:lnTo>
                <a:lnTo>
                  <a:pt x="3826510" y="0"/>
                </a:lnTo>
                <a:close/>
              </a:path>
            </a:pathLst>
          </a:custGeom>
          <a:solidFill>
            <a:srgbClr val="FFE8CA">
              <a:alpha val="90193"/>
            </a:srgbClr>
          </a:solidFill>
          <a:ln w="9525">
            <a:noFill/>
          </a:ln>
        </p:spPr>
        <p:txBody>
          <a:bodyPr/>
          <a:lstStyle/>
          <a:p>
            <a:endParaRPr lang="zh-CN" altLang="en-US"/>
          </a:p>
        </p:txBody>
      </p:sp>
      <p:sp>
        <p:nvSpPr>
          <p:cNvPr id="43013" name="object 5"/>
          <p:cNvSpPr/>
          <p:nvPr/>
        </p:nvSpPr>
        <p:spPr>
          <a:xfrm>
            <a:off x="6307138" y="2322513"/>
            <a:ext cx="3576637" cy="1412875"/>
          </a:xfrm>
          <a:custGeom>
            <a:avLst/>
            <a:gdLst/>
            <a:ahLst/>
            <a:cxnLst/>
            <a:rect l="0" t="0" r="0" b="0"/>
            <a:pathLst>
              <a:path w="4768850" h="1884045">
                <a:moveTo>
                  <a:pt x="0" y="235457"/>
                </a:moveTo>
                <a:lnTo>
                  <a:pt x="3826510" y="235457"/>
                </a:lnTo>
                <a:lnTo>
                  <a:pt x="3826510" y="0"/>
                </a:lnTo>
                <a:lnTo>
                  <a:pt x="4768469" y="941958"/>
                </a:lnTo>
                <a:lnTo>
                  <a:pt x="3826510" y="1883790"/>
                </a:lnTo>
                <a:lnTo>
                  <a:pt x="3826510" y="1648332"/>
                </a:lnTo>
                <a:lnTo>
                  <a:pt x="0" y="1648332"/>
                </a:lnTo>
                <a:lnTo>
                  <a:pt x="0" y="235457"/>
                </a:lnTo>
                <a:close/>
              </a:path>
            </a:pathLst>
          </a:custGeom>
          <a:noFill/>
          <a:ln w="12700" cap="flat" cmpd="sng">
            <a:solidFill>
              <a:srgbClr val="FFE8CA"/>
            </a:solidFill>
            <a:prstDash val="solid"/>
            <a:round/>
            <a:headEnd type="none" w="med" len="med"/>
            <a:tailEnd type="none" w="med" len="med"/>
          </a:ln>
        </p:spPr>
        <p:txBody>
          <a:bodyPr/>
          <a:lstStyle/>
          <a:p>
            <a:endParaRPr lang="zh-CN" altLang="en-US"/>
          </a:p>
        </p:txBody>
      </p:sp>
      <p:sp>
        <p:nvSpPr>
          <p:cNvPr id="43014" name="object 6"/>
          <p:cNvSpPr/>
          <p:nvPr/>
        </p:nvSpPr>
        <p:spPr>
          <a:xfrm>
            <a:off x="784225" y="2322513"/>
            <a:ext cx="5341938" cy="1412875"/>
          </a:xfrm>
          <a:custGeom>
            <a:avLst/>
            <a:gdLst/>
            <a:ahLst/>
            <a:cxnLst/>
            <a:rect l="0" t="0" r="0" b="0"/>
            <a:pathLst>
              <a:path w="3179445" h="1884045">
                <a:moveTo>
                  <a:pt x="2995828" y="0"/>
                </a:moveTo>
                <a:lnTo>
                  <a:pt x="183159" y="0"/>
                </a:lnTo>
                <a:lnTo>
                  <a:pt x="150233" y="5059"/>
                </a:lnTo>
                <a:lnTo>
                  <a:pt x="90709" y="42874"/>
                </a:lnTo>
                <a:lnTo>
                  <a:pt x="65147" y="73857"/>
                </a:lnTo>
                <a:lnTo>
                  <a:pt x="43072" y="111708"/>
                </a:lnTo>
                <a:lnTo>
                  <a:pt x="25003" y="155542"/>
                </a:lnTo>
                <a:lnTo>
                  <a:pt x="11457" y="204471"/>
                </a:lnTo>
                <a:lnTo>
                  <a:pt x="2950" y="257609"/>
                </a:lnTo>
                <a:lnTo>
                  <a:pt x="0" y="314070"/>
                </a:lnTo>
                <a:lnTo>
                  <a:pt x="0" y="1569847"/>
                </a:lnTo>
                <a:lnTo>
                  <a:pt x="2950" y="1626303"/>
                </a:lnTo>
                <a:lnTo>
                  <a:pt x="11457" y="1679430"/>
                </a:lnTo>
                <a:lnTo>
                  <a:pt x="25003" y="1728343"/>
                </a:lnTo>
                <a:lnTo>
                  <a:pt x="43072" y="1772156"/>
                </a:lnTo>
                <a:lnTo>
                  <a:pt x="65147" y="1809986"/>
                </a:lnTo>
                <a:lnTo>
                  <a:pt x="90709" y="1840949"/>
                </a:lnTo>
                <a:lnTo>
                  <a:pt x="150233" y="1878736"/>
                </a:lnTo>
                <a:lnTo>
                  <a:pt x="183159" y="1883790"/>
                </a:lnTo>
                <a:lnTo>
                  <a:pt x="2995828" y="1883790"/>
                </a:lnTo>
                <a:lnTo>
                  <a:pt x="3059760" y="1864160"/>
                </a:lnTo>
                <a:lnTo>
                  <a:pt x="3113850" y="1809986"/>
                </a:lnTo>
                <a:lnTo>
                  <a:pt x="3135916" y="1772156"/>
                </a:lnTo>
                <a:lnTo>
                  <a:pt x="3153976" y="1728343"/>
                </a:lnTo>
                <a:lnTo>
                  <a:pt x="3167513" y="1679430"/>
                </a:lnTo>
                <a:lnTo>
                  <a:pt x="3176014" y="1626303"/>
                </a:lnTo>
                <a:lnTo>
                  <a:pt x="3178962" y="1569847"/>
                </a:lnTo>
                <a:lnTo>
                  <a:pt x="3178962" y="314070"/>
                </a:lnTo>
                <a:lnTo>
                  <a:pt x="3176014" y="257609"/>
                </a:lnTo>
                <a:lnTo>
                  <a:pt x="3167513" y="204471"/>
                </a:lnTo>
                <a:lnTo>
                  <a:pt x="3153976" y="155542"/>
                </a:lnTo>
                <a:lnTo>
                  <a:pt x="3135916" y="111708"/>
                </a:lnTo>
                <a:lnTo>
                  <a:pt x="3113850" y="73857"/>
                </a:lnTo>
                <a:lnTo>
                  <a:pt x="3088293" y="42874"/>
                </a:lnTo>
                <a:lnTo>
                  <a:pt x="3028767" y="5059"/>
                </a:lnTo>
                <a:lnTo>
                  <a:pt x="2995828" y="0"/>
                </a:lnTo>
                <a:close/>
              </a:path>
            </a:pathLst>
          </a:custGeom>
          <a:solidFill>
            <a:srgbClr val="EC7C30"/>
          </a:solidFill>
          <a:ln w="9525">
            <a:noFill/>
          </a:ln>
        </p:spPr>
        <p:txBody>
          <a:bodyPr/>
          <a:lstStyle/>
          <a:p>
            <a:endParaRPr lang="zh-CN" altLang="en-US"/>
          </a:p>
        </p:txBody>
      </p:sp>
      <p:sp>
        <p:nvSpPr>
          <p:cNvPr id="43015" name="object 7"/>
          <p:cNvSpPr/>
          <p:nvPr/>
        </p:nvSpPr>
        <p:spPr>
          <a:xfrm>
            <a:off x="784225" y="2322513"/>
            <a:ext cx="5343525" cy="1412875"/>
          </a:xfrm>
          <a:custGeom>
            <a:avLst/>
            <a:gdLst/>
            <a:ahLst/>
            <a:cxnLst/>
            <a:rect l="0" t="0" r="0" b="0"/>
            <a:pathLst>
              <a:path w="3179445" h="1884045">
                <a:moveTo>
                  <a:pt x="0" y="314070"/>
                </a:moveTo>
                <a:lnTo>
                  <a:pt x="2950" y="257609"/>
                </a:lnTo>
                <a:lnTo>
                  <a:pt x="11457" y="204471"/>
                </a:lnTo>
                <a:lnTo>
                  <a:pt x="25003" y="155542"/>
                </a:lnTo>
                <a:lnTo>
                  <a:pt x="43072" y="111708"/>
                </a:lnTo>
                <a:lnTo>
                  <a:pt x="65147" y="73857"/>
                </a:lnTo>
                <a:lnTo>
                  <a:pt x="90709" y="42874"/>
                </a:lnTo>
                <a:lnTo>
                  <a:pt x="150233" y="5059"/>
                </a:lnTo>
                <a:lnTo>
                  <a:pt x="183159" y="0"/>
                </a:lnTo>
                <a:lnTo>
                  <a:pt x="2995828" y="0"/>
                </a:lnTo>
                <a:lnTo>
                  <a:pt x="3059760" y="19646"/>
                </a:lnTo>
                <a:lnTo>
                  <a:pt x="3113850" y="73857"/>
                </a:lnTo>
                <a:lnTo>
                  <a:pt x="3135916" y="111708"/>
                </a:lnTo>
                <a:lnTo>
                  <a:pt x="3153976" y="155542"/>
                </a:lnTo>
                <a:lnTo>
                  <a:pt x="3167513" y="204471"/>
                </a:lnTo>
                <a:lnTo>
                  <a:pt x="3176014" y="257609"/>
                </a:lnTo>
                <a:lnTo>
                  <a:pt x="3178962" y="314070"/>
                </a:lnTo>
                <a:lnTo>
                  <a:pt x="3178962" y="1569847"/>
                </a:lnTo>
                <a:lnTo>
                  <a:pt x="3176014" y="1626303"/>
                </a:lnTo>
                <a:lnTo>
                  <a:pt x="3167513" y="1679430"/>
                </a:lnTo>
                <a:lnTo>
                  <a:pt x="3153976" y="1728343"/>
                </a:lnTo>
                <a:lnTo>
                  <a:pt x="3135916" y="1772156"/>
                </a:lnTo>
                <a:lnTo>
                  <a:pt x="3113850" y="1809986"/>
                </a:lnTo>
                <a:lnTo>
                  <a:pt x="3088293" y="1840949"/>
                </a:lnTo>
                <a:lnTo>
                  <a:pt x="3028767" y="1878736"/>
                </a:lnTo>
                <a:lnTo>
                  <a:pt x="2995828" y="1883790"/>
                </a:lnTo>
                <a:lnTo>
                  <a:pt x="183159" y="1883790"/>
                </a:lnTo>
                <a:lnTo>
                  <a:pt x="119244" y="1864160"/>
                </a:lnTo>
                <a:lnTo>
                  <a:pt x="65147" y="1809986"/>
                </a:lnTo>
                <a:lnTo>
                  <a:pt x="43072" y="1772156"/>
                </a:lnTo>
                <a:lnTo>
                  <a:pt x="25003" y="1728343"/>
                </a:lnTo>
                <a:lnTo>
                  <a:pt x="11457" y="1679430"/>
                </a:lnTo>
                <a:lnTo>
                  <a:pt x="2950" y="1626303"/>
                </a:lnTo>
                <a:lnTo>
                  <a:pt x="0" y="1569847"/>
                </a:lnTo>
                <a:lnTo>
                  <a:pt x="0" y="314070"/>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43016" name="object 8"/>
          <p:cNvSpPr txBox="1"/>
          <p:nvPr/>
        </p:nvSpPr>
        <p:spPr>
          <a:xfrm>
            <a:off x="1028700" y="2717800"/>
            <a:ext cx="4852988" cy="623888"/>
          </a:xfrm>
          <a:prstGeom prst="rect">
            <a:avLst/>
          </a:prstGeom>
          <a:noFill/>
          <a:ln w="9525">
            <a:noFill/>
          </a:ln>
        </p:spPr>
        <p:txBody>
          <a:bodyPr wrap="square" lIns="0" tIns="9525" rIns="0" bIns="0" anchor="t">
            <a:spAutoFit/>
          </a:bodyPr>
          <a:lstStyle/>
          <a:p>
            <a:pPr marL="44450">
              <a:spcBef>
                <a:spcPts val="100"/>
              </a:spcBef>
            </a:pPr>
            <a:r>
              <a:rPr lang="zh-CN" sz="2000" b="1" dirty="0">
                <a:solidFill>
                  <a:schemeClr val="tx1"/>
                </a:solidFill>
                <a:latin typeface="微软雅黑" panose="020B0503020204020204" pitchFamily="34" charset="-122"/>
              </a:rPr>
              <a:t>种即物种的简称。是生物分类系统的基本单位,是自然选择的产物。</a:t>
            </a:r>
          </a:p>
        </p:txBody>
      </p:sp>
      <p:sp>
        <p:nvSpPr>
          <p:cNvPr id="43017" name="object 9"/>
          <p:cNvSpPr/>
          <p:nvPr/>
        </p:nvSpPr>
        <p:spPr>
          <a:xfrm>
            <a:off x="2476500" y="4076700"/>
            <a:ext cx="3576638" cy="1412875"/>
          </a:xfrm>
          <a:custGeom>
            <a:avLst/>
            <a:gdLst/>
            <a:ahLst/>
            <a:cxnLst/>
            <a:rect l="0" t="0" r="0" b="0"/>
            <a:pathLst>
              <a:path w="4768850" h="1884045">
                <a:moveTo>
                  <a:pt x="941959" y="0"/>
                </a:moveTo>
                <a:lnTo>
                  <a:pt x="0" y="941832"/>
                </a:lnTo>
                <a:lnTo>
                  <a:pt x="941959" y="1883790"/>
                </a:lnTo>
                <a:lnTo>
                  <a:pt x="941959" y="1648320"/>
                </a:lnTo>
                <a:lnTo>
                  <a:pt x="4768469" y="1648320"/>
                </a:lnTo>
                <a:lnTo>
                  <a:pt x="4768469" y="235457"/>
                </a:lnTo>
                <a:lnTo>
                  <a:pt x="941959" y="235457"/>
                </a:lnTo>
                <a:lnTo>
                  <a:pt x="941959" y="0"/>
                </a:lnTo>
                <a:close/>
              </a:path>
            </a:pathLst>
          </a:custGeom>
          <a:solidFill>
            <a:srgbClr val="CFD4EA">
              <a:alpha val="90193"/>
            </a:srgbClr>
          </a:solidFill>
          <a:ln w="9525">
            <a:noFill/>
          </a:ln>
        </p:spPr>
        <p:txBody>
          <a:bodyPr/>
          <a:lstStyle/>
          <a:p>
            <a:endParaRPr lang="zh-CN" altLang="en-US"/>
          </a:p>
        </p:txBody>
      </p:sp>
      <p:sp>
        <p:nvSpPr>
          <p:cNvPr id="43018" name="object 10"/>
          <p:cNvSpPr/>
          <p:nvPr/>
        </p:nvSpPr>
        <p:spPr>
          <a:xfrm>
            <a:off x="2476500" y="4076700"/>
            <a:ext cx="3576638" cy="1412875"/>
          </a:xfrm>
          <a:custGeom>
            <a:avLst/>
            <a:gdLst/>
            <a:ahLst/>
            <a:cxnLst/>
            <a:rect l="0" t="0" r="0" b="0"/>
            <a:pathLst>
              <a:path w="4768850" h="1884045">
                <a:moveTo>
                  <a:pt x="4768469" y="1648320"/>
                </a:moveTo>
                <a:lnTo>
                  <a:pt x="941959" y="1648320"/>
                </a:lnTo>
                <a:lnTo>
                  <a:pt x="941959" y="1883790"/>
                </a:lnTo>
                <a:lnTo>
                  <a:pt x="0" y="941832"/>
                </a:lnTo>
                <a:lnTo>
                  <a:pt x="941959" y="0"/>
                </a:lnTo>
                <a:lnTo>
                  <a:pt x="941959" y="235457"/>
                </a:lnTo>
                <a:lnTo>
                  <a:pt x="4768469" y="235457"/>
                </a:lnTo>
                <a:lnTo>
                  <a:pt x="4768469" y="1648320"/>
                </a:lnTo>
                <a:close/>
              </a:path>
            </a:pathLst>
          </a:custGeom>
          <a:noFill/>
          <a:ln w="12700" cap="flat" cmpd="sng">
            <a:solidFill>
              <a:srgbClr val="CFD4EA"/>
            </a:solidFill>
            <a:prstDash val="solid"/>
            <a:round/>
            <a:headEnd type="none" w="med" len="med"/>
            <a:tailEnd type="none" w="med" len="med"/>
          </a:ln>
        </p:spPr>
        <p:txBody>
          <a:bodyPr/>
          <a:lstStyle/>
          <a:p>
            <a:endParaRPr lang="zh-CN" altLang="en-US"/>
          </a:p>
        </p:txBody>
      </p:sp>
      <p:sp>
        <p:nvSpPr>
          <p:cNvPr id="43019" name="object 11"/>
          <p:cNvSpPr/>
          <p:nvPr/>
        </p:nvSpPr>
        <p:spPr>
          <a:xfrm>
            <a:off x="6127750" y="4076700"/>
            <a:ext cx="4410075" cy="1412875"/>
          </a:xfrm>
          <a:custGeom>
            <a:avLst/>
            <a:gdLst/>
            <a:ahLst/>
            <a:cxnLst/>
            <a:rect l="0" t="0" r="0" b="0"/>
            <a:pathLst>
              <a:path w="3179445" h="1884045">
                <a:moveTo>
                  <a:pt x="2995929" y="0"/>
                </a:moveTo>
                <a:lnTo>
                  <a:pt x="183260" y="0"/>
                </a:lnTo>
                <a:lnTo>
                  <a:pt x="150317" y="5059"/>
                </a:lnTo>
                <a:lnTo>
                  <a:pt x="90762" y="42869"/>
                </a:lnTo>
                <a:lnTo>
                  <a:pt x="65185" y="73846"/>
                </a:lnTo>
                <a:lnTo>
                  <a:pt x="43098" y="111686"/>
                </a:lnTo>
                <a:lnTo>
                  <a:pt x="25019" y="155504"/>
                </a:lnTo>
                <a:lnTo>
                  <a:pt x="11464" y="204411"/>
                </a:lnTo>
                <a:lnTo>
                  <a:pt x="2952" y="257520"/>
                </a:lnTo>
                <a:lnTo>
                  <a:pt x="0" y="313944"/>
                </a:lnTo>
                <a:lnTo>
                  <a:pt x="0" y="1569821"/>
                </a:lnTo>
                <a:lnTo>
                  <a:pt x="2952" y="1626259"/>
                </a:lnTo>
                <a:lnTo>
                  <a:pt x="11464" y="1679377"/>
                </a:lnTo>
                <a:lnTo>
                  <a:pt x="25018" y="1728290"/>
                </a:lnTo>
                <a:lnTo>
                  <a:pt x="43098" y="1772110"/>
                </a:lnTo>
                <a:lnTo>
                  <a:pt x="65185" y="1809951"/>
                </a:lnTo>
                <a:lnTo>
                  <a:pt x="90762" y="1840926"/>
                </a:lnTo>
                <a:lnTo>
                  <a:pt x="150317" y="1878732"/>
                </a:lnTo>
                <a:lnTo>
                  <a:pt x="183260" y="1883790"/>
                </a:lnTo>
                <a:lnTo>
                  <a:pt x="2995929" y="1883790"/>
                </a:lnTo>
                <a:lnTo>
                  <a:pt x="3059811" y="1864148"/>
                </a:lnTo>
                <a:lnTo>
                  <a:pt x="3113900" y="1809951"/>
                </a:lnTo>
                <a:lnTo>
                  <a:pt x="3135976" y="1772110"/>
                </a:lnTo>
                <a:lnTo>
                  <a:pt x="3154049" y="1728290"/>
                </a:lnTo>
                <a:lnTo>
                  <a:pt x="3167600" y="1679377"/>
                </a:lnTo>
                <a:lnTo>
                  <a:pt x="3176111" y="1626259"/>
                </a:lnTo>
                <a:lnTo>
                  <a:pt x="3179063" y="1569821"/>
                </a:lnTo>
                <a:lnTo>
                  <a:pt x="3179063" y="313944"/>
                </a:lnTo>
                <a:lnTo>
                  <a:pt x="3176111" y="257520"/>
                </a:lnTo>
                <a:lnTo>
                  <a:pt x="3167600" y="204411"/>
                </a:lnTo>
                <a:lnTo>
                  <a:pt x="3154049" y="155504"/>
                </a:lnTo>
                <a:lnTo>
                  <a:pt x="3135976" y="111686"/>
                </a:lnTo>
                <a:lnTo>
                  <a:pt x="3113900" y="73846"/>
                </a:lnTo>
                <a:lnTo>
                  <a:pt x="3088338" y="42869"/>
                </a:lnTo>
                <a:lnTo>
                  <a:pt x="3028835" y="5059"/>
                </a:lnTo>
                <a:lnTo>
                  <a:pt x="2995929" y="0"/>
                </a:lnTo>
                <a:close/>
              </a:path>
            </a:pathLst>
          </a:custGeom>
          <a:solidFill>
            <a:srgbClr val="4471C4"/>
          </a:solidFill>
          <a:ln w="9525">
            <a:noFill/>
          </a:ln>
        </p:spPr>
        <p:txBody>
          <a:bodyPr/>
          <a:lstStyle/>
          <a:p>
            <a:endParaRPr lang="zh-CN" altLang="en-US"/>
          </a:p>
        </p:txBody>
      </p:sp>
      <p:sp>
        <p:nvSpPr>
          <p:cNvPr id="43020" name="object 12"/>
          <p:cNvSpPr/>
          <p:nvPr/>
        </p:nvSpPr>
        <p:spPr>
          <a:xfrm>
            <a:off x="6127750" y="4076700"/>
            <a:ext cx="4410075" cy="1412875"/>
          </a:xfrm>
          <a:custGeom>
            <a:avLst/>
            <a:gdLst/>
            <a:ahLst/>
            <a:cxnLst/>
            <a:rect l="0" t="0" r="0" b="0"/>
            <a:pathLst>
              <a:path w="3179445" h="1884045">
                <a:moveTo>
                  <a:pt x="3179063" y="1569821"/>
                </a:moveTo>
                <a:lnTo>
                  <a:pt x="3176111" y="1626259"/>
                </a:lnTo>
                <a:lnTo>
                  <a:pt x="3167600" y="1679377"/>
                </a:lnTo>
                <a:lnTo>
                  <a:pt x="3154049" y="1728290"/>
                </a:lnTo>
                <a:lnTo>
                  <a:pt x="3135976" y="1772110"/>
                </a:lnTo>
                <a:lnTo>
                  <a:pt x="3113900" y="1809951"/>
                </a:lnTo>
                <a:lnTo>
                  <a:pt x="3088338" y="1840926"/>
                </a:lnTo>
                <a:lnTo>
                  <a:pt x="3028835" y="1878732"/>
                </a:lnTo>
                <a:lnTo>
                  <a:pt x="2995929" y="1883790"/>
                </a:lnTo>
                <a:lnTo>
                  <a:pt x="183260" y="1883790"/>
                </a:lnTo>
                <a:lnTo>
                  <a:pt x="119312" y="1864148"/>
                </a:lnTo>
                <a:lnTo>
                  <a:pt x="65185" y="1809951"/>
                </a:lnTo>
                <a:lnTo>
                  <a:pt x="43098" y="1772110"/>
                </a:lnTo>
                <a:lnTo>
                  <a:pt x="25018" y="1728290"/>
                </a:lnTo>
                <a:lnTo>
                  <a:pt x="11464" y="1679377"/>
                </a:lnTo>
                <a:lnTo>
                  <a:pt x="2952" y="1626259"/>
                </a:lnTo>
                <a:lnTo>
                  <a:pt x="0" y="1569821"/>
                </a:lnTo>
                <a:lnTo>
                  <a:pt x="0" y="313944"/>
                </a:lnTo>
                <a:lnTo>
                  <a:pt x="2952" y="257520"/>
                </a:lnTo>
                <a:lnTo>
                  <a:pt x="11464" y="204411"/>
                </a:lnTo>
                <a:lnTo>
                  <a:pt x="25019" y="155504"/>
                </a:lnTo>
                <a:lnTo>
                  <a:pt x="43098" y="111686"/>
                </a:lnTo>
                <a:lnTo>
                  <a:pt x="65185" y="73846"/>
                </a:lnTo>
                <a:lnTo>
                  <a:pt x="90762" y="42869"/>
                </a:lnTo>
                <a:lnTo>
                  <a:pt x="150317" y="5059"/>
                </a:lnTo>
                <a:lnTo>
                  <a:pt x="183260" y="0"/>
                </a:lnTo>
                <a:lnTo>
                  <a:pt x="2995929" y="0"/>
                </a:lnTo>
                <a:lnTo>
                  <a:pt x="3059811" y="19644"/>
                </a:lnTo>
                <a:lnTo>
                  <a:pt x="3113900" y="73846"/>
                </a:lnTo>
                <a:lnTo>
                  <a:pt x="3135976" y="111686"/>
                </a:lnTo>
                <a:lnTo>
                  <a:pt x="3154049" y="155504"/>
                </a:lnTo>
                <a:lnTo>
                  <a:pt x="3167600" y="204411"/>
                </a:lnTo>
                <a:lnTo>
                  <a:pt x="3176111" y="257520"/>
                </a:lnTo>
                <a:lnTo>
                  <a:pt x="3179063" y="313944"/>
                </a:lnTo>
                <a:lnTo>
                  <a:pt x="3179063" y="1569821"/>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43021" name="object 13"/>
          <p:cNvSpPr txBox="1"/>
          <p:nvPr/>
        </p:nvSpPr>
        <p:spPr>
          <a:xfrm>
            <a:off x="6307138" y="4172903"/>
            <a:ext cx="4129087" cy="1253490"/>
          </a:xfrm>
          <a:prstGeom prst="rect">
            <a:avLst/>
          </a:prstGeom>
          <a:noFill/>
          <a:ln w="9525">
            <a:noFill/>
          </a:ln>
        </p:spPr>
        <p:txBody>
          <a:bodyPr wrap="square" lIns="0" tIns="9525" rIns="0" bIns="0" anchor="t">
            <a:spAutoFit/>
          </a:bodyPr>
          <a:lstStyle/>
          <a:p>
            <a:pPr marL="12700">
              <a:spcBef>
                <a:spcPts val="100"/>
              </a:spcBef>
            </a:pPr>
            <a:r>
              <a:rPr lang="zh-CN" sz="2000" b="1" dirty="0">
                <a:solidFill>
                  <a:srgbClr val="FFFFFF"/>
                </a:solidFill>
                <a:latin typeface="微软雅黑" panose="020B0503020204020204" pitchFamily="34" charset="-122"/>
              </a:rPr>
              <a:t>具有一定形态、生理特征和自然分布区域的生物类群。</a:t>
            </a:r>
          </a:p>
          <a:p>
            <a:pPr marL="12700">
              <a:spcBef>
                <a:spcPts val="100"/>
              </a:spcBef>
            </a:pPr>
            <a:r>
              <a:rPr lang="zh-CN" sz="2000" b="1" dirty="0">
                <a:solidFill>
                  <a:srgbClr val="FFFFFF"/>
                </a:solidFill>
                <a:latin typeface="微软雅黑" panose="020B0503020204020204" pitchFamily="34" charset="-122"/>
              </a:rPr>
              <a:t>举例：猪、牛、水牛、 绵羊、山羊、鸡等。</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object 2"/>
          <p:cNvSpPr/>
          <p:nvPr/>
        </p:nvSpPr>
        <p:spPr>
          <a:xfrm>
            <a:off x="4740275" y="3497263"/>
            <a:ext cx="2381250" cy="2559050"/>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5778" name="object 3"/>
          <p:cNvSpPr/>
          <p:nvPr/>
        </p:nvSpPr>
        <p:spPr>
          <a:xfrm>
            <a:off x="1574800" y="3644900"/>
            <a:ext cx="2368550" cy="2533650"/>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5779" name="object 4"/>
          <p:cNvSpPr/>
          <p:nvPr/>
        </p:nvSpPr>
        <p:spPr>
          <a:xfrm>
            <a:off x="7497763" y="3395663"/>
            <a:ext cx="3255962" cy="3089275"/>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5780" name="object 5"/>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三、按体型和外貌特征分类</a:t>
            </a:r>
          </a:p>
        </p:txBody>
      </p:sp>
      <p:sp>
        <p:nvSpPr>
          <p:cNvPr id="6" name="object 6"/>
          <p:cNvSpPr txBox="1"/>
          <p:nvPr/>
        </p:nvSpPr>
        <p:spPr>
          <a:xfrm>
            <a:off x="4389438" y="1474788"/>
            <a:ext cx="3763963" cy="1435100"/>
          </a:xfrm>
          <a:prstGeom prst="rect">
            <a:avLst/>
          </a:prstGeom>
        </p:spPr>
        <p:txBody>
          <a:bodyPr vert="horz" wrap="square" lIns="0" tIns="12065" rIns="0" bIns="0" rtlCol="0">
            <a:spAutoFit/>
          </a:bodyPr>
          <a:lstStyle/>
          <a:p>
            <a:pPr marL="18415">
              <a:spcBef>
                <a:spcPts val="95"/>
              </a:spcBef>
            </a:pPr>
            <a:r>
              <a:rPr sz="2800" b="1" spc="-5"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sz="2800" b="1" spc="-1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、按毛色或羽色分类</a:t>
            </a:r>
            <a:r>
              <a:rPr sz="2800" spc="5" noProof="1">
                <a:latin typeface="宋体" panose="02010600030101010101" pitchFamily="2" charset="-122"/>
                <a:ea typeface="宋体" panose="02010600030101010101" pitchFamily="2" charset="-122"/>
                <a:cs typeface="宋体" panose="02010600030101010101" pitchFamily="2" charset="-122"/>
              </a:rPr>
              <a:t> </a:t>
            </a:r>
            <a:r>
              <a:rPr sz="2800" spc="-5" noProof="1">
                <a:latin typeface="宋体" panose="02010600030101010101" pitchFamily="2" charset="-122"/>
                <a:ea typeface="宋体" panose="02010600030101010101" pitchFamily="2" charset="-122"/>
                <a:cs typeface="宋体" panose="02010600030101010101" pitchFamily="2" charset="-122"/>
              </a:rPr>
              <a:t> </a:t>
            </a:r>
            <a:endParaRPr sz="2800" noProof="1">
              <a:latin typeface="宋体" panose="02010600030101010101" pitchFamily="2" charset="-122"/>
              <a:cs typeface="宋体" panose="02010600030101010101" pitchFamily="2" charset="-122"/>
            </a:endParaRPr>
          </a:p>
          <a:p>
            <a:pPr>
              <a:spcBef>
                <a:spcPts val="45"/>
              </a:spcBef>
            </a:pPr>
            <a:endParaRPr sz="4000" noProof="1">
              <a:latin typeface="Times New Roman" panose="02020603050405020304"/>
              <a:cs typeface="Times New Roman" panose="02020603050405020304"/>
            </a:endParaRPr>
          </a:p>
          <a:p>
            <a:pPr marL="12700">
              <a:spcBef>
                <a:spcPts val="5"/>
              </a:spcBef>
            </a:pPr>
            <a:r>
              <a:rPr sz="2400" noProof="1">
                <a:latin typeface="微软雅黑" panose="020B0503020204020204" pitchFamily="34" charset="-122"/>
                <a:ea typeface="宋体" panose="02010600030101010101" pitchFamily="2" charset="-122"/>
                <a:cs typeface="微软雅黑" panose="020B0503020204020204" pitchFamily="34" charset="-122"/>
              </a:rPr>
              <a:t>鸡的芦花羽、白羽、红羽</a:t>
            </a:r>
            <a:endParaRPr sz="24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object 2"/>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三、按体型和外貌特征分类</a:t>
            </a:r>
          </a:p>
        </p:txBody>
      </p:sp>
      <p:sp>
        <p:nvSpPr>
          <p:cNvPr id="3" name="object 3"/>
          <p:cNvSpPr txBox="1"/>
          <p:nvPr/>
        </p:nvSpPr>
        <p:spPr>
          <a:xfrm>
            <a:off x="4395788" y="1312863"/>
            <a:ext cx="3757613" cy="442913"/>
          </a:xfrm>
          <a:prstGeom prst="rect">
            <a:avLst/>
          </a:prstGeom>
        </p:spPr>
        <p:txBody>
          <a:bodyPr vert="horz" wrap="square" lIns="0" tIns="12065" rIns="0" bIns="0" rtlCol="0">
            <a:spAutoFit/>
          </a:bodyPr>
          <a:lstStyle/>
          <a:p>
            <a:pPr marL="12700">
              <a:spcBef>
                <a:spcPts val="95"/>
              </a:spcBef>
            </a:pPr>
            <a:r>
              <a:rPr sz="2800" b="1" spc="-5"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a:t>
            </a:r>
            <a:r>
              <a:rPr sz="2800" b="1" spc="-1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、按毛色或羽色分类</a:t>
            </a:r>
            <a:r>
              <a:rPr sz="2800" b="1" spc="1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sz="2800" b="1"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76803" name="object 4"/>
          <p:cNvSpPr/>
          <p:nvPr/>
        </p:nvSpPr>
        <p:spPr>
          <a:xfrm>
            <a:off x="2339975" y="2420938"/>
            <a:ext cx="3451225" cy="3798887"/>
          </a:xfrm>
          <a:custGeom>
            <a:avLst/>
            <a:gdLst/>
            <a:ahLst/>
            <a:cxnLst/>
            <a:rect l="0" t="0" r="0" b="0"/>
            <a:pathLst>
              <a:path w="3451860" h="3799204">
                <a:moveTo>
                  <a:pt x="0" y="3799204"/>
                </a:moveTo>
                <a:lnTo>
                  <a:pt x="3451479" y="3799204"/>
                </a:lnTo>
                <a:lnTo>
                  <a:pt x="3451479" y="0"/>
                </a:lnTo>
                <a:lnTo>
                  <a:pt x="0" y="0"/>
                </a:lnTo>
                <a:lnTo>
                  <a:pt x="0" y="3799204"/>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76804" name="object 5"/>
          <p:cNvSpPr/>
          <p:nvPr/>
        </p:nvSpPr>
        <p:spPr>
          <a:xfrm>
            <a:off x="2513013" y="2573338"/>
            <a:ext cx="3105150" cy="2468562"/>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6805" name="object 6"/>
          <p:cNvSpPr txBox="1"/>
          <p:nvPr/>
        </p:nvSpPr>
        <p:spPr>
          <a:xfrm>
            <a:off x="2513013" y="5422900"/>
            <a:ext cx="3106737" cy="479425"/>
          </a:xfrm>
          <a:prstGeom prst="rect">
            <a:avLst/>
          </a:prstGeom>
          <a:solidFill>
            <a:srgbClr val="6FAC46">
              <a:alpha val="96861"/>
            </a:srgbClr>
          </a:solidFill>
          <a:ln w="9525">
            <a:noFill/>
          </a:ln>
        </p:spPr>
        <p:txBody>
          <a:bodyPr wrap="square" lIns="0" tIns="111125" rIns="0" bIns="0" anchor="t">
            <a:spAutoFit/>
          </a:bodyPr>
          <a:lstStyle/>
          <a:p>
            <a:pPr marL="180975">
              <a:spcBef>
                <a:spcPts val="875"/>
              </a:spcBef>
            </a:pPr>
            <a:r>
              <a:rPr lang="zh-CN" altLang="zh-CN" sz="2400" b="1" dirty="0">
                <a:solidFill>
                  <a:srgbClr val="FFFFFF"/>
                </a:solidFill>
                <a:latin typeface="微软雅黑" panose="020B0503020204020204" pitchFamily="34" charset="-122"/>
                <a:ea typeface="宋体" panose="02010600030101010101" pitchFamily="2" charset="-122"/>
              </a:rPr>
              <a:t>某些绵羊品种的黑头</a:t>
            </a:r>
            <a:endParaRPr lang="zh-CN" altLang="zh-CN" sz="2400">
              <a:latin typeface="微软雅黑" panose="020B0503020204020204" pitchFamily="34" charset="-122"/>
              <a:ea typeface="宋体" panose="02010600030101010101" pitchFamily="2" charset="-122"/>
            </a:endParaRPr>
          </a:p>
        </p:txBody>
      </p:sp>
      <p:sp>
        <p:nvSpPr>
          <p:cNvPr id="76806" name="object 7"/>
          <p:cNvSpPr/>
          <p:nvPr/>
        </p:nvSpPr>
        <p:spPr>
          <a:xfrm>
            <a:off x="6400800" y="2420938"/>
            <a:ext cx="3451225" cy="3798887"/>
          </a:xfrm>
          <a:custGeom>
            <a:avLst/>
            <a:gdLst/>
            <a:ahLst/>
            <a:cxnLst/>
            <a:rect l="0" t="0" r="0" b="0"/>
            <a:pathLst>
              <a:path w="3451859" h="3799204">
                <a:moveTo>
                  <a:pt x="0" y="3799204"/>
                </a:moveTo>
                <a:lnTo>
                  <a:pt x="3451479" y="3799204"/>
                </a:lnTo>
                <a:lnTo>
                  <a:pt x="3451479" y="0"/>
                </a:lnTo>
                <a:lnTo>
                  <a:pt x="0" y="0"/>
                </a:lnTo>
                <a:lnTo>
                  <a:pt x="0" y="3799204"/>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76807" name="object 8"/>
          <p:cNvSpPr/>
          <p:nvPr/>
        </p:nvSpPr>
        <p:spPr>
          <a:xfrm>
            <a:off x="6573838" y="2573338"/>
            <a:ext cx="3105150" cy="2468562"/>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6808" name="object 9"/>
          <p:cNvSpPr txBox="1"/>
          <p:nvPr/>
        </p:nvSpPr>
        <p:spPr>
          <a:xfrm>
            <a:off x="6573838" y="5422900"/>
            <a:ext cx="3105150" cy="479425"/>
          </a:xfrm>
          <a:prstGeom prst="rect">
            <a:avLst/>
          </a:prstGeom>
          <a:solidFill>
            <a:srgbClr val="6FAC46">
              <a:alpha val="96861"/>
            </a:srgbClr>
          </a:solidFill>
          <a:ln w="9525">
            <a:noFill/>
          </a:ln>
        </p:spPr>
        <p:txBody>
          <a:bodyPr wrap="square" lIns="0" tIns="111125" rIns="0" bIns="0" anchor="t">
            <a:spAutoFit/>
          </a:bodyPr>
          <a:lstStyle/>
          <a:p>
            <a:pPr marL="180975">
              <a:spcBef>
                <a:spcPts val="875"/>
              </a:spcBef>
            </a:pPr>
            <a:r>
              <a:rPr lang="zh-CN" altLang="zh-CN" sz="2400" b="1" dirty="0">
                <a:solidFill>
                  <a:srgbClr val="FFFFFF"/>
                </a:solidFill>
                <a:latin typeface="微软雅黑" panose="020B0503020204020204" pitchFamily="34" charset="-122"/>
                <a:ea typeface="宋体" panose="02010600030101010101" pitchFamily="2" charset="-122"/>
              </a:rPr>
              <a:t>喜马拉雅兔的八点黑</a:t>
            </a:r>
            <a:endParaRPr lang="zh-CN" altLang="zh-CN" sz="2400">
              <a:latin typeface="微软雅黑" panose="020B0503020204020204" pitchFamily="34" charset="-122"/>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object 2"/>
          <p:cNvSpPr>
            <a:spLocks noGrp="1"/>
          </p:cNvSpPr>
          <p:nvPr>
            <p:ph type="title" idx="4294967295"/>
          </p:nvPr>
        </p:nvSpPr>
        <p:spPr>
          <a:xfrm>
            <a:off x="0" y="608330"/>
            <a:ext cx="10969625" cy="382270"/>
          </a:xfrm>
        </p:spPr>
        <p:txBody>
          <a:bodyPr wrap="square" lIns="0" tIns="12700" rIns="0" bIns="0" anchor="t">
            <a:spAutoFit/>
          </a:bodyPr>
          <a:lstStyle/>
          <a:p>
            <a:pPr marL="12700" indent="0">
              <a:spcBef>
                <a:spcPts val="100"/>
              </a:spcBef>
            </a:pPr>
            <a:r>
              <a:rPr lang="zh-CN" altLang="zh-CN" sz="2400" dirty="0">
                <a:solidFill>
                  <a:schemeClr val="tx1"/>
                </a:solidFill>
                <a:ea typeface="宋体" panose="02010600030101010101" pitchFamily="2" charset="-122"/>
              </a:rPr>
              <a:t>三、按体型和外貌特征分类</a:t>
            </a:r>
          </a:p>
        </p:txBody>
      </p:sp>
      <p:sp>
        <p:nvSpPr>
          <p:cNvPr id="3" name="object 3"/>
          <p:cNvSpPr txBox="1"/>
          <p:nvPr/>
        </p:nvSpPr>
        <p:spPr>
          <a:xfrm>
            <a:off x="4560570" y="1297622"/>
            <a:ext cx="3402013" cy="442595"/>
          </a:xfrm>
          <a:prstGeom prst="rect">
            <a:avLst/>
          </a:prstGeom>
        </p:spPr>
        <p:txBody>
          <a:bodyPr vert="horz" wrap="square" lIns="0" tIns="12065" rIns="0" bIns="0" rtlCol="0">
            <a:spAutoFit/>
          </a:bodyPr>
          <a:lstStyle/>
          <a:p>
            <a:pPr marL="12700">
              <a:spcBef>
                <a:spcPts val="95"/>
              </a:spcBef>
            </a:pPr>
            <a:r>
              <a:rPr sz="2800" b="1" spc="-5"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微软雅黑" panose="020B0503020204020204" pitchFamily="34" charset="-122"/>
              </a:rPr>
              <a:t>4</a:t>
            </a:r>
            <a:r>
              <a:rPr sz="2800" b="1" spc="-10"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微软雅黑" panose="020B0503020204020204" pitchFamily="34" charset="-122"/>
              </a:rPr>
              <a:t>、按角的有无分类</a:t>
            </a:r>
            <a:r>
              <a:rPr sz="2800" b="1" spc="10"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微软雅黑" panose="020B0503020204020204" pitchFamily="34" charset="-122"/>
              </a:rPr>
              <a:t> </a:t>
            </a:r>
            <a:r>
              <a:rPr sz="2800" b="1" noProof="1">
                <a:gradFill>
                  <a:gsLst>
                    <a:gs pos="0">
                      <a:srgbClr val="012D86"/>
                    </a:gs>
                    <a:gs pos="100000">
                      <a:srgbClr val="0E2557"/>
                    </a:gs>
                  </a:gsLst>
                  <a:lin scaled="0"/>
                </a:gradFill>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77827" name="object 4"/>
          <p:cNvSpPr/>
          <p:nvPr/>
        </p:nvSpPr>
        <p:spPr>
          <a:xfrm>
            <a:off x="623888" y="2481263"/>
            <a:ext cx="3127375" cy="3298825"/>
          </a:xfrm>
          <a:custGeom>
            <a:avLst/>
            <a:gdLst/>
            <a:ahLst/>
            <a:cxnLst/>
            <a:rect l="0" t="0" r="0" b="0"/>
            <a:pathLst>
              <a:path w="3127375" h="3297554">
                <a:moveTo>
                  <a:pt x="0" y="3297428"/>
                </a:moveTo>
                <a:lnTo>
                  <a:pt x="3127121" y="3297428"/>
                </a:lnTo>
                <a:lnTo>
                  <a:pt x="3127121" y="0"/>
                </a:lnTo>
                <a:lnTo>
                  <a:pt x="0" y="0"/>
                </a:lnTo>
                <a:lnTo>
                  <a:pt x="0" y="3297428"/>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77828" name="object 5"/>
          <p:cNvSpPr/>
          <p:nvPr/>
        </p:nvSpPr>
        <p:spPr>
          <a:xfrm>
            <a:off x="781050" y="2625725"/>
            <a:ext cx="2814638" cy="2144713"/>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7829" name="object 6"/>
          <p:cNvSpPr/>
          <p:nvPr/>
        </p:nvSpPr>
        <p:spPr>
          <a:xfrm>
            <a:off x="4303713" y="2493963"/>
            <a:ext cx="3127375" cy="3298825"/>
          </a:xfrm>
          <a:custGeom>
            <a:avLst/>
            <a:gdLst/>
            <a:ahLst/>
            <a:cxnLst/>
            <a:rect l="0" t="0" r="0" b="0"/>
            <a:pathLst>
              <a:path w="3127375" h="3297554">
                <a:moveTo>
                  <a:pt x="0" y="3297428"/>
                </a:moveTo>
                <a:lnTo>
                  <a:pt x="3127120" y="3297428"/>
                </a:lnTo>
                <a:lnTo>
                  <a:pt x="3127120" y="0"/>
                </a:lnTo>
                <a:lnTo>
                  <a:pt x="0" y="0"/>
                </a:lnTo>
                <a:lnTo>
                  <a:pt x="0" y="3297428"/>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77830" name="object 7"/>
          <p:cNvSpPr/>
          <p:nvPr/>
        </p:nvSpPr>
        <p:spPr>
          <a:xfrm>
            <a:off x="4460875" y="2625725"/>
            <a:ext cx="2814638" cy="2144713"/>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7831" name="object 8"/>
          <p:cNvSpPr txBox="1"/>
          <p:nvPr/>
        </p:nvSpPr>
        <p:spPr>
          <a:xfrm>
            <a:off x="7962900" y="2493963"/>
            <a:ext cx="3402013" cy="3187700"/>
          </a:xfrm>
          <a:prstGeom prst="rect">
            <a:avLst/>
          </a:prstGeom>
          <a:noFill/>
          <a:ln w="6350" cap="flat" cmpd="sng">
            <a:solidFill>
              <a:srgbClr val="6FAC46"/>
            </a:solidFill>
            <a:prstDash val="solid"/>
            <a:round/>
            <a:headEnd type="none" w="med" len="med"/>
            <a:tailEnd type="none" w="med" len="med"/>
          </a:ln>
        </p:spPr>
        <p:txBody>
          <a:bodyPr wrap="square" lIns="0" tIns="207645" rIns="0" bIns="0" anchor="t">
            <a:spAutoFit/>
          </a:bodyPr>
          <a:lstStyle/>
          <a:p>
            <a:pPr marL="180975" indent="457200">
              <a:lnSpc>
                <a:spcPct val="150000"/>
              </a:lnSpc>
              <a:spcBef>
                <a:spcPts val="1640"/>
              </a:spcBef>
            </a:pPr>
            <a:r>
              <a:rPr lang="zh-CN" altLang="zh-CN" sz="2400" dirty="0">
                <a:latin typeface="微软雅黑" panose="020B0503020204020204" pitchFamily="34" charset="-122"/>
                <a:ea typeface="宋体" panose="02010600030101010101" pitchFamily="2" charset="-122"/>
              </a:rPr>
              <a:t>根据角的有无可 将牛、绵羊分为有角 品种和无角品种。</a:t>
            </a:r>
          </a:p>
          <a:p>
            <a:pPr marL="180975" indent="457200">
              <a:lnSpc>
                <a:spcPct val="150000"/>
              </a:lnSpc>
              <a:spcBef>
                <a:spcPts val="1640"/>
              </a:spcBef>
            </a:pPr>
            <a:r>
              <a:rPr lang="zh-CN" altLang="zh-CN" sz="2400" dirty="0">
                <a:latin typeface="微软雅黑" panose="020B0503020204020204" pitchFamily="34" charset="-122"/>
                <a:ea typeface="宋体" panose="02010600030101010101" pitchFamily="2" charset="-122"/>
              </a:rPr>
              <a:t>绵 羊还有公羊有角、母 羊无角等品种。</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object 2"/>
          <p:cNvSpPr txBox="1"/>
          <p:nvPr/>
        </p:nvSpPr>
        <p:spPr>
          <a:xfrm>
            <a:off x="549275" y="669925"/>
            <a:ext cx="4321175" cy="381000"/>
          </a:xfrm>
          <a:prstGeom prst="rect">
            <a:avLst/>
          </a:prstGeom>
          <a:noFill/>
          <a:ln w="9525">
            <a:noFill/>
          </a:ln>
        </p:spPr>
        <p:txBody>
          <a:bodyPr wrap="square" lIns="0" tIns="12700" rIns="0" bIns="0" anchor="t">
            <a:spAutoFit/>
          </a:bodyPr>
          <a:lstStyle/>
          <a:p>
            <a:pPr marL="12700">
              <a:spcBef>
                <a:spcPts val="100"/>
              </a:spcBef>
            </a:pPr>
            <a:r>
              <a:rPr lang="zh-CN" altLang="zh-CN" sz="2400" b="1" dirty="0">
                <a:latin typeface="微软雅黑" panose="020B0503020204020204" pitchFamily="34" charset="-122"/>
                <a:ea typeface="宋体" panose="02010600030101010101" pitchFamily="2" charset="-122"/>
              </a:rPr>
              <a:t>三、按体型和外貌特征分类</a:t>
            </a:r>
          </a:p>
        </p:txBody>
      </p:sp>
      <p:sp>
        <p:nvSpPr>
          <p:cNvPr id="3" name="object 3"/>
          <p:cNvSpPr txBox="1">
            <a:spLocks noGrp="1"/>
          </p:cNvSpPr>
          <p:nvPr>
            <p:ph type="title" idx="4294967295"/>
          </p:nvPr>
        </p:nvSpPr>
        <p:spPr>
          <a:xfrm>
            <a:off x="1224280" y="1517650"/>
            <a:ext cx="10967720" cy="441325"/>
          </a:xfrm>
        </p:spPr>
        <p:txBody>
          <a:bodyPr wrap="square" lIns="0" tIns="12065" rIns="0" bIns="0" rtlCol="0">
            <a:spAutoFit/>
          </a:bodyPr>
          <a:lstStyle/>
          <a:p>
            <a:pPr marL="12700" marR="0" indent="0" algn="l" defTabSz="457200" rtl="0" eaLnBrk="1" fontAlgn="auto" latinLnBrk="0" hangingPunct="1">
              <a:lnSpc>
                <a:spcPct val="100000"/>
              </a:lnSpc>
              <a:spcBef>
                <a:spcPts val="95"/>
              </a:spcBef>
              <a:spcAft>
                <a:spcPct val="0"/>
              </a:spcAft>
              <a:buClrTx/>
              <a:buSzTx/>
              <a:buFontTx/>
              <a:buNone/>
            </a:pPr>
            <a:r>
              <a:rPr kumimoji="0" sz="2800" b="0" i="0" u="none" strike="noStrike" kern="1200" cap="none" spc="-5" normalizeH="0" baseline="0" noProof="1">
                <a:solidFill>
                  <a:schemeClr val="tx1"/>
                </a:solidFill>
                <a:uFillTx/>
                <a:latin typeface="宋体" panose="02010600030101010101" pitchFamily="2" charset="-122"/>
                <a:ea typeface="+mj-ea"/>
                <a:cs typeface="宋体" panose="02010600030101010101" pitchFamily="2" charset="-122"/>
              </a:rPr>
              <a:t>5</a:t>
            </a:r>
            <a:r>
              <a:rPr kumimoji="0" sz="2800" b="0" i="0" u="none" strike="noStrike" kern="1200" cap="none" spc="-10" normalizeH="0" baseline="0" noProof="1">
                <a:solidFill>
                  <a:schemeClr val="tx1"/>
                </a:solidFill>
                <a:uFillTx/>
                <a:latin typeface="宋体" panose="02010600030101010101" pitchFamily="2" charset="-122"/>
                <a:ea typeface="+mj-ea"/>
                <a:cs typeface="宋体" panose="02010600030101010101" pitchFamily="2" charset="-122"/>
              </a:rPr>
              <a:t>、按鸡的蛋壳颜色分类</a:t>
            </a:r>
            <a:r>
              <a:rPr kumimoji="0" sz="2800" b="0" i="0" u="none" strike="noStrike" kern="1200" cap="none" spc="25" normalizeH="0" baseline="0" noProof="1">
                <a:solidFill>
                  <a:schemeClr val="tx1"/>
                </a:solidFill>
                <a:uFillTx/>
                <a:latin typeface="宋体" panose="02010600030101010101" pitchFamily="2" charset="-122"/>
                <a:ea typeface="+mj-ea"/>
                <a:cs typeface="宋体" panose="02010600030101010101" pitchFamily="2" charset="-122"/>
              </a:rPr>
              <a:t> </a:t>
            </a:r>
            <a:r>
              <a:rPr kumimoji="0" sz="2800" b="0" i="0" u="none" strike="noStrike" kern="1200" cap="none" spc="0" normalizeH="0" baseline="0" noProof="1">
                <a:solidFill>
                  <a:schemeClr val="tx1"/>
                </a:solidFill>
                <a:uFillTx/>
                <a:latin typeface="宋体" panose="02010600030101010101" pitchFamily="2" charset="-122"/>
                <a:ea typeface="+mj-ea"/>
                <a:cs typeface="宋体" panose="02010600030101010101" pitchFamily="2" charset="-122"/>
              </a:rPr>
              <a:t> </a:t>
            </a:r>
          </a:p>
        </p:txBody>
      </p:sp>
      <p:sp>
        <p:nvSpPr>
          <p:cNvPr id="78851" name="object 4"/>
          <p:cNvSpPr/>
          <p:nvPr/>
        </p:nvSpPr>
        <p:spPr>
          <a:xfrm>
            <a:off x="4697413" y="5661025"/>
            <a:ext cx="4079875" cy="0"/>
          </a:xfrm>
          <a:custGeom>
            <a:avLst/>
            <a:gdLst/>
            <a:ahLst/>
            <a:cxnLst/>
            <a:rect l="0" t="0" r="0" b="0"/>
            <a:pathLst>
              <a:path w="4080509" h="1">
                <a:moveTo>
                  <a:pt x="0" y="0"/>
                </a:moveTo>
                <a:lnTo>
                  <a:pt x="4080256" y="0"/>
                </a:lnTo>
              </a:path>
            </a:pathLst>
          </a:custGeom>
          <a:noFill/>
          <a:ln w="38100" cap="flat" cmpd="sng">
            <a:solidFill>
              <a:srgbClr val="6FAC46"/>
            </a:solidFill>
            <a:prstDash val="solid"/>
            <a:round/>
            <a:headEnd type="none" w="med" len="med"/>
            <a:tailEnd type="none" w="med" len="med"/>
          </a:ln>
        </p:spPr>
        <p:txBody>
          <a:bodyPr/>
          <a:lstStyle/>
          <a:p>
            <a:endParaRPr lang="zh-CN" altLang="en-US"/>
          </a:p>
        </p:txBody>
      </p:sp>
      <p:sp>
        <p:nvSpPr>
          <p:cNvPr id="78852" name="object 5"/>
          <p:cNvSpPr/>
          <p:nvPr/>
        </p:nvSpPr>
        <p:spPr>
          <a:xfrm>
            <a:off x="4697413" y="4238625"/>
            <a:ext cx="3494087" cy="0"/>
          </a:xfrm>
          <a:custGeom>
            <a:avLst/>
            <a:gdLst/>
            <a:ahLst/>
            <a:cxnLst/>
            <a:rect l="0" t="0" r="0" b="0"/>
            <a:pathLst>
              <a:path w="3495040" h="1">
                <a:moveTo>
                  <a:pt x="0" y="0"/>
                </a:moveTo>
                <a:lnTo>
                  <a:pt x="3495040" y="0"/>
                </a:lnTo>
              </a:path>
            </a:pathLst>
          </a:custGeom>
          <a:noFill/>
          <a:ln w="38100" cap="flat" cmpd="sng">
            <a:solidFill>
              <a:srgbClr val="6FAC46"/>
            </a:solidFill>
            <a:prstDash val="solid"/>
            <a:round/>
            <a:headEnd type="none" w="med" len="med"/>
            <a:tailEnd type="none" w="med" len="med"/>
          </a:ln>
        </p:spPr>
        <p:txBody>
          <a:bodyPr/>
          <a:lstStyle/>
          <a:p>
            <a:endParaRPr lang="zh-CN" altLang="en-US"/>
          </a:p>
        </p:txBody>
      </p:sp>
      <p:sp>
        <p:nvSpPr>
          <p:cNvPr id="78853" name="object 6"/>
          <p:cNvSpPr/>
          <p:nvPr/>
        </p:nvSpPr>
        <p:spPr>
          <a:xfrm>
            <a:off x="4697413" y="2816225"/>
            <a:ext cx="4079875" cy="0"/>
          </a:xfrm>
          <a:custGeom>
            <a:avLst/>
            <a:gdLst/>
            <a:ahLst/>
            <a:cxnLst/>
            <a:rect l="0" t="0" r="0" b="0"/>
            <a:pathLst>
              <a:path w="4080509" h="1">
                <a:moveTo>
                  <a:pt x="0" y="0"/>
                </a:moveTo>
                <a:lnTo>
                  <a:pt x="4080256" y="0"/>
                </a:lnTo>
              </a:path>
            </a:pathLst>
          </a:custGeom>
          <a:noFill/>
          <a:ln w="38100" cap="flat" cmpd="sng">
            <a:solidFill>
              <a:srgbClr val="6FAC46"/>
            </a:solidFill>
            <a:prstDash val="solid"/>
            <a:round/>
            <a:headEnd type="none" w="med" len="med"/>
            <a:tailEnd type="none" w="med" len="med"/>
          </a:ln>
        </p:spPr>
        <p:txBody>
          <a:bodyPr/>
          <a:lstStyle/>
          <a:p>
            <a:endParaRPr lang="zh-CN" altLang="en-US"/>
          </a:p>
        </p:txBody>
      </p:sp>
      <p:sp>
        <p:nvSpPr>
          <p:cNvPr id="78854" name="object 7"/>
          <p:cNvSpPr/>
          <p:nvPr/>
        </p:nvSpPr>
        <p:spPr>
          <a:xfrm>
            <a:off x="2665413" y="2206625"/>
            <a:ext cx="4064000" cy="4064000"/>
          </a:xfrm>
          <a:custGeom>
            <a:avLst/>
            <a:gdLst/>
            <a:ahLst/>
            <a:cxnLst/>
            <a:rect l="0" t="0" r="0" b="0"/>
            <a:pathLst>
              <a:path w="4064000" h="4064000">
                <a:moveTo>
                  <a:pt x="2268984" y="4051300"/>
                </a:moveTo>
                <a:lnTo>
                  <a:pt x="1795038" y="4051300"/>
                </a:lnTo>
                <a:lnTo>
                  <a:pt x="1841837" y="4064000"/>
                </a:lnTo>
                <a:lnTo>
                  <a:pt x="2222181" y="4064000"/>
                </a:lnTo>
                <a:lnTo>
                  <a:pt x="2268984" y="4051300"/>
                </a:lnTo>
                <a:close/>
              </a:path>
              <a:path w="4064000" h="4064000">
                <a:moveTo>
                  <a:pt x="2361614" y="4038600"/>
                </a:moveTo>
                <a:lnTo>
                  <a:pt x="1702416" y="4038600"/>
                </a:lnTo>
                <a:lnTo>
                  <a:pt x="1748560" y="4051300"/>
                </a:lnTo>
                <a:lnTo>
                  <a:pt x="2315466" y="4051300"/>
                </a:lnTo>
                <a:lnTo>
                  <a:pt x="2361614" y="4038600"/>
                </a:lnTo>
                <a:close/>
              </a:path>
              <a:path w="4064000" h="4064000">
                <a:moveTo>
                  <a:pt x="2407417" y="38100"/>
                </a:moveTo>
                <a:lnTo>
                  <a:pt x="1656616" y="38100"/>
                </a:lnTo>
                <a:lnTo>
                  <a:pt x="1566103" y="63500"/>
                </a:lnTo>
                <a:lnTo>
                  <a:pt x="1261979" y="152400"/>
                </a:lnTo>
                <a:lnTo>
                  <a:pt x="1220305" y="177800"/>
                </a:lnTo>
                <a:lnTo>
                  <a:pt x="1179111" y="190500"/>
                </a:lnTo>
                <a:lnTo>
                  <a:pt x="1138408" y="215900"/>
                </a:lnTo>
                <a:lnTo>
                  <a:pt x="1098210" y="228600"/>
                </a:lnTo>
                <a:lnTo>
                  <a:pt x="1058527" y="254000"/>
                </a:lnTo>
                <a:lnTo>
                  <a:pt x="980760" y="304800"/>
                </a:lnTo>
                <a:lnTo>
                  <a:pt x="942700" y="317500"/>
                </a:lnTo>
                <a:lnTo>
                  <a:pt x="905204" y="342900"/>
                </a:lnTo>
                <a:lnTo>
                  <a:pt x="868286" y="368300"/>
                </a:lnTo>
                <a:lnTo>
                  <a:pt x="831957" y="393700"/>
                </a:lnTo>
                <a:lnTo>
                  <a:pt x="796230" y="419100"/>
                </a:lnTo>
                <a:lnTo>
                  <a:pt x="761117" y="457200"/>
                </a:lnTo>
                <a:lnTo>
                  <a:pt x="726630" y="482600"/>
                </a:lnTo>
                <a:lnTo>
                  <a:pt x="692781" y="508000"/>
                </a:lnTo>
                <a:lnTo>
                  <a:pt x="659582" y="546100"/>
                </a:lnTo>
                <a:lnTo>
                  <a:pt x="627046" y="571500"/>
                </a:lnTo>
                <a:lnTo>
                  <a:pt x="595185" y="596900"/>
                </a:lnTo>
                <a:lnTo>
                  <a:pt x="564011" y="635000"/>
                </a:lnTo>
                <a:lnTo>
                  <a:pt x="533536" y="660400"/>
                </a:lnTo>
                <a:lnTo>
                  <a:pt x="503773" y="698500"/>
                </a:lnTo>
                <a:lnTo>
                  <a:pt x="474733" y="736600"/>
                </a:lnTo>
                <a:lnTo>
                  <a:pt x="446429" y="762000"/>
                </a:lnTo>
                <a:lnTo>
                  <a:pt x="418874" y="800100"/>
                </a:lnTo>
                <a:lnTo>
                  <a:pt x="392078" y="838200"/>
                </a:lnTo>
                <a:lnTo>
                  <a:pt x="366055" y="876300"/>
                </a:lnTo>
                <a:lnTo>
                  <a:pt x="340816" y="914400"/>
                </a:lnTo>
                <a:lnTo>
                  <a:pt x="316375" y="952500"/>
                </a:lnTo>
                <a:lnTo>
                  <a:pt x="292742" y="990600"/>
                </a:lnTo>
                <a:lnTo>
                  <a:pt x="269931" y="1028700"/>
                </a:lnTo>
                <a:lnTo>
                  <a:pt x="247953" y="1066800"/>
                </a:lnTo>
                <a:lnTo>
                  <a:pt x="226821" y="1104900"/>
                </a:lnTo>
                <a:lnTo>
                  <a:pt x="206547" y="1143000"/>
                </a:lnTo>
                <a:lnTo>
                  <a:pt x="187142" y="1181100"/>
                </a:lnTo>
                <a:lnTo>
                  <a:pt x="168620" y="1231900"/>
                </a:lnTo>
                <a:lnTo>
                  <a:pt x="150993" y="1270000"/>
                </a:lnTo>
                <a:lnTo>
                  <a:pt x="134272" y="1308100"/>
                </a:lnTo>
                <a:lnTo>
                  <a:pt x="118470" y="1358900"/>
                </a:lnTo>
                <a:lnTo>
                  <a:pt x="103599" y="1397000"/>
                </a:lnTo>
                <a:lnTo>
                  <a:pt x="89671" y="1435099"/>
                </a:lnTo>
                <a:lnTo>
                  <a:pt x="76699" y="1485899"/>
                </a:lnTo>
                <a:lnTo>
                  <a:pt x="64694" y="1523999"/>
                </a:lnTo>
                <a:lnTo>
                  <a:pt x="53670" y="1574799"/>
                </a:lnTo>
                <a:lnTo>
                  <a:pt x="43637" y="1612899"/>
                </a:lnTo>
                <a:lnTo>
                  <a:pt x="34609" y="1663699"/>
                </a:lnTo>
                <a:lnTo>
                  <a:pt x="26597" y="1714499"/>
                </a:lnTo>
                <a:lnTo>
                  <a:pt x="19614" y="1752599"/>
                </a:lnTo>
                <a:lnTo>
                  <a:pt x="13671" y="1803399"/>
                </a:lnTo>
                <a:lnTo>
                  <a:pt x="8782" y="1854199"/>
                </a:lnTo>
                <a:lnTo>
                  <a:pt x="4958" y="1892299"/>
                </a:lnTo>
                <a:lnTo>
                  <a:pt x="2211" y="1943099"/>
                </a:lnTo>
                <a:lnTo>
                  <a:pt x="555" y="1993899"/>
                </a:lnTo>
                <a:lnTo>
                  <a:pt x="0" y="2031999"/>
                </a:lnTo>
                <a:lnTo>
                  <a:pt x="555" y="2082799"/>
                </a:lnTo>
                <a:lnTo>
                  <a:pt x="2211" y="2133599"/>
                </a:lnTo>
                <a:lnTo>
                  <a:pt x="4958" y="2184399"/>
                </a:lnTo>
                <a:lnTo>
                  <a:pt x="8782" y="2222499"/>
                </a:lnTo>
                <a:lnTo>
                  <a:pt x="13671" y="2273299"/>
                </a:lnTo>
                <a:lnTo>
                  <a:pt x="19614" y="2324099"/>
                </a:lnTo>
                <a:lnTo>
                  <a:pt x="26597" y="2362199"/>
                </a:lnTo>
                <a:lnTo>
                  <a:pt x="34609" y="2412999"/>
                </a:lnTo>
                <a:lnTo>
                  <a:pt x="43637" y="2463799"/>
                </a:lnTo>
                <a:lnTo>
                  <a:pt x="53670" y="2501899"/>
                </a:lnTo>
                <a:lnTo>
                  <a:pt x="64694" y="2552699"/>
                </a:lnTo>
                <a:lnTo>
                  <a:pt x="76699" y="2590799"/>
                </a:lnTo>
                <a:lnTo>
                  <a:pt x="89671" y="2641599"/>
                </a:lnTo>
                <a:lnTo>
                  <a:pt x="103599" y="2679699"/>
                </a:lnTo>
                <a:lnTo>
                  <a:pt x="118470" y="2717799"/>
                </a:lnTo>
                <a:lnTo>
                  <a:pt x="134272" y="2768599"/>
                </a:lnTo>
                <a:lnTo>
                  <a:pt x="150993" y="2806699"/>
                </a:lnTo>
                <a:lnTo>
                  <a:pt x="168620" y="2844799"/>
                </a:lnTo>
                <a:lnTo>
                  <a:pt x="187142" y="2895599"/>
                </a:lnTo>
                <a:lnTo>
                  <a:pt x="206547" y="2933699"/>
                </a:lnTo>
                <a:lnTo>
                  <a:pt x="226821" y="2971799"/>
                </a:lnTo>
                <a:lnTo>
                  <a:pt x="247953" y="3009899"/>
                </a:lnTo>
                <a:lnTo>
                  <a:pt x="269931" y="3047999"/>
                </a:lnTo>
                <a:lnTo>
                  <a:pt x="292742" y="3086099"/>
                </a:lnTo>
                <a:lnTo>
                  <a:pt x="316375" y="3124199"/>
                </a:lnTo>
                <a:lnTo>
                  <a:pt x="340816" y="3162299"/>
                </a:lnTo>
                <a:lnTo>
                  <a:pt x="366055" y="3200399"/>
                </a:lnTo>
                <a:lnTo>
                  <a:pt x="392078" y="3238499"/>
                </a:lnTo>
                <a:lnTo>
                  <a:pt x="418874" y="3276600"/>
                </a:lnTo>
                <a:lnTo>
                  <a:pt x="446429" y="3314700"/>
                </a:lnTo>
                <a:lnTo>
                  <a:pt x="474733" y="3340100"/>
                </a:lnTo>
                <a:lnTo>
                  <a:pt x="503773" y="3378200"/>
                </a:lnTo>
                <a:lnTo>
                  <a:pt x="533536" y="3416300"/>
                </a:lnTo>
                <a:lnTo>
                  <a:pt x="564011" y="3441700"/>
                </a:lnTo>
                <a:lnTo>
                  <a:pt x="595185" y="3479800"/>
                </a:lnTo>
                <a:lnTo>
                  <a:pt x="627046" y="3505200"/>
                </a:lnTo>
                <a:lnTo>
                  <a:pt x="659582" y="3530600"/>
                </a:lnTo>
                <a:lnTo>
                  <a:pt x="692781" y="3568700"/>
                </a:lnTo>
                <a:lnTo>
                  <a:pt x="726630" y="3594100"/>
                </a:lnTo>
                <a:lnTo>
                  <a:pt x="761117" y="3619500"/>
                </a:lnTo>
                <a:lnTo>
                  <a:pt x="796230" y="3657600"/>
                </a:lnTo>
                <a:lnTo>
                  <a:pt x="831957" y="3683000"/>
                </a:lnTo>
                <a:lnTo>
                  <a:pt x="868286" y="3708400"/>
                </a:lnTo>
                <a:lnTo>
                  <a:pt x="905204" y="3733800"/>
                </a:lnTo>
                <a:lnTo>
                  <a:pt x="942700" y="3759200"/>
                </a:lnTo>
                <a:lnTo>
                  <a:pt x="980760" y="3771900"/>
                </a:lnTo>
                <a:lnTo>
                  <a:pt x="1019373" y="3797300"/>
                </a:lnTo>
                <a:lnTo>
                  <a:pt x="1098210" y="3848100"/>
                </a:lnTo>
                <a:lnTo>
                  <a:pt x="1138408" y="3860800"/>
                </a:lnTo>
                <a:lnTo>
                  <a:pt x="1179111" y="3886200"/>
                </a:lnTo>
                <a:lnTo>
                  <a:pt x="1220305" y="3898900"/>
                </a:lnTo>
                <a:lnTo>
                  <a:pt x="1261979" y="3924300"/>
                </a:lnTo>
                <a:lnTo>
                  <a:pt x="1346718" y="3949700"/>
                </a:lnTo>
                <a:lnTo>
                  <a:pt x="1656616" y="4038600"/>
                </a:lnTo>
                <a:lnTo>
                  <a:pt x="2407417" y="4038600"/>
                </a:lnTo>
                <a:lnTo>
                  <a:pt x="2717332" y="3949700"/>
                </a:lnTo>
                <a:lnTo>
                  <a:pt x="2802073" y="3924300"/>
                </a:lnTo>
                <a:lnTo>
                  <a:pt x="2843748" y="3898900"/>
                </a:lnTo>
                <a:lnTo>
                  <a:pt x="2884943" y="3886200"/>
                </a:lnTo>
                <a:lnTo>
                  <a:pt x="2925646" y="3860800"/>
                </a:lnTo>
                <a:lnTo>
                  <a:pt x="2965845" y="3848100"/>
                </a:lnTo>
                <a:lnTo>
                  <a:pt x="3044682" y="3797300"/>
                </a:lnTo>
                <a:lnTo>
                  <a:pt x="3083295" y="3771900"/>
                </a:lnTo>
                <a:lnTo>
                  <a:pt x="3121356" y="3759200"/>
                </a:lnTo>
                <a:lnTo>
                  <a:pt x="3158851" y="3733800"/>
                </a:lnTo>
                <a:lnTo>
                  <a:pt x="3195768" y="3708400"/>
                </a:lnTo>
                <a:lnTo>
                  <a:pt x="3232097" y="3683000"/>
                </a:lnTo>
                <a:lnTo>
                  <a:pt x="3267823" y="3657600"/>
                </a:lnTo>
                <a:lnTo>
                  <a:pt x="3302936" y="3619500"/>
                </a:lnTo>
                <a:lnTo>
                  <a:pt x="3337422" y="3594100"/>
                </a:lnTo>
                <a:lnTo>
                  <a:pt x="3371270" y="3568700"/>
                </a:lnTo>
                <a:lnTo>
                  <a:pt x="3404467" y="3530600"/>
                </a:lnTo>
                <a:lnTo>
                  <a:pt x="3437002" y="3505200"/>
                </a:lnTo>
                <a:lnTo>
                  <a:pt x="3468862" y="3479800"/>
                </a:lnTo>
                <a:lnTo>
                  <a:pt x="3500034" y="3441700"/>
                </a:lnTo>
                <a:lnTo>
                  <a:pt x="3530508" y="3416300"/>
                </a:lnTo>
                <a:lnTo>
                  <a:pt x="3560269" y="3378200"/>
                </a:lnTo>
                <a:lnTo>
                  <a:pt x="3589307" y="3340100"/>
                </a:lnTo>
                <a:lnTo>
                  <a:pt x="3617610" y="3314700"/>
                </a:lnTo>
                <a:lnTo>
                  <a:pt x="3645164" y="3276600"/>
                </a:lnTo>
                <a:lnTo>
                  <a:pt x="3671958" y="3238499"/>
                </a:lnTo>
                <a:lnTo>
                  <a:pt x="3697979" y="3200399"/>
                </a:lnTo>
                <a:lnTo>
                  <a:pt x="3723216" y="3162299"/>
                </a:lnTo>
                <a:lnTo>
                  <a:pt x="3747655" y="3124199"/>
                </a:lnTo>
                <a:lnTo>
                  <a:pt x="3771286" y="3086099"/>
                </a:lnTo>
                <a:lnTo>
                  <a:pt x="3794096" y="3047999"/>
                </a:lnTo>
                <a:lnTo>
                  <a:pt x="3816072" y="3009899"/>
                </a:lnTo>
                <a:lnTo>
                  <a:pt x="3837202" y="2971799"/>
                </a:lnTo>
                <a:lnTo>
                  <a:pt x="3857475" y="2933699"/>
                </a:lnTo>
                <a:lnTo>
                  <a:pt x="3876877" y="2895599"/>
                </a:lnTo>
                <a:lnTo>
                  <a:pt x="3895397" y="2844799"/>
                </a:lnTo>
                <a:lnTo>
                  <a:pt x="3913023" y="2806699"/>
                </a:lnTo>
                <a:lnTo>
                  <a:pt x="3929742" y="2768599"/>
                </a:lnTo>
                <a:lnTo>
                  <a:pt x="3945543" y="2717799"/>
                </a:lnTo>
                <a:lnTo>
                  <a:pt x="3960412" y="2679699"/>
                </a:lnTo>
                <a:lnTo>
                  <a:pt x="3974338" y="2641599"/>
                </a:lnTo>
                <a:lnTo>
                  <a:pt x="3987309" y="2590799"/>
                </a:lnTo>
                <a:lnTo>
                  <a:pt x="3999312" y="2552699"/>
                </a:lnTo>
                <a:lnTo>
                  <a:pt x="4010336" y="2501899"/>
                </a:lnTo>
                <a:lnTo>
                  <a:pt x="4020367" y="2463799"/>
                </a:lnTo>
                <a:lnTo>
                  <a:pt x="4029395" y="2412999"/>
                </a:lnTo>
                <a:lnTo>
                  <a:pt x="4037406" y="2362199"/>
                </a:lnTo>
                <a:lnTo>
                  <a:pt x="4044388" y="2324099"/>
                </a:lnTo>
                <a:lnTo>
                  <a:pt x="4050330" y="2273299"/>
                </a:lnTo>
                <a:lnTo>
                  <a:pt x="4055218" y="2222499"/>
                </a:lnTo>
                <a:lnTo>
                  <a:pt x="4059042" y="2184399"/>
                </a:lnTo>
                <a:lnTo>
                  <a:pt x="4061788" y="2133599"/>
                </a:lnTo>
                <a:lnTo>
                  <a:pt x="4063445" y="2082799"/>
                </a:lnTo>
                <a:lnTo>
                  <a:pt x="4064000" y="2031999"/>
                </a:lnTo>
                <a:lnTo>
                  <a:pt x="4063445" y="1993899"/>
                </a:lnTo>
                <a:lnTo>
                  <a:pt x="4061788" y="1943099"/>
                </a:lnTo>
                <a:lnTo>
                  <a:pt x="4059042" y="1892299"/>
                </a:lnTo>
                <a:lnTo>
                  <a:pt x="4055218" y="1854199"/>
                </a:lnTo>
                <a:lnTo>
                  <a:pt x="4050330" y="1803399"/>
                </a:lnTo>
                <a:lnTo>
                  <a:pt x="4044388" y="1752599"/>
                </a:lnTo>
                <a:lnTo>
                  <a:pt x="4037406" y="1714499"/>
                </a:lnTo>
                <a:lnTo>
                  <a:pt x="4029395" y="1663699"/>
                </a:lnTo>
                <a:lnTo>
                  <a:pt x="4020367" y="1612899"/>
                </a:lnTo>
                <a:lnTo>
                  <a:pt x="4010336" y="1574799"/>
                </a:lnTo>
                <a:lnTo>
                  <a:pt x="3999312" y="1523999"/>
                </a:lnTo>
                <a:lnTo>
                  <a:pt x="3987309" y="1485899"/>
                </a:lnTo>
                <a:lnTo>
                  <a:pt x="3974338" y="1435099"/>
                </a:lnTo>
                <a:lnTo>
                  <a:pt x="3960412" y="1397000"/>
                </a:lnTo>
                <a:lnTo>
                  <a:pt x="3945543" y="1358900"/>
                </a:lnTo>
                <a:lnTo>
                  <a:pt x="3929742" y="1308100"/>
                </a:lnTo>
                <a:lnTo>
                  <a:pt x="3913023" y="1270000"/>
                </a:lnTo>
                <a:lnTo>
                  <a:pt x="3895397" y="1231900"/>
                </a:lnTo>
                <a:lnTo>
                  <a:pt x="3876877" y="1181100"/>
                </a:lnTo>
                <a:lnTo>
                  <a:pt x="3857475" y="1143000"/>
                </a:lnTo>
                <a:lnTo>
                  <a:pt x="3837202" y="1104900"/>
                </a:lnTo>
                <a:lnTo>
                  <a:pt x="3816072" y="1066800"/>
                </a:lnTo>
                <a:lnTo>
                  <a:pt x="3794096" y="1028700"/>
                </a:lnTo>
                <a:lnTo>
                  <a:pt x="3771286" y="990600"/>
                </a:lnTo>
                <a:lnTo>
                  <a:pt x="3747655" y="952500"/>
                </a:lnTo>
                <a:lnTo>
                  <a:pt x="3723216" y="914400"/>
                </a:lnTo>
                <a:lnTo>
                  <a:pt x="3697979" y="876300"/>
                </a:lnTo>
                <a:lnTo>
                  <a:pt x="3671958" y="838200"/>
                </a:lnTo>
                <a:lnTo>
                  <a:pt x="3645164" y="800100"/>
                </a:lnTo>
                <a:lnTo>
                  <a:pt x="3617610" y="762000"/>
                </a:lnTo>
                <a:lnTo>
                  <a:pt x="3589307" y="736600"/>
                </a:lnTo>
                <a:lnTo>
                  <a:pt x="3560269" y="698500"/>
                </a:lnTo>
                <a:lnTo>
                  <a:pt x="3530508" y="660400"/>
                </a:lnTo>
                <a:lnTo>
                  <a:pt x="3500034" y="635000"/>
                </a:lnTo>
                <a:lnTo>
                  <a:pt x="3468862" y="596900"/>
                </a:lnTo>
                <a:lnTo>
                  <a:pt x="3437002" y="571500"/>
                </a:lnTo>
                <a:lnTo>
                  <a:pt x="3404467" y="546100"/>
                </a:lnTo>
                <a:lnTo>
                  <a:pt x="3371270" y="508000"/>
                </a:lnTo>
                <a:lnTo>
                  <a:pt x="3337422" y="482600"/>
                </a:lnTo>
                <a:lnTo>
                  <a:pt x="3302936" y="457200"/>
                </a:lnTo>
                <a:lnTo>
                  <a:pt x="3267823" y="419100"/>
                </a:lnTo>
                <a:lnTo>
                  <a:pt x="3232097" y="393700"/>
                </a:lnTo>
                <a:lnTo>
                  <a:pt x="3195768" y="368300"/>
                </a:lnTo>
                <a:lnTo>
                  <a:pt x="3158851" y="342900"/>
                </a:lnTo>
                <a:lnTo>
                  <a:pt x="3121356" y="317500"/>
                </a:lnTo>
                <a:lnTo>
                  <a:pt x="3083295" y="304800"/>
                </a:lnTo>
                <a:lnTo>
                  <a:pt x="3005528" y="254000"/>
                </a:lnTo>
                <a:lnTo>
                  <a:pt x="2965845" y="228600"/>
                </a:lnTo>
                <a:lnTo>
                  <a:pt x="2925646" y="215900"/>
                </a:lnTo>
                <a:lnTo>
                  <a:pt x="2884943" y="190500"/>
                </a:lnTo>
                <a:lnTo>
                  <a:pt x="2843748" y="177800"/>
                </a:lnTo>
                <a:lnTo>
                  <a:pt x="2802073" y="152400"/>
                </a:lnTo>
                <a:lnTo>
                  <a:pt x="2497936" y="63500"/>
                </a:lnTo>
                <a:lnTo>
                  <a:pt x="2407417" y="38100"/>
                </a:lnTo>
                <a:close/>
              </a:path>
              <a:path w="4064000" h="4064000">
                <a:moveTo>
                  <a:pt x="2315466" y="25400"/>
                </a:moveTo>
                <a:lnTo>
                  <a:pt x="1748560" y="25400"/>
                </a:lnTo>
                <a:lnTo>
                  <a:pt x="1702416" y="38100"/>
                </a:lnTo>
                <a:lnTo>
                  <a:pt x="2361614" y="38100"/>
                </a:lnTo>
                <a:lnTo>
                  <a:pt x="2315466" y="25400"/>
                </a:lnTo>
                <a:close/>
              </a:path>
              <a:path w="4064000" h="4064000">
                <a:moveTo>
                  <a:pt x="2222181" y="12700"/>
                </a:moveTo>
                <a:lnTo>
                  <a:pt x="1841837" y="12700"/>
                </a:lnTo>
                <a:lnTo>
                  <a:pt x="1795038" y="25400"/>
                </a:lnTo>
                <a:lnTo>
                  <a:pt x="2268984" y="25400"/>
                </a:lnTo>
                <a:lnTo>
                  <a:pt x="2222181" y="12700"/>
                </a:lnTo>
                <a:close/>
              </a:path>
              <a:path w="4064000" h="4064000">
                <a:moveTo>
                  <a:pt x="2032000" y="0"/>
                </a:moveTo>
                <a:lnTo>
                  <a:pt x="1984038" y="12700"/>
                </a:lnTo>
                <a:lnTo>
                  <a:pt x="2079966" y="12700"/>
                </a:lnTo>
                <a:lnTo>
                  <a:pt x="2032000" y="0"/>
                </a:lnTo>
                <a:close/>
              </a:path>
            </a:pathLst>
          </a:custGeom>
          <a:solidFill>
            <a:srgbClr val="6FAC46"/>
          </a:solidFill>
          <a:ln w="9525">
            <a:noFill/>
          </a:ln>
        </p:spPr>
        <p:txBody>
          <a:bodyPr/>
          <a:lstStyle/>
          <a:p>
            <a:endParaRPr lang="zh-CN" altLang="en-US"/>
          </a:p>
        </p:txBody>
      </p:sp>
      <p:sp>
        <p:nvSpPr>
          <p:cNvPr id="78855" name="object 8"/>
          <p:cNvSpPr/>
          <p:nvPr/>
        </p:nvSpPr>
        <p:spPr>
          <a:xfrm>
            <a:off x="2665413" y="2206625"/>
            <a:ext cx="4064000" cy="4064000"/>
          </a:xfrm>
          <a:custGeom>
            <a:avLst/>
            <a:gdLst/>
            <a:ahLst/>
            <a:cxnLst/>
            <a:rect l="0" t="0" r="0" b="0"/>
            <a:pathLst>
              <a:path w="4064000" h="4064635">
                <a:moveTo>
                  <a:pt x="0" y="2032000"/>
                </a:moveTo>
                <a:lnTo>
                  <a:pt x="555" y="1984038"/>
                </a:lnTo>
                <a:lnTo>
                  <a:pt x="2211" y="1936350"/>
                </a:lnTo>
                <a:lnTo>
                  <a:pt x="4958" y="1888945"/>
                </a:lnTo>
                <a:lnTo>
                  <a:pt x="8782" y="1841837"/>
                </a:lnTo>
                <a:lnTo>
                  <a:pt x="13671" y="1795038"/>
                </a:lnTo>
                <a:lnTo>
                  <a:pt x="19614" y="1748560"/>
                </a:lnTo>
                <a:lnTo>
                  <a:pt x="26597" y="1702416"/>
                </a:lnTo>
                <a:lnTo>
                  <a:pt x="34609" y="1656616"/>
                </a:lnTo>
                <a:lnTo>
                  <a:pt x="43637" y="1611175"/>
                </a:lnTo>
                <a:lnTo>
                  <a:pt x="53670" y="1566103"/>
                </a:lnTo>
                <a:lnTo>
                  <a:pt x="64694" y="1521413"/>
                </a:lnTo>
                <a:lnTo>
                  <a:pt x="76699" y="1477117"/>
                </a:lnTo>
                <a:lnTo>
                  <a:pt x="89671" y="1433228"/>
                </a:lnTo>
                <a:lnTo>
                  <a:pt x="103599" y="1389757"/>
                </a:lnTo>
                <a:lnTo>
                  <a:pt x="118470" y="1346718"/>
                </a:lnTo>
                <a:lnTo>
                  <a:pt x="134272" y="1304121"/>
                </a:lnTo>
                <a:lnTo>
                  <a:pt x="150993" y="1261979"/>
                </a:lnTo>
                <a:lnTo>
                  <a:pt x="168620" y="1220305"/>
                </a:lnTo>
                <a:lnTo>
                  <a:pt x="187142" y="1179111"/>
                </a:lnTo>
                <a:lnTo>
                  <a:pt x="206547" y="1138408"/>
                </a:lnTo>
                <a:lnTo>
                  <a:pt x="226821" y="1098210"/>
                </a:lnTo>
                <a:lnTo>
                  <a:pt x="247953" y="1058527"/>
                </a:lnTo>
                <a:lnTo>
                  <a:pt x="269931" y="1019373"/>
                </a:lnTo>
                <a:lnTo>
                  <a:pt x="292742" y="980760"/>
                </a:lnTo>
                <a:lnTo>
                  <a:pt x="316375" y="942700"/>
                </a:lnTo>
                <a:lnTo>
                  <a:pt x="340816" y="905204"/>
                </a:lnTo>
                <a:lnTo>
                  <a:pt x="366055" y="868286"/>
                </a:lnTo>
                <a:lnTo>
                  <a:pt x="392078" y="831957"/>
                </a:lnTo>
                <a:lnTo>
                  <a:pt x="418874" y="796230"/>
                </a:lnTo>
                <a:lnTo>
                  <a:pt x="446429" y="761117"/>
                </a:lnTo>
                <a:lnTo>
                  <a:pt x="474733" y="726630"/>
                </a:lnTo>
                <a:lnTo>
                  <a:pt x="503773" y="692781"/>
                </a:lnTo>
                <a:lnTo>
                  <a:pt x="533536" y="659582"/>
                </a:lnTo>
                <a:lnTo>
                  <a:pt x="564011" y="627046"/>
                </a:lnTo>
                <a:lnTo>
                  <a:pt x="595185" y="595185"/>
                </a:lnTo>
                <a:lnTo>
                  <a:pt x="627046" y="564011"/>
                </a:lnTo>
                <a:lnTo>
                  <a:pt x="659582" y="533536"/>
                </a:lnTo>
                <a:lnTo>
                  <a:pt x="692781" y="503773"/>
                </a:lnTo>
                <a:lnTo>
                  <a:pt x="726630" y="474733"/>
                </a:lnTo>
                <a:lnTo>
                  <a:pt x="761117" y="446429"/>
                </a:lnTo>
                <a:lnTo>
                  <a:pt x="796230" y="418874"/>
                </a:lnTo>
                <a:lnTo>
                  <a:pt x="831957" y="392078"/>
                </a:lnTo>
                <a:lnTo>
                  <a:pt x="868286" y="366055"/>
                </a:lnTo>
                <a:lnTo>
                  <a:pt x="905204" y="340816"/>
                </a:lnTo>
                <a:lnTo>
                  <a:pt x="942700" y="316375"/>
                </a:lnTo>
                <a:lnTo>
                  <a:pt x="980760" y="292742"/>
                </a:lnTo>
                <a:lnTo>
                  <a:pt x="1019373" y="269931"/>
                </a:lnTo>
                <a:lnTo>
                  <a:pt x="1058527" y="247953"/>
                </a:lnTo>
                <a:lnTo>
                  <a:pt x="1098210" y="226821"/>
                </a:lnTo>
                <a:lnTo>
                  <a:pt x="1138408" y="206547"/>
                </a:lnTo>
                <a:lnTo>
                  <a:pt x="1179111" y="187142"/>
                </a:lnTo>
                <a:lnTo>
                  <a:pt x="1220305" y="168620"/>
                </a:lnTo>
                <a:lnTo>
                  <a:pt x="1261979" y="150993"/>
                </a:lnTo>
                <a:lnTo>
                  <a:pt x="1304121" y="134272"/>
                </a:lnTo>
                <a:lnTo>
                  <a:pt x="1346718" y="118470"/>
                </a:lnTo>
                <a:lnTo>
                  <a:pt x="1389757" y="103599"/>
                </a:lnTo>
                <a:lnTo>
                  <a:pt x="1433228" y="89671"/>
                </a:lnTo>
                <a:lnTo>
                  <a:pt x="1477117" y="76699"/>
                </a:lnTo>
                <a:lnTo>
                  <a:pt x="1521413" y="64694"/>
                </a:lnTo>
                <a:lnTo>
                  <a:pt x="1566103" y="53670"/>
                </a:lnTo>
                <a:lnTo>
                  <a:pt x="1611175" y="43637"/>
                </a:lnTo>
                <a:lnTo>
                  <a:pt x="1656616" y="34609"/>
                </a:lnTo>
                <a:lnTo>
                  <a:pt x="1702416" y="26597"/>
                </a:lnTo>
                <a:lnTo>
                  <a:pt x="1748560" y="19614"/>
                </a:lnTo>
                <a:lnTo>
                  <a:pt x="1795038" y="13671"/>
                </a:lnTo>
                <a:lnTo>
                  <a:pt x="1841837" y="8782"/>
                </a:lnTo>
                <a:lnTo>
                  <a:pt x="1888945" y="4958"/>
                </a:lnTo>
                <a:lnTo>
                  <a:pt x="1936350" y="2211"/>
                </a:lnTo>
                <a:lnTo>
                  <a:pt x="1984038" y="555"/>
                </a:lnTo>
                <a:lnTo>
                  <a:pt x="2032000" y="0"/>
                </a:lnTo>
                <a:lnTo>
                  <a:pt x="2079966" y="555"/>
                </a:lnTo>
                <a:lnTo>
                  <a:pt x="2127660" y="2211"/>
                </a:lnTo>
                <a:lnTo>
                  <a:pt x="2175069" y="4958"/>
                </a:lnTo>
                <a:lnTo>
                  <a:pt x="2222181" y="8782"/>
                </a:lnTo>
                <a:lnTo>
                  <a:pt x="2268984" y="13671"/>
                </a:lnTo>
                <a:lnTo>
                  <a:pt x="2315466" y="19614"/>
                </a:lnTo>
                <a:lnTo>
                  <a:pt x="2361614" y="26597"/>
                </a:lnTo>
                <a:lnTo>
                  <a:pt x="2407417" y="34609"/>
                </a:lnTo>
                <a:lnTo>
                  <a:pt x="2452862" y="43637"/>
                </a:lnTo>
                <a:lnTo>
                  <a:pt x="2497936" y="53670"/>
                </a:lnTo>
                <a:lnTo>
                  <a:pt x="2542629" y="64694"/>
                </a:lnTo>
                <a:lnTo>
                  <a:pt x="2586927" y="76699"/>
                </a:lnTo>
                <a:lnTo>
                  <a:pt x="2630818" y="89671"/>
                </a:lnTo>
                <a:lnTo>
                  <a:pt x="2674290" y="103599"/>
                </a:lnTo>
                <a:lnTo>
                  <a:pt x="2717332" y="118470"/>
                </a:lnTo>
                <a:lnTo>
                  <a:pt x="2759930" y="134272"/>
                </a:lnTo>
                <a:lnTo>
                  <a:pt x="2802073" y="150993"/>
                </a:lnTo>
                <a:lnTo>
                  <a:pt x="2843748" y="168620"/>
                </a:lnTo>
                <a:lnTo>
                  <a:pt x="2884943" y="187142"/>
                </a:lnTo>
                <a:lnTo>
                  <a:pt x="2925646" y="206547"/>
                </a:lnTo>
                <a:lnTo>
                  <a:pt x="2965845" y="226821"/>
                </a:lnTo>
                <a:lnTo>
                  <a:pt x="3005528" y="247953"/>
                </a:lnTo>
                <a:lnTo>
                  <a:pt x="3044682" y="269931"/>
                </a:lnTo>
                <a:lnTo>
                  <a:pt x="3083295" y="292742"/>
                </a:lnTo>
                <a:lnTo>
                  <a:pt x="3121356" y="316375"/>
                </a:lnTo>
                <a:lnTo>
                  <a:pt x="3158851" y="340816"/>
                </a:lnTo>
                <a:lnTo>
                  <a:pt x="3195768" y="366055"/>
                </a:lnTo>
                <a:lnTo>
                  <a:pt x="3232097" y="392078"/>
                </a:lnTo>
                <a:lnTo>
                  <a:pt x="3267823" y="418874"/>
                </a:lnTo>
                <a:lnTo>
                  <a:pt x="3302936" y="446429"/>
                </a:lnTo>
                <a:lnTo>
                  <a:pt x="3337422" y="474733"/>
                </a:lnTo>
                <a:lnTo>
                  <a:pt x="3371270" y="503773"/>
                </a:lnTo>
                <a:lnTo>
                  <a:pt x="3404467" y="533536"/>
                </a:lnTo>
                <a:lnTo>
                  <a:pt x="3437002" y="564011"/>
                </a:lnTo>
                <a:lnTo>
                  <a:pt x="3468862" y="595185"/>
                </a:lnTo>
                <a:lnTo>
                  <a:pt x="3500034" y="627046"/>
                </a:lnTo>
                <a:lnTo>
                  <a:pt x="3530508" y="659582"/>
                </a:lnTo>
                <a:lnTo>
                  <a:pt x="3560269" y="692781"/>
                </a:lnTo>
                <a:lnTo>
                  <a:pt x="3589307" y="726630"/>
                </a:lnTo>
                <a:lnTo>
                  <a:pt x="3617610" y="761117"/>
                </a:lnTo>
                <a:lnTo>
                  <a:pt x="3645164" y="796230"/>
                </a:lnTo>
                <a:lnTo>
                  <a:pt x="3671958" y="831957"/>
                </a:lnTo>
                <a:lnTo>
                  <a:pt x="3697979" y="868286"/>
                </a:lnTo>
                <a:lnTo>
                  <a:pt x="3723216" y="905204"/>
                </a:lnTo>
                <a:lnTo>
                  <a:pt x="3747655" y="942700"/>
                </a:lnTo>
                <a:lnTo>
                  <a:pt x="3771286" y="980760"/>
                </a:lnTo>
                <a:lnTo>
                  <a:pt x="3794096" y="1019373"/>
                </a:lnTo>
                <a:lnTo>
                  <a:pt x="3816072" y="1058527"/>
                </a:lnTo>
                <a:lnTo>
                  <a:pt x="3837202" y="1098210"/>
                </a:lnTo>
                <a:lnTo>
                  <a:pt x="3857475" y="1138408"/>
                </a:lnTo>
                <a:lnTo>
                  <a:pt x="3876877" y="1179111"/>
                </a:lnTo>
                <a:lnTo>
                  <a:pt x="3895397" y="1220305"/>
                </a:lnTo>
                <a:lnTo>
                  <a:pt x="3913023" y="1261979"/>
                </a:lnTo>
                <a:lnTo>
                  <a:pt x="3929742" y="1304121"/>
                </a:lnTo>
                <a:lnTo>
                  <a:pt x="3945543" y="1346718"/>
                </a:lnTo>
                <a:lnTo>
                  <a:pt x="3960412" y="1389757"/>
                </a:lnTo>
                <a:lnTo>
                  <a:pt x="3974338" y="1433228"/>
                </a:lnTo>
                <a:lnTo>
                  <a:pt x="3987309" y="1477117"/>
                </a:lnTo>
                <a:lnTo>
                  <a:pt x="3999312" y="1521413"/>
                </a:lnTo>
                <a:lnTo>
                  <a:pt x="4010336" y="1566103"/>
                </a:lnTo>
                <a:lnTo>
                  <a:pt x="4020367" y="1611175"/>
                </a:lnTo>
                <a:lnTo>
                  <a:pt x="4029395" y="1656616"/>
                </a:lnTo>
                <a:lnTo>
                  <a:pt x="4037406" y="1702416"/>
                </a:lnTo>
                <a:lnTo>
                  <a:pt x="4044388" y="1748560"/>
                </a:lnTo>
                <a:lnTo>
                  <a:pt x="4050330" y="1795038"/>
                </a:lnTo>
                <a:lnTo>
                  <a:pt x="4055218" y="1841837"/>
                </a:lnTo>
                <a:lnTo>
                  <a:pt x="4059042" y="1888945"/>
                </a:lnTo>
                <a:lnTo>
                  <a:pt x="4061788" y="1936350"/>
                </a:lnTo>
                <a:lnTo>
                  <a:pt x="4063445" y="1984038"/>
                </a:lnTo>
                <a:lnTo>
                  <a:pt x="4064000" y="2032000"/>
                </a:lnTo>
                <a:lnTo>
                  <a:pt x="4063445" y="2079966"/>
                </a:lnTo>
                <a:lnTo>
                  <a:pt x="4061788" y="2127660"/>
                </a:lnTo>
                <a:lnTo>
                  <a:pt x="4059042" y="2175069"/>
                </a:lnTo>
                <a:lnTo>
                  <a:pt x="4055218" y="2222181"/>
                </a:lnTo>
                <a:lnTo>
                  <a:pt x="4050330" y="2268984"/>
                </a:lnTo>
                <a:lnTo>
                  <a:pt x="4044388" y="2315466"/>
                </a:lnTo>
                <a:lnTo>
                  <a:pt x="4037406" y="2361615"/>
                </a:lnTo>
                <a:lnTo>
                  <a:pt x="4029395" y="2407417"/>
                </a:lnTo>
                <a:lnTo>
                  <a:pt x="4020367" y="2452862"/>
                </a:lnTo>
                <a:lnTo>
                  <a:pt x="4010336" y="2497937"/>
                </a:lnTo>
                <a:lnTo>
                  <a:pt x="3999312" y="2542629"/>
                </a:lnTo>
                <a:lnTo>
                  <a:pt x="3987309" y="2586928"/>
                </a:lnTo>
                <a:lnTo>
                  <a:pt x="3974338" y="2630819"/>
                </a:lnTo>
                <a:lnTo>
                  <a:pt x="3960412" y="2674292"/>
                </a:lnTo>
                <a:lnTo>
                  <a:pt x="3945543" y="2717333"/>
                </a:lnTo>
                <a:lnTo>
                  <a:pt x="3929742" y="2759932"/>
                </a:lnTo>
                <a:lnTo>
                  <a:pt x="3913023" y="2802075"/>
                </a:lnTo>
                <a:lnTo>
                  <a:pt x="3895397" y="2843750"/>
                </a:lnTo>
                <a:lnTo>
                  <a:pt x="3876877" y="2884945"/>
                </a:lnTo>
                <a:lnTo>
                  <a:pt x="3857475" y="2925649"/>
                </a:lnTo>
                <a:lnTo>
                  <a:pt x="3837202" y="2965848"/>
                </a:lnTo>
                <a:lnTo>
                  <a:pt x="3816072" y="3005531"/>
                </a:lnTo>
                <a:lnTo>
                  <a:pt x="3794096" y="3044685"/>
                </a:lnTo>
                <a:lnTo>
                  <a:pt x="3771286" y="3083299"/>
                </a:lnTo>
                <a:lnTo>
                  <a:pt x="3747655" y="3121359"/>
                </a:lnTo>
                <a:lnTo>
                  <a:pt x="3723216" y="3158855"/>
                </a:lnTo>
                <a:lnTo>
                  <a:pt x="3697979" y="3195773"/>
                </a:lnTo>
                <a:lnTo>
                  <a:pt x="3671958" y="3232101"/>
                </a:lnTo>
                <a:lnTo>
                  <a:pt x="3645164" y="3267828"/>
                </a:lnTo>
                <a:lnTo>
                  <a:pt x="3617610" y="3302941"/>
                </a:lnTo>
                <a:lnTo>
                  <a:pt x="3589307" y="3337427"/>
                </a:lnTo>
                <a:lnTo>
                  <a:pt x="3560269" y="3371275"/>
                </a:lnTo>
                <a:lnTo>
                  <a:pt x="3530508" y="3404473"/>
                </a:lnTo>
                <a:lnTo>
                  <a:pt x="3500034" y="3437008"/>
                </a:lnTo>
                <a:lnTo>
                  <a:pt x="3468862" y="3468868"/>
                </a:lnTo>
                <a:lnTo>
                  <a:pt x="3437002" y="3500041"/>
                </a:lnTo>
                <a:lnTo>
                  <a:pt x="3404467" y="3530514"/>
                </a:lnTo>
                <a:lnTo>
                  <a:pt x="3371270" y="3560277"/>
                </a:lnTo>
                <a:lnTo>
                  <a:pt x="3337422" y="3589315"/>
                </a:lnTo>
                <a:lnTo>
                  <a:pt x="3302936" y="3617617"/>
                </a:lnTo>
                <a:lnTo>
                  <a:pt x="3267823" y="3645172"/>
                </a:lnTo>
                <a:lnTo>
                  <a:pt x="3232097" y="3671966"/>
                </a:lnTo>
                <a:lnTo>
                  <a:pt x="3195768" y="3697987"/>
                </a:lnTo>
                <a:lnTo>
                  <a:pt x="3158851" y="3723224"/>
                </a:lnTo>
                <a:lnTo>
                  <a:pt x="3121356" y="3747664"/>
                </a:lnTo>
                <a:lnTo>
                  <a:pt x="3083295" y="3771295"/>
                </a:lnTo>
                <a:lnTo>
                  <a:pt x="3044682" y="3794105"/>
                </a:lnTo>
                <a:lnTo>
                  <a:pt x="3005528" y="3816081"/>
                </a:lnTo>
                <a:lnTo>
                  <a:pt x="2965845" y="3837212"/>
                </a:lnTo>
                <a:lnTo>
                  <a:pt x="2925646" y="3857485"/>
                </a:lnTo>
                <a:lnTo>
                  <a:pt x="2884943" y="3876887"/>
                </a:lnTo>
                <a:lnTo>
                  <a:pt x="2843748" y="3895408"/>
                </a:lnTo>
                <a:lnTo>
                  <a:pt x="2802073" y="3913034"/>
                </a:lnTo>
                <a:lnTo>
                  <a:pt x="2759930" y="3929753"/>
                </a:lnTo>
                <a:lnTo>
                  <a:pt x="2717332" y="3945554"/>
                </a:lnTo>
                <a:lnTo>
                  <a:pt x="2674290" y="3960424"/>
                </a:lnTo>
                <a:lnTo>
                  <a:pt x="2630818" y="3974350"/>
                </a:lnTo>
                <a:lnTo>
                  <a:pt x="2586927" y="3987321"/>
                </a:lnTo>
                <a:lnTo>
                  <a:pt x="2542629" y="3999324"/>
                </a:lnTo>
                <a:lnTo>
                  <a:pt x="2497936" y="4010348"/>
                </a:lnTo>
                <a:lnTo>
                  <a:pt x="2452862" y="4020379"/>
                </a:lnTo>
                <a:lnTo>
                  <a:pt x="2407417" y="4029407"/>
                </a:lnTo>
                <a:lnTo>
                  <a:pt x="2361614" y="4037418"/>
                </a:lnTo>
                <a:lnTo>
                  <a:pt x="2315466" y="4044400"/>
                </a:lnTo>
                <a:lnTo>
                  <a:pt x="2268984" y="4050342"/>
                </a:lnTo>
                <a:lnTo>
                  <a:pt x="2222181" y="4055231"/>
                </a:lnTo>
                <a:lnTo>
                  <a:pt x="2175069" y="4059054"/>
                </a:lnTo>
                <a:lnTo>
                  <a:pt x="2127660" y="4061801"/>
                </a:lnTo>
                <a:lnTo>
                  <a:pt x="2079966" y="4063457"/>
                </a:lnTo>
                <a:lnTo>
                  <a:pt x="2032000" y="4064012"/>
                </a:lnTo>
                <a:lnTo>
                  <a:pt x="1984038" y="4063457"/>
                </a:lnTo>
                <a:lnTo>
                  <a:pt x="1936350" y="4061801"/>
                </a:lnTo>
                <a:lnTo>
                  <a:pt x="1888945" y="4059054"/>
                </a:lnTo>
                <a:lnTo>
                  <a:pt x="1841837" y="4055231"/>
                </a:lnTo>
                <a:lnTo>
                  <a:pt x="1795038" y="4050342"/>
                </a:lnTo>
                <a:lnTo>
                  <a:pt x="1748560" y="4044400"/>
                </a:lnTo>
                <a:lnTo>
                  <a:pt x="1702416" y="4037418"/>
                </a:lnTo>
                <a:lnTo>
                  <a:pt x="1656616" y="4029407"/>
                </a:lnTo>
                <a:lnTo>
                  <a:pt x="1611175" y="4020379"/>
                </a:lnTo>
                <a:lnTo>
                  <a:pt x="1566103" y="4010348"/>
                </a:lnTo>
                <a:lnTo>
                  <a:pt x="1521413" y="3999324"/>
                </a:lnTo>
                <a:lnTo>
                  <a:pt x="1477117" y="3987321"/>
                </a:lnTo>
                <a:lnTo>
                  <a:pt x="1433228" y="3974350"/>
                </a:lnTo>
                <a:lnTo>
                  <a:pt x="1389757" y="3960424"/>
                </a:lnTo>
                <a:lnTo>
                  <a:pt x="1346718" y="3945554"/>
                </a:lnTo>
                <a:lnTo>
                  <a:pt x="1304121" y="3929753"/>
                </a:lnTo>
                <a:lnTo>
                  <a:pt x="1261979" y="3913034"/>
                </a:lnTo>
                <a:lnTo>
                  <a:pt x="1220305" y="3895408"/>
                </a:lnTo>
                <a:lnTo>
                  <a:pt x="1179111" y="3876887"/>
                </a:lnTo>
                <a:lnTo>
                  <a:pt x="1138408" y="3857485"/>
                </a:lnTo>
                <a:lnTo>
                  <a:pt x="1098210" y="3837212"/>
                </a:lnTo>
                <a:lnTo>
                  <a:pt x="1058527" y="3816081"/>
                </a:lnTo>
                <a:lnTo>
                  <a:pt x="1019373" y="3794105"/>
                </a:lnTo>
                <a:lnTo>
                  <a:pt x="980760" y="3771295"/>
                </a:lnTo>
                <a:lnTo>
                  <a:pt x="942700" y="3747664"/>
                </a:lnTo>
                <a:lnTo>
                  <a:pt x="905204" y="3723224"/>
                </a:lnTo>
                <a:lnTo>
                  <a:pt x="868286" y="3697987"/>
                </a:lnTo>
                <a:lnTo>
                  <a:pt x="831957" y="3671966"/>
                </a:lnTo>
                <a:lnTo>
                  <a:pt x="796230" y="3645172"/>
                </a:lnTo>
                <a:lnTo>
                  <a:pt x="761117" y="3617617"/>
                </a:lnTo>
                <a:lnTo>
                  <a:pt x="726630" y="3589315"/>
                </a:lnTo>
                <a:lnTo>
                  <a:pt x="692781" y="3560277"/>
                </a:lnTo>
                <a:lnTo>
                  <a:pt x="659582" y="3530514"/>
                </a:lnTo>
                <a:lnTo>
                  <a:pt x="627046" y="3500041"/>
                </a:lnTo>
                <a:lnTo>
                  <a:pt x="595185" y="3468868"/>
                </a:lnTo>
                <a:lnTo>
                  <a:pt x="564011" y="3437008"/>
                </a:lnTo>
                <a:lnTo>
                  <a:pt x="533536" y="3404473"/>
                </a:lnTo>
                <a:lnTo>
                  <a:pt x="503773" y="3371275"/>
                </a:lnTo>
                <a:lnTo>
                  <a:pt x="474733" y="3337427"/>
                </a:lnTo>
                <a:lnTo>
                  <a:pt x="446429" y="3302941"/>
                </a:lnTo>
                <a:lnTo>
                  <a:pt x="418874" y="3267828"/>
                </a:lnTo>
                <a:lnTo>
                  <a:pt x="392078" y="3232101"/>
                </a:lnTo>
                <a:lnTo>
                  <a:pt x="366055" y="3195773"/>
                </a:lnTo>
                <a:lnTo>
                  <a:pt x="340816" y="3158855"/>
                </a:lnTo>
                <a:lnTo>
                  <a:pt x="316375" y="3121359"/>
                </a:lnTo>
                <a:lnTo>
                  <a:pt x="292742" y="3083299"/>
                </a:lnTo>
                <a:lnTo>
                  <a:pt x="269931" y="3044685"/>
                </a:lnTo>
                <a:lnTo>
                  <a:pt x="247953" y="3005531"/>
                </a:lnTo>
                <a:lnTo>
                  <a:pt x="226821" y="2965848"/>
                </a:lnTo>
                <a:lnTo>
                  <a:pt x="206547" y="2925649"/>
                </a:lnTo>
                <a:lnTo>
                  <a:pt x="187142" y="2884945"/>
                </a:lnTo>
                <a:lnTo>
                  <a:pt x="168620" y="2843750"/>
                </a:lnTo>
                <a:lnTo>
                  <a:pt x="150993" y="2802075"/>
                </a:lnTo>
                <a:lnTo>
                  <a:pt x="134272" y="2759932"/>
                </a:lnTo>
                <a:lnTo>
                  <a:pt x="118470" y="2717333"/>
                </a:lnTo>
                <a:lnTo>
                  <a:pt x="103599" y="2674292"/>
                </a:lnTo>
                <a:lnTo>
                  <a:pt x="89671" y="2630819"/>
                </a:lnTo>
                <a:lnTo>
                  <a:pt x="76699" y="2586928"/>
                </a:lnTo>
                <a:lnTo>
                  <a:pt x="64694" y="2542629"/>
                </a:lnTo>
                <a:lnTo>
                  <a:pt x="53670" y="2497937"/>
                </a:lnTo>
                <a:lnTo>
                  <a:pt x="43637" y="2452862"/>
                </a:lnTo>
                <a:lnTo>
                  <a:pt x="34609" y="2407417"/>
                </a:lnTo>
                <a:lnTo>
                  <a:pt x="26597" y="2361615"/>
                </a:lnTo>
                <a:lnTo>
                  <a:pt x="19614" y="2315466"/>
                </a:lnTo>
                <a:lnTo>
                  <a:pt x="13671" y="2268984"/>
                </a:lnTo>
                <a:lnTo>
                  <a:pt x="8782" y="2222181"/>
                </a:lnTo>
                <a:lnTo>
                  <a:pt x="4958" y="2175069"/>
                </a:lnTo>
                <a:lnTo>
                  <a:pt x="2211" y="2127660"/>
                </a:lnTo>
                <a:lnTo>
                  <a:pt x="555" y="2079966"/>
                </a:lnTo>
                <a:lnTo>
                  <a:pt x="0" y="2032000"/>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78856" name="object 9"/>
          <p:cNvSpPr/>
          <p:nvPr/>
        </p:nvSpPr>
        <p:spPr>
          <a:xfrm>
            <a:off x="8167688" y="2206625"/>
            <a:ext cx="1219200" cy="1219200"/>
          </a:xfrm>
          <a:prstGeom prst="rect">
            <a:avLst/>
          </a:prstGeom>
          <a:blipFill rotWithShape="1">
            <a:blip r:embed="rId2"/>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8857" name="object 10"/>
          <p:cNvSpPr/>
          <p:nvPr/>
        </p:nvSpPr>
        <p:spPr>
          <a:xfrm>
            <a:off x="8167688" y="2206625"/>
            <a:ext cx="1219200" cy="1219200"/>
          </a:xfrm>
          <a:custGeom>
            <a:avLst/>
            <a:gdLst/>
            <a:ahLst/>
            <a:cxnLst/>
            <a:rect l="0" t="0" r="0" b="0"/>
            <a:pathLst>
              <a:path w="1219200" h="1219200">
                <a:moveTo>
                  <a:pt x="0" y="609600"/>
                </a:moveTo>
                <a:lnTo>
                  <a:pt x="1834" y="561959"/>
                </a:lnTo>
                <a:lnTo>
                  <a:pt x="7245" y="515322"/>
                </a:lnTo>
                <a:lnTo>
                  <a:pt x="16099" y="469822"/>
                </a:lnTo>
                <a:lnTo>
                  <a:pt x="28260" y="425597"/>
                </a:lnTo>
                <a:lnTo>
                  <a:pt x="43592" y="382782"/>
                </a:lnTo>
                <a:lnTo>
                  <a:pt x="61959" y="341511"/>
                </a:lnTo>
                <a:lnTo>
                  <a:pt x="83227" y="301921"/>
                </a:lnTo>
                <a:lnTo>
                  <a:pt x="107259" y="264147"/>
                </a:lnTo>
                <a:lnTo>
                  <a:pt x="133920" y="228324"/>
                </a:lnTo>
                <a:lnTo>
                  <a:pt x="163075" y="194588"/>
                </a:lnTo>
                <a:lnTo>
                  <a:pt x="194588" y="163075"/>
                </a:lnTo>
                <a:lnTo>
                  <a:pt x="228324" y="133920"/>
                </a:lnTo>
                <a:lnTo>
                  <a:pt x="264147" y="107259"/>
                </a:lnTo>
                <a:lnTo>
                  <a:pt x="301921" y="83227"/>
                </a:lnTo>
                <a:lnTo>
                  <a:pt x="341511" y="61959"/>
                </a:lnTo>
                <a:lnTo>
                  <a:pt x="382782" y="43592"/>
                </a:lnTo>
                <a:lnTo>
                  <a:pt x="425597" y="28260"/>
                </a:lnTo>
                <a:lnTo>
                  <a:pt x="469822" y="16099"/>
                </a:lnTo>
                <a:lnTo>
                  <a:pt x="515322" y="7245"/>
                </a:lnTo>
                <a:lnTo>
                  <a:pt x="561959" y="1834"/>
                </a:lnTo>
                <a:lnTo>
                  <a:pt x="609600" y="0"/>
                </a:lnTo>
                <a:lnTo>
                  <a:pt x="657240" y="1834"/>
                </a:lnTo>
                <a:lnTo>
                  <a:pt x="703877" y="7245"/>
                </a:lnTo>
                <a:lnTo>
                  <a:pt x="749377" y="16099"/>
                </a:lnTo>
                <a:lnTo>
                  <a:pt x="793602" y="28260"/>
                </a:lnTo>
                <a:lnTo>
                  <a:pt x="836417" y="43592"/>
                </a:lnTo>
                <a:lnTo>
                  <a:pt x="877688" y="61959"/>
                </a:lnTo>
                <a:lnTo>
                  <a:pt x="917278" y="83227"/>
                </a:lnTo>
                <a:lnTo>
                  <a:pt x="955052" y="107259"/>
                </a:lnTo>
                <a:lnTo>
                  <a:pt x="990875" y="133920"/>
                </a:lnTo>
                <a:lnTo>
                  <a:pt x="1024611" y="163075"/>
                </a:lnTo>
                <a:lnTo>
                  <a:pt x="1056124" y="194588"/>
                </a:lnTo>
                <a:lnTo>
                  <a:pt x="1085279" y="228324"/>
                </a:lnTo>
                <a:lnTo>
                  <a:pt x="1111940" y="264147"/>
                </a:lnTo>
                <a:lnTo>
                  <a:pt x="1135972" y="301921"/>
                </a:lnTo>
                <a:lnTo>
                  <a:pt x="1157240" y="341511"/>
                </a:lnTo>
                <a:lnTo>
                  <a:pt x="1175607" y="382782"/>
                </a:lnTo>
                <a:lnTo>
                  <a:pt x="1190939" y="425597"/>
                </a:lnTo>
                <a:lnTo>
                  <a:pt x="1203100" y="469822"/>
                </a:lnTo>
                <a:lnTo>
                  <a:pt x="1211954" y="515322"/>
                </a:lnTo>
                <a:lnTo>
                  <a:pt x="1217365" y="561959"/>
                </a:lnTo>
                <a:lnTo>
                  <a:pt x="1219200" y="609600"/>
                </a:lnTo>
                <a:lnTo>
                  <a:pt x="1217365" y="657240"/>
                </a:lnTo>
                <a:lnTo>
                  <a:pt x="1211954" y="703877"/>
                </a:lnTo>
                <a:lnTo>
                  <a:pt x="1203100" y="749377"/>
                </a:lnTo>
                <a:lnTo>
                  <a:pt x="1190939" y="793602"/>
                </a:lnTo>
                <a:lnTo>
                  <a:pt x="1175607" y="836417"/>
                </a:lnTo>
                <a:lnTo>
                  <a:pt x="1157240" y="877688"/>
                </a:lnTo>
                <a:lnTo>
                  <a:pt x="1135972" y="917278"/>
                </a:lnTo>
                <a:lnTo>
                  <a:pt x="1111940" y="955052"/>
                </a:lnTo>
                <a:lnTo>
                  <a:pt x="1085279" y="990875"/>
                </a:lnTo>
                <a:lnTo>
                  <a:pt x="1056124" y="1024611"/>
                </a:lnTo>
                <a:lnTo>
                  <a:pt x="1024611" y="1056124"/>
                </a:lnTo>
                <a:lnTo>
                  <a:pt x="990875" y="1085279"/>
                </a:lnTo>
                <a:lnTo>
                  <a:pt x="955052" y="1111940"/>
                </a:lnTo>
                <a:lnTo>
                  <a:pt x="917278" y="1135972"/>
                </a:lnTo>
                <a:lnTo>
                  <a:pt x="877688" y="1157240"/>
                </a:lnTo>
                <a:lnTo>
                  <a:pt x="836417" y="1175607"/>
                </a:lnTo>
                <a:lnTo>
                  <a:pt x="793602" y="1190939"/>
                </a:lnTo>
                <a:lnTo>
                  <a:pt x="749377" y="1203100"/>
                </a:lnTo>
                <a:lnTo>
                  <a:pt x="703877" y="1211954"/>
                </a:lnTo>
                <a:lnTo>
                  <a:pt x="657240" y="1217365"/>
                </a:lnTo>
                <a:lnTo>
                  <a:pt x="609600" y="1219200"/>
                </a:lnTo>
                <a:lnTo>
                  <a:pt x="561959" y="1217365"/>
                </a:lnTo>
                <a:lnTo>
                  <a:pt x="515322" y="1211954"/>
                </a:lnTo>
                <a:lnTo>
                  <a:pt x="469822" y="1203100"/>
                </a:lnTo>
                <a:lnTo>
                  <a:pt x="425597" y="1190939"/>
                </a:lnTo>
                <a:lnTo>
                  <a:pt x="382782" y="1175607"/>
                </a:lnTo>
                <a:lnTo>
                  <a:pt x="341511" y="1157240"/>
                </a:lnTo>
                <a:lnTo>
                  <a:pt x="301921" y="1135972"/>
                </a:lnTo>
                <a:lnTo>
                  <a:pt x="264147" y="1111940"/>
                </a:lnTo>
                <a:lnTo>
                  <a:pt x="228324" y="1085279"/>
                </a:lnTo>
                <a:lnTo>
                  <a:pt x="194588" y="1056124"/>
                </a:lnTo>
                <a:lnTo>
                  <a:pt x="163075" y="1024611"/>
                </a:lnTo>
                <a:lnTo>
                  <a:pt x="133920" y="990875"/>
                </a:lnTo>
                <a:lnTo>
                  <a:pt x="107259" y="955052"/>
                </a:lnTo>
                <a:lnTo>
                  <a:pt x="83227" y="917278"/>
                </a:lnTo>
                <a:lnTo>
                  <a:pt x="61959" y="877688"/>
                </a:lnTo>
                <a:lnTo>
                  <a:pt x="43592" y="836417"/>
                </a:lnTo>
                <a:lnTo>
                  <a:pt x="28260" y="793602"/>
                </a:lnTo>
                <a:lnTo>
                  <a:pt x="16099" y="749377"/>
                </a:lnTo>
                <a:lnTo>
                  <a:pt x="7245" y="703877"/>
                </a:lnTo>
                <a:lnTo>
                  <a:pt x="1834" y="657240"/>
                </a:lnTo>
                <a:lnTo>
                  <a:pt x="0" y="609600"/>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78858" name="object 11"/>
          <p:cNvSpPr/>
          <p:nvPr/>
        </p:nvSpPr>
        <p:spPr>
          <a:xfrm>
            <a:off x="7581900" y="3629025"/>
            <a:ext cx="1219200" cy="1219200"/>
          </a:xfrm>
          <a:prstGeom prst="rect">
            <a:avLst/>
          </a:prstGeom>
          <a:blipFill rotWithShape="1">
            <a:blip r:embed="rId3"/>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8859" name="object 12"/>
          <p:cNvSpPr/>
          <p:nvPr/>
        </p:nvSpPr>
        <p:spPr>
          <a:xfrm>
            <a:off x="7581900" y="3629025"/>
            <a:ext cx="1219200" cy="1219200"/>
          </a:xfrm>
          <a:custGeom>
            <a:avLst/>
            <a:gdLst/>
            <a:ahLst/>
            <a:cxnLst/>
            <a:rect l="0" t="0" r="0" b="0"/>
            <a:pathLst>
              <a:path w="1219200" h="1219200">
                <a:moveTo>
                  <a:pt x="0" y="609600"/>
                </a:moveTo>
                <a:lnTo>
                  <a:pt x="1834" y="561959"/>
                </a:lnTo>
                <a:lnTo>
                  <a:pt x="7245" y="515322"/>
                </a:lnTo>
                <a:lnTo>
                  <a:pt x="16099" y="469822"/>
                </a:lnTo>
                <a:lnTo>
                  <a:pt x="28260" y="425597"/>
                </a:lnTo>
                <a:lnTo>
                  <a:pt x="43592" y="382782"/>
                </a:lnTo>
                <a:lnTo>
                  <a:pt x="61959" y="341511"/>
                </a:lnTo>
                <a:lnTo>
                  <a:pt x="83227" y="301921"/>
                </a:lnTo>
                <a:lnTo>
                  <a:pt x="107259" y="264147"/>
                </a:lnTo>
                <a:lnTo>
                  <a:pt x="133920" y="228324"/>
                </a:lnTo>
                <a:lnTo>
                  <a:pt x="163075" y="194588"/>
                </a:lnTo>
                <a:lnTo>
                  <a:pt x="194588" y="163075"/>
                </a:lnTo>
                <a:lnTo>
                  <a:pt x="228324" y="133920"/>
                </a:lnTo>
                <a:lnTo>
                  <a:pt x="264147" y="107259"/>
                </a:lnTo>
                <a:lnTo>
                  <a:pt x="301921" y="83227"/>
                </a:lnTo>
                <a:lnTo>
                  <a:pt x="341511" y="61959"/>
                </a:lnTo>
                <a:lnTo>
                  <a:pt x="382782" y="43592"/>
                </a:lnTo>
                <a:lnTo>
                  <a:pt x="425597" y="28260"/>
                </a:lnTo>
                <a:lnTo>
                  <a:pt x="469822" y="16099"/>
                </a:lnTo>
                <a:lnTo>
                  <a:pt x="515322" y="7245"/>
                </a:lnTo>
                <a:lnTo>
                  <a:pt x="561959" y="1834"/>
                </a:lnTo>
                <a:lnTo>
                  <a:pt x="609600" y="0"/>
                </a:lnTo>
                <a:lnTo>
                  <a:pt x="657240" y="1834"/>
                </a:lnTo>
                <a:lnTo>
                  <a:pt x="703877" y="7245"/>
                </a:lnTo>
                <a:lnTo>
                  <a:pt x="749377" y="16099"/>
                </a:lnTo>
                <a:lnTo>
                  <a:pt x="793602" y="28260"/>
                </a:lnTo>
                <a:lnTo>
                  <a:pt x="836417" y="43592"/>
                </a:lnTo>
                <a:lnTo>
                  <a:pt x="877688" y="61959"/>
                </a:lnTo>
                <a:lnTo>
                  <a:pt x="917278" y="83227"/>
                </a:lnTo>
                <a:lnTo>
                  <a:pt x="955052" y="107259"/>
                </a:lnTo>
                <a:lnTo>
                  <a:pt x="990875" y="133920"/>
                </a:lnTo>
                <a:lnTo>
                  <a:pt x="1024611" y="163075"/>
                </a:lnTo>
                <a:lnTo>
                  <a:pt x="1056124" y="194588"/>
                </a:lnTo>
                <a:lnTo>
                  <a:pt x="1085279" y="228324"/>
                </a:lnTo>
                <a:lnTo>
                  <a:pt x="1111940" y="264147"/>
                </a:lnTo>
                <a:lnTo>
                  <a:pt x="1135972" y="301921"/>
                </a:lnTo>
                <a:lnTo>
                  <a:pt x="1157240" y="341511"/>
                </a:lnTo>
                <a:lnTo>
                  <a:pt x="1175607" y="382782"/>
                </a:lnTo>
                <a:lnTo>
                  <a:pt x="1190939" y="425597"/>
                </a:lnTo>
                <a:lnTo>
                  <a:pt x="1203100" y="469822"/>
                </a:lnTo>
                <a:lnTo>
                  <a:pt x="1211954" y="515322"/>
                </a:lnTo>
                <a:lnTo>
                  <a:pt x="1217365" y="561959"/>
                </a:lnTo>
                <a:lnTo>
                  <a:pt x="1219200" y="609600"/>
                </a:lnTo>
                <a:lnTo>
                  <a:pt x="1217365" y="657240"/>
                </a:lnTo>
                <a:lnTo>
                  <a:pt x="1211954" y="703877"/>
                </a:lnTo>
                <a:lnTo>
                  <a:pt x="1203100" y="749377"/>
                </a:lnTo>
                <a:lnTo>
                  <a:pt x="1190939" y="793602"/>
                </a:lnTo>
                <a:lnTo>
                  <a:pt x="1175607" y="836417"/>
                </a:lnTo>
                <a:lnTo>
                  <a:pt x="1157240" y="877688"/>
                </a:lnTo>
                <a:lnTo>
                  <a:pt x="1135972" y="917278"/>
                </a:lnTo>
                <a:lnTo>
                  <a:pt x="1111940" y="955052"/>
                </a:lnTo>
                <a:lnTo>
                  <a:pt x="1085279" y="990875"/>
                </a:lnTo>
                <a:lnTo>
                  <a:pt x="1056124" y="1024611"/>
                </a:lnTo>
                <a:lnTo>
                  <a:pt x="1024611" y="1056124"/>
                </a:lnTo>
                <a:lnTo>
                  <a:pt x="990875" y="1085279"/>
                </a:lnTo>
                <a:lnTo>
                  <a:pt x="955052" y="1111940"/>
                </a:lnTo>
                <a:lnTo>
                  <a:pt x="917278" y="1135972"/>
                </a:lnTo>
                <a:lnTo>
                  <a:pt x="877688" y="1157240"/>
                </a:lnTo>
                <a:lnTo>
                  <a:pt x="836417" y="1175607"/>
                </a:lnTo>
                <a:lnTo>
                  <a:pt x="793602" y="1190939"/>
                </a:lnTo>
                <a:lnTo>
                  <a:pt x="749377" y="1203100"/>
                </a:lnTo>
                <a:lnTo>
                  <a:pt x="703877" y="1211954"/>
                </a:lnTo>
                <a:lnTo>
                  <a:pt x="657240" y="1217365"/>
                </a:lnTo>
                <a:lnTo>
                  <a:pt x="609600" y="1219200"/>
                </a:lnTo>
                <a:lnTo>
                  <a:pt x="561959" y="1217365"/>
                </a:lnTo>
                <a:lnTo>
                  <a:pt x="515322" y="1211954"/>
                </a:lnTo>
                <a:lnTo>
                  <a:pt x="469822" y="1203100"/>
                </a:lnTo>
                <a:lnTo>
                  <a:pt x="425597" y="1190939"/>
                </a:lnTo>
                <a:lnTo>
                  <a:pt x="382782" y="1175607"/>
                </a:lnTo>
                <a:lnTo>
                  <a:pt x="341511" y="1157240"/>
                </a:lnTo>
                <a:lnTo>
                  <a:pt x="301921" y="1135972"/>
                </a:lnTo>
                <a:lnTo>
                  <a:pt x="264147" y="1111940"/>
                </a:lnTo>
                <a:lnTo>
                  <a:pt x="228324" y="1085279"/>
                </a:lnTo>
                <a:lnTo>
                  <a:pt x="194588" y="1056124"/>
                </a:lnTo>
                <a:lnTo>
                  <a:pt x="163075" y="1024611"/>
                </a:lnTo>
                <a:lnTo>
                  <a:pt x="133920" y="990875"/>
                </a:lnTo>
                <a:lnTo>
                  <a:pt x="107259" y="955052"/>
                </a:lnTo>
                <a:lnTo>
                  <a:pt x="83227" y="917278"/>
                </a:lnTo>
                <a:lnTo>
                  <a:pt x="61959" y="877688"/>
                </a:lnTo>
                <a:lnTo>
                  <a:pt x="43592" y="836417"/>
                </a:lnTo>
                <a:lnTo>
                  <a:pt x="28260" y="793602"/>
                </a:lnTo>
                <a:lnTo>
                  <a:pt x="16099" y="749377"/>
                </a:lnTo>
                <a:lnTo>
                  <a:pt x="7245" y="703877"/>
                </a:lnTo>
                <a:lnTo>
                  <a:pt x="1834" y="657240"/>
                </a:lnTo>
                <a:lnTo>
                  <a:pt x="0" y="609600"/>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78860" name="object 13"/>
          <p:cNvSpPr/>
          <p:nvPr/>
        </p:nvSpPr>
        <p:spPr>
          <a:xfrm>
            <a:off x="8167688" y="5051425"/>
            <a:ext cx="1219200" cy="1219200"/>
          </a:xfrm>
          <a:prstGeom prst="rect">
            <a:avLst/>
          </a:prstGeom>
          <a:blipFill rotWithShape="1">
            <a:blip r:embed="rId4"/>
            <a:stretch>
              <a:fillRect/>
            </a:stretch>
          </a:blipFill>
          <a:ln w="9525">
            <a:noFill/>
          </a:ln>
        </p:spPr>
        <p:txBody>
          <a:bodyPr wrap="square" lIns="0" tIns="0" rIns="0" bIns="0" anchor="t"/>
          <a:lstStyle/>
          <a:p>
            <a:endParaRPr lang="zh-CN" altLang="zh-CN">
              <a:latin typeface="Verdana" panose="020B0604030504040204" pitchFamily="34" charset="0"/>
              <a:ea typeface="宋体" panose="02010600030101010101" pitchFamily="2" charset="-122"/>
            </a:endParaRPr>
          </a:p>
        </p:txBody>
      </p:sp>
      <p:sp>
        <p:nvSpPr>
          <p:cNvPr id="78861" name="object 14"/>
          <p:cNvSpPr/>
          <p:nvPr/>
        </p:nvSpPr>
        <p:spPr>
          <a:xfrm>
            <a:off x="8167688" y="5051425"/>
            <a:ext cx="1219200" cy="1219200"/>
          </a:xfrm>
          <a:custGeom>
            <a:avLst/>
            <a:gdLst/>
            <a:ahLst/>
            <a:cxnLst/>
            <a:rect l="0" t="0" r="0" b="0"/>
            <a:pathLst>
              <a:path w="1219200" h="1219835">
                <a:moveTo>
                  <a:pt x="0" y="609612"/>
                </a:moveTo>
                <a:lnTo>
                  <a:pt x="1834" y="561970"/>
                </a:lnTo>
                <a:lnTo>
                  <a:pt x="7245" y="515331"/>
                </a:lnTo>
                <a:lnTo>
                  <a:pt x="16099" y="469830"/>
                </a:lnTo>
                <a:lnTo>
                  <a:pt x="28260" y="425604"/>
                </a:lnTo>
                <a:lnTo>
                  <a:pt x="43592" y="382787"/>
                </a:lnTo>
                <a:lnTo>
                  <a:pt x="61959" y="341516"/>
                </a:lnTo>
                <a:lnTo>
                  <a:pt x="83227" y="301925"/>
                </a:lnTo>
                <a:lnTo>
                  <a:pt x="107259" y="264150"/>
                </a:lnTo>
                <a:lnTo>
                  <a:pt x="133920" y="228326"/>
                </a:lnTo>
                <a:lnTo>
                  <a:pt x="163075" y="194590"/>
                </a:lnTo>
                <a:lnTo>
                  <a:pt x="194588" y="163077"/>
                </a:lnTo>
                <a:lnTo>
                  <a:pt x="228324" y="133921"/>
                </a:lnTo>
                <a:lnTo>
                  <a:pt x="264147" y="107260"/>
                </a:lnTo>
                <a:lnTo>
                  <a:pt x="301921" y="83227"/>
                </a:lnTo>
                <a:lnTo>
                  <a:pt x="341511" y="61960"/>
                </a:lnTo>
                <a:lnTo>
                  <a:pt x="382782" y="43592"/>
                </a:lnTo>
                <a:lnTo>
                  <a:pt x="425597" y="28260"/>
                </a:lnTo>
                <a:lnTo>
                  <a:pt x="469822" y="16099"/>
                </a:lnTo>
                <a:lnTo>
                  <a:pt x="515322" y="7245"/>
                </a:lnTo>
                <a:lnTo>
                  <a:pt x="561959" y="1834"/>
                </a:lnTo>
                <a:lnTo>
                  <a:pt x="609600" y="0"/>
                </a:lnTo>
                <a:lnTo>
                  <a:pt x="657240" y="1834"/>
                </a:lnTo>
                <a:lnTo>
                  <a:pt x="703877" y="7245"/>
                </a:lnTo>
                <a:lnTo>
                  <a:pt x="749377" y="16099"/>
                </a:lnTo>
                <a:lnTo>
                  <a:pt x="793602" y="28260"/>
                </a:lnTo>
                <a:lnTo>
                  <a:pt x="836417" y="43592"/>
                </a:lnTo>
                <a:lnTo>
                  <a:pt x="877688" y="61960"/>
                </a:lnTo>
                <a:lnTo>
                  <a:pt x="917278" y="83227"/>
                </a:lnTo>
                <a:lnTo>
                  <a:pt x="955052" y="107260"/>
                </a:lnTo>
                <a:lnTo>
                  <a:pt x="990875" y="133921"/>
                </a:lnTo>
                <a:lnTo>
                  <a:pt x="1024611" y="163077"/>
                </a:lnTo>
                <a:lnTo>
                  <a:pt x="1056124" y="194590"/>
                </a:lnTo>
                <a:lnTo>
                  <a:pt x="1085279" y="228326"/>
                </a:lnTo>
                <a:lnTo>
                  <a:pt x="1111940" y="264150"/>
                </a:lnTo>
                <a:lnTo>
                  <a:pt x="1135972" y="301925"/>
                </a:lnTo>
                <a:lnTo>
                  <a:pt x="1157240" y="341516"/>
                </a:lnTo>
                <a:lnTo>
                  <a:pt x="1175607" y="382787"/>
                </a:lnTo>
                <a:lnTo>
                  <a:pt x="1190939" y="425604"/>
                </a:lnTo>
                <a:lnTo>
                  <a:pt x="1203100" y="469830"/>
                </a:lnTo>
                <a:lnTo>
                  <a:pt x="1211954" y="515331"/>
                </a:lnTo>
                <a:lnTo>
                  <a:pt x="1217365" y="561970"/>
                </a:lnTo>
                <a:lnTo>
                  <a:pt x="1219200" y="609612"/>
                </a:lnTo>
                <a:lnTo>
                  <a:pt x="1217365" y="657251"/>
                </a:lnTo>
                <a:lnTo>
                  <a:pt x="1211954" y="703887"/>
                </a:lnTo>
                <a:lnTo>
                  <a:pt x="1203100" y="749385"/>
                </a:lnTo>
                <a:lnTo>
                  <a:pt x="1190939" y="793610"/>
                </a:lnTo>
                <a:lnTo>
                  <a:pt x="1175607" y="836425"/>
                </a:lnTo>
                <a:lnTo>
                  <a:pt x="1157240" y="877695"/>
                </a:lnTo>
                <a:lnTo>
                  <a:pt x="1135972" y="917285"/>
                </a:lnTo>
                <a:lnTo>
                  <a:pt x="1111940" y="955059"/>
                </a:lnTo>
                <a:lnTo>
                  <a:pt x="1085279" y="990882"/>
                </a:lnTo>
                <a:lnTo>
                  <a:pt x="1056124" y="1024618"/>
                </a:lnTo>
                <a:lnTo>
                  <a:pt x="1024611" y="1056132"/>
                </a:lnTo>
                <a:lnTo>
                  <a:pt x="990875" y="1085287"/>
                </a:lnTo>
                <a:lnTo>
                  <a:pt x="955052" y="1111949"/>
                </a:lnTo>
                <a:lnTo>
                  <a:pt x="917278" y="1135982"/>
                </a:lnTo>
                <a:lnTo>
                  <a:pt x="877688" y="1157250"/>
                </a:lnTo>
                <a:lnTo>
                  <a:pt x="836417" y="1175618"/>
                </a:lnTo>
                <a:lnTo>
                  <a:pt x="793602" y="1190951"/>
                </a:lnTo>
                <a:lnTo>
                  <a:pt x="749377" y="1203112"/>
                </a:lnTo>
                <a:lnTo>
                  <a:pt x="703877" y="1211966"/>
                </a:lnTo>
                <a:lnTo>
                  <a:pt x="657240" y="1217378"/>
                </a:lnTo>
                <a:lnTo>
                  <a:pt x="609600" y="1219212"/>
                </a:lnTo>
                <a:lnTo>
                  <a:pt x="561959" y="1217378"/>
                </a:lnTo>
                <a:lnTo>
                  <a:pt x="515322" y="1211966"/>
                </a:lnTo>
                <a:lnTo>
                  <a:pt x="469822" y="1203112"/>
                </a:lnTo>
                <a:lnTo>
                  <a:pt x="425597" y="1190951"/>
                </a:lnTo>
                <a:lnTo>
                  <a:pt x="382782" y="1175618"/>
                </a:lnTo>
                <a:lnTo>
                  <a:pt x="341511" y="1157250"/>
                </a:lnTo>
                <a:lnTo>
                  <a:pt x="301921" y="1135982"/>
                </a:lnTo>
                <a:lnTo>
                  <a:pt x="264147" y="1111949"/>
                </a:lnTo>
                <a:lnTo>
                  <a:pt x="228324" y="1085287"/>
                </a:lnTo>
                <a:lnTo>
                  <a:pt x="194588" y="1056132"/>
                </a:lnTo>
                <a:lnTo>
                  <a:pt x="163075" y="1024618"/>
                </a:lnTo>
                <a:lnTo>
                  <a:pt x="133920" y="990882"/>
                </a:lnTo>
                <a:lnTo>
                  <a:pt x="107259" y="955059"/>
                </a:lnTo>
                <a:lnTo>
                  <a:pt x="83227" y="917285"/>
                </a:lnTo>
                <a:lnTo>
                  <a:pt x="61959" y="877695"/>
                </a:lnTo>
                <a:lnTo>
                  <a:pt x="43592" y="836425"/>
                </a:lnTo>
                <a:lnTo>
                  <a:pt x="28260" y="793610"/>
                </a:lnTo>
                <a:lnTo>
                  <a:pt x="16099" y="749385"/>
                </a:lnTo>
                <a:lnTo>
                  <a:pt x="7245" y="703887"/>
                </a:lnTo>
                <a:lnTo>
                  <a:pt x="1834" y="657251"/>
                </a:lnTo>
                <a:lnTo>
                  <a:pt x="0" y="609612"/>
                </a:lnTo>
                <a:close/>
              </a:path>
            </a:pathLst>
          </a:custGeom>
          <a:noFill/>
          <a:ln w="12699" cap="flat" cmpd="sng">
            <a:solidFill>
              <a:srgbClr val="FFFFFF"/>
            </a:solidFill>
            <a:prstDash val="solid"/>
            <a:round/>
            <a:headEnd type="none" w="med" len="med"/>
            <a:tailEnd type="none" w="med" len="med"/>
          </a:ln>
        </p:spPr>
        <p:txBody>
          <a:bodyPr/>
          <a:lstStyle/>
          <a:p>
            <a:endParaRPr lang="zh-CN" altLang="en-US"/>
          </a:p>
        </p:txBody>
      </p:sp>
      <p:sp>
        <p:nvSpPr>
          <p:cNvPr id="15" name="object 15"/>
          <p:cNvSpPr txBox="1"/>
          <p:nvPr/>
        </p:nvSpPr>
        <p:spPr>
          <a:xfrm>
            <a:off x="3375025" y="3303588"/>
            <a:ext cx="2768600" cy="1674813"/>
          </a:xfrm>
          <a:prstGeom prst="rect">
            <a:avLst/>
          </a:prstGeom>
        </p:spPr>
        <p:txBody>
          <a:bodyPr vert="horz" wrap="square" lIns="0" tIns="12700" rIns="0" bIns="0" rtlCol="0">
            <a:spAutoFit/>
          </a:bodyPr>
          <a:lstStyle/>
          <a:p>
            <a:pPr marL="12700" marR="5080">
              <a:lnSpc>
                <a:spcPct val="150000"/>
              </a:lnSpc>
              <a:spcBef>
                <a:spcPts val="100"/>
              </a:spcBef>
            </a:pPr>
            <a:r>
              <a:rPr sz="24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有褐壳（红壳）品 </a:t>
            </a:r>
            <a:r>
              <a:rPr sz="24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种、青壳（绿壳）  品种和白壳品种等。</a:t>
            </a:r>
            <a:endParaRPr sz="24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3"/>
          <p:cNvSpPr>
            <a:spLocks noGrp="1"/>
          </p:cNvSpPr>
          <p:nvPr>
            <p:ph type="title" idx="4294967295"/>
          </p:nvPr>
        </p:nvSpPr>
        <p:spPr>
          <a:xfrm>
            <a:off x="0" y="454025"/>
            <a:ext cx="10969625" cy="704850"/>
          </a:xfrm>
        </p:spPr>
        <p:txBody>
          <a:bodyPr lIns="91440" tIns="45720" rIns="91440" bIns="45720" anchor="t"/>
          <a:lstStyle/>
          <a:p>
            <a:r>
              <a:rPr lang="zh-CN" altLang="zh-CN" dirty="0">
                <a:solidFill>
                  <a:schemeClr val="tx1"/>
                </a:solidFill>
                <a:latin typeface="微软雅黑" panose="020B0503020204020204" pitchFamily="34" charset="-122"/>
                <a:ea typeface="宋体" panose="02010600030101010101" pitchFamily="2" charset="-122"/>
              </a:rPr>
              <a:t>小结</a:t>
            </a:r>
            <a:endParaRPr lang="zh-CN" altLang="en-US" dirty="0">
              <a:solidFill>
                <a:schemeClr val="tx1"/>
              </a:solidFill>
              <a:latin typeface="微软雅黑" panose="020B0503020204020204" pitchFamily="34" charset="-122"/>
              <a:ea typeface="宋体" panose="02010600030101010101" pitchFamily="2" charset="-122"/>
            </a:endParaRPr>
          </a:p>
        </p:txBody>
      </p:sp>
      <p:sp>
        <p:nvSpPr>
          <p:cNvPr id="79874" name="object 2"/>
          <p:cNvSpPr txBox="1"/>
          <p:nvPr/>
        </p:nvSpPr>
        <p:spPr>
          <a:xfrm>
            <a:off x="4557713" y="4008438"/>
            <a:ext cx="2463800" cy="381000"/>
          </a:xfrm>
          <a:prstGeom prst="rect">
            <a:avLst/>
          </a:prstGeom>
          <a:noFill/>
          <a:ln w="9525">
            <a:noFill/>
          </a:ln>
        </p:spPr>
        <p:txBody>
          <a:bodyPr wrap="square" lIns="0" tIns="12700" rIns="0" bIns="0" anchor="t">
            <a:spAutoFit/>
          </a:bodyPr>
          <a:lstStyle/>
          <a:p>
            <a:pPr marL="12700">
              <a:spcBef>
                <a:spcPts val="100"/>
              </a:spcBef>
            </a:pPr>
            <a:r>
              <a:rPr lang="zh-CN" altLang="zh-CN" sz="2400" dirty="0">
                <a:latin typeface="微软雅黑" panose="020B0503020204020204" pitchFamily="34" charset="-122"/>
                <a:ea typeface="宋体" panose="02010600030101010101" pitchFamily="2" charset="-122"/>
              </a:rPr>
              <a:t>品种体型外貌特征</a:t>
            </a:r>
            <a:endParaRPr lang="zh-CN" altLang="zh-CN" sz="2400">
              <a:latin typeface="微软雅黑" panose="020B0503020204020204" pitchFamily="34" charset="-122"/>
              <a:ea typeface="宋体" panose="02010600030101010101" pitchFamily="2" charset="-122"/>
            </a:endParaRPr>
          </a:p>
        </p:txBody>
      </p:sp>
      <p:sp>
        <p:nvSpPr>
          <p:cNvPr id="79875" name="object 3"/>
          <p:cNvSpPr txBox="1"/>
          <p:nvPr/>
        </p:nvSpPr>
        <p:spPr>
          <a:xfrm>
            <a:off x="4557713" y="1452563"/>
            <a:ext cx="2159000" cy="381000"/>
          </a:xfrm>
          <a:prstGeom prst="rect">
            <a:avLst/>
          </a:prstGeom>
          <a:noFill/>
          <a:ln w="9525">
            <a:noFill/>
          </a:ln>
        </p:spPr>
        <p:txBody>
          <a:bodyPr wrap="square" lIns="0" tIns="12700" rIns="0" bIns="0" anchor="t">
            <a:spAutoFit/>
          </a:bodyPr>
          <a:lstStyle/>
          <a:p>
            <a:pPr marL="12700">
              <a:spcBef>
                <a:spcPts val="100"/>
              </a:spcBef>
            </a:pPr>
            <a:r>
              <a:rPr lang="zh-CN" altLang="zh-CN" sz="2400" dirty="0">
                <a:latin typeface="微软雅黑" panose="020B0503020204020204" pitchFamily="34" charset="-122"/>
                <a:ea typeface="宋体" panose="02010600030101010101" pitchFamily="2" charset="-122"/>
              </a:rPr>
              <a:t>品种的培育程度</a:t>
            </a:r>
            <a:endParaRPr lang="zh-CN" altLang="zh-CN" sz="2400">
              <a:latin typeface="微软雅黑" panose="020B0503020204020204" pitchFamily="34" charset="-122"/>
              <a:ea typeface="宋体" panose="02010600030101010101" pitchFamily="2" charset="-122"/>
            </a:endParaRPr>
          </a:p>
        </p:txBody>
      </p:sp>
      <p:sp>
        <p:nvSpPr>
          <p:cNvPr id="4" name="object 4"/>
          <p:cNvSpPr txBox="1"/>
          <p:nvPr/>
        </p:nvSpPr>
        <p:spPr>
          <a:xfrm>
            <a:off x="4595813" y="2660650"/>
            <a:ext cx="2463800" cy="381000"/>
          </a:xfrm>
          <a:prstGeom prst="rect">
            <a:avLst/>
          </a:prstGeom>
        </p:spPr>
        <p:txBody>
          <a:bodyPr vert="horz" wrap="square" lIns="0" tIns="12700" rIns="0" bIns="0" rtlCol="0">
            <a:spAutoFit/>
          </a:bodyPr>
          <a:lstStyle/>
          <a:p>
            <a:pPr marL="12700">
              <a:spcBef>
                <a:spcPts val="100"/>
              </a:spcBef>
            </a:pPr>
            <a:r>
              <a:rPr sz="2400" spc="-5" noProof="1">
                <a:latin typeface="微软雅黑" panose="020B0503020204020204" pitchFamily="34" charset="-122"/>
                <a:ea typeface="宋体" panose="02010600030101010101" pitchFamily="2" charset="-122"/>
                <a:cs typeface="微软雅黑" panose="020B0503020204020204" pitchFamily="34" charset="-122"/>
              </a:rPr>
              <a:t>品种的生产力类型</a:t>
            </a:r>
            <a:endParaRPr sz="2400" noProof="1">
              <a:latin typeface="微软雅黑" panose="020B0503020204020204" pitchFamily="34" charset="-122"/>
              <a:cs typeface="微软雅黑" panose="020B0503020204020204" pitchFamily="34" charset="-122"/>
            </a:endParaRPr>
          </a:p>
        </p:txBody>
      </p:sp>
      <p:sp>
        <p:nvSpPr>
          <p:cNvPr id="79877" name="object 5"/>
          <p:cNvSpPr txBox="1"/>
          <p:nvPr/>
        </p:nvSpPr>
        <p:spPr>
          <a:xfrm>
            <a:off x="2181225" y="2695575"/>
            <a:ext cx="1549400" cy="381000"/>
          </a:xfrm>
          <a:prstGeom prst="rect">
            <a:avLst/>
          </a:prstGeom>
          <a:noFill/>
          <a:ln w="9525">
            <a:noFill/>
          </a:ln>
        </p:spPr>
        <p:txBody>
          <a:bodyPr wrap="square" lIns="0" tIns="12700" rIns="0" bIns="0" anchor="t">
            <a:spAutoFit/>
          </a:bodyPr>
          <a:lstStyle/>
          <a:p>
            <a:pPr marL="12700">
              <a:spcBef>
                <a:spcPts val="100"/>
              </a:spcBef>
            </a:pPr>
            <a:r>
              <a:rPr lang="zh-CN" altLang="zh-CN" sz="2400" b="1" dirty="0">
                <a:solidFill>
                  <a:srgbClr val="EC7C30"/>
                </a:solidFill>
                <a:latin typeface="微软雅黑" panose="020B0503020204020204" pitchFamily="34" charset="-122"/>
                <a:ea typeface="宋体" panose="02010600030101010101" pitchFamily="2" charset="-122"/>
              </a:rPr>
              <a:t>品种的分类</a:t>
            </a:r>
            <a:endParaRPr lang="zh-CN" altLang="zh-CN" sz="2400">
              <a:latin typeface="微软雅黑" panose="020B0503020204020204" pitchFamily="34" charset="-122"/>
              <a:ea typeface="宋体" panose="02010600030101010101" pitchFamily="2" charset="-122"/>
            </a:endParaRPr>
          </a:p>
        </p:txBody>
      </p:sp>
      <p:sp>
        <p:nvSpPr>
          <p:cNvPr id="79878" name="object 6"/>
          <p:cNvSpPr/>
          <p:nvPr/>
        </p:nvSpPr>
        <p:spPr>
          <a:xfrm>
            <a:off x="3825875" y="1720850"/>
            <a:ext cx="576263" cy="2497138"/>
          </a:xfrm>
          <a:custGeom>
            <a:avLst/>
            <a:gdLst/>
            <a:ahLst/>
            <a:cxnLst/>
            <a:rect l="0" t="0" r="0" b="0"/>
            <a:pathLst>
              <a:path w="576579" h="2497454">
                <a:moveTo>
                  <a:pt x="576326" y="2497201"/>
                </a:moveTo>
                <a:lnTo>
                  <a:pt x="499726" y="2495479"/>
                </a:lnTo>
                <a:lnTo>
                  <a:pt x="430892" y="2490625"/>
                </a:lnTo>
                <a:lnTo>
                  <a:pt x="372570" y="2483104"/>
                </a:lnTo>
                <a:lnTo>
                  <a:pt x="327509" y="2473381"/>
                </a:lnTo>
                <a:lnTo>
                  <a:pt x="288163" y="2449195"/>
                </a:lnTo>
                <a:lnTo>
                  <a:pt x="288163" y="1296669"/>
                </a:lnTo>
                <a:lnTo>
                  <a:pt x="277868" y="1283888"/>
                </a:lnTo>
                <a:lnTo>
                  <a:pt x="248816" y="1272394"/>
                </a:lnTo>
                <a:lnTo>
                  <a:pt x="203755" y="1262649"/>
                </a:lnTo>
                <a:lnTo>
                  <a:pt x="145433" y="1255117"/>
                </a:lnTo>
                <a:lnTo>
                  <a:pt x="76599" y="1250259"/>
                </a:lnTo>
                <a:lnTo>
                  <a:pt x="0" y="1248537"/>
                </a:lnTo>
                <a:lnTo>
                  <a:pt x="76599" y="1246824"/>
                </a:lnTo>
                <a:lnTo>
                  <a:pt x="145433" y="1241989"/>
                </a:lnTo>
                <a:lnTo>
                  <a:pt x="203755" y="1234487"/>
                </a:lnTo>
                <a:lnTo>
                  <a:pt x="248816" y="1224773"/>
                </a:lnTo>
                <a:lnTo>
                  <a:pt x="277868" y="1213303"/>
                </a:lnTo>
                <a:lnTo>
                  <a:pt x="288163" y="1200530"/>
                </a:lnTo>
                <a:lnTo>
                  <a:pt x="288163" y="48005"/>
                </a:lnTo>
                <a:lnTo>
                  <a:pt x="298457" y="35233"/>
                </a:lnTo>
                <a:lnTo>
                  <a:pt x="327509" y="23763"/>
                </a:lnTo>
                <a:lnTo>
                  <a:pt x="372570" y="14049"/>
                </a:lnTo>
                <a:lnTo>
                  <a:pt x="430892" y="6547"/>
                </a:lnTo>
                <a:lnTo>
                  <a:pt x="499726" y="1712"/>
                </a:lnTo>
                <a:lnTo>
                  <a:pt x="576326" y="0"/>
                </a:lnTo>
              </a:path>
            </a:pathLst>
          </a:custGeom>
          <a:noFill/>
          <a:ln w="22225" cap="flat" cmpd="sng">
            <a:solidFill>
              <a:srgbClr val="0E273C"/>
            </a:solidFill>
            <a:prstDash val="solid"/>
            <a:round/>
            <a:headEnd type="none" w="med" len="med"/>
            <a:tailEnd type="none" w="med" len="med"/>
          </a:ln>
        </p:spPr>
        <p:txBody>
          <a:bodyPr/>
          <a:lstStyle/>
          <a:p>
            <a:endParaRPr lang="zh-CN" altLang="en-US"/>
          </a:p>
        </p:txBody>
      </p:sp>
      <p:sp>
        <p:nvSpPr>
          <p:cNvPr id="7" name="object 7"/>
          <p:cNvSpPr txBox="1"/>
          <p:nvPr/>
        </p:nvSpPr>
        <p:spPr>
          <a:xfrm>
            <a:off x="7451725" y="714375"/>
            <a:ext cx="1593850" cy="4564063"/>
          </a:xfrm>
          <a:prstGeom prst="rect">
            <a:avLst/>
          </a:prstGeom>
        </p:spPr>
        <p:txBody>
          <a:bodyPr vert="horz" wrap="square" lIns="0" tIns="15875" rIns="0" bIns="0" rtlCol="0">
            <a:spAutoFit/>
          </a:bodyPr>
          <a:lstStyle/>
          <a:p>
            <a:pPr marL="82550" marR="485140" algn="just">
              <a:lnSpc>
                <a:spcPct val="146000"/>
              </a:lnSpc>
              <a:spcBef>
                <a:spcPts val="125"/>
              </a:spcBef>
            </a:pPr>
            <a:r>
              <a:rPr sz="2000" noProof="1">
                <a:latin typeface="微软雅黑" panose="020B0503020204020204" pitchFamily="34" charset="-122"/>
                <a:ea typeface="宋体" panose="02010600030101010101" pitchFamily="2" charset="-122"/>
                <a:cs typeface="微软雅黑" panose="020B0503020204020204" pitchFamily="34" charset="-122"/>
              </a:rPr>
              <a:t>原始品种 </a:t>
            </a:r>
          </a:p>
          <a:p>
            <a:pPr marL="82550" marR="485140" algn="just">
              <a:lnSpc>
                <a:spcPct val="146000"/>
              </a:lnSpc>
              <a:spcBef>
                <a:spcPts val="125"/>
              </a:spcBef>
            </a:pPr>
            <a:r>
              <a:rPr sz="2000" noProof="1">
                <a:latin typeface="微软雅黑" panose="020B0503020204020204" pitchFamily="34" charset="-122"/>
                <a:ea typeface="宋体" panose="02010600030101010101" pitchFamily="2" charset="-122"/>
                <a:cs typeface="微软雅黑" panose="020B0503020204020204" pitchFamily="34" charset="-122"/>
              </a:rPr>
              <a:t>培育品种 </a:t>
            </a:r>
          </a:p>
          <a:p>
            <a:pPr marL="82550" marR="485140" algn="just">
              <a:lnSpc>
                <a:spcPct val="146000"/>
              </a:lnSpc>
              <a:spcBef>
                <a:spcPts val="125"/>
              </a:spcBef>
            </a:pPr>
            <a:r>
              <a:rPr sz="2000" noProof="1">
                <a:latin typeface="微软雅黑" panose="020B0503020204020204" pitchFamily="34" charset="-122"/>
                <a:ea typeface="宋体" panose="02010600030101010101" pitchFamily="2" charset="-122"/>
                <a:cs typeface="微软雅黑" panose="020B0503020204020204" pitchFamily="34" charset="-122"/>
              </a:rPr>
              <a:t>过渡品种</a:t>
            </a:r>
            <a:endParaRPr sz="2000" noProof="1">
              <a:latin typeface="微软雅黑" panose="020B0503020204020204" pitchFamily="34" charset="-122"/>
              <a:cs typeface="微软雅黑" panose="020B0503020204020204" pitchFamily="34" charset="-122"/>
            </a:endParaRPr>
          </a:p>
          <a:p>
            <a:pPr marL="53340" marR="501015" indent="12700" algn="just">
              <a:lnSpc>
                <a:spcPct val="147000"/>
              </a:lnSpc>
              <a:spcBef>
                <a:spcPts val="780"/>
              </a:spcBef>
            </a:pPr>
            <a:r>
              <a:rPr sz="2000" noProof="1">
                <a:latin typeface="微软雅黑" panose="020B0503020204020204" pitchFamily="34" charset="-122"/>
                <a:ea typeface="宋体" panose="02010600030101010101" pitchFamily="2" charset="-122"/>
                <a:cs typeface="微软雅黑" panose="020B0503020204020204" pitchFamily="34" charset="-122"/>
              </a:rPr>
              <a:t>专用品种 </a:t>
            </a:r>
          </a:p>
          <a:p>
            <a:pPr marL="53340" marR="501015" indent="12700" algn="just">
              <a:lnSpc>
                <a:spcPct val="147000"/>
              </a:lnSpc>
              <a:spcBef>
                <a:spcPts val="780"/>
              </a:spcBef>
            </a:pPr>
            <a:r>
              <a:rPr sz="2000" noProof="1">
                <a:latin typeface="微软雅黑" panose="020B0503020204020204" pitchFamily="34" charset="-122"/>
                <a:ea typeface="宋体" panose="02010600030101010101" pitchFamily="2" charset="-122"/>
                <a:cs typeface="微软雅黑" panose="020B0503020204020204" pitchFamily="34" charset="-122"/>
              </a:rPr>
              <a:t>兼用品种 </a:t>
            </a:r>
          </a:p>
          <a:p>
            <a:pPr marL="53340" marR="501015" indent="12700" algn="just">
              <a:lnSpc>
                <a:spcPct val="147000"/>
              </a:lnSpc>
              <a:spcBef>
                <a:spcPts val="780"/>
              </a:spcBef>
            </a:pPr>
            <a:r>
              <a:rPr sz="2000" noProof="1">
                <a:latin typeface="微软雅黑" panose="020B0503020204020204" pitchFamily="34" charset="-122"/>
                <a:ea typeface="宋体" panose="02010600030101010101" pitchFamily="2" charset="-122"/>
                <a:cs typeface="微软雅黑" panose="020B0503020204020204" pitchFamily="34" charset="-122"/>
              </a:rPr>
              <a:t>体型大小</a:t>
            </a:r>
            <a:endParaRPr sz="2000" noProof="1">
              <a:latin typeface="微软雅黑" panose="020B0503020204020204" pitchFamily="34" charset="-122"/>
              <a:cs typeface="微软雅黑" panose="020B0503020204020204" pitchFamily="34" charset="-122"/>
            </a:endParaRPr>
          </a:p>
          <a:p>
            <a:pPr marL="12700" marR="5080" indent="40640">
              <a:lnSpc>
                <a:spcPct val="119000"/>
              </a:lnSpc>
              <a:spcBef>
                <a:spcPts val="85"/>
              </a:spcBef>
            </a:pPr>
            <a:r>
              <a:rPr sz="2000" noProof="1">
                <a:latin typeface="微软雅黑" panose="020B0503020204020204" pitchFamily="34" charset="-122"/>
                <a:ea typeface="宋体" panose="02010600030101010101" pitchFamily="2" charset="-122"/>
                <a:cs typeface="微软雅黑" panose="020B0503020204020204" pitchFamily="34" charset="-122"/>
              </a:rPr>
              <a:t>尾长短或大小 毛色或羽色 角的有无</a:t>
            </a:r>
            <a:endParaRPr sz="2000" noProof="1">
              <a:latin typeface="微软雅黑" panose="020B0503020204020204" pitchFamily="34" charset="-122"/>
              <a:cs typeface="微软雅黑" panose="020B0503020204020204" pitchFamily="34" charset="-122"/>
            </a:endParaRPr>
          </a:p>
          <a:p>
            <a:pPr marL="44450" algn="just">
              <a:spcBef>
                <a:spcPts val="750"/>
              </a:spcBef>
            </a:pPr>
            <a:r>
              <a:rPr sz="2000" noProof="1">
                <a:latin typeface="微软雅黑" panose="020B0503020204020204" pitchFamily="34" charset="-122"/>
                <a:ea typeface="宋体" panose="02010600030101010101" pitchFamily="2" charset="-122"/>
                <a:cs typeface="微软雅黑" panose="020B0503020204020204" pitchFamily="34" charset="-122"/>
              </a:rPr>
              <a:t>蛋壳颜色</a:t>
            </a:r>
            <a:endParaRPr sz="2000" noProof="1">
              <a:latin typeface="微软雅黑" panose="020B0503020204020204" pitchFamily="34" charset="-122"/>
              <a:cs typeface="微软雅黑" panose="020B0503020204020204" pitchFamily="34" charset="-122"/>
            </a:endParaRPr>
          </a:p>
        </p:txBody>
      </p:sp>
      <p:sp>
        <p:nvSpPr>
          <p:cNvPr id="79880" name="object 8"/>
          <p:cNvSpPr/>
          <p:nvPr/>
        </p:nvSpPr>
        <p:spPr>
          <a:xfrm>
            <a:off x="7105650" y="1158875"/>
            <a:ext cx="346075" cy="893763"/>
          </a:xfrm>
          <a:custGeom>
            <a:avLst/>
            <a:gdLst/>
            <a:ahLst/>
            <a:cxnLst/>
            <a:rect l="0" t="0" r="0" b="0"/>
            <a:pathLst>
              <a:path w="346075" h="894080">
                <a:moveTo>
                  <a:pt x="346075" y="893826"/>
                </a:moveTo>
                <a:lnTo>
                  <a:pt x="278757" y="891553"/>
                </a:lnTo>
                <a:lnTo>
                  <a:pt x="223774" y="885364"/>
                </a:lnTo>
                <a:lnTo>
                  <a:pt x="186697" y="876198"/>
                </a:lnTo>
                <a:lnTo>
                  <a:pt x="173100" y="864997"/>
                </a:lnTo>
                <a:lnTo>
                  <a:pt x="173100" y="475741"/>
                </a:lnTo>
                <a:lnTo>
                  <a:pt x="159502" y="464540"/>
                </a:lnTo>
                <a:lnTo>
                  <a:pt x="122412" y="455374"/>
                </a:lnTo>
                <a:lnTo>
                  <a:pt x="67391" y="449185"/>
                </a:lnTo>
                <a:lnTo>
                  <a:pt x="0" y="446913"/>
                </a:lnTo>
                <a:lnTo>
                  <a:pt x="67391" y="444640"/>
                </a:lnTo>
                <a:lnTo>
                  <a:pt x="122412" y="438451"/>
                </a:lnTo>
                <a:lnTo>
                  <a:pt x="159502" y="429285"/>
                </a:lnTo>
                <a:lnTo>
                  <a:pt x="173100" y="418084"/>
                </a:lnTo>
                <a:lnTo>
                  <a:pt x="173100" y="28828"/>
                </a:lnTo>
                <a:lnTo>
                  <a:pt x="186697" y="17627"/>
                </a:lnTo>
                <a:lnTo>
                  <a:pt x="223774" y="8461"/>
                </a:lnTo>
                <a:lnTo>
                  <a:pt x="278757" y="2272"/>
                </a:lnTo>
                <a:lnTo>
                  <a:pt x="346075" y="0"/>
                </a:lnTo>
              </a:path>
            </a:pathLst>
          </a:custGeom>
          <a:noFill/>
          <a:ln w="22225" cap="flat" cmpd="sng">
            <a:solidFill>
              <a:srgbClr val="0E273C"/>
            </a:solidFill>
            <a:prstDash val="solid"/>
            <a:round/>
            <a:headEnd type="none" w="med" len="med"/>
            <a:tailEnd type="none" w="med" len="med"/>
          </a:ln>
        </p:spPr>
        <p:txBody>
          <a:bodyPr/>
          <a:lstStyle/>
          <a:p>
            <a:endParaRPr lang="zh-CN" altLang="en-US"/>
          </a:p>
        </p:txBody>
      </p:sp>
      <p:sp>
        <p:nvSpPr>
          <p:cNvPr id="79881" name="object 9"/>
          <p:cNvSpPr/>
          <p:nvPr/>
        </p:nvSpPr>
        <p:spPr>
          <a:xfrm>
            <a:off x="7162800" y="2532063"/>
            <a:ext cx="288925" cy="677862"/>
          </a:xfrm>
          <a:custGeom>
            <a:avLst/>
            <a:gdLst/>
            <a:ahLst/>
            <a:cxnLst/>
            <a:rect l="0" t="0" r="0" b="0"/>
            <a:pathLst>
              <a:path w="288925" h="678180">
                <a:moveTo>
                  <a:pt x="288925" y="677799"/>
                </a:moveTo>
                <a:lnTo>
                  <a:pt x="232715" y="675905"/>
                </a:lnTo>
                <a:lnTo>
                  <a:pt x="186816" y="670750"/>
                </a:lnTo>
                <a:lnTo>
                  <a:pt x="155872" y="663118"/>
                </a:lnTo>
                <a:lnTo>
                  <a:pt x="144525" y="653796"/>
                </a:lnTo>
                <a:lnTo>
                  <a:pt x="144525" y="362965"/>
                </a:lnTo>
                <a:lnTo>
                  <a:pt x="133159" y="353569"/>
                </a:lnTo>
                <a:lnTo>
                  <a:pt x="102171" y="345900"/>
                </a:lnTo>
                <a:lnTo>
                  <a:pt x="56229" y="340731"/>
                </a:lnTo>
                <a:lnTo>
                  <a:pt x="0" y="338836"/>
                </a:lnTo>
                <a:lnTo>
                  <a:pt x="56229" y="336960"/>
                </a:lnTo>
                <a:lnTo>
                  <a:pt x="102171" y="331835"/>
                </a:lnTo>
                <a:lnTo>
                  <a:pt x="133159" y="324209"/>
                </a:lnTo>
                <a:lnTo>
                  <a:pt x="144525" y="314833"/>
                </a:lnTo>
                <a:lnTo>
                  <a:pt x="144525" y="24002"/>
                </a:lnTo>
                <a:lnTo>
                  <a:pt x="155872" y="14680"/>
                </a:lnTo>
                <a:lnTo>
                  <a:pt x="186817" y="7048"/>
                </a:lnTo>
                <a:lnTo>
                  <a:pt x="232715" y="1893"/>
                </a:lnTo>
                <a:lnTo>
                  <a:pt x="288925" y="0"/>
                </a:lnTo>
              </a:path>
            </a:pathLst>
          </a:custGeom>
          <a:noFill/>
          <a:ln w="22225" cap="flat" cmpd="sng">
            <a:solidFill>
              <a:srgbClr val="0E273C"/>
            </a:solidFill>
            <a:prstDash val="solid"/>
            <a:round/>
            <a:headEnd type="none" w="med" len="med"/>
            <a:tailEnd type="none" w="med" len="med"/>
          </a:ln>
        </p:spPr>
        <p:txBody>
          <a:bodyPr/>
          <a:lstStyle/>
          <a:p>
            <a:endParaRPr lang="zh-CN" altLang="en-US"/>
          </a:p>
        </p:txBody>
      </p:sp>
      <p:sp>
        <p:nvSpPr>
          <p:cNvPr id="79882" name="object 10"/>
          <p:cNvSpPr/>
          <p:nvPr/>
        </p:nvSpPr>
        <p:spPr>
          <a:xfrm>
            <a:off x="7172325" y="3516313"/>
            <a:ext cx="279400" cy="1501775"/>
          </a:xfrm>
          <a:custGeom>
            <a:avLst/>
            <a:gdLst/>
            <a:ahLst/>
            <a:cxnLst/>
            <a:rect l="0" t="0" r="0" b="0"/>
            <a:pathLst>
              <a:path w="279400" h="1501775">
                <a:moveTo>
                  <a:pt x="279400" y="1501775"/>
                </a:moveTo>
                <a:lnTo>
                  <a:pt x="225049" y="1499945"/>
                </a:lnTo>
                <a:lnTo>
                  <a:pt x="180641" y="1494948"/>
                </a:lnTo>
                <a:lnTo>
                  <a:pt x="150687" y="1487523"/>
                </a:lnTo>
                <a:lnTo>
                  <a:pt x="139700" y="1478407"/>
                </a:lnTo>
                <a:lnTo>
                  <a:pt x="139700" y="774192"/>
                </a:lnTo>
                <a:lnTo>
                  <a:pt x="128730" y="765075"/>
                </a:lnTo>
                <a:lnTo>
                  <a:pt x="98805" y="757650"/>
                </a:lnTo>
                <a:lnTo>
                  <a:pt x="54403" y="752653"/>
                </a:lnTo>
                <a:lnTo>
                  <a:pt x="0" y="750824"/>
                </a:lnTo>
                <a:lnTo>
                  <a:pt x="54403" y="748996"/>
                </a:lnTo>
                <a:lnTo>
                  <a:pt x="98805" y="744013"/>
                </a:lnTo>
                <a:lnTo>
                  <a:pt x="128730" y="736625"/>
                </a:lnTo>
                <a:lnTo>
                  <a:pt x="139700" y="727582"/>
                </a:lnTo>
                <a:lnTo>
                  <a:pt x="139700" y="23240"/>
                </a:lnTo>
                <a:lnTo>
                  <a:pt x="150687" y="14198"/>
                </a:lnTo>
                <a:lnTo>
                  <a:pt x="180641" y="6810"/>
                </a:lnTo>
                <a:lnTo>
                  <a:pt x="225049" y="1827"/>
                </a:lnTo>
                <a:lnTo>
                  <a:pt x="279400" y="0"/>
                </a:lnTo>
              </a:path>
            </a:pathLst>
          </a:custGeom>
          <a:noFill/>
          <a:ln w="22225" cap="flat" cmpd="sng">
            <a:solidFill>
              <a:srgbClr val="0E273C"/>
            </a:solidFill>
            <a:prstDash val="solid"/>
            <a:round/>
            <a:headEnd type="none" w="med" len="med"/>
            <a:tailEnd type="none" w="med" len="med"/>
          </a:ln>
        </p:spPr>
        <p:txBody>
          <a:bodyPr/>
          <a:lstStyle/>
          <a:p>
            <a:endParaRPr lang="zh-CN" altLang="en-US"/>
          </a:p>
        </p:txBody>
      </p:sp>
      <p:sp>
        <p:nvSpPr>
          <p:cNvPr id="11" name="object 11"/>
          <p:cNvSpPr txBox="1"/>
          <p:nvPr/>
        </p:nvSpPr>
        <p:spPr>
          <a:xfrm>
            <a:off x="479425" y="5448300"/>
            <a:ext cx="11234738" cy="879475"/>
          </a:xfrm>
          <a:prstGeom prst="rect">
            <a:avLst/>
          </a:prstGeom>
          <a:solidFill>
            <a:srgbClr val="6FAC46"/>
          </a:solidFill>
        </p:spPr>
        <p:txBody>
          <a:bodyPr vert="horz" wrap="square" lIns="0" tIns="111125" rIns="0" bIns="0" rtlCol="0">
            <a:spAutoFit/>
          </a:bodyPr>
          <a:lstStyle/>
          <a:p>
            <a:pPr marL="601345" marR="459740" indent="-343535">
              <a:lnSpc>
                <a:spcPct val="125000"/>
              </a:lnSpc>
              <a:spcBef>
                <a:spcPts val="875"/>
              </a:spcBef>
              <a:buFont typeface="Wingdings" panose="05000000000000000000"/>
              <a:buChar char=""/>
              <a:tabLst>
                <a:tab pos="601345" algn="l"/>
                <a:tab pos="601980" algn="l"/>
              </a:tabLst>
            </a:pP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在生产实际中，人们常</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常</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根据</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需</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要将</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这</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三个</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分</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类方</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法</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结合</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起</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来使</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用</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，但</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究</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竟用</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哪</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种更</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合</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适，  要视畜禽品种和有关情</a:t>
            </a:r>
            <a:r>
              <a:rPr sz="2000" b="1" spc="-1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况</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而定。</a:t>
            </a:r>
            <a:endParaRPr sz="20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pc="0" dirty="0">
                <a:solidFill>
                  <a:schemeClr val="tx2"/>
                </a:solidFill>
                <a:effectLst>
                  <a:outerShdw blurRad="38100" dist="38100" dir="2700000">
                    <a:srgbClr val="C0C0C0"/>
                  </a:outerShdw>
                </a:effectLst>
                <a:latin typeface="宋体" panose="02010600030101010101" pitchFamily="2" charset="-122"/>
                <a:ea typeface="+mj-ea"/>
                <a:sym typeface="+mn-ea"/>
              </a:rPr>
              <a:t>本品种选育</a:t>
            </a:r>
            <a:endParaRPr lang="zh-CN" altLang="en-US"/>
          </a:p>
        </p:txBody>
      </p:sp>
      <p:sp>
        <p:nvSpPr>
          <p:cNvPr id="3" name="副标题 2"/>
          <p:cNvSpPr>
            <a:spLocks noGrp="1"/>
          </p:cNvSpPr>
          <p:nvPr>
            <p:ph type="subTitle" idx="1"/>
          </p:nvPr>
        </p:nvSpPr>
        <p:spPr/>
        <p:txBody>
          <a:bodyPr/>
          <a:lstStyle/>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组合 91144"/>
          <p:cNvGrpSpPr/>
          <p:nvPr/>
        </p:nvGrpSpPr>
        <p:grpSpPr>
          <a:xfrm>
            <a:off x="542978" y="1314450"/>
            <a:ext cx="10869930" cy="4566920"/>
            <a:chOff x="-65" y="2160"/>
            <a:chExt cx="5184" cy="2160"/>
          </a:xfrm>
        </p:grpSpPr>
        <p:sp>
          <p:nvSpPr>
            <p:cNvPr id="81923" name="矩形 91142"/>
            <p:cNvSpPr/>
            <p:nvPr/>
          </p:nvSpPr>
          <p:spPr>
            <a:xfrm>
              <a:off x="0" y="2160"/>
              <a:ext cx="3108" cy="2160"/>
            </a:xfrm>
            <a:prstGeom prst="rect">
              <a:avLst/>
            </a:prstGeom>
            <a:noFill/>
            <a:ln w="9525">
              <a:noFill/>
            </a:ln>
          </p:spPr>
          <p:txBody>
            <a:bodyPr anchor="t"/>
            <a:lstStyle/>
            <a:p>
              <a:endParaRPr lang="zh-CN" altLang="en-US">
                <a:latin typeface="Verdana" panose="020B0604030504040204" pitchFamily="34" charset="0"/>
                <a:ea typeface="宋体" panose="02010600030101010101" pitchFamily="2" charset="-122"/>
              </a:endParaRPr>
            </a:p>
          </p:txBody>
        </p:sp>
        <p:sp>
          <p:nvSpPr>
            <p:cNvPr id="91144" name="矩形 91143"/>
            <p:cNvSpPr/>
            <p:nvPr/>
          </p:nvSpPr>
          <p:spPr>
            <a:xfrm>
              <a:off x="-65" y="2260"/>
              <a:ext cx="5184" cy="813"/>
            </a:xfrm>
            <a:prstGeom prst="rect">
              <a:avLst/>
            </a:prstGeom>
            <a:noFill/>
            <a:ln w="9525">
              <a:noFill/>
            </a:ln>
          </p:spPr>
          <p:txBody>
            <a:bodyPr anchor="ctr"/>
            <a:lstStyle/>
            <a:p>
              <a:pPr fontAlgn="base">
                <a:lnSpc>
                  <a:spcPct val="125000"/>
                </a:lnSpc>
              </a:pPr>
              <a:r>
                <a:rPr lang="zh-CN" altLang="en-US" sz="2800" strike="noStrike" noProof="1">
                  <a:effectLst/>
                  <a:latin typeface="Times New Roman" panose="02020603050405020304" pitchFamily="18" charset="0"/>
                  <a:ea typeface="宋体" panose="02010600030101010101" pitchFamily="2" charset="-122"/>
                  <a:cs typeface="+mn-cs"/>
                </a:rPr>
                <a:t>   </a:t>
              </a:r>
              <a:endParaRPr lang="zh-CN" altLang="en-US" sz="2800" strike="noStrike" noProof="1">
                <a:effectLst/>
                <a:latin typeface="Times New Roman" panose="02020603050405020304" pitchFamily="18" charset="0"/>
              </a:endParaRPr>
            </a:p>
            <a:p>
              <a:pPr fontAlgn="base">
                <a:lnSpc>
                  <a:spcPct val="125000"/>
                </a:lnSpc>
              </a:pPr>
              <a:r>
                <a:rPr lang="zh-CN" altLang="en-US" sz="2800" strike="noStrike" noProof="1">
                  <a:effectLst/>
                  <a:latin typeface="Times New Roman" panose="02020603050405020304" pitchFamily="18" charset="0"/>
                  <a:ea typeface="宋体" panose="02010600030101010101" pitchFamily="2" charset="-122"/>
                  <a:cs typeface="+mn-cs"/>
                </a:rPr>
                <a:t>   1、</a:t>
              </a:r>
              <a:r>
                <a:rPr lang="zh-CN" altLang="en-US" sz="2800" strike="noStrike" noProof="1">
                  <a:solidFill>
                    <a:srgbClr val="FF0000"/>
                  </a:solidFill>
                  <a:effectLst/>
                  <a:latin typeface="Times New Roman" panose="02020603050405020304" pitchFamily="18" charset="0"/>
                  <a:ea typeface="宋体" panose="02010600030101010101" pitchFamily="2" charset="-122"/>
                  <a:cs typeface="+mn-cs"/>
                </a:rPr>
                <a:t>概念</a:t>
              </a:r>
              <a:r>
                <a:rPr lang="zh-CN" altLang="en-US" sz="2800" strike="noStrike" noProof="1">
                  <a:effectLst/>
                  <a:latin typeface="Times New Roman" panose="02020603050405020304" pitchFamily="18" charset="0"/>
                  <a:ea typeface="宋体" panose="02010600030101010101" pitchFamily="2" charset="-122"/>
                  <a:cs typeface="+mn-cs"/>
                </a:rPr>
                <a:t>：本品种育是指在一个</a:t>
              </a:r>
              <a:r>
                <a:rPr lang="zh-CN" altLang="en-US" sz="2800" b="1" strike="noStrike" noProof="1">
                  <a:effectLst/>
                  <a:latin typeface="Times New Roman" panose="02020603050405020304" pitchFamily="18" charset="0"/>
                  <a:ea typeface="宋体" panose="02010600030101010101" pitchFamily="2" charset="-122"/>
                  <a:cs typeface="+mn-cs"/>
                </a:rPr>
                <a:t>品种内部</a:t>
              </a:r>
              <a:r>
                <a:rPr lang="zh-CN" altLang="en-US" sz="2800" strike="noStrike" noProof="1">
                  <a:effectLst/>
                  <a:latin typeface="Times New Roman" panose="02020603050405020304" pitchFamily="18" charset="0"/>
                  <a:ea typeface="宋体" panose="02010600030101010101" pitchFamily="2" charset="-122"/>
                  <a:cs typeface="+mn-cs"/>
                </a:rPr>
                <a:t>通过选种选配、品系繁育、改善培育条件等措施，来提高品种生产性能的一种方法。</a:t>
              </a:r>
              <a:endParaRPr lang="zh-CN" altLang="en-US" sz="2800" strike="noStrike" noProof="1">
                <a:effectLst/>
                <a:latin typeface="Times New Roman" panose="02020603050405020304" pitchFamily="18" charset="0"/>
              </a:endParaRPr>
            </a:p>
          </p:txBody>
        </p:sp>
      </p:grpSp>
      <p:sp>
        <p:nvSpPr>
          <p:cNvPr id="91146" name="矩形 91145"/>
          <p:cNvSpPr/>
          <p:nvPr/>
        </p:nvSpPr>
        <p:spPr>
          <a:xfrm>
            <a:off x="4168775" y="1129030"/>
            <a:ext cx="3027680" cy="521970"/>
          </a:xfrm>
          <a:prstGeom prst="rect">
            <a:avLst/>
          </a:prstGeom>
          <a:solidFill>
            <a:schemeClr val="accent2"/>
          </a:solidFill>
          <a:ln w="9525">
            <a:noFill/>
          </a:ln>
        </p:spPr>
        <p:txBody>
          <a:bodyPr wrap="none" anchor="t">
            <a:spAutoFit/>
          </a:bodyPr>
          <a:lstStyle/>
          <a:p>
            <a:pPr fontAlgn="base"/>
            <a:r>
              <a:rPr lang="zh-CN" altLang="en-US" sz="2800" b="1" strike="noStrike" noProof="1">
                <a:effectLst>
                  <a:outerShdw blurRad="38100" dist="38100" dir="2700000">
                    <a:srgbClr val="C0C0C0"/>
                  </a:outerShdw>
                </a:effectLst>
                <a:latin typeface="微软雅黑" panose="020B0503020204020204" pitchFamily="34" charset="-122"/>
                <a:ea typeface="微软雅黑" panose="020B0503020204020204" pitchFamily="34" charset="-122"/>
                <a:cs typeface="+mn-cs"/>
              </a:rPr>
              <a:t>（一）概念及意义</a:t>
            </a:r>
          </a:p>
        </p:txBody>
      </p:sp>
      <p:sp>
        <p:nvSpPr>
          <p:cNvPr id="91147" name="矩形 91146"/>
          <p:cNvSpPr/>
          <p:nvPr/>
        </p:nvSpPr>
        <p:spPr>
          <a:xfrm>
            <a:off x="679133" y="3244850"/>
            <a:ext cx="11034713" cy="1706880"/>
          </a:xfrm>
          <a:prstGeom prst="rect">
            <a:avLst/>
          </a:prstGeom>
          <a:noFill/>
          <a:ln w="9525">
            <a:noFill/>
          </a:ln>
        </p:spPr>
        <p:txBody>
          <a:bodyPr wrap="square">
            <a:spAutoFit/>
          </a:bodyPr>
          <a:lstStyle/>
          <a:p>
            <a:pPr fontAlgn="base">
              <a:lnSpc>
                <a:spcPct val="125000"/>
              </a:lnSpc>
            </a:pPr>
            <a:r>
              <a:rPr lang="zh-CN" altLang="en-US" sz="2800" strike="noStrike" noProof="1">
                <a:effectLst/>
                <a:latin typeface="Times New Roman" panose="02020603050405020304" pitchFamily="18" charset="0"/>
                <a:ea typeface="宋体" panose="02010600030101010101" pitchFamily="2" charset="-122"/>
                <a:cs typeface="+mn-cs"/>
              </a:rPr>
              <a:t>2、</a:t>
            </a:r>
            <a:r>
              <a:rPr lang="zh-CN" altLang="en-US" sz="2800" strike="noStrike" noProof="1">
                <a:solidFill>
                  <a:srgbClr val="FF0000"/>
                </a:solidFill>
                <a:effectLst/>
                <a:latin typeface="Times New Roman" panose="02020603050405020304" pitchFamily="18" charset="0"/>
                <a:ea typeface="宋体" panose="02010600030101010101" pitchFamily="2" charset="-122"/>
                <a:cs typeface="+mn-cs"/>
              </a:rPr>
              <a:t>本品种选育的目的和意义</a:t>
            </a:r>
            <a:r>
              <a:rPr lang="zh-CN" altLang="en-US" sz="2800" strike="noStrike" noProof="1">
                <a:effectLst/>
                <a:latin typeface="Times New Roman" panose="02020603050405020304" pitchFamily="18" charset="0"/>
                <a:ea typeface="宋体" panose="02010600030101010101" pitchFamily="2" charset="-122"/>
                <a:cs typeface="+mn-cs"/>
              </a:rPr>
              <a:t>：是保持和发展品种的优良特性，</a:t>
            </a:r>
            <a:r>
              <a:rPr lang="zh-CN" altLang="en-US" sz="2800" b="1" strike="noStrike" noProof="1">
                <a:solidFill>
                  <a:srgbClr val="002060"/>
                </a:solidFill>
                <a:effectLst/>
                <a:latin typeface="Times New Roman" panose="02020603050405020304" pitchFamily="18" charset="0"/>
                <a:ea typeface="宋体" panose="02010600030101010101" pitchFamily="2" charset="-122"/>
                <a:cs typeface="+mn-cs"/>
              </a:rPr>
              <a:t>增加品种内优良个体的比重</a:t>
            </a:r>
            <a:r>
              <a:rPr lang="zh-CN" altLang="en-US" sz="2800" strike="noStrike" noProof="1">
                <a:effectLst/>
                <a:latin typeface="Times New Roman" panose="02020603050405020304" pitchFamily="18" charset="0"/>
                <a:ea typeface="宋体" panose="02010600030101010101" pitchFamily="2" charset="-122"/>
                <a:cs typeface="+mn-cs"/>
              </a:rPr>
              <a:t>，克服该品种的某些缺点，达到</a:t>
            </a:r>
            <a:r>
              <a:rPr lang="zh-CN" altLang="en-US" sz="2800" b="1" strike="noStrike" noProof="1">
                <a:solidFill>
                  <a:srgbClr val="002060"/>
                </a:solidFill>
                <a:effectLst/>
                <a:latin typeface="Times New Roman" panose="02020603050405020304" pitchFamily="18" charset="0"/>
                <a:ea typeface="宋体" panose="02010600030101010101" pitchFamily="2" charset="-122"/>
                <a:cs typeface="+mn-cs"/>
              </a:rPr>
              <a:t>保持品种纯度</a:t>
            </a:r>
            <a:r>
              <a:rPr lang="zh-CN" altLang="en-US" sz="2800" strike="noStrike" noProof="1">
                <a:effectLst/>
                <a:latin typeface="Times New Roman" panose="02020603050405020304" pitchFamily="18" charset="0"/>
                <a:ea typeface="宋体" panose="02010600030101010101" pitchFamily="2" charset="-122"/>
                <a:cs typeface="+mn-cs"/>
              </a:rPr>
              <a:t>和</a:t>
            </a:r>
            <a:r>
              <a:rPr lang="zh-CN" altLang="en-US" sz="2800" b="1" strike="noStrike" noProof="1">
                <a:solidFill>
                  <a:srgbClr val="002060"/>
                </a:solidFill>
                <a:effectLst/>
                <a:latin typeface="Times New Roman" panose="02020603050405020304" pitchFamily="18" charset="0"/>
                <a:ea typeface="宋体" panose="02010600030101010101" pitchFamily="2" charset="-122"/>
                <a:cs typeface="+mn-cs"/>
              </a:rPr>
              <a:t>提高整个品种质量</a:t>
            </a:r>
            <a:r>
              <a:rPr lang="zh-CN" altLang="en-US" sz="2800" strike="noStrike" noProof="1">
                <a:effectLst/>
                <a:latin typeface="Times New Roman" panose="02020603050405020304" pitchFamily="18" charset="0"/>
                <a:ea typeface="宋体" panose="02010600030101010101" pitchFamily="2" charset="-122"/>
                <a:cs typeface="+mn-cs"/>
              </a:rPr>
              <a:t>，进一步提高生产性能。</a:t>
            </a:r>
            <a:endParaRPr lang="zh-CN" altLang="en-US" sz="2800" strike="noStrike" noProof="1">
              <a:effectLst/>
              <a:latin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542925" y="5322570"/>
            <a:ext cx="2588895" cy="922655"/>
          </a:xfrm>
          <a:prstGeom prst="rect">
            <a:avLst/>
          </a:prstGeom>
        </p:spPr>
      </p:pic>
      <p:pic>
        <p:nvPicPr>
          <p:cNvPr id="5" name="图片 4"/>
          <p:cNvPicPr>
            <a:picLocks noChangeAspect="1"/>
          </p:cNvPicPr>
          <p:nvPr/>
        </p:nvPicPr>
        <p:blipFill>
          <a:blip r:embed="rId3"/>
          <a:stretch>
            <a:fillRect/>
          </a:stretch>
        </p:blipFill>
        <p:spPr>
          <a:xfrm>
            <a:off x="3705225" y="5137150"/>
            <a:ext cx="2322830" cy="1294765"/>
          </a:xfrm>
          <a:prstGeom prst="rect">
            <a:avLst/>
          </a:prstGeom>
        </p:spPr>
      </p:pic>
      <p:pic>
        <p:nvPicPr>
          <p:cNvPr id="6" name="图片 5"/>
          <p:cNvPicPr>
            <a:picLocks noChangeAspect="1"/>
          </p:cNvPicPr>
          <p:nvPr/>
        </p:nvPicPr>
        <p:blipFill>
          <a:blip r:embed="rId4"/>
          <a:stretch>
            <a:fillRect/>
          </a:stretch>
        </p:blipFill>
        <p:spPr>
          <a:xfrm>
            <a:off x="6802755" y="5122545"/>
            <a:ext cx="2099310" cy="1323340"/>
          </a:xfrm>
          <a:prstGeom prst="rect">
            <a:avLst/>
          </a:prstGeom>
        </p:spPr>
      </p:pic>
      <p:pic>
        <p:nvPicPr>
          <p:cNvPr id="7" name="图片 6"/>
          <p:cNvPicPr>
            <a:picLocks noChangeAspect="1"/>
          </p:cNvPicPr>
          <p:nvPr/>
        </p:nvPicPr>
        <p:blipFill>
          <a:blip r:embed="rId5"/>
          <a:stretch>
            <a:fillRect/>
          </a:stretch>
        </p:blipFill>
        <p:spPr>
          <a:xfrm>
            <a:off x="9419590" y="5322570"/>
            <a:ext cx="2084705" cy="106870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矩形 93185"/>
          <p:cNvSpPr/>
          <p:nvPr/>
        </p:nvSpPr>
        <p:spPr>
          <a:xfrm>
            <a:off x="701675" y="899478"/>
            <a:ext cx="10928350" cy="629920"/>
          </a:xfrm>
          <a:prstGeom prst="rect">
            <a:avLst/>
          </a:prstGeom>
          <a:noFill/>
          <a:ln w="9525">
            <a:noFill/>
          </a:ln>
        </p:spPr>
        <p:txBody>
          <a:bodyPr wrap="square">
            <a:spAutoFit/>
          </a:bodyPr>
          <a:lstStyle/>
          <a:p>
            <a:pPr fontAlgn="base">
              <a:lnSpc>
                <a:spcPct val="125000"/>
              </a:lnSpc>
            </a:pPr>
            <a:r>
              <a:rPr lang="zh-CN" altLang="en-US" sz="2800" b="1" strike="noStrike" noProof="1">
                <a:effectLst/>
                <a:latin typeface="Times New Roman" panose="02020603050405020304" pitchFamily="18" charset="0"/>
                <a:ea typeface="宋体" panose="02010600030101010101" pitchFamily="2" charset="-122"/>
                <a:cs typeface="+mn-cs"/>
              </a:rPr>
              <a:t>3、</a:t>
            </a:r>
            <a:r>
              <a:rPr lang="zh-CN" altLang="en-US" sz="2800" b="1" strike="noStrike" noProof="1">
                <a:solidFill>
                  <a:srgbClr val="FF0000"/>
                </a:solidFill>
                <a:effectLst/>
                <a:latin typeface="Times New Roman" panose="02020603050405020304" pitchFamily="18" charset="0"/>
                <a:ea typeface="宋体" panose="02010600030101010101" pitchFamily="2" charset="-122"/>
                <a:cs typeface="+mn-cs"/>
              </a:rPr>
              <a:t>本品种选育的类型：</a:t>
            </a:r>
            <a:r>
              <a:rPr lang="zh-CN" altLang="en-US" sz="2800" strike="noStrike" noProof="1">
                <a:effectLst/>
                <a:latin typeface="Times New Roman" panose="02020603050405020304" pitchFamily="18" charset="0"/>
                <a:ea typeface="宋体" panose="02010600030101010101" pitchFamily="2" charset="-122"/>
                <a:cs typeface="+mn-cs"/>
              </a:rPr>
              <a:t>培育品种的选育（纯繁）和地方良种的选育</a:t>
            </a:r>
            <a:endParaRPr lang="zh-CN" altLang="en-US" sz="2800" strike="noStrike" noProof="1">
              <a:effectLst/>
              <a:latin typeface="Times New Roman" panose="02020603050405020304" pitchFamily="18" charset="0"/>
            </a:endParaRPr>
          </a:p>
        </p:txBody>
      </p:sp>
      <p:sp>
        <p:nvSpPr>
          <p:cNvPr id="93187" name="矩形 93186"/>
          <p:cNvSpPr/>
          <p:nvPr/>
        </p:nvSpPr>
        <p:spPr>
          <a:xfrm>
            <a:off x="647700" y="1744345"/>
            <a:ext cx="10982325" cy="1168400"/>
          </a:xfrm>
          <a:prstGeom prst="rect">
            <a:avLst/>
          </a:prstGeom>
          <a:noFill/>
          <a:ln w="9525">
            <a:noFill/>
          </a:ln>
        </p:spPr>
        <p:txBody>
          <a:bodyPr wrap="square">
            <a:spAutoFit/>
          </a:bodyPr>
          <a:lstStyle/>
          <a:p>
            <a:pPr fontAlgn="base">
              <a:lnSpc>
                <a:spcPct val="125000"/>
              </a:lnSpc>
            </a:pPr>
            <a:r>
              <a:rPr lang="zh-CN" altLang="en-US" sz="2800" b="1" strike="noStrike" noProof="1">
                <a:effectLst/>
                <a:latin typeface="Times New Roman" panose="02020603050405020304" pitchFamily="18" charset="0"/>
                <a:ea typeface="宋体" panose="02010600030101010101" pitchFamily="2" charset="-122"/>
                <a:cs typeface="+mn-cs"/>
              </a:rPr>
              <a:t>4、</a:t>
            </a:r>
            <a:r>
              <a:rPr lang="zh-CN" altLang="en-US" sz="2800" b="1" strike="noStrike" noProof="1">
                <a:solidFill>
                  <a:srgbClr val="FF0000"/>
                </a:solidFill>
                <a:effectLst/>
                <a:latin typeface="Times New Roman" panose="02020603050405020304" pitchFamily="18" charset="0"/>
                <a:ea typeface="宋体" panose="02010600030101010101" pitchFamily="2" charset="-122"/>
                <a:cs typeface="+mn-cs"/>
              </a:rPr>
              <a:t>本品种选育的基础：</a:t>
            </a:r>
            <a:r>
              <a:rPr lang="zh-CN" altLang="en-US" sz="2800" strike="noStrike" noProof="1">
                <a:effectLst/>
                <a:latin typeface="Times New Roman" panose="02020603050405020304" pitchFamily="18" charset="0"/>
                <a:ea typeface="宋体" panose="02010600030101010101" pitchFamily="2" charset="-122"/>
                <a:cs typeface="+mn-cs"/>
              </a:rPr>
              <a:t>品种内存在着差异，利用这些差异科学地进行选配，就可以巩固优秀的性状和变异，或者创造出新性状的个体。</a:t>
            </a:r>
            <a:endParaRPr lang="zh-CN" altLang="en-US" sz="2800" strike="noStrike" noProof="1">
              <a:effectLst/>
              <a:latin typeface="Times New Roman" panose="02020603050405020304" pitchFamily="18" charset="0"/>
            </a:endParaRPr>
          </a:p>
        </p:txBody>
      </p:sp>
      <p:sp>
        <p:nvSpPr>
          <p:cNvPr id="93188" name="矩形 93187"/>
          <p:cNvSpPr/>
          <p:nvPr/>
        </p:nvSpPr>
        <p:spPr>
          <a:xfrm>
            <a:off x="610870" y="3089275"/>
            <a:ext cx="10935335" cy="2784475"/>
          </a:xfrm>
          <a:prstGeom prst="rect">
            <a:avLst/>
          </a:prstGeom>
          <a:noFill/>
          <a:ln w="9525">
            <a:noFill/>
          </a:ln>
        </p:spPr>
        <p:txBody>
          <a:bodyPr wrap="square">
            <a:spAutoFit/>
          </a:bodyPr>
          <a:lstStyle/>
          <a:p>
            <a:pPr fontAlgn="base">
              <a:lnSpc>
                <a:spcPct val="125000"/>
              </a:lnSpc>
            </a:pPr>
            <a:r>
              <a:rPr lang="zh-CN" altLang="en-US" sz="2800" b="1" strike="noStrike" noProof="1">
                <a:effectLst/>
                <a:latin typeface="Times New Roman" panose="02020603050405020304" pitchFamily="18" charset="0"/>
                <a:ea typeface="宋体" panose="02010600030101010101" pitchFamily="2" charset="-122"/>
                <a:cs typeface="+mn-cs"/>
              </a:rPr>
              <a:t>5、</a:t>
            </a:r>
            <a:r>
              <a:rPr lang="zh-CN" altLang="en-US" sz="2800" b="1" strike="noStrike" noProof="1">
                <a:solidFill>
                  <a:srgbClr val="FF0000"/>
                </a:solidFill>
                <a:effectLst/>
                <a:latin typeface="Times New Roman" panose="02020603050405020304" pitchFamily="18" charset="0"/>
                <a:ea typeface="宋体" panose="02010600030101010101" pitchFamily="2" charset="-122"/>
                <a:cs typeface="+mn-cs"/>
              </a:rPr>
              <a:t>本品种选育的适用情况：</a:t>
            </a:r>
            <a:endParaRPr lang="zh-CN" altLang="en-US" sz="2800" b="1" strike="noStrike" noProof="1">
              <a:effectLst/>
              <a:latin typeface="Times New Roman" panose="02020603050405020304" pitchFamily="18" charset="0"/>
            </a:endParaRPr>
          </a:p>
          <a:p>
            <a:pPr lvl="1" fontAlgn="base">
              <a:lnSpc>
                <a:spcPct val="100000"/>
              </a:lnSpc>
            </a:pPr>
            <a:r>
              <a:rPr lang="zh-CN" altLang="en-US" sz="2800" strike="noStrike" noProof="1">
                <a:effectLst/>
                <a:latin typeface="Times New Roman" panose="02020603050405020304" pitchFamily="18" charset="0"/>
                <a:ea typeface="宋体" panose="02010600030101010101" pitchFamily="2" charset="-122"/>
                <a:cs typeface="+mn-cs"/>
              </a:rPr>
              <a:t>（1）当一个品种的生产性能基本上适合市场需求，</a:t>
            </a:r>
            <a:r>
              <a:rPr lang="zh-CN" altLang="en-US" sz="2800" b="1" strike="noStrike" noProof="1">
                <a:solidFill>
                  <a:srgbClr val="FF0000"/>
                </a:solidFill>
                <a:effectLst/>
                <a:latin typeface="Times New Roman" panose="02020603050405020304" pitchFamily="18" charset="0"/>
                <a:ea typeface="宋体" panose="02010600030101010101" pitchFamily="2" charset="-122"/>
                <a:cs typeface="+mn-cs"/>
              </a:rPr>
              <a:t>不用改变生产方向</a:t>
            </a:r>
            <a:r>
              <a:rPr lang="zh-CN" altLang="en-US" sz="2800" strike="noStrike" noProof="1">
                <a:effectLst/>
                <a:latin typeface="Times New Roman" panose="02020603050405020304" pitchFamily="18" charset="0"/>
                <a:ea typeface="宋体" panose="02010600030101010101" pitchFamily="2" charset="-122"/>
                <a:cs typeface="+mn-cs"/>
              </a:rPr>
              <a:t>；</a:t>
            </a:r>
            <a:endParaRPr lang="zh-CN" altLang="en-US" sz="2800" strike="noStrike" noProof="1">
              <a:effectLst/>
              <a:latin typeface="Times New Roman" panose="02020603050405020304" pitchFamily="18" charset="0"/>
            </a:endParaRPr>
          </a:p>
          <a:p>
            <a:pPr lvl="1" fontAlgn="base">
              <a:lnSpc>
                <a:spcPct val="100000"/>
              </a:lnSpc>
            </a:pPr>
            <a:r>
              <a:rPr lang="zh-CN" altLang="en-US" sz="2800" strike="noStrike" noProof="1">
                <a:effectLst/>
                <a:latin typeface="Times New Roman" panose="02020603050405020304" pitchFamily="18" charset="0"/>
                <a:ea typeface="宋体" panose="02010600030101010101" pitchFamily="2" charset="-122"/>
                <a:cs typeface="+mn-cs"/>
              </a:rPr>
              <a:t>（2）具有某种特殊的经济价值，需要</a:t>
            </a:r>
            <a:r>
              <a:rPr lang="zh-CN" altLang="en-US" sz="2800" b="1" strike="noStrike" noProof="1">
                <a:solidFill>
                  <a:srgbClr val="FF0000"/>
                </a:solidFill>
                <a:effectLst/>
                <a:latin typeface="Times New Roman" panose="02020603050405020304" pitchFamily="18" charset="0"/>
                <a:ea typeface="宋体" panose="02010600030101010101" pitchFamily="2" charset="-122"/>
                <a:cs typeface="+mn-cs"/>
              </a:rPr>
              <a:t>保留</a:t>
            </a:r>
            <a:r>
              <a:rPr lang="zh-CN" altLang="en-US" sz="2800" strike="noStrike" noProof="1">
                <a:effectLst/>
                <a:latin typeface="Times New Roman" panose="02020603050405020304" pitchFamily="18" charset="0"/>
                <a:ea typeface="宋体" panose="02010600030101010101" pitchFamily="2" charset="-122"/>
                <a:cs typeface="+mn-cs"/>
              </a:rPr>
              <a:t>；</a:t>
            </a:r>
            <a:endParaRPr lang="zh-CN" altLang="en-US" sz="2800" strike="noStrike" noProof="1">
              <a:effectLst/>
              <a:latin typeface="Times New Roman" panose="02020603050405020304" pitchFamily="18" charset="0"/>
            </a:endParaRPr>
          </a:p>
          <a:p>
            <a:pPr lvl="1" fontAlgn="base">
              <a:lnSpc>
                <a:spcPct val="100000"/>
              </a:lnSpc>
            </a:pPr>
            <a:r>
              <a:rPr lang="zh-CN" altLang="en-US" sz="2800" strike="noStrike" noProof="1">
                <a:effectLst/>
                <a:latin typeface="Times New Roman" panose="02020603050405020304" pitchFamily="18" charset="0"/>
                <a:ea typeface="宋体" panose="02010600030101010101" pitchFamily="2" charset="-122"/>
                <a:cs typeface="+mn-cs"/>
              </a:rPr>
              <a:t>（3）生产性能虽低，但对当地特殊的自然条件和饲养管理条件、有</a:t>
            </a:r>
            <a:r>
              <a:rPr lang="zh-CN" altLang="en-US" sz="2800" b="1" strike="noStrike" noProof="1">
                <a:solidFill>
                  <a:srgbClr val="FF0000"/>
                </a:solidFill>
                <a:effectLst/>
                <a:latin typeface="Times New Roman" panose="02020603050405020304" pitchFamily="18" charset="0"/>
                <a:ea typeface="宋体" panose="02010600030101010101" pitchFamily="2" charset="-122"/>
                <a:cs typeface="+mn-cs"/>
              </a:rPr>
              <a:t>高度的适应性</a:t>
            </a:r>
            <a:r>
              <a:rPr lang="zh-CN" altLang="en-US" sz="2800" strike="noStrike" noProof="1">
                <a:effectLst/>
                <a:latin typeface="Times New Roman" panose="02020603050405020304" pitchFamily="18" charset="0"/>
                <a:ea typeface="宋体" panose="02010600030101010101" pitchFamily="2" charset="-122"/>
                <a:cs typeface="+mn-cs"/>
              </a:rPr>
              <a:t>。</a:t>
            </a:r>
            <a:endParaRPr lang="zh-CN" altLang="en-US" sz="2800" strike="noStrike" noProof="1">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187"/>
                                        </p:tgtEl>
                                        <p:attrNameLst>
                                          <p:attrName>style.visibility</p:attrName>
                                        </p:attrNameLst>
                                      </p:cBhvr>
                                      <p:to>
                                        <p:strVal val="visible"/>
                                      </p:to>
                                    </p:set>
                                    <p:anim calcmode="lin" valueType="num">
                                      <p:cBhvr additive="base">
                                        <p:cTn id="13" dur="500" fill="hold"/>
                                        <p:tgtEl>
                                          <p:spTgt spid="93187"/>
                                        </p:tgtEl>
                                        <p:attrNameLst>
                                          <p:attrName>ppt_x</p:attrName>
                                        </p:attrNameLst>
                                      </p:cBhvr>
                                      <p:tavLst>
                                        <p:tav tm="0">
                                          <p:val>
                                            <p:strVal val="#ppt_x"/>
                                          </p:val>
                                        </p:tav>
                                        <p:tav tm="100000">
                                          <p:val>
                                            <p:strVal val="#ppt_x"/>
                                          </p:val>
                                        </p:tav>
                                      </p:tavLst>
                                    </p:anim>
                                    <p:anim calcmode="lin" valueType="num">
                                      <p:cBhvr additive="base">
                                        <p:cTn id="14" dur="500" fill="hold"/>
                                        <p:tgtEl>
                                          <p:spTgt spid="931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188"/>
                                        </p:tgtEl>
                                        <p:attrNameLst>
                                          <p:attrName>style.visibility</p:attrName>
                                        </p:attrNameLst>
                                      </p:cBhvr>
                                      <p:to>
                                        <p:strVal val="visible"/>
                                      </p:to>
                                    </p:set>
                                    <p:anim calcmode="lin" valueType="num">
                                      <p:cBhvr additive="base">
                                        <p:cTn id="19" dur="500" fill="hold"/>
                                        <p:tgtEl>
                                          <p:spTgt spid="93188"/>
                                        </p:tgtEl>
                                        <p:attrNameLst>
                                          <p:attrName>ppt_x</p:attrName>
                                        </p:attrNameLst>
                                      </p:cBhvr>
                                      <p:tavLst>
                                        <p:tav tm="0">
                                          <p:val>
                                            <p:strVal val="#ppt_x"/>
                                          </p:val>
                                        </p:tav>
                                        <p:tav tm="100000">
                                          <p:val>
                                            <p:strVal val="#ppt_x"/>
                                          </p:val>
                                        </p:tav>
                                      </p:tavLst>
                                    </p:anim>
                                    <p:anim calcmode="lin" valueType="num">
                                      <p:cBhvr additive="base">
                                        <p:cTn id="20"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6" grpId="1"/>
      <p:bldP spid="93187" grpId="0"/>
      <p:bldP spid="93187" grpId="1"/>
      <p:bldP spid="93188" grpId="0"/>
      <p:bldP spid="93188"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endParaRPr lang="zh-CN" altLang="en-US"/>
          </a:p>
        </p:txBody>
      </p:sp>
      <p:sp>
        <p:nvSpPr>
          <p:cNvPr id="26" name="文本框 25"/>
          <p:cNvSpPr txBox="1"/>
          <p:nvPr>
            <p:custDataLst>
              <p:tags r:id="rId2"/>
            </p:custDataLst>
          </p:nvPr>
        </p:nvSpPr>
        <p:spPr>
          <a:xfrm>
            <a:off x="4863941" y="1251208"/>
            <a:ext cx="1366520" cy="400050"/>
          </a:xfrm>
          <a:prstGeom prst="rect">
            <a:avLst/>
          </a:prstGeom>
          <a:noFill/>
        </p:spPr>
        <p:txBody>
          <a:bodyPr wrap="square" rtlCol="0">
            <a:normAutofit fontScale="92500" lnSpcReduction="10000"/>
          </a:bodyPr>
          <a:lstStyle/>
          <a:p>
            <a:pPr>
              <a:lnSpc>
                <a:spcPct val="120000"/>
              </a:lnSpc>
            </a:pPr>
            <a:r>
              <a:rPr lang="en-US" altLang="zh-CN" sz="20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 Contents</a:t>
            </a:r>
          </a:p>
        </p:txBody>
      </p:sp>
      <p:sp>
        <p:nvSpPr>
          <p:cNvPr id="27" name="矩形 26"/>
          <p:cNvSpPr/>
          <p:nvPr>
            <p:custDataLst>
              <p:tags r:id="rId3"/>
            </p:custDataLst>
          </p:nvPr>
        </p:nvSpPr>
        <p:spPr>
          <a:xfrm>
            <a:off x="2156460" y="863600"/>
            <a:ext cx="2696845" cy="831215"/>
          </a:xfrm>
          <a:prstGeom prst="rect">
            <a:avLst/>
          </a:prstGeom>
        </p:spPr>
        <p:txBody>
          <a:bodyPr wrap="square" anchor="b" anchorCtr="0">
            <a:normAutofit fontScale="87500" lnSpcReduction="20000"/>
          </a:bodyPr>
          <a:lstStyle/>
          <a:p>
            <a:pPr algn="r" fontAlgn="auto">
              <a:lnSpc>
                <a:spcPct val="120000"/>
              </a:lnSpc>
            </a:pPr>
            <a:r>
              <a:rPr lang="zh-CN" altLang="en-US" sz="4800">
                <a:solidFill>
                  <a:schemeClr val="tx1">
                    <a:lumMod val="85000"/>
                    <a:lumOff val="15000"/>
                  </a:schemeClr>
                </a:solidFill>
                <a:latin typeface="Arial" panose="020B0604020202020204" pitchFamily="34" charset="0"/>
                <a:ea typeface="汉仪旗黑-85S" pitchFamily="18" charset="-122"/>
                <a:sym typeface="Arial" panose="020B0604020202020204" pitchFamily="34" charset="0"/>
              </a:rPr>
              <a:t>本品种选育</a:t>
            </a:r>
          </a:p>
        </p:txBody>
      </p:sp>
      <p:sp>
        <p:nvSpPr>
          <p:cNvPr id="53" name="矩形 52"/>
          <p:cNvSpPr/>
          <p:nvPr>
            <p:custDataLst>
              <p:tags r:id="rId4"/>
            </p:custDataLst>
          </p:nvPr>
        </p:nvSpPr>
        <p:spPr>
          <a:xfrm>
            <a:off x="4041140" y="1797050"/>
            <a:ext cx="3556000" cy="100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algn="ctr">
              <a:lnSpc>
                <a:spcPct val="120000"/>
              </a:lnSpc>
            </a:pPr>
            <a:endParaRPr lang="zh-CN" altLang="en-US" sz="18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custDataLst>
              <p:tags r:id="rId5"/>
            </p:custDataLst>
          </p:nvPr>
        </p:nvSpPr>
        <p:spPr>
          <a:xfrm>
            <a:off x="5026660" y="2560955"/>
            <a:ext cx="5159375" cy="41783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b" anchorCtr="0" forceAA="0" compatLnSpc="1">
            <a:normAutofit/>
          </a:bodyPr>
          <a:lstStyle/>
          <a:p>
            <a:pPr lvl="0" algn="l">
              <a:lnSpc>
                <a:spcPct val="120000"/>
              </a:lnSpc>
              <a:buClrTx/>
              <a:buSzTx/>
              <a:buFontTx/>
            </a:pPr>
            <a:r>
              <a:rPr lang="zh-CN" altLang="en-US" sz="2000" b="1" spc="30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地方品种选育</a:t>
            </a:r>
          </a:p>
        </p:txBody>
      </p:sp>
      <p:sp>
        <p:nvSpPr>
          <p:cNvPr id="3" name="文本框 2"/>
          <p:cNvSpPr txBox="1"/>
          <p:nvPr>
            <p:custDataLst>
              <p:tags r:id="rId6"/>
            </p:custDataLst>
          </p:nvPr>
        </p:nvSpPr>
        <p:spPr>
          <a:xfrm>
            <a:off x="5026660" y="3042920"/>
            <a:ext cx="5159375" cy="1046480"/>
          </a:xfrm>
          <a:prstGeom prst="rect">
            <a:avLst/>
          </a:prstGeom>
          <a:noFill/>
        </p:spPr>
        <p:txBody>
          <a:bodyPr wrap="square" lIns="91440" tIns="0" rIns="91440" bIns="45720">
            <a:normAutofit/>
          </a:bodyPr>
          <a:lstStyle/>
          <a:p>
            <a:pPr lvl="0" algn="l">
              <a:lnSpc>
                <a:spcPct val="120000"/>
              </a:lnSpc>
              <a:buClrTx/>
              <a:buSzTx/>
              <a:buFontTx/>
            </a:pPr>
            <a:r>
              <a:rPr lang="zh-CN" altLang="en-US" sz="1600" spc="15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五条基本措施</a:t>
            </a:r>
          </a:p>
        </p:txBody>
      </p:sp>
      <p:sp>
        <p:nvSpPr>
          <p:cNvPr id="4" name="矩形 3"/>
          <p:cNvSpPr/>
          <p:nvPr>
            <p:custDataLst>
              <p:tags r:id="rId7"/>
            </p:custDataLst>
          </p:nvPr>
        </p:nvSpPr>
        <p:spPr>
          <a:xfrm>
            <a:off x="4115435" y="2713355"/>
            <a:ext cx="640080" cy="584835"/>
          </a:xfrm>
          <a:prstGeom prst="rect">
            <a:avLst/>
          </a:prstGeom>
        </p:spPr>
        <p:txBody>
          <a:bodyPr wrap="square" anchor="ctr" anchorCtr="0">
            <a:normAutofit/>
          </a:bodyPr>
          <a:lstStyle/>
          <a:p>
            <a:pPr lvl="0" algn="ctr">
              <a:buClrTx/>
              <a:buSzTx/>
              <a:buFontTx/>
            </a:pPr>
            <a:r>
              <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 name="矩形 4"/>
          <p:cNvSpPr/>
          <p:nvPr>
            <p:custDataLst>
              <p:tags r:id="rId8"/>
            </p:custDataLst>
          </p:nvPr>
        </p:nvSpPr>
        <p:spPr>
          <a:xfrm>
            <a:off x="4039235" y="2597150"/>
            <a:ext cx="793115" cy="79311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lang="zh-CN" altLang="en-US" sz="18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custDataLst>
              <p:tags r:id="rId9"/>
            </p:custDataLst>
          </p:nvPr>
        </p:nvSpPr>
        <p:spPr>
          <a:xfrm>
            <a:off x="5026660" y="4429125"/>
            <a:ext cx="5159375" cy="41783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0" numCol="1" spcCol="0" rtlCol="0" fromWordArt="0" anchor="b" anchorCtr="0" forceAA="0" compatLnSpc="1">
            <a:normAutofit/>
          </a:bodyPr>
          <a:lstStyle/>
          <a:p>
            <a:pPr lvl="0" algn="l">
              <a:lnSpc>
                <a:spcPct val="120000"/>
              </a:lnSpc>
              <a:buClrTx/>
              <a:buSzTx/>
              <a:buFontTx/>
            </a:pPr>
            <a:r>
              <a:rPr lang="zh-CN" altLang="en-US" sz="2000" b="1" spc="300">
                <a:solidFill>
                  <a:schemeClr val="tx1">
                    <a:lumMod val="85000"/>
                    <a:lumOff val="15000"/>
                  </a:schemeClr>
                </a:solidFill>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引进品种选育</a:t>
            </a:r>
          </a:p>
        </p:txBody>
      </p:sp>
      <p:sp>
        <p:nvSpPr>
          <p:cNvPr id="23" name="文本框 22"/>
          <p:cNvSpPr txBox="1"/>
          <p:nvPr>
            <p:custDataLst>
              <p:tags r:id="rId10"/>
            </p:custDataLst>
          </p:nvPr>
        </p:nvSpPr>
        <p:spPr>
          <a:xfrm>
            <a:off x="5026660" y="4911725"/>
            <a:ext cx="5159375" cy="1046480"/>
          </a:xfrm>
          <a:prstGeom prst="rect">
            <a:avLst/>
          </a:prstGeom>
          <a:noFill/>
        </p:spPr>
        <p:txBody>
          <a:bodyPr wrap="square" lIns="91440" tIns="0" rIns="91440" bIns="45720">
            <a:normAutofit/>
          </a:bodyPr>
          <a:lstStyle/>
          <a:p>
            <a:pPr lvl="0" algn="l">
              <a:lnSpc>
                <a:spcPct val="120000"/>
              </a:lnSpc>
              <a:buClrTx/>
              <a:buSzTx/>
              <a:buFontTx/>
            </a:pPr>
            <a:r>
              <a:rPr lang="zh-CN" altLang="en-US" sz="1600" spc="150">
                <a:solidFill>
                  <a:schemeClr val="tx1">
                    <a:lumMod val="65000"/>
                    <a:lumOff val="35000"/>
                  </a:schemeClr>
                </a:solidFill>
                <a:uFillTx/>
                <a:latin typeface="Arial" panose="020B0604020202020204" pitchFamily="34" charset="0"/>
                <a:ea typeface="微软雅黑" panose="020B0503020204020204" pitchFamily="34" charset="-122"/>
                <a:sym typeface="Arial" panose="020B0604020202020204" pitchFamily="34" charset="0"/>
              </a:rPr>
              <a:t>三条主要措施</a:t>
            </a:r>
          </a:p>
        </p:txBody>
      </p:sp>
      <p:sp>
        <p:nvSpPr>
          <p:cNvPr id="24" name="矩形 23"/>
          <p:cNvSpPr/>
          <p:nvPr>
            <p:custDataLst>
              <p:tags r:id="rId11"/>
            </p:custDataLst>
          </p:nvPr>
        </p:nvSpPr>
        <p:spPr>
          <a:xfrm>
            <a:off x="4115435" y="4581525"/>
            <a:ext cx="640080" cy="584835"/>
          </a:xfrm>
          <a:prstGeom prst="rect">
            <a:avLst/>
          </a:prstGeom>
        </p:spPr>
        <p:txBody>
          <a:bodyPr wrap="square" anchor="ctr" anchorCtr="0">
            <a:normAutofit/>
          </a:bodyPr>
          <a:lstStyle/>
          <a:p>
            <a:pPr lvl="0" algn="ctr">
              <a:buClrTx/>
              <a:buSzTx/>
              <a:buFontTx/>
            </a:pPr>
            <a:r>
              <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 name="矩形 5"/>
          <p:cNvSpPr/>
          <p:nvPr>
            <p:custDataLst>
              <p:tags r:id="rId12"/>
            </p:custDataLst>
          </p:nvPr>
        </p:nvSpPr>
        <p:spPr>
          <a:xfrm>
            <a:off x="4039235" y="4465320"/>
            <a:ext cx="793115" cy="79311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lang="zh-CN" altLang="en-US" sz="18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15"/>
          <a:stretch>
            <a:fillRect/>
          </a:stretch>
        </p:blipFill>
        <p:spPr>
          <a:xfrm>
            <a:off x="1596390" y="628650"/>
            <a:ext cx="9317355" cy="5875020"/>
          </a:xfrm>
          <a:prstGeom prst="rect">
            <a:avLst/>
          </a:prstGeom>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610995" y="942340"/>
            <a:ext cx="9210675" cy="497395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object 2"/>
          <p:cNvSpPr/>
          <p:nvPr/>
        </p:nvSpPr>
        <p:spPr>
          <a:xfrm>
            <a:off x="4740275" y="4529138"/>
            <a:ext cx="2725738" cy="1651000"/>
          </a:xfrm>
          <a:prstGeom prst="rect">
            <a:avLst/>
          </a:prstGeom>
          <a:blipFill rotWithShape="1">
            <a:blip r:embed="rId2"/>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3" name="内容占位符 2"/>
          <p:cNvSpPr>
            <a:spLocks noGrp="1"/>
          </p:cNvSpPr>
          <p:nvPr>
            <p:ph idx="1"/>
          </p:nvPr>
        </p:nvSpPr>
        <p:spPr/>
        <p:txBody>
          <a:bodyPr/>
          <a:lstStyle/>
          <a:p>
            <a:endParaRPr lang="zh-CN" altLang="en-US"/>
          </a:p>
        </p:txBody>
      </p:sp>
      <p:sp>
        <p:nvSpPr>
          <p:cNvPr id="44034" name="object 3"/>
          <p:cNvSpPr/>
          <p:nvPr/>
        </p:nvSpPr>
        <p:spPr>
          <a:xfrm>
            <a:off x="1944688" y="4532313"/>
            <a:ext cx="2365375" cy="1647825"/>
          </a:xfrm>
          <a:prstGeom prst="rect">
            <a:avLst/>
          </a:prstGeom>
          <a:blipFill rotWithShape="1">
            <a:blip r:embed="rId3"/>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44035" name="object 4"/>
          <p:cNvSpPr/>
          <p:nvPr/>
        </p:nvSpPr>
        <p:spPr>
          <a:xfrm>
            <a:off x="7769225" y="4529138"/>
            <a:ext cx="2476500" cy="1651000"/>
          </a:xfrm>
          <a:prstGeom prst="rect">
            <a:avLst/>
          </a:prstGeom>
          <a:blipFill rotWithShape="1">
            <a:blip r:embed="rId4"/>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44036" name="object 5"/>
          <p:cNvSpPr txBox="1"/>
          <p:nvPr/>
        </p:nvSpPr>
        <p:spPr>
          <a:xfrm>
            <a:off x="2222500" y="6327775"/>
            <a:ext cx="1171575" cy="378460"/>
          </a:xfrm>
          <a:prstGeom prst="rect">
            <a:avLst/>
          </a:prstGeom>
          <a:noFill/>
          <a:ln w="9525">
            <a:noFill/>
          </a:ln>
        </p:spPr>
        <p:txBody>
          <a:bodyPr wrap="square" lIns="0" tIns="9525" rIns="0" bIns="0" anchor="t">
            <a:spAutoFit/>
          </a:bodyPr>
          <a:lstStyle/>
          <a:p>
            <a:pPr marL="12700">
              <a:spcBef>
                <a:spcPts val="100"/>
              </a:spcBef>
            </a:pPr>
            <a:r>
              <a:rPr lang="zh-CN" sz="2400" dirty="0">
                <a:latin typeface="微软雅黑" panose="020B0503020204020204" pitchFamily="34" charset="-122"/>
              </a:rPr>
              <a:t>海福特</a:t>
            </a:r>
          </a:p>
        </p:txBody>
      </p:sp>
      <p:sp>
        <p:nvSpPr>
          <p:cNvPr id="44037" name="object 6"/>
          <p:cNvSpPr txBox="1"/>
          <p:nvPr/>
        </p:nvSpPr>
        <p:spPr>
          <a:xfrm>
            <a:off x="5768975" y="6327775"/>
            <a:ext cx="1255713" cy="378460"/>
          </a:xfrm>
          <a:prstGeom prst="rect">
            <a:avLst/>
          </a:prstGeom>
          <a:noFill/>
          <a:ln w="9525">
            <a:noFill/>
          </a:ln>
        </p:spPr>
        <p:txBody>
          <a:bodyPr wrap="square" lIns="0" tIns="9525" rIns="0" bIns="0" anchor="t">
            <a:spAutoFit/>
          </a:bodyPr>
          <a:lstStyle/>
          <a:p>
            <a:pPr marL="12700">
              <a:spcBef>
                <a:spcPts val="100"/>
              </a:spcBef>
              <a:buSzTx/>
            </a:pPr>
            <a:r>
              <a:rPr lang="zh-CN" sz="2400" dirty="0">
                <a:latin typeface="微软雅黑" panose="020B0503020204020204" pitchFamily="34" charset="-122"/>
              </a:rPr>
              <a:t>短角牛</a:t>
            </a:r>
          </a:p>
        </p:txBody>
      </p:sp>
      <p:sp>
        <p:nvSpPr>
          <p:cNvPr id="44038" name="object 7"/>
          <p:cNvSpPr txBox="1"/>
          <p:nvPr/>
        </p:nvSpPr>
        <p:spPr>
          <a:xfrm>
            <a:off x="8661400" y="6327775"/>
            <a:ext cx="1355725" cy="378460"/>
          </a:xfrm>
          <a:prstGeom prst="rect">
            <a:avLst/>
          </a:prstGeom>
          <a:noFill/>
          <a:ln w="9525">
            <a:noFill/>
          </a:ln>
        </p:spPr>
        <p:txBody>
          <a:bodyPr wrap="square" lIns="0" tIns="9525" rIns="0" bIns="0" anchor="t">
            <a:spAutoFit/>
          </a:bodyPr>
          <a:lstStyle/>
          <a:p>
            <a:pPr marL="12700">
              <a:spcBef>
                <a:spcPts val="100"/>
              </a:spcBef>
              <a:buSzTx/>
            </a:pPr>
            <a:r>
              <a:rPr lang="zh-CN" sz="2400" dirty="0">
                <a:latin typeface="微软雅黑" panose="020B0503020204020204" pitchFamily="34" charset="-122"/>
              </a:rPr>
              <a:t>夏洛来</a:t>
            </a:r>
          </a:p>
        </p:txBody>
      </p:sp>
      <p:sp>
        <p:nvSpPr>
          <p:cNvPr id="44039" name="object 8"/>
          <p:cNvSpPr>
            <a:spLocks noGrp="1"/>
          </p:cNvSpPr>
          <p:nvPr>
            <p:ph type="title"/>
          </p:nvPr>
        </p:nvSpPr>
        <p:spPr/>
        <p:txBody>
          <a:bodyPr>
            <a:normAutofit/>
          </a:bodyPr>
          <a:lstStyle/>
          <a:p>
            <a:r>
              <a:rPr lang="zh-CN" altLang="zh-CN"/>
              <a:t>一、品种的概念</a:t>
            </a:r>
          </a:p>
        </p:txBody>
      </p:sp>
      <p:sp>
        <p:nvSpPr>
          <p:cNvPr id="9" name="object 9"/>
          <p:cNvSpPr txBox="1"/>
          <p:nvPr/>
        </p:nvSpPr>
        <p:spPr>
          <a:xfrm>
            <a:off x="4864100" y="1479550"/>
            <a:ext cx="1851025" cy="439420"/>
          </a:xfrm>
          <a:prstGeom prst="rect">
            <a:avLst/>
          </a:prstGeom>
        </p:spPr>
        <p:txBody>
          <a:bodyPr vert="horz" wrap="square" lIns="0" tIns="9048" rIns="0" bIns="0" rtlCol="0">
            <a:spAutoFit/>
          </a:bodyPr>
          <a:lstStyle/>
          <a:p>
            <a:pPr marL="12700">
              <a:spcBef>
                <a:spcPts val="95"/>
              </a:spcBef>
            </a:pPr>
            <a:r>
              <a:rPr sz="2800" b="1" noProof="1">
                <a:latin typeface="宋体" panose="02010600030101010101" pitchFamily="2" charset="-122"/>
                <a:ea typeface="宋体" panose="02010600030101010101" pitchFamily="2" charset="-122"/>
                <a:cs typeface="宋体" panose="02010600030101010101" pitchFamily="2" charset="-122"/>
              </a:rPr>
              <a:t>2</a:t>
            </a:r>
            <a:r>
              <a:rPr sz="2800" b="1" spc="-10" noProof="1">
                <a:latin typeface="宋体" panose="02010600030101010101" pitchFamily="2" charset="-122"/>
                <a:ea typeface="宋体" panose="02010600030101010101" pitchFamily="2" charset="-122"/>
                <a:cs typeface="宋体" panose="02010600030101010101" pitchFamily="2" charset="-122"/>
              </a:rPr>
              <a:t>、品种</a:t>
            </a:r>
            <a:r>
              <a:rPr sz="2800" b="1" spc="-15" noProof="1">
                <a:latin typeface="宋体" panose="02010600030101010101" pitchFamily="2" charset="-122"/>
                <a:ea typeface="宋体" panose="02010600030101010101" pitchFamily="2" charset="-122"/>
                <a:cs typeface="宋体" panose="02010600030101010101" pitchFamily="2" charset="-122"/>
              </a:rPr>
              <a:t> </a:t>
            </a:r>
            <a:endParaRPr sz="2800" b="1" spc="-15" noProof="1">
              <a:latin typeface="宋体" panose="02010600030101010101" pitchFamily="2" charset="-122"/>
              <a:cs typeface="宋体" panose="02010600030101010101" pitchFamily="2" charset="-122"/>
            </a:endParaRPr>
          </a:p>
        </p:txBody>
      </p:sp>
      <p:sp>
        <p:nvSpPr>
          <p:cNvPr id="10" name="object 10"/>
          <p:cNvSpPr txBox="1"/>
          <p:nvPr/>
        </p:nvSpPr>
        <p:spPr>
          <a:xfrm>
            <a:off x="823913" y="2344738"/>
            <a:ext cx="10529888" cy="1310640"/>
          </a:xfrm>
          <a:prstGeom prst="rect">
            <a:avLst/>
          </a:prstGeom>
        </p:spPr>
        <p:txBody>
          <a:bodyPr vert="horz" wrap="square" lIns="0" tIns="9525" rIns="0" bIns="0" rtlCol="0">
            <a:spAutoFit/>
          </a:bodyPr>
          <a:lstStyle/>
          <a:p>
            <a:pPr marL="355600" indent="-342900">
              <a:spcBef>
                <a:spcPts val="100"/>
              </a:spcBef>
              <a:buFont typeface="Arial" panose="020B0604020202020204"/>
              <a:buChar char="•"/>
              <a:tabLst>
                <a:tab pos="355600" algn="l"/>
                <a:tab pos="356235" algn="l"/>
              </a:tabLst>
            </a:pPr>
            <a:r>
              <a:rPr sz="2400" noProof="1">
                <a:latin typeface="微软雅黑" panose="020B0503020204020204" pitchFamily="34" charset="-122"/>
                <a:ea typeface="宋体" panose="02010600030101010101" pitchFamily="2" charset="-122"/>
                <a:cs typeface="微软雅黑" panose="020B0503020204020204" pitchFamily="34" charset="-122"/>
              </a:rPr>
              <a:t>品种是畜牧学上的分类单位，品种是在自然选择和人工选择的共同作用下形成的，是人类劳动的产</a:t>
            </a:r>
            <a:r>
              <a:rPr sz="2400" spc="5" noProof="1">
                <a:latin typeface="微软雅黑" panose="020B0503020204020204" pitchFamily="34" charset="-122"/>
                <a:ea typeface="宋体" panose="02010600030101010101" pitchFamily="2" charset="-122"/>
                <a:cs typeface="微软雅黑" panose="020B0503020204020204" pitchFamily="34" charset="-122"/>
              </a:rPr>
              <a:t>物</a:t>
            </a:r>
            <a:r>
              <a:rPr sz="2400" noProof="1">
                <a:latin typeface="微软雅黑" panose="020B0503020204020204" pitchFamily="34" charset="-122"/>
                <a:ea typeface="宋体" panose="02010600030101010101" pitchFamily="2" charset="-122"/>
                <a:cs typeface="微软雅黑" panose="020B0503020204020204" pitchFamily="34" charset="-122"/>
              </a:rPr>
              <a:t>。</a:t>
            </a:r>
            <a:endParaRPr sz="2400" noProof="1">
              <a:latin typeface="微软雅黑" panose="020B0503020204020204" pitchFamily="34" charset="-122"/>
              <a:cs typeface="微软雅黑" panose="020B0503020204020204" pitchFamily="34" charset="-122"/>
            </a:endParaRPr>
          </a:p>
          <a:p>
            <a:pPr marL="355600" indent="-342900">
              <a:spcBef>
                <a:spcPts val="1510"/>
              </a:spcBef>
              <a:buFont typeface="Arial" panose="020B0604020202020204"/>
              <a:buChar char="•"/>
              <a:tabLst>
                <a:tab pos="355600" algn="l"/>
                <a:tab pos="356235" algn="l"/>
              </a:tabLst>
            </a:pPr>
            <a:r>
              <a:rPr sz="2400" noProof="1">
                <a:latin typeface="微软雅黑" panose="020B0503020204020204" pitchFamily="34" charset="-122"/>
                <a:ea typeface="宋体" panose="02010600030101010101" pitchFamily="2" charset="-122"/>
                <a:cs typeface="微软雅黑" panose="020B0503020204020204" pitchFamily="34" charset="-122"/>
              </a:rPr>
              <a:t>是把种按照不同的特性人为选择出来的具有一定特性的种。</a:t>
            </a:r>
            <a:endParaRPr sz="2400" noProof="1">
              <a:latin typeface="微软雅黑" panose="020B0503020204020204" pitchFamily="34" charset="-122"/>
              <a:cs typeface="微软雅黑" panose="020B0503020204020204" pitchFamily="34" charset="-122"/>
            </a:endParaRPr>
          </a:p>
        </p:txBody>
      </p:sp>
      <p:sp>
        <p:nvSpPr>
          <p:cNvPr id="44042" name="object 11"/>
          <p:cNvSpPr/>
          <p:nvPr/>
        </p:nvSpPr>
        <p:spPr>
          <a:xfrm>
            <a:off x="1685925" y="2219325"/>
            <a:ext cx="8702675" cy="0"/>
          </a:xfrm>
          <a:custGeom>
            <a:avLst/>
            <a:gdLst/>
            <a:ahLst/>
            <a:cxnLst/>
            <a:rect l="0" t="0" r="0" b="0"/>
            <a:pathLst>
              <a:path w="11605260" h="1">
                <a:moveTo>
                  <a:pt x="0" y="0"/>
                </a:moveTo>
                <a:lnTo>
                  <a:pt x="11604866" y="0"/>
                </a:lnTo>
              </a:path>
            </a:pathLst>
          </a:custGeom>
          <a:noFill/>
          <a:ln w="25400" cap="flat" cmpd="sng">
            <a:solidFill>
              <a:srgbClr val="6FAC46"/>
            </a:solidFill>
            <a:prstDash val="solid"/>
            <a:round/>
            <a:headEnd type="none" w="med" len="med"/>
            <a:tailEnd type="none" w="med" len="med"/>
          </a:ln>
        </p:spPr>
        <p:txBody>
          <a:bodyPr/>
          <a:lstStyle/>
          <a:p>
            <a:endParaRPr lang="zh-CN" altLang="en-US"/>
          </a:p>
        </p:txBody>
      </p:sp>
      <p:sp>
        <p:nvSpPr>
          <p:cNvPr id="44043" name="object 12"/>
          <p:cNvSpPr/>
          <p:nvPr/>
        </p:nvSpPr>
        <p:spPr>
          <a:xfrm>
            <a:off x="1752600" y="3759200"/>
            <a:ext cx="8702675" cy="0"/>
          </a:xfrm>
          <a:custGeom>
            <a:avLst/>
            <a:gdLst/>
            <a:ahLst/>
            <a:cxnLst/>
            <a:rect l="0" t="0" r="0" b="0"/>
            <a:pathLst>
              <a:path w="11605260" h="1">
                <a:moveTo>
                  <a:pt x="0" y="0"/>
                </a:moveTo>
                <a:lnTo>
                  <a:pt x="11604764" y="0"/>
                </a:lnTo>
              </a:path>
            </a:pathLst>
          </a:custGeom>
          <a:noFill/>
          <a:ln w="25400" cap="flat" cmpd="sng">
            <a:solidFill>
              <a:srgbClr val="6FAC46"/>
            </a:solidFill>
            <a:prstDash val="solid"/>
            <a:round/>
            <a:headEnd type="none" w="med" len="med"/>
            <a:tailEnd type="none" w="med" len="med"/>
          </a:ln>
        </p:spPr>
        <p:txBody>
          <a:bodyPr/>
          <a:lstStyle/>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矩形 94209"/>
          <p:cNvSpPr/>
          <p:nvPr/>
        </p:nvSpPr>
        <p:spPr>
          <a:xfrm>
            <a:off x="3404235" y="397510"/>
            <a:ext cx="4653280" cy="583565"/>
          </a:xfrm>
          <a:prstGeom prst="rect">
            <a:avLst/>
          </a:prstGeom>
          <a:noFill/>
          <a:ln w="9525">
            <a:noFill/>
          </a:ln>
        </p:spPr>
        <p:txBody>
          <a:bodyPr wrap="none" anchor="t">
            <a:spAutoFit/>
          </a:bodyPr>
          <a:lstStyle/>
          <a:p>
            <a:pPr fontAlgn="base"/>
            <a:r>
              <a:rPr lang="zh-CN" altLang="en-US" sz="3200" strike="noStrike" noProof="1">
                <a:effectLst>
                  <a:outerShdw blurRad="38100" dist="38100" dir="2700000">
                    <a:srgbClr val="C0C0C0"/>
                  </a:outerShdw>
                </a:effectLst>
                <a:latin typeface="微软雅黑" panose="020B0503020204020204" pitchFamily="34" charset="-122"/>
                <a:ea typeface="微软雅黑" panose="020B0503020204020204" pitchFamily="34" charset="-122"/>
                <a:cs typeface="+mn-cs"/>
              </a:rPr>
              <a:t>（二）地方品种选育措施</a:t>
            </a:r>
          </a:p>
        </p:txBody>
      </p:sp>
      <p:sp>
        <p:nvSpPr>
          <p:cNvPr id="94211" name="内容占位符 94210"/>
          <p:cNvSpPr>
            <a:spLocks noGrp="1" noRot="1"/>
          </p:cNvSpPr>
          <p:nvPr>
            <p:ph idx="4294967295"/>
          </p:nvPr>
        </p:nvSpPr>
        <p:spPr>
          <a:xfrm>
            <a:off x="3472815" y="3889375"/>
            <a:ext cx="8719185" cy="2360930"/>
          </a:xfrm>
        </p:spPr>
        <p:txBody>
          <a:bodyPr lIns="91440" tIns="45720" rIns="91440" bIns="45720" anchor="t">
            <a:normAutofit lnSpcReduction="10000"/>
          </a:bodyPr>
          <a:lstStyle/>
          <a:p>
            <a:pPr marL="0" indent="0">
              <a:lnSpc>
                <a:spcPct val="100000"/>
              </a:lnSpc>
              <a:buNone/>
            </a:pPr>
            <a:r>
              <a:rPr lang="zh-CN" altLang="en-US" sz="2400" dirty="0">
                <a:ea typeface="宋体" panose="02010600030101010101" pitchFamily="2" charset="-122"/>
              </a:rPr>
              <a:t>（1）建立选育机构，制定选育计划 </a:t>
            </a:r>
          </a:p>
          <a:p>
            <a:pPr marL="0" indent="0">
              <a:lnSpc>
                <a:spcPct val="100000"/>
              </a:lnSpc>
              <a:buNone/>
            </a:pPr>
            <a:r>
              <a:rPr lang="zh-CN" altLang="en-US" sz="2400" dirty="0">
                <a:ea typeface="宋体" panose="02010600030101010101" pitchFamily="2" charset="-122"/>
              </a:rPr>
              <a:t>（2）划定选育基地，建立良种繁育体系 </a:t>
            </a:r>
          </a:p>
          <a:p>
            <a:pPr marL="0" indent="0">
              <a:lnSpc>
                <a:spcPct val="100000"/>
              </a:lnSpc>
              <a:buNone/>
            </a:pPr>
            <a:r>
              <a:rPr lang="zh-CN" altLang="en-US" sz="2400" dirty="0">
                <a:ea typeface="宋体" panose="02010600030101010101" pitchFamily="2" charset="-122"/>
              </a:rPr>
              <a:t>（3）健全性能测定制度，严格选种选配 </a:t>
            </a:r>
          </a:p>
          <a:p>
            <a:pPr marL="0" indent="0">
              <a:lnSpc>
                <a:spcPct val="100000"/>
              </a:lnSpc>
              <a:buNone/>
            </a:pPr>
            <a:r>
              <a:rPr lang="zh-CN" altLang="en-US" sz="2400" dirty="0">
                <a:ea typeface="宋体" panose="02010600030101010101" pitchFamily="2" charset="-122"/>
              </a:rPr>
              <a:t>（4）科学饲养，合理培育 </a:t>
            </a:r>
          </a:p>
          <a:p>
            <a:pPr marL="0" indent="0">
              <a:lnSpc>
                <a:spcPct val="100000"/>
              </a:lnSpc>
              <a:buNone/>
            </a:pPr>
            <a:r>
              <a:rPr lang="zh-CN" altLang="en-US" sz="2400" dirty="0">
                <a:ea typeface="宋体" panose="02010600030101010101" pitchFamily="2" charset="-122"/>
              </a:rPr>
              <a:t>（5）开展品系繁育 </a:t>
            </a:r>
          </a:p>
        </p:txBody>
      </p:sp>
      <p:sp>
        <p:nvSpPr>
          <p:cNvPr id="94221" name="矩形 94220"/>
          <p:cNvSpPr/>
          <p:nvPr/>
        </p:nvSpPr>
        <p:spPr>
          <a:xfrm>
            <a:off x="479425" y="1255395"/>
            <a:ext cx="3246755" cy="521970"/>
          </a:xfrm>
          <a:prstGeom prst="rect">
            <a:avLst/>
          </a:prstGeom>
          <a:noFill/>
          <a:ln w="9525">
            <a:noFill/>
          </a:ln>
        </p:spPr>
        <p:txBody>
          <a:bodyPr wrap="none" anchor="t">
            <a:spAutoFit/>
          </a:bodyPr>
          <a:lstStyle/>
          <a:p>
            <a:pPr fontAlgn="base"/>
            <a:r>
              <a:rPr lang="zh-CN" altLang="en-US" sz="2800" b="1" strike="noStrike" noProof="1">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1、地方品种的特点</a:t>
            </a:r>
          </a:p>
        </p:txBody>
      </p:sp>
      <p:sp>
        <p:nvSpPr>
          <p:cNvPr id="94222" name="矩形 94221"/>
          <p:cNvSpPr/>
          <p:nvPr/>
        </p:nvSpPr>
        <p:spPr>
          <a:xfrm>
            <a:off x="1214120" y="1889125"/>
            <a:ext cx="9755505" cy="1014730"/>
          </a:xfrm>
          <a:prstGeom prst="rect">
            <a:avLst/>
          </a:prstGeom>
          <a:noFill/>
          <a:ln w="9525">
            <a:noFill/>
          </a:ln>
        </p:spPr>
        <p:txBody>
          <a:bodyPr wrap="square">
            <a:spAutoFit/>
          </a:bodyPr>
          <a:lstStyle/>
          <a:p>
            <a:pPr fontAlgn="base">
              <a:lnSpc>
                <a:spcPct val="125000"/>
              </a:lnSpc>
            </a:pPr>
            <a:r>
              <a:rPr lang="zh-CN" altLang="en-US" sz="2400" strike="noStrike" noProof="1">
                <a:effectLst/>
                <a:latin typeface="宋体" panose="02010600030101010101" pitchFamily="2" charset="-122"/>
                <a:ea typeface="宋体" panose="02010600030101010101" pitchFamily="2" charset="-122"/>
                <a:cs typeface="+mn-cs"/>
              </a:rPr>
              <a:t>体质健壮、耐粗饲、适应性强、抗病能力强。</a:t>
            </a:r>
          </a:p>
          <a:p>
            <a:pPr fontAlgn="base">
              <a:lnSpc>
                <a:spcPct val="125000"/>
              </a:lnSpc>
            </a:pPr>
            <a:r>
              <a:rPr lang="zh-CN" altLang="en-US" sz="2400" strike="noStrike" noProof="1">
                <a:effectLst/>
                <a:latin typeface="宋体" panose="02010600030101010101" pitchFamily="2" charset="-122"/>
                <a:ea typeface="宋体" panose="02010600030101010101" pitchFamily="2" charset="-122"/>
                <a:cs typeface="+mn-cs"/>
              </a:rPr>
              <a:t>地方品种种类繁多，在生产性能和选育程度上差异很大。</a:t>
            </a:r>
          </a:p>
        </p:txBody>
      </p:sp>
      <p:sp>
        <p:nvSpPr>
          <p:cNvPr id="94223" name="矩形 94222"/>
          <p:cNvSpPr/>
          <p:nvPr/>
        </p:nvSpPr>
        <p:spPr>
          <a:xfrm>
            <a:off x="479425" y="3168015"/>
            <a:ext cx="4857115" cy="521970"/>
          </a:xfrm>
          <a:prstGeom prst="rect">
            <a:avLst/>
          </a:prstGeom>
          <a:noFill/>
          <a:ln w="9525">
            <a:noFill/>
          </a:ln>
        </p:spPr>
        <p:txBody>
          <a:bodyPr wrap="none" anchor="t">
            <a:spAutoFit/>
          </a:bodyPr>
          <a:lstStyle/>
          <a:p>
            <a:pPr fontAlgn="base"/>
            <a:r>
              <a:rPr lang="zh-CN" altLang="en-US" sz="2800" b="1" strike="noStrike" noProof="1">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2、地方品种选育的基本措施</a:t>
            </a:r>
            <a:r>
              <a:rPr lang="en-US" altLang="zh-CN" sz="1200" b="1" strike="noStrike" noProof="1">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wipe(down)">
                                      <p:cBhvr>
                                        <p:cTn id="7"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矩形 95233"/>
          <p:cNvSpPr/>
          <p:nvPr/>
        </p:nvSpPr>
        <p:spPr>
          <a:xfrm>
            <a:off x="4048760" y="513080"/>
            <a:ext cx="5466080" cy="583565"/>
          </a:xfrm>
          <a:prstGeom prst="rect">
            <a:avLst/>
          </a:prstGeom>
          <a:noFill/>
          <a:ln w="9525">
            <a:noFill/>
          </a:ln>
        </p:spPr>
        <p:txBody>
          <a:bodyPr wrap="none" anchor="t">
            <a:spAutoFit/>
          </a:bodyPr>
          <a:lstStyle/>
          <a:p>
            <a:pPr fontAlgn="base"/>
            <a:r>
              <a:rPr lang="zh-CN" altLang="en-US" sz="3200" strike="noStrike" noProof="1">
                <a:effectLst>
                  <a:outerShdw blurRad="38100" dist="38100" dir="2700000">
                    <a:srgbClr val="C0C0C0"/>
                  </a:outerShdw>
                </a:effectLst>
                <a:latin typeface="微软雅黑" panose="020B0503020204020204" pitchFamily="34" charset="-122"/>
                <a:ea typeface="微软雅黑" panose="020B0503020204020204" pitchFamily="34" charset="-122"/>
                <a:cs typeface="+mn-cs"/>
              </a:rPr>
              <a:t>（三）、引入品种的选育措施</a:t>
            </a:r>
          </a:p>
        </p:txBody>
      </p:sp>
      <p:sp>
        <p:nvSpPr>
          <p:cNvPr id="95235" name="矩形 95234"/>
          <p:cNvSpPr/>
          <p:nvPr/>
        </p:nvSpPr>
        <p:spPr>
          <a:xfrm>
            <a:off x="231140" y="1183640"/>
            <a:ext cx="5212080" cy="521970"/>
          </a:xfrm>
          <a:prstGeom prst="rect">
            <a:avLst/>
          </a:prstGeom>
          <a:noFill/>
          <a:ln w="9525">
            <a:noFill/>
          </a:ln>
        </p:spPr>
        <p:txBody>
          <a:bodyPr wrap="none" anchor="t">
            <a:spAutoFit/>
          </a:bodyPr>
          <a:lstStyle/>
          <a:p>
            <a:pPr fontAlgn="base"/>
            <a:r>
              <a:rPr lang="zh-CN" altLang="en-US" sz="2800" b="1" strike="noStrike" noProof="1">
                <a:solidFill>
                  <a:srgbClr val="002060"/>
                </a:solidFill>
                <a:effectLst/>
                <a:latin typeface="微软雅黑" panose="020B0503020204020204" pitchFamily="34" charset="-122"/>
                <a:ea typeface="微软雅黑" panose="020B0503020204020204" pitchFamily="34" charset="-122"/>
                <a:cs typeface="+mn-cs"/>
              </a:rPr>
              <a:t>（一）引种的注意事项（</a:t>
            </a:r>
            <a:r>
              <a:rPr lang="en-US" altLang="zh-CN" sz="2800" b="1" strike="noStrike" noProof="1">
                <a:solidFill>
                  <a:srgbClr val="002060"/>
                </a:solidFill>
                <a:effectLst/>
                <a:latin typeface="微软雅黑" panose="020B0503020204020204" pitchFamily="34" charset="-122"/>
                <a:ea typeface="微软雅黑" panose="020B0503020204020204" pitchFamily="34" charset="-122"/>
                <a:cs typeface="+mn-cs"/>
              </a:rPr>
              <a:t>1&amp;2</a:t>
            </a:r>
            <a:r>
              <a:rPr lang="zh-CN" altLang="en-US" sz="2800" b="1" strike="noStrike" noProof="1">
                <a:solidFill>
                  <a:srgbClr val="002060"/>
                </a:solidFill>
                <a:effectLst/>
                <a:latin typeface="微软雅黑" panose="020B0503020204020204" pitchFamily="34" charset="-122"/>
                <a:ea typeface="微软雅黑" panose="020B0503020204020204" pitchFamily="34" charset="-122"/>
                <a:cs typeface="+mn-cs"/>
              </a:rPr>
              <a:t>）</a:t>
            </a:r>
          </a:p>
        </p:txBody>
      </p:sp>
      <p:sp>
        <p:nvSpPr>
          <p:cNvPr id="95236" name="矩形 95235"/>
          <p:cNvSpPr/>
          <p:nvPr/>
        </p:nvSpPr>
        <p:spPr>
          <a:xfrm>
            <a:off x="1379220" y="1861185"/>
            <a:ext cx="9813290" cy="1168400"/>
          </a:xfrm>
          <a:prstGeom prst="rect">
            <a:avLst/>
          </a:prstGeom>
          <a:noFill/>
          <a:ln w="9525">
            <a:noFill/>
          </a:ln>
        </p:spPr>
        <p:txBody>
          <a:bodyPr wrap="square">
            <a:spAutoFit/>
          </a:bodyPr>
          <a:lstStyle/>
          <a:p>
            <a:pPr fontAlgn="base">
              <a:lnSpc>
                <a:spcPct val="125000"/>
              </a:lnSpc>
            </a:pPr>
            <a:r>
              <a:rPr lang="zh-CN" altLang="en-US" sz="2800" strike="noStrike" noProof="1">
                <a:solidFill>
                  <a:srgbClr val="FF0000"/>
                </a:solidFill>
                <a:effectLst/>
                <a:latin typeface="宋体" panose="02010600030101010101" pitchFamily="2" charset="-122"/>
                <a:ea typeface="宋体" panose="02010600030101010101" pitchFamily="2" charset="-122"/>
                <a:cs typeface="+mn-cs"/>
              </a:rPr>
              <a:t>引种的概念</a:t>
            </a:r>
            <a:r>
              <a:rPr lang="zh-CN" altLang="en-US" sz="2800" strike="noStrike" noProof="1">
                <a:effectLst/>
                <a:latin typeface="宋体" panose="02010600030101010101" pitchFamily="2" charset="-122"/>
                <a:ea typeface="宋体" panose="02010600030101010101" pitchFamily="2" charset="-122"/>
                <a:cs typeface="+mn-cs"/>
              </a:rPr>
              <a:t>：</a:t>
            </a:r>
            <a:r>
              <a:rPr lang="zh-CN" altLang="en-US" sz="2800" strike="noStrike" noProof="1">
                <a:gradFill>
                  <a:gsLst>
                    <a:gs pos="0">
                      <a:srgbClr val="012D86"/>
                    </a:gs>
                    <a:gs pos="100000">
                      <a:srgbClr val="0E2557"/>
                    </a:gs>
                  </a:gsLst>
                  <a:lin scaled="0"/>
                </a:gradFill>
                <a:effectLst/>
                <a:latin typeface="宋体" panose="02010600030101010101" pitchFamily="2" charset="-122"/>
                <a:ea typeface="宋体" panose="02010600030101010101" pitchFamily="2" charset="-122"/>
                <a:cs typeface="+mn-cs"/>
              </a:rPr>
              <a:t>把外地或外国的优良品种、品系或类型引进当地，直接推广或作为育种材料的工作，叫做引种。</a:t>
            </a:r>
            <a:r>
              <a:rPr lang="zh-CN" altLang="en-US" sz="2800" strike="noStrike" noProof="1">
                <a:gradFill>
                  <a:gsLst>
                    <a:gs pos="0">
                      <a:srgbClr val="012D86"/>
                    </a:gs>
                    <a:gs pos="100000">
                      <a:srgbClr val="0E2557"/>
                    </a:gs>
                  </a:gsLst>
                  <a:lin scaled="0"/>
                </a:gradFill>
                <a:effectLst/>
                <a:latin typeface="Verdana" panose="020B0604030504040204" pitchFamily="34" charset="0"/>
                <a:ea typeface="宋体" panose="02010600030101010101" pitchFamily="2" charset="-122"/>
                <a:cs typeface="+mn-cs"/>
              </a:rPr>
              <a:t> </a:t>
            </a:r>
          </a:p>
        </p:txBody>
      </p:sp>
      <p:sp>
        <p:nvSpPr>
          <p:cNvPr id="95239" name="矩形 95238"/>
          <p:cNvSpPr/>
          <p:nvPr/>
        </p:nvSpPr>
        <p:spPr>
          <a:xfrm>
            <a:off x="730885" y="3383280"/>
            <a:ext cx="3484245" cy="478155"/>
          </a:xfrm>
          <a:prstGeom prst="rect">
            <a:avLst/>
          </a:prstGeom>
          <a:noFill/>
          <a:ln w="9525">
            <a:noFill/>
          </a:ln>
        </p:spPr>
        <p:txBody>
          <a:bodyPr wrap="none" anchor="t">
            <a:spAutoFit/>
          </a:bodyPr>
          <a:lstStyle/>
          <a:p>
            <a:pPr fontAlgn="base">
              <a:lnSpc>
                <a:spcPct val="90000"/>
              </a:lnSpc>
              <a:spcBef>
                <a:spcPct val="50000"/>
              </a:spcBef>
              <a:buClr>
                <a:schemeClr val="folHlink"/>
              </a:buClr>
            </a:pPr>
            <a:r>
              <a:rPr lang="zh-CN" altLang="en-US" sz="2800" strike="noStrike" noProof="1">
                <a:effectLst/>
                <a:latin typeface="微软雅黑" panose="020B0503020204020204" pitchFamily="34" charset="-122"/>
                <a:ea typeface="微软雅黑" panose="020B0503020204020204" pitchFamily="34" charset="-122"/>
                <a:cs typeface="微软雅黑" panose="020B0503020204020204" pitchFamily="34" charset="-122"/>
              </a:rPr>
              <a:t>1.正确选择引入品种 </a:t>
            </a:r>
          </a:p>
        </p:txBody>
      </p:sp>
      <p:sp>
        <p:nvSpPr>
          <p:cNvPr id="95240" name="矩形 95239"/>
          <p:cNvSpPr/>
          <p:nvPr/>
        </p:nvSpPr>
        <p:spPr>
          <a:xfrm>
            <a:off x="1068705" y="4135120"/>
            <a:ext cx="10307320" cy="2091690"/>
          </a:xfrm>
          <a:prstGeom prst="rect">
            <a:avLst/>
          </a:prstGeom>
          <a:noFill/>
          <a:ln w="9525">
            <a:noFill/>
          </a:ln>
        </p:spPr>
        <p:txBody>
          <a:bodyPr wrap="square">
            <a:spAutoFit/>
          </a:bodyPr>
          <a:lstStyle/>
          <a:p>
            <a:pPr marL="342900" indent="-342900" algn="just">
              <a:lnSpc>
                <a:spcPct val="100000"/>
              </a:lnSpc>
              <a:spcBef>
                <a:spcPts val="1200"/>
              </a:spcBef>
              <a:buFont typeface="Wingdings" panose="05000000000000000000" charset="0"/>
              <a:buChar char="p"/>
            </a:pPr>
            <a:r>
              <a:rPr lang="zh-CN" altLang="en-US" sz="2400" strike="noStrike" noProof="1">
                <a:effectLst/>
                <a:latin typeface="宋体" panose="02010600030101010101" pitchFamily="2" charset="-122"/>
                <a:ea typeface="宋体" panose="02010600030101010101" pitchFamily="2" charset="-122"/>
                <a:cs typeface="+mn-cs"/>
              </a:rPr>
              <a:t>应根据</a:t>
            </a:r>
            <a:r>
              <a:rPr lang="zh-CN" altLang="en-US" sz="2400" b="1" strike="noStrike" noProof="1">
                <a:solidFill>
                  <a:srgbClr val="FF0000"/>
                </a:solidFill>
                <a:effectLst/>
                <a:latin typeface="宋体" panose="02010600030101010101" pitchFamily="2" charset="-122"/>
                <a:ea typeface="宋体" panose="02010600030101010101" pitchFamily="2" charset="-122"/>
                <a:cs typeface="+mn-cs"/>
              </a:rPr>
              <a:t>需要和可能</a:t>
            </a:r>
            <a:r>
              <a:rPr lang="zh-CN" altLang="en-US" sz="2400" strike="noStrike" noProof="1">
                <a:effectLst/>
                <a:latin typeface="宋体" panose="02010600030101010101" pitchFamily="2" charset="-122"/>
                <a:ea typeface="宋体" panose="02010600030101010101" pitchFamily="2" charset="-122"/>
                <a:cs typeface="+mn-cs"/>
              </a:rPr>
              <a:t>来决定，既要看引入品种的经济价值和种用价值的高低以及是否为市场所急需，同时也要看其能否适应当地条件。</a:t>
            </a:r>
          </a:p>
          <a:p>
            <a:pPr marL="342900" indent="-342900" algn="just">
              <a:lnSpc>
                <a:spcPct val="100000"/>
              </a:lnSpc>
              <a:spcBef>
                <a:spcPts val="1200"/>
              </a:spcBef>
              <a:buFont typeface="Wingdings" panose="05000000000000000000" charset="0"/>
              <a:buChar char="p"/>
            </a:pPr>
            <a:r>
              <a:rPr lang="zh-CN" altLang="en-US" sz="2400" strike="noStrike" noProof="1">
                <a:effectLst/>
                <a:latin typeface="宋体" panose="02010600030101010101" pitchFamily="2" charset="-122"/>
                <a:ea typeface="宋体" panose="02010600030101010101" pitchFamily="2" charset="-122"/>
                <a:cs typeface="+mn-cs"/>
              </a:rPr>
              <a:t>判断一个品种适宜引入的可靠方法，是先</a:t>
            </a:r>
            <a:r>
              <a:rPr lang="zh-CN" altLang="en-US" sz="2400" strike="noStrike" noProof="1">
                <a:solidFill>
                  <a:srgbClr val="FF0000"/>
                </a:solidFill>
                <a:effectLst/>
                <a:latin typeface="宋体" panose="02010600030101010101" pitchFamily="2" charset="-122"/>
                <a:ea typeface="宋体" panose="02010600030101010101" pitchFamily="2" charset="-122"/>
                <a:cs typeface="+mn-cs"/>
              </a:rPr>
              <a:t>引入少量个体</a:t>
            </a:r>
            <a:r>
              <a:rPr lang="zh-CN" altLang="en-US" sz="2400" strike="noStrike" noProof="1">
                <a:effectLst/>
                <a:latin typeface="宋体" panose="02010600030101010101" pitchFamily="2" charset="-122"/>
                <a:ea typeface="宋体" panose="02010600030101010101" pitchFamily="2" charset="-122"/>
                <a:cs typeface="+mn-cs"/>
              </a:rPr>
              <a:t>进行引种适应性观察，如果经观察经济价值和种用价值良好，并适应当地条件后，再行大量引入。</a:t>
            </a:r>
            <a:endParaRPr lang="zh-CN" altLang="en-US" sz="2400" strike="noStrike" noProof="1">
              <a:effectLst/>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矩形 96258"/>
          <p:cNvSpPr/>
          <p:nvPr/>
        </p:nvSpPr>
        <p:spPr>
          <a:xfrm>
            <a:off x="600075" y="533400"/>
            <a:ext cx="2957195" cy="534035"/>
          </a:xfrm>
          <a:prstGeom prst="rect">
            <a:avLst/>
          </a:prstGeom>
          <a:noFill/>
          <a:ln w="9525">
            <a:noFill/>
          </a:ln>
        </p:spPr>
        <p:txBody>
          <a:bodyPr wrap="none" anchor="t">
            <a:spAutoFit/>
          </a:bodyPr>
          <a:lstStyle/>
          <a:p>
            <a:pPr fontAlgn="base">
              <a:lnSpc>
                <a:spcPct val="90000"/>
              </a:lnSpc>
              <a:spcBef>
                <a:spcPct val="50000"/>
              </a:spcBef>
              <a:buClr>
                <a:schemeClr val="folHlink"/>
              </a:buClr>
            </a:pPr>
            <a:r>
              <a:rPr lang="zh-CN" altLang="en-US" sz="3200" strike="noStrike" noProof="1">
                <a:effectLst/>
                <a:latin typeface="微软雅黑" panose="020B0503020204020204" pitchFamily="34" charset="-122"/>
                <a:ea typeface="微软雅黑" panose="020B0503020204020204" pitchFamily="34" charset="-122"/>
                <a:cs typeface="微软雅黑" panose="020B0503020204020204" pitchFamily="34" charset="-122"/>
              </a:rPr>
              <a:t>2.注意引种方法 </a:t>
            </a:r>
          </a:p>
        </p:txBody>
      </p:sp>
      <p:sp>
        <p:nvSpPr>
          <p:cNvPr id="96260" name="矩形 96259"/>
          <p:cNvSpPr/>
          <p:nvPr/>
        </p:nvSpPr>
        <p:spPr>
          <a:xfrm>
            <a:off x="837565" y="1520825"/>
            <a:ext cx="10886440" cy="4523105"/>
          </a:xfrm>
          <a:prstGeom prst="rect">
            <a:avLst/>
          </a:prstGeom>
          <a:noFill/>
          <a:ln w="9525">
            <a:noFill/>
          </a:ln>
        </p:spPr>
        <p:txBody>
          <a:bodyPr wrap="square">
            <a:spAutoFit/>
          </a:bodyPr>
          <a:lstStyle/>
          <a:p>
            <a:pPr marL="514350" indent="-514350" fontAlgn="base">
              <a:lnSpc>
                <a:spcPct val="125000"/>
              </a:lnSpc>
              <a:buFont typeface="+mj-ea"/>
              <a:buAutoNum type="circleNumDbPlain"/>
            </a:pPr>
            <a:r>
              <a:rPr lang="zh-CN" altLang="en-US" sz="2800" strike="noStrike" noProof="1">
                <a:solidFill>
                  <a:srgbClr val="002060"/>
                </a:solidFill>
                <a:effectLst/>
                <a:latin typeface="微软雅黑" panose="020B0503020204020204" pitchFamily="34" charset="-122"/>
                <a:ea typeface="微软雅黑" panose="020B0503020204020204" pitchFamily="34" charset="-122"/>
                <a:cs typeface="+mn-cs"/>
              </a:rPr>
              <a:t>慎重选择个体</a:t>
            </a:r>
          </a:p>
          <a:p>
            <a:pPr lvl="1" fontAlgn="base">
              <a:lnSpc>
                <a:spcPct val="125000"/>
              </a:lnSpc>
              <a:buFont typeface="+mj-ea"/>
            </a:pPr>
            <a:r>
              <a:rPr lang="zh-CN" altLang="en-US" sz="2000" strike="noStrike" noProof="1">
                <a:solidFill>
                  <a:schemeClr val="tx1"/>
                </a:solidFill>
                <a:effectLst/>
                <a:latin typeface="宋体" panose="02010600030101010101" pitchFamily="2" charset="-122"/>
                <a:ea typeface="宋体" panose="02010600030101010101" pitchFamily="2" charset="-122"/>
                <a:cs typeface="+mn-cs"/>
              </a:rPr>
              <a:t>除体质外貌、健康、发育状况外，还应加强系谱及相关资料的审查，注意亲代及同胞的生产性能，防止有害基因和遗传病。</a:t>
            </a:r>
            <a:endParaRPr lang="zh-CN" altLang="en-US" sz="2000" strike="noStrike" noProof="1">
              <a:solidFill>
                <a:schemeClr val="tx1"/>
              </a:solidFill>
              <a:effectLst/>
              <a:latin typeface="宋体" panose="02010600030101010101" pitchFamily="2" charset="-122"/>
            </a:endParaRPr>
          </a:p>
          <a:p>
            <a:pPr marL="514350" indent="-514350" fontAlgn="base">
              <a:lnSpc>
                <a:spcPct val="125000"/>
              </a:lnSpc>
              <a:buFont typeface="+mj-ea"/>
              <a:buAutoNum type="circleNumDbPlain"/>
            </a:pPr>
            <a:r>
              <a:rPr lang="zh-CN" altLang="en-US" sz="2800" strike="noStrike" noProof="1">
                <a:solidFill>
                  <a:srgbClr val="002060"/>
                </a:solidFill>
                <a:effectLst/>
                <a:latin typeface="微软雅黑" panose="020B0503020204020204" pitchFamily="34" charset="-122"/>
                <a:ea typeface="微软雅黑" panose="020B0503020204020204" pitchFamily="34" charset="-122"/>
                <a:cs typeface="+mn-cs"/>
              </a:rPr>
              <a:t>引入的个体间不宜有亲缘关系</a:t>
            </a:r>
            <a:r>
              <a:rPr lang="zh-CN" altLang="en-US" sz="2800" strike="noStrike" noProof="1">
                <a:solidFill>
                  <a:schemeClr val="tx1"/>
                </a:solidFill>
                <a:effectLst/>
                <a:latin typeface="宋体" panose="02010600030101010101" pitchFamily="2" charset="-122"/>
                <a:ea typeface="宋体" panose="02010600030101010101" pitchFamily="2" charset="-122"/>
                <a:cs typeface="+mn-cs"/>
              </a:rPr>
              <a:t>，公畜最好来自不同的品系；</a:t>
            </a:r>
            <a:endParaRPr lang="zh-CN" altLang="en-US" sz="2800" strike="noStrike" noProof="1">
              <a:solidFill>
                <a:schemeClr val="tx1"/>
              </a:solidFill>
              <a:effectLst/>
              <a:latin typeface="宋体" panose="02010600030101010101" pitchFamily="2" charset="-122"/>
            </a:endParaRPr>
          </a:p>
          <a:p>
            <a:pPr marL="514350" indent="-514350" fontAlgn="base">
              <a:lnSpc>
                <a:spcPct val="125000"/>
              </a:lnSpc>
              <a:buFont typeface="+mj-ea"/>
              <a:buAutoNum type="circleNumDbPlain"/>
            </a:pPr>
            <a:r>
              <a:rPr lang="zh-CN" altLang="en-US" sz="2800" strike="noStrike" noProof="1">
                <a:solidFill>
                  <a:srgbClr val="002060"/>
                </a:solidFill>
                <a:effectLst/>
                <a:latin typeface="微软雅黑" panose="020B0503020204020204" pitchFamily="34" charset="-122"/>
                <a:ea typeface="微软雅黑" panose="020B0503020204020204" pitchFamily="34" charset="-122"/>
                <a:cs typeface="+mn-cs"/>
              </a:rPr>
              <a:t>选择健壮的幼体</a:t>
            </a:r>
            <a:r>
              <a:rPr lang="zh-CN" altLang="en-US" sz="2800" strike="noStrike" noProof="1">
                <a:solidFill>
                  <a:schemeClr val="tx1"/>
                </a:solidFill>
                <a:effectLst/>
                <a:latin typeface="宋体" panose="02010600030101010101" pitchFamily="2" charset="-122"/>
                <a:ea typeface="宋体" panose="02010600030101010101" pitchFamily="2" charset="-122"/>
                <a:cs typeface="+mn-cs"/>
              </a:rPr>
              <a:t>；</a:t>
            </a:r>
            <a:endParaRPr lang="zh-CN" altLang="en-US" sz="2800" strike="noStrike" noProof="1">
              <a:solidFill>
                <a:schemeClr val="tx1"/>
              </a:solidFill>
              <a:effectLst/>
              <a:latin typeface="宋体" panose="02010600030101010101" pitchFamily="2" charset="-122"/>
            </a:endParaRPr>
          </a:p>
          <a:p>
            <a:pPr marL="514350" indent="-514350" fontAlgn="base">
              <a:lnSpc>
                <a:spcPct val="125000"/>
              </a:lnSpc>
              <a:buFont typeface="+mj-ea"/>
              <a:buAutoNum type="circleNumDbPlain"/>
            </a:pPr>
            <a:r>
              <a:rPr lang="zh-CN" altLang="en-US" sz="2800" strike="noStrike" noProof="1">
                <a:solidFill>
                  <a:srgbClr val="002060"/>
                </a:solidFill>
                <a:effectLst/>
                <a:latin typeface="微软雅黑" panose="020B0503020204020204" pitchFamily="34" charset="-122"/>
                <a:ea typeface="微软雅黑" panose="020B0503020204020204" pitchFamily="34" charset="-122"/>
                <a:cs typeface="+mn-cs"/>
              </a:rPr>
              <a:t>引种时间最好在两地气候差异不大的季节</a:t>
            </a:r>
            <a:r>
              <a:rPr lang="zh-CN" altLang="en-US" sz="2800" strike="noStrike" noProof="1">
                <a:solidFill>
                  <a:schemeClr val="tx1"/>
                </a:solidFill>
                <a:effectLst/>
                <a:latin typeface="宋体" panose="02010600030101010101" pitchFamily="2" charset="-122"/>
                <a:ea typeface="宋体" panose="02010600030101010101" pitchFamily="2" charset="-122"/>
                <a:cs typeface="+mn-cs"/>
              </a:rPr>
              <a:t>；</a:t>
            </a:r>
            <a:endParaRPr lang="zh-CN" altLang="en-US" sz="2800" strike="noStrike" noProof="1">
              <a:solidFill>
                <a:schemeClr val="tx1"/>
              </a:solidFill>
              <a:effectLst/>
              <a:latin typeface="宋体" panose="02010600030101010101" pitchFamily="2" charset="-122"/>
            </a:endParaRPr>
          </a:p>
          <a:p>
            <a:pPr marL="514350" indent="-514350" fontAlgn="base">
              <a:lnSpc>
                <a:spcPct val="125000"/>
              </a:lnSpc>
              <a:buFont typeface="+mj-ea"/>
              <a:buAutoNum type="circleNumDbPlain"/>
            </a:pPr>
            <a:r>
              <a:rPr lang="zh-CN" altLang="en-US" sz="2800" strike="noStrike" noProof="1">
                <a:solidFill>
                  <a:srgbClr val="002060"/>
                </a:solidFill>
                <a:effectLst/>
                <a:latin typeface="微软雅黑" panose="020B0503020204020204" pitchFamily="34" charset="-122"/>
                <a:ea typeface="微软雅黑" panose="020B0503020204020204" pitchFamily="34" charset="-122"/>
                <a:cs typeface="+mn-cs"/>
              </a:rPr>
              <a:t>严格执行检疫制度，</a:t>
            </a:r>
            <a:r>
              <a:rPr lang="zh-CN" altLang="en-US" sz="2800" strike="noStrike" noProof="1">
                <a:solidFill>
                  <a:schemeClr val="tx1"/>
                </a:solidFill>
                <a:effectLst/>
                <a:latin typeface="宋体" panose="02010600030101010101" pitchFamily="2" charset="-122"/>
                <a:ea typeface="宋体" panose="02010600030101010101" pitchFamily="2" charset="-122"/>
                <a:cs typeface="+mn-cs"/>
              </a:rPr>
              <a:t>引入途中和引入后初期应执行隔离观察制度，防止带入疫病。</a:t>
            </a:r>
            <a:endParaRPr lang="zh-CN" altLang="en-US" sz="2800" strike="noStrike" noProof="1">
              <a:solidFill>
                <a:schemeClr val="tx1"/>
              </a:solidFill>
              <a:effectLst/>
              <a:latin typeface="Times New Roman" panose="02020603050405020304" pitchFamily="18" charset="0"/>
              <a:cs typeface="Times New Roman" panose="02020603050405020304" pitchFamily="18" charset="0"/>
            </a:endParaRPr>
          </a:p>
          <a:p>
            <a:pPr marL="514350" indent="-514350" eaLnBrk="0" fontAlgn="base" hangingPunct="0"/>
            <a:endParaRPr lang="zh-CN" altLang="en-US" sz="2800" strike="noStrike" noProof="1">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99329"/>
          <p:cNvSpPr>
            <a:spLocks noGrp="1" noRot="1"/>
          </p:cNvSpPr>
          <p:nvPr>
            <p:ph type="title" idx="4294967295"/>
          </p:nvPr>
        </p:nvSpPr>
        <p:spPr>
          <a:xfrm>
            <a:off x="1222375" y="436880"/>
            <a:ext cx="10969625" cy="706120"/>
          </a:xfrm>
        </p:spPr>
        <p:txBody>
          <a:bodyPr lIns="91440" tIns="45720" rIns="91440" bIns="45720" anchor="ctr"/>
          <a:lstStyle/>
          <a:p>
            <a:r>
              <a:rPr lang="zh-CN" altLang="en-US" dirty="0">
                <a:latin typeface="微软雅黑" panose="020B0503020204020204" pitchFamily="34" charset="-122"/>
                <a:cs typeface="微软雅黑" panose="020B0503020204020204" pitchFamily="34" charset="-122"/>
              </a:rPr>
              <a:t>四、引入品种的选育措施 </a:t>
            </a:r>
          </a:p>
        </p:txBody>
      </p:sp>
      <p:sp>
        <p:nvSpPr>
          <p:cNvPr id="99331" name="矩形 99330"/>
          <p:cNvSpPr/>
          <p:nvPr/>
        </p:nvSpPr>
        <p:spPr>
          <a:xfrm>
            <a:off x="611505" y="1563370"/>
            <a:ext cx="3246755" cy="521970"/>
          </a:xfrm>
          <a:prstGeom prst="rect">
            <a:avLst/>
          </a:prstGeom>
          <a:noFill/>
          <a:ln w="9525">
            <a:noFill/>
          </a:ln>
        </p:spPr>
        <p:txBody>
          <a:bodyPr wrap="none" anchor="t">
            <a:spAutoFit/>
          </a:bodyPr>
          <a:lstStyle/>
          <a:p>
            <a:pPr fontAlgn="base"/>
            <a:r>
              <a:rPr lang="zh-CN" altLang="en-US" sz="2800" b="1" strike="noStrike" noProof="1">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1、引入品种的特点</a:t>
            </a:r>
          </a:p>
        </p:txBody>
      </p:sp>
      <p:sp>
        <p:nvSpPr>
          <p:cNvPr id="99332" name="矩形 99331"/>
          <p:cNvSpPr/>
          <p:nvPr/>
        </p:nvSpPr>
        <p:spPr>
          <a:xfrm>
            <a:off x="1417320" y="2324735"/>
            <a:ext cx="9357360" cy="1706880"/>
          </a:xfrm>
          <a:prstGeom prst="rect">
            <a:avLst/>
          </a:prstGeom>
          <a:noFill/>
          <a:ln w="9525">
            <a:noFill/>
          </a:ln>
        </p:spPr>
        <p:txBody>
          <a:bodyPr wrap="square">
            <a:spAutoFit/>
          </a:bodyPr>
          <a:lstStyle/>
          <a:p>
            <a:pPr indent="276225" algn="just" fontAlgn="base">
              <a:lnSpc>
                <a:spcPct val="125000"/>
              </a:lnSpc>
            </a:pPr>
            <a:r>
              <a:rPr lang="zh-CN" altLang="en-US" sz="2800" strike="noStrike" noProof="1">
                <a:effectLst>
                  <a:outerShdw blurRad="38100" dist="38100" dir="2700000">
                    <a:srgbClr val="C0C0C0"/>
                  </a:outerShdw>
                </a:effectLst>
                <a:latin typeface="宋体" panose="02010600030101010101" pitchFamily="2" charset="-122"/>
                <a:ea typeface="宋体" panose="02010600030101010101" pitchFamily="2" charset="-122"/>
                <a:cs typeface="+mn-cs"/>
              </a:rPr>
              <a:t>（</a:t>
            </a:r>
            <a:r>
              <a:rPr lang="zh-CN" altLang="en-US" sz="2800" strike="noStrike" noProof="1">
                <a:effectLst>
                  <a:outerShdw blurRad="38100" dist="38100" dir="2700000">
                    <a:srgbClr val="C0C0C0"/>
                  </a:outerShdw>
                </a:effectLst>
                <a:latin typeface="Times New Roman" panose="02020603050405020304" pitchFamily="18" charset="0"/>
                <a:ea typeface="宋体" panose="02010600030101010101" pitchFamily="2" charset="-122"/>
                <a:cs typeface="+mn-cs"/>
              </a:rPr>
              <a:t>1</a:t>
            </a:r>
            <a:r>
              <a:rPr lang="zh-CN" altLang="en-US" sz="2800" strike="noStrike" noProof="1">
                <a:effectLst>
                  <a:outerShdw blurRad="38100" dist="38100" dir="2700000">
                    <a:srgbClr val="C0C0C0"/>
                  </a:outerShdw>
                </a:effectLst>
                <a:latin typeface="宋体" panose="02010600030101010101" pitchFamily="2" charset="-122"/>
                <a:ea typeface="宋体" panose="02010600030101010101" pitchFamily="2" charset="-122"/>
                <a:cs typeface="+mn-cs"/>
              </a:rPr>
              <a:t>）生产性能突出，对培育条件和育种技术要求较高；</a:t>
            </a:r>
            <a:endParaRPr lang="zh-CN" altLang="en-US" sz="2800" strike="noStrike" noProof="1">
              <a:effectLst>
                <a:outerShdw blurRad="38100" dist="38100" dir="2700000">
                  <a:srgbClr val="C0C0C0"/>
                </a:outerShdw>
              </a:effectLst>
              <a:latin typeface="Times New Roman" panose="02020603050405020304" pitchFamily="18" charset="0"/>
            </a:endParaRPr>
          </a:p>
          <a:p>
            <a:pPr indent="276225" algn="just" eaLnBrk="0" fontAlgn="base" hangingPunct="0">
              <a:lnSpc>
                <a:spcPct val="125000"/>
              </a:lnSpc>
            </a:pPr>
            <a:r>
              <a:rPr lang="zh-CN" altLang="en-US" sz="2800" strike="noStrike" noProof="1">
                <a:effectLst>
                  <a:outerShdw blurRad="38100" dist="38100" dir="2700000">
                    <a:srgbClr val="C0C0C0"/>
                  </a:outerShdw>
                </a:effectLst>
                <a:latin typeface="宋体" panose="02010600030101010101" pitchFamily="2" charset="-122"/>
                <a:ea typeface="宋体" panose="02010600030101010101" pitchFamily="2" charset="-122"/>
                <a:cs typeface="+mn-cs"/>
              </a:rPr>
              <a:t>（</a:t>
            </a:r>
            <a:r>
              <a:rPr lang="zh-CN" altLang="en-US" sz="2800" strike="noStrike" noProof="1">
                <a:effectLst>
                  <a:outerShdw blurRad="38100" dist="38100" dir="2700000">
                    <a:srgbClr val="C0C0C0"/>
                  </a:outerShdw>
                </a:effectLst>
                <a:latin typeface="Times New Roman" panose="02020603050405020304" pitchFamily="18" charset="0"/>
                <a:ea typeface="宋体" panose="02010600030101010101" pitchFamily="2" charset="-122"/>
                <a:cs typeface="+mn-cs"/>
              </a:rPr>
              <a:t>2</a:t>
            </a:r>
            <a:r>
              <a:rPr lang="zh-CN" altLang="en-US" sz="2800" strike="noStrike" noProof="1">
                <a:effectLst>
                  <a:outerShdw blurRad="38100" dist="38100" dir="2700000">
                    <a:srgbClr val="C0C0C0"/>
                  </a:outerShdw>
                </a:effectLst>
                <a:latin typeface="宋体" panose="02010600030101010101" pitchFamily="2" charset="-122"/>
                <a:ea typeface="宋体" panose="02010600030101010101" pitchFamily="2" charset="-122"/>
                <a:cs typeface="+mn-cs"/>
              </a:rPr>
              <a:t>）对新环境存在适应性的问题；</a:t>
            </a:r>
            <a:endParaRPr lang="zh-CN" altLang="en-US" sz="2800" strike="noStrike" noProof="1">
              <a:effectLst>
                <a:outerShdw blurRad="38100" dist="38100" dir="2700000">
                  <a:srgbClr val="C0C0C0"/>
                </a:outerShdw>
              </a:effectLst>
              <a:latin typeface="Times New Roman" panose="02020603050405020304" pitchFamily="18" charset="0"/>
            </a:endParaRPr>
          </a:p>
          <a:p>
            <a:pPr indent="276225" algn="just" eaLnBrk="0" fontAlgn="base" hangingPunct="0">
              <a:lnSpc>
                <a:spcPct val="125000"/>
              </a:lnSpc>
            </a:pPr>
            <a:r>
              <a:rPr lang="zh-CN" altLang="en-US" sz="2800" strike="noStrike" noProof="1">
                <a:effectLst>
                  <a:outerShdw blurRad="38100" dist="38100" dir="2700000">
                    <a:srgbClr val="C0C0C0"/>
                  </a:outerShdw>
                </a:effectLst>
                <a:latin typeface="宋体" panose="02010600030101010101" pitchFamily="2" charset="-122"/>
                <a:ea typeface="宋体" panose="02010600030101010101" pitchFamily="2" charset="-122"/>
                <a:cs typeface="+mn-cs"/>
              </a:rPr>
              <a:t>（</a:t>
            </a:r>
            <a:r>
              <a:rPr lang="zh-CN" altLang="en-US" sz="2800" strike="noStrike" noProof="1">
                <a:effectLst>
                  <a:outerShdw blurRad="38100" dist="38100" dir="2700000">
                    <a:srgbClr val="C0C0C0"/>
                  </a:outerShdw>
                </a:effectLst>
                <a:latin typeface="Times New Roman" panose="02020603050405020304" pitchFamily="18" charset="0"/>
                <a:ea typeface="宋体" panose="02010600030101010101" pitchFamily="2" charset="-122"/>
                <a:cs typeface="+mn-cs"/>
              </a:rPr>
              <a:t>3</a:t>
            </a:r>
            <a:r>
              <a:rPr lang="zh-CN" altLang="en-US" sz="2800" strike="noStrike" noProof="1">
                <a:effectLst>
                  <a:outerShdw blurRad="38100" dist="38100" dir="2700000">
                    <a:srgbClr val="C0C0C0"/>
                  </a:outerShdw>
                </a:effectLst>
                <a:latin typeface="宋体" panose="02010600030101010101" pitchFamily="2" charset="-122"/>
                <a:ea typeface="宋体" panose="02010600030101010101" pitchFamily="2" charset="-122"/>
                <a:cs typeface="+mn-cs"/>
              </a:rPr>
              <a:t>）数量少，易分散；</a:t>
            </a:r>
            <a:endParaRPr lang="zh-CN" altLang="en-US" sz="2800" strike="noStrike" noProof="1">
              <a:effectLst>
                <a:outerShdw blurRad="38100" dist="38100" dir="2700000">
                  <a:srgbClr val="C0C0C0"/>
                </a:outerShdw>
              </a:effectLst>
              <a:latin typeface="Times New Roman" panose="02020603050405020304" pitchFamily="18" charset="0"/>
            </a:endParaRPr>
          </a:p>
        </p:txBody>
      </p:sp>
      <p:sp>
        <p:nvSpPr>
          <p:cNvPr id="99333" name="矩形 99332"/>
          <p:cNvSpPr/>
          <p:nvPr/>
        </p:nvSpPr>
        <p:spPr>
          <a:xfrm>
            <a:off x="314325" y="4182745"/>
            <a:ext cx="11564620" cy="2076450"/>
          </a:xfrm>
          <a:prstGeom prst="rect">
            <a:avLst/>
          </a:prstGeom>
          <a:noFill/>
          <a:ln w="9525">
            <a:noFill/>
          </a:ln>
        </p:spPr>
        <p:txBody>
          <a:bodyPr wrap="square">
            <a:spAutoFit/>
          </a:bodyPr>
          <a:lstStyle/>
          <a:p>
            <a:pPr indent="276225" algn="just" fontAlgn="base">
              <a:lnSpc>
                <a:spcPct val="125000"/>
              </a:lnSpc>
            </a:pPr>
            <a:r>
              <a:rPr lang="zh-CN" altLang="en-US" sz="2800" b="1" strike="noStrike" noProof="1">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2、品种退化</a:t>
            </a:r>
          </a:p>
          <a:p>
            <a:pPr indent="276225" algn="just" eaLnBrk="0" fontAlgn="base" hangingPunct="0">
              <a:lnSpc>
                <a:spcPct val="125000"/>
              </a:lnSpc>
            </a:pPr>
            <a:r>
              <a:rPr lang="zh-CN" altLang="en-US" sz="2800" strike="noStrike" noProof="1">
                <a:effectLst/>
                <a:latin typeface="宋体" panose="02010600030101010101" pitchFamily="2" charset="-122"/>
                <a:ea typeface="宋体" panose="02010600030101010101" pitchFamily="2" charset="-122"/>
                <a:cs typeface="+mn-cs"/>
              </a:rPr>
              <a:t>（</a:t>
            </a:r>
            <a:r>
              <a:rPr lang="zh-CN" altLang="en-US" sz="2800" strike="noStrike" noProof="1">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2800" strike="noStrike" noProof="1">
                <a:effectLst/>
                <a:latin typeface="宋体" panose="02010600030101010101" pitchFamily="2" charset="-122"/>
                <a:ea typeface="宋体" panose="02010600030101010101" pitchFamily="2" charset="-122"/>
                <a:cs typeface="+mn-cs"/>
              </a:rPr>
              <a:t>）多数个体生长发育迟缓，生产性能下降；</a:t>
            </a:r>
            <a:endParaRPr lang="zh-CN" altLang="en-US" sz="2800" strike="noStrike" noProof="1">
              <a:effectLst/>
              <a:latin typeface="Times New Roman" panose="02020603050405020304" pitchFamily="18" charset="0"/>
              <a:cs typeface="Times New Roman" panose="02020603050405020304" pitchFamily="18" charset="0"/>
            </a:endParaRPr>
          </a:p>
          <a:p>
            <a:pPr indent="276225" algn="just" eaLnBrk="0" fontAlgn="base" hangingPunct="0">
              <a:lnSpc>
                <a:spcPct val="125000"/>
              </a:lnSpc>
            </a:pPr>
            <a:r>
              <a:rPr lang="zh-CN" altLang="en-US" sz="2800" strike="noStrike" noProof="1">
                <a:effectLst/>
                <a:latin typeface="宋体" panose="02010600030101010101" pitchFamily="2" charset="-122"/>
                <a:ea typeface="宋体" panose="02010600030101010101" pitchFamily="2" charset="-122"/>
                <a:cs typeface="+mn-cs"/>
              </a:rPr>
              <a:t>（</a:t>
            </a:r>
            <a:r>
              <a:rPr lang="zh-CN" altLang="en-US" sz="2800" strike="noStrike" noProof="1">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2800" strike="noStrike" noProof="1">
                <a:effectLst/>
                <a:latin typeface="宋体" panose="02010600030101010101" pitchFamily="2" charset="-122"/>
                <a:ea typeface="宋体" panose="02010600030101010101" pitchFamily="2" charset="-122"/>
                <a:cs typeface="+mn-cs"/>
              </a:rPr>
              <a:t>）发病率和死亡率增高，繁殖性能显著降低，且有逐代加剧趋势。</a:t>
            </a:r>
            <a:endParaRPr lang="zh-CN" altLang="en-US" sz="2800" strike="noStrike" noProof="1">
              <a:effectLst/>
              <a:latin typeface="Times New Roman" panose="02020603050405020304" pitchFamily="18" charset="0"/>
              <a:cs typeface="Times New Roman" panose="02020603050405020304" pitchFamily="18" charset="0"/>
            </a:endParaRPr>
          </a:p>
          <a:p>
            <a:pPr indent="276225" eaLnBrk="0" fontAlgn="base" hangingPunct="0"/>
            <a:endParaRPr lang="zh-CN" altLang="en-US" sz="2400" strike="noStrike" noProof="1">
              <a:effectLst/>
              <a:latin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矩形 97281"/>
          <p:cNvSpPr/>
          <p:nvPr/>
        </p:nvSpPr>
        <p:spPr>
          <a:xfrm>
            <a:off x="687070" y="465455"/>
            <a:ext cx="5310505" cy="583565"/>
          </a:xfrm>
          <a:prstGeom prst="rect">
            <a:avLst/>
          </a:prstGeom>
          <a:noFill/>
          <a:ln w="9525">
            <a:noFill/>
          </a:ln>
        </p:spPr>
        <p:txBody>
          <a:bodyPr wrap="none" anchor="t">
            <a:spAutoFit/>
          </a:bodyPr>
          <a:lstStyle/>
          <a:p>
            <a:pPr fontAlgn="base"/>
            <a:r>
              <a:rPr lang="zh-CN" altLang="en-US" sz="3200" b="1" strike="noStrike" noProof="1">
                <a:effectLst/>
                <a:latin typeface="微软雅黑" panose="020B0503020204020204" pitchFamily="34" charset="-122"/>
                <a:ea typeface="微软雅黑" panose="020B0503020204020204" pitchFamily="34" charset="-122"/>
                <a:cs typeface="微软雅黑" panose="020B0503020204020204" pitchFamily="34" charset="-122"/>
              </a:rPr>
              <a:t>3、引入品种的主要选育措施</a:t>
            </a:r>
          </a:p>
        </p:txBody>
      </p:sp>
      <p:sp>
        <p:nvSpPr>
          <p:cNvPr id="97283" name="矩形 97282"/>
          <p:cNvSpPr/>
          <p:nvPr/>
        </p:nvSpPr>
        <p:spPr>
          <a:xfrm>
            <a:off x="803910" y="1630680"/>
            <a:ext cx="10862945" cy="1553210"/>
          </a:xfrm>
          <a:prstGeom prst="rect">
            <a:avLst/>
          </a:prstGeom>
          <a:noFill/>
          <a:ln w="9525">
            <a:noFill/>
          </a:ln>
        </p:spPr>
        <p:txBody>
          <a:bodyPr wrap="square">
            <a:spAutoFit/>
          </a:bodyPr>
          <a:lstStyle/>
          <a:p>
            <a:pPr indent="276225" algn="just" fontAlgn="base">
              <a:lnSpc>
                <a:spcPct val="125000"/>
              </a:lnSpc>
            </a:pPr>
            <a:r>
              <a:rPr lang="zh-CN" altLang="en-US" sz="2800" b="1" strike="noStrike" noProof="1">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（1）集中繁殖，逐步推广。</a:t>
            </a:r>
          </a:p>
          <a:p>
            <a:pPr marL="457200" indent="-457200" algn="just" eaLnBrk="0" fontAlgn="base" hangingPunct="0">
              <a:lnSpc>
                <a:spcPct val="125000"/>
              </a:lnSpc>
              <a:buFont typeface="Wingdings" panose="05000000000000000000" charset="0"/>
              <a:buChar char="p"/>
            </a:pPr>
            <a:r>
              <a:rPr lang="zh-CN" altLang="en-US" sz="2400" strike="noStrike" noProof="1">
                <a:effectLst/>
                <a:latin typeface="宋体" panose="02010600030101010101" pitchFamily="2" charset="-122"/>
                <a:cs typeface="宋体" panose="02010600030101010101" pitchFamily="2" charset="-122"/>
              </a:rPr>
              <a:t>分散饲养会由于种公畜过少被迫近交而造成退化。</a:t>
            </a:r>
          </a:p>
          <a:p>
            <a:pPr marL="457200" indent="-457200" algn="just" eaLnBrk="0" fontAlgn="base" hangingPunct="0">
              <a:lnSpc>
                <a:spcPct val="125000"/>
              </a:lnSpc>
              <a:buFont typeface="Wingdings" panose="05000000000000000000" charset="0"/>
              <a:buChar char="p"/>
            </a:pPr>
            <a:r>
              <a:rPr lang="zh-CN" altLang="en-US" sz="2400" strike="noStrike" noProof="1">
                <a:effectLst/>
                <a:latin typeface="宋体" panose="02010600030101010101" pitchFamily="2" charset="-122"/>
                <a:cs typeface="宋体" panose="02010600030101010101" pitchFamily="2" charset="-122"/>
              </a:rPr>
              <a:t>一般大家畜要保持3头以上公畜和50头以上母畜。</a:t>
            </a:r>
          </a:p>
        </p:txBody>
      </p:sp>
      <p:sp>
        <p:nvSpPr>
          <p:cNvPr id="97284" name="矩形 97283"/>
          <p:cNvSpPr/>
          <p:nvPr/>
        </p:nvSpPr>
        <p:spPr>
          <a:xfrm>
            <a:off x="904240" y="3646170"/>
            <a:ext cx="10201275" cy="2476500"/>
          </a:xfrm>
          <a:prstGeom prst="rect">
            <a:avLst/>
          </a:prstGeom>
          <a:noFill/>
          <a:ln w="9525">
            <a:noFill/>
          </a:ln>
        </p:spPr>
        <p:txBody>
          <a:bodyPr wrap="square">
            <a:spAutoFit/>
          </a:bodyPr>
          <a:lstStyle/>
          <a:p>
            <a:pPr indent="276225" algn="just" fontAlgn="base">
              <a:lnSpc>
                <a:spcPct val="125000"/>
              </a:lnSpc>
            </a:pPr>
            <a:r>
              <a:rPr lang="zh-CN" altLang="en-US" sz="2800" b="1" strike="noStrike" noProof="1">
                <a:solidFill>
                  <a:srgbClr val="002060"/>
                </a:solidFill>
                <a:effectLst/>
                <a:latin typeface="微软雅黑" panose="020B0503020204020204" pitchFamily="34" charset="-122"/>
                <a:ea typeface="微软雅黑" panose="020B0503020204020204" pitchFamily="34" charset="-122"/>
                <a:cs typeface="微软雅黑" panose="020B0503020204020204" pitchFamily="34" charset="-122"/>
              </a:rPr>
              <a:t>（2）合理培育，防止退化。</a:t>
            </a:r>
          </a:p>
          <a:p>
            <a:pPr marL="342900" indent="-342900" algn="just" eaLnBrk="0" fontAlgn="base" hangingPunct="0">
              <a:lnSpc>
                <a:spcPct val="125000"/>
              </a:lnSpc>
              <a:buFont typeface="Wingdings" panose="05000000000000000000" charset="0"/>
              <a:buChar char="p"/>
            </a:pPr>
            <a:r>
              <a:rPr lang="zh-CN" altLang="en-US" sz="2400" strike="noStrike" noProof="1">
                <a:effectLst/>
                <a:latin typeface="宋体" panose="02010600030101010101" pitchFamily="2" charset="-122"/>
                <a:ea typeface="宋体" panose="02010600030101010101" pitchFamily="2" charset="-122"/>
                <a:cs typeface="+mn-cs"/>
              </a:rPr>
              <a:t>引种初期要尽量创造与原产地相似的饲养管理条件，</a:t>
            </a:r>
          </a:p>
          <a:p>
            <a:pPr marL="342900" indent="-342900" algn="just" eaLnBrk="0" fontAlgn="base" hangingPunct="0">
              <a:lnSpc>
                <a:spcPct val="125000"/>
              </a:lnSpc>
              <a:buFont typeface="Wingdings" panose="05000000000000000000" charset="0"/>
              <a:buChar char="p"/>
            </a:pPr>
            <a:r>
              <a:rPr lang="zh-CN" altLang="en-US" sz="2400" strike="noStrike" noProof="1">
                <a:effectLst/>
                <a:latin typeface="宋体" panose="02010600030101010101" pitchFamily="2" charset="-122"/>
                <a:ea typeface="宋体" panose="02010600030101010101" pitchFamily="2" charset="-122"/>
                <a:cs typeface="+mn-cs"/>
              </a:rPr>
              <a:t>然后随着适应性的增强再逐步改变为新地区的条件，并注意营养，采取相应的饲养管理方式。</a:t>
            </a:r>
          </a:p>
          <a:p>
            <a:pPr marL="342900" indent="-342900" algn="just" eaLnBrk="0" fontAlgn="base" hangingPunct="0">
              <a:lnSpc>
                <a:spcPct val="125000"/>
              </a:lnSpc>
              <a:buFont typeface="Wingdings" panose="05000000000000000000" charset="0"/>
              <a:buChar char="p"/>
            </a:pPr>
            <a:r>
              <a:rPr lang="zh-CN" altLang="en-US" sz="2400" strike="noStrike" noProof="1">
                <a:effectLst/>
                <a:latin typeface="宋体" panose="02010600030101010101" pitchFamily="2" charset="-122"/>
                <a:ea typeface="宋体" panose="02010600030101010101" pitchFamily="2" charset="-122"/>
                <a:cs typeface="+mn-cs"/>
              </a:rPr>
              <a:t>可以避免引种因暂时的不适应而导致品质退化。</a:t>
            </a:r>
            <a:endParaRPr lang="zh-CN" altLang="en-US" sz="2400" strike="noStrike" noProof="1">
              <a:effectLst/>
              <a:latin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a:solidFill>
                  <a:srgbClr val="002060"/>
                </a:solidFill>
                <a:effectLst/>
                <a:latin typeface="微软雅黑" panose="020B0503020204020204" pitchFamily="34" charset="-122"/>
                <a:cs typeface="微软雅黑" panose="020B0503020204020204" pitchFamily="34" charset="-122"/>
                <a:sym typeface="+mn-ea"/>
              </a:rPr>
              <a:t>（3）加强选种选配，开展品系繁育。</a:t>
            </a:r>
            <a:endParaRPr lang="zh-CN" altLang="en-US"/>
          </a:p>
        </p:txBody>
      </p:sp>
      <p:sp>
        <p:nvSpPr>
          <p:cNvPr id="3" name="内容占位符 2"/>
          <p:cNvSpPr>
            <a:spLocks noGrp="1"/>
          </p:cNvSpPr>
          <p:nvPr>
            <p:ph idx="1"/>
          </p:nvPr>
        </p:nvSpPr>
        <p:spPr>
          <a:xfrm>
            <a:off x="1152525" y="1863725"/>
            <a:ext cx="9880600" cy="4122420"/>
          </a:xfrm>
        </p:spPr>
        <p:txBody>
          <a:bodyPr/>
          <a:lstStyle/>
          <a:p>
            <a:pPr indent="-342900" algn="just" eaLnBrk="0" hangingPunct="0">
              <a:lnSpc>
                <a:spcPct val="100000"/>
              </a:lnSpc>
              <a:spcBef>
                <a:spcPts val="1200"/>
              </a:spcBef>
              <a:buFont typeface="Wingdings" panose="05000000000000000000" charset="0"/>
              <a:buChar char="p"/>
            </a:pPr>
            <a:r>
              <a:rPr sz="2400">
                <a:effectLst/>
                <a:latin typeface="微软雅黑" panose="020B0503020204020204" pitchFamily="34" charset="-122"/>
                <a:sym typeface="+mn-ea"/>
              </a:rPr>
              <a:t>选种时，要把适应性作为选择的重点，选择在新条件下生长发育良好，繁殖力强的个体，严格淘汰有退化表现的个体；</a:t>
            </a:r>
            <a:endParaRPr lang="zh-CN" altLang="en-US" sz="2400" strike="noStrike" noProof="1">
              <a:effectLst/>
              <a:latin typeface="微软雅黑" panose="020B0503020204020204" pitchFamily="34" charset="-122"/>
              <a:cs typeface="+mn-cs"/>
            </a:endParaRPr>
          </a:p>
          <a:p>
            <a:pPr indent="-342900" algn="just" eaLnBrk="0" hangingPunct="0">
              <a:lnSpc>
                <a:spcPct val="100000"/>
              </a:lnSpc>
              <a:spcBef>
                <a:spcPts val="1200"/>
              </a:spcBef>
              <a:buFont typeface="Wingdings" panose="05000000000000000000" charset="0"/>
              <a:buChar char="p"/>
            </a:pPr>
            <a:r>
              <a:rPr sz="2400">
                <a:effectLst/>
                <a:latin typeface="微软雅黑" panose="020B0503020204020204" pitchFamily="34" charset="-122"/>
                <a:sym typeface="+mn-ea"/>
              </a:rPr>
              <a:t>在选配上，避免近交交配，必要时可与当地品种进行导入杂交，以增强适应性。</a:t>
            </a:r>
            <a:endParaRPr lang="zh-CN" altLang="en-US" sz="2400" strike="noStrike" noProof="1">
              <a:effectLst/>
              <a:latin typeface="微软雅黑" panose="020B0503020204020204" pitchFamily="34" charset="-122"/>
              <a:cs typeface="+mn-cs"/>
            </a:endParaRPr>
          </a:p>
          <a:p>
            <a:pPr indent="-342900" algn="just" eaLnBrk="0" hangingPunct="0">
              <a:lnSpc>
                <a:spcPct val="100000"/>
              </a:lnSpc>
              <a:spcBef>
                <a:spcPts val="1200"/>
              </a:spcBef>
              <a:buFont typeface="Wingdings" panose="05000000000000000000" charset="0"/>
              <a:buChar char="p"/>
            </a:pPr>
            <a:r>
              <a:rPr sz="2400">
                <a:effectLst/>
                <a:latin typeface="微软雅黑" panose="020B0503020204020204" pitchFamily="34" charset="-122"/>
                <a:sym typeface="+mn-ea"/>
              </a:rPr>
              <a:t>对公畜的使用要合理，防止配种负担过重。</a:t>
            </a:r>
            <a:endParaRPr lang="zh-CN" altLang="en-US" sz="2400" strike="noStrike" noProof="1">
              <a:effectLst/>
              <a:latin typeface="微软雅黑" panose="020B0503020204020204" pitchFamily="34" charset="-122"/>
              <a:cs typeface="+mn-cs"/>
            </a:endParaRPr>
          </a:p>
          <a:p>
            <a:pPr indent="-342900" algn="just" eaLnBrk="0" hangingPunct="0">
              <a:lnSpc>
                <a:spcPct val="100000"/>
              </a:lnSpc>
              <a:spcBef>
                <a:spcPts val="1200"/>
              </a:spcBef>
              <a:buFont typeface="Wingdings" panose="05000000000000000000" charset="0"/>
              <a:buChar char="p"/>
            </a:pPr>
            <a:r>
              <a:rPr sz="2400">
                <a:effectLst/>
                <a:latin typeface="微软雅黑" panose="020B0503020204020204" pitchFamily="34" charset="-122"/>
                <a:sym typeface="+mn-ea"/>
              </a:rPr>
              <a:t>有条件的地方应开展品系繁育，在保持外来品种优良性状的基础上，改进某些缺点，不断提高其生产性能，甚至建立新品系。</a:t>
            </a:r>
            <a:endParaRPr lang="zh-CN" altLang="en-US" sz="2400">
              <a:latin typeface="微软雅黑" panose="020B0503020204020204" pitchFamily="34" charset="-122"/>
            </a:endParaRPr>
          </a:p>
        </p:txBody>
      </p:sp>
      <p:sp>
        <p:nvSpPr>
          <p:cNvPr id="98306" name="矩形 98305"/>
          <p:cNvSpPr/>
          <p:nvPr/>
        </p:nvSpPr>
        <p:spPr>
          <a:xfrm>
            <a:off x="242570" y="1513840"/>
            <a:ext cx="11433175" cy="460375"/>
          </a:xfrm>
          <a:prstGeom prst="rect">
            <a:avLst/>
          </a:prstGeom>
          <a:noFill/>
          <a:ln w="9525">
            <a:noFill/>
          </a:ln>
        </p:spPr>
        <p:txBody>
          <a:bodyPr wrap="square">
            <a:spAutoFit/>
          </a:bodyPr>
          <a:lstStyle/>
          <a:p>
            <a:pPr marL="800100" indent="-342900" algn="just" eaLnBrk="0" hangingPunct="0">
              <a:lnSpc>
                <a:spcPct val="100000"/>
              </a:lnSpc>
              <a:spcBef>
                <a:spcPts val="1200"/>
              </a:spcBef>
              <a:buFont typeface="Wingdings" panose="05000000000000000000" charset="0"/>
              <a:buChar char="p"/>
            </a:pPr>
            <a:endParaRPr lang="zh-CN" altLang="en-US" sz="2400" strike="noStrike" noProof="1">
              <a:effectLst/>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object 2"/>
          <p:cNvSpPr>
            <a:spLocks noGrp="1"/>
          </p:cNvSpPr>
          <p:nvPr>
            <p:ph type="title"/>
          </p:nvPr>
        </p:nvSpPr>
        <p:spPr/>
        <p:txBody>
          <a:bodyPr/>
          <a:lstStyle/>
          <a:p>
            <a:r>
              <a:rPr lang="zh-CN" altLang="zh-CN"/>
              <a:t>二、品种的条件</a:t>
            </a:r>
          </a:p>
        </p:txBody>
      </p:sp>
      <p:sp>
        <p:nvSpPr>
          <p:cNvPr id="3" name="object 3"/>
          <p:cNvSpPr txBox="1"/>
          <p:nvPr/>
        </p:nvSpPr>
        <p:spPr>
          <a:xfrm>
            <a:off x="4636135" y="1490345"/>
            <a:ext cx="4436110" cy="331470"/>
          </a:xfrm>
          <a:prstGeom prst="rect">
            <a:avLst/>
          </a:prstGeom>
        </p:spPr>
        <p:txBody>
          <a:bodyPr vert="horz" wrap="square" lIns="0" tIns="9048" rIns="0" bIns="0" rtlCol="0">
            <a:spAutoFit/>
          </a:bodyPr>
          <a:lstStyle/>
          <a:p>
            <a:pPr marL="12700">
              <a:spcBef>
                <a:spcPts val="95"/>
              </a:spcBef>
            </a:pPr>
            <a:r>
              <a:rPr sz="2100" b="1" spc="-10" noProof="1">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en-US" sz="2100" b="1" spc="-10" noProof="1">
                <a:solidFill>
                  <a:srgbClr val="404040"/>
                </a:solidFill>
                <a:latin typeface="宋体" panose="02010600030101010101" pitchFamily="2" charset="-122"/>
                <a:ea typeface="宋体" panose="02010600030101010101" pitchFamily="2" charset="-122"/>
                <a:cs typeface="宋体" panose="02010600030101010101" pitchFamily="2" charset="-122"/>
              </a:rPr>
              <a:t>1.</a:t>
            </a:r>
            <a:r>
              <a:rPr lang="zh-CN" altLang="en-US" sz="2100" b="1" spc="-10" noProof="1">
                <a:solidFill>
                  <a:srgbClr val="404040"/>
                </a:solidFill>
                <a:latin typeface="宋体" panose="02010600030101010101" pitchFamily="2" charset="-122"/>
                <a:ea typeface="宋体" panose="02010600030101010101" pitchFamily="2" charset="-122"/>
                <a:cs typeface="宋体" panose="02010600030101010101" pitchFamily="2" charset="-122"/>
              </a:rPr>
              <a:t>良好的适应性和一定</a:t>
            </a:r>
            <a:r>
              <a:rPr sz="2100" b="1" spc="-10" noProof="1">
                <a:solidFill>
                  <a:srgbClr val="404040"/>
                </a:solidFill>
                <a:latin typeface="宋体" panose="02010600030101010101" pitchFamily="2" charset="-122"/>
                <a:ea typeface="宋体" panose="02010600030101010101" pitchFamily="2" charset="-122"/>
                <a:cs typeface="宋体" panose="02010600030101010101" pitchFamily="2" charset="-122"/>
              </a:rPr>
              <a:t>的经济价值</a:t>
            </a:r>
            <a:r>
              <a:rPr sz="2100" b="1" spc="-15" noProof="1">
                <a:solidFill>
                  <a:srgbClr val="404040"/>
                </a:solidFill>
                <a:latin typeface="宋体" panose="02010600030101010101" pitchFamily="2" charset="-122"/>
                <a:ea typeface="宋体" panose="02010600030101010101" pitchFamily="2" charset="-122"/>
                <a:cs typeface="宋体" panose="02010600030101010101" pitchFamily="2" charset="-122"/>
              </a:rPr>
              <a:t> </a:t>
            </a:r>
            <a:endParaRPr sz="2100" noProof="1">
              <a:latin typeface="宋体" panose="02010600030101010101" pitchFamily="2" charset="-122"/>
              <a:cs typeface="宋体" panose="02010600030101010101" pitchFamily="2" charset="-122"/>
            </a:endParaRPr>
          </a:p>
        </p:txBody>
      </p:sp>
      <p:sp>
        <p:nvSpPr>
          <p:cNvPr id="46084" name="object 4"/>
          <p:cNvSpPr/>
          <p:nvPr/>
        </p:nvSpPr>
        <p:spPr>
          <a:xfrm>
            <a:off x="4029075" y="2027238"/>
            <a:ext cx="1987550" cy="1671637"/>
          </a:xfrm>
          <a:prstGeom prst="rect">
            <a:avLst/>
          </a:prstGeom>
          <a:blipFill rotWithShape="1">
            <a:blip r:embed="rId2"/>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46085" name="object 5"/>
          <p:cNvSpPr/>
          <p:nvPr/>
        </p:nvSpPr>
        <p:spPr>
          <a:xfrm>
            <a:off x="2236788" y="2730500"/>
            <a:ext cx="1985962" cy="1076325"/>
          </a:xfrm>
          <a:custGeom>
            <a:avLst/>
            <a:gdLst/>
            <a:ahLst/>
            <a:cxnLst/>
            <a:rect l="0" t="0" r="0" b="0"/>
            <a:pathLst>
              <a:path w="1436370" h="1436370">
                <a:moveTo>
                  <a:pt x="0" y="1436116"/>
                </a:moveTo>
                <a:lnTo>
                  <a:pt x="1436116" y="1436116"/>
                </a:lnTo>
                <a:lnTo>
                  <a:pt x="1436116" y="0"/>
                </a:lnTo>
                <a:lnTo>
                  <a:pt x="0" y="0"/>
                </a:lnTo>
                <a:lnTo>
                  <a:pt x="0" y="1436116"/>
                </a:lnTo>
                <a:close/>
              </a:path>
            </a:pathLst>
          </a:custGeom>
          <a:solidFill>
            <a:srgbClr val="5B9BD4"/>
          </a:solidFill>
          <a:ln w="9525">
            <a:noFill/>
          </a:ln>
        </p:spPr>
        <p:txBody>
          <a:bodyPr/>
          <a:lstStyle/>
          <a:p>
            <a:endParaRPr lang="zh-CN" altLang="en-US"/>
          </a:p>
        </p:txBody>
      </p:sp>
      <p:sp>
        <p:nvSpPr>
          <p:cNvPr id="46086" name="object 6"/>
          <p:cNvSpPr/>
          <p:nvPr/>
        </p:nvSpPr>
        <p:spPr>
          <a:xfrm>
            <a:off x="2236788" y="2730500"/>
            <a:ext cx="1985962" cy="1076325"/>
          </a:xfrm>
          <a:custGeom>
            <a:avLst/>
            <a:gdLst/>
            <a:ahLst/>
            <a:cxnLst/>
            <a:rect l="0" t="0" r="0" b="0"/>
            <a:pathLst>
              <a:path w="1436370" h="1436370">
                <a:moveTo>
                  <a:pt x="0" y="1436116"/>
                </a:moveTo>
                <a:lnTo>
                  <a:pt x="1436116" y="1436116"/>
                </a:lnTo>
                <a:lnTo>
                  <a:pt x="1436116" y="0"/>
                </a:lnTo>
                <a:lnTo>
                  <a:pt x="0" y="0"/>
                </a:lnTo>
                <a:lnTo>
                  <a:pt x="0" y="1436116"/>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7" name="object 7"/>
          <p:cNvSpPr txBox="1"/>
          <p:nvPr/>
        </p:nvSpPr>
        <p:spPr>
          <a:xfrm>
            <a:off x="2473325" y="2697163"/>
            <a:ext cx="1749425" cy="893763"/>
          </a:xfrm>
          <a:prstGeom prst="rect">
            <a:avLst/>
          </a:prstGeom>
        </p:spPr>
        <p:txBody>
          <a:bodyPr vert="horz" wrap="square" lIns="0" tIns="123825" rIns="0" bIns="0" rtlCol="0">
            <a:spAutoFit/>
          </a:bodyPr>
          <a:lstStyle/>
          <a:p>
            <a:pPr marL="209550">
              <a:spcBef>
                <a:spcPts val="1300"/>
              </a:spcBef>
            </a:pP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美利奴羊</a:t>
            </a:r>
            <a:endParaRPr sz="2000" noProof="1">
              <a:latin typeface="微软雅黑" panose="020B0503020204020204" pitchFamily="34" charset="-122"/>
              <a:cs typeface="微软雅黑" panose="020B0503020204020204" pitchFamily="34" charset="-122"/>
            </a:endParaRPr>
          </a:p>
          <a:p>
            <a:pPr marL="81280" marR="74295" algn="ctr">
              <a:lnSpc>
                <a:spcPct val="150000"/>
              </a:lnSpc>
            </a:pP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（产细毛量高）</a:t>
            </a:r>
            <a:endParaRPr sz="2000" noProof="1">
              <a:latin typeface="微软雅黑" panose="020B0503020204020204" pitchFamily="34" charset="-122"/>
              <a:cs typeface="微软雅黑" panose="020B0503020204020204" pitchFamily="34" charset="-122"/>
            </a:endParaRPr>
          </a:p>
        </p:txBody>
      </p:sp>
      <p:sp>
        <p:nvSpPr>
          <p:cNvPr id="46088" name="object 8"/>
          <p:cNvSpPr/>
          <p:nvPr/>
        </p:nvSpPr>
        <p:spPr>
          <a:xfrm>
            <a:off x="7954963" y="1936750"/>
            <a:ext cx="1987550" cy="1671638"/>
          </a:xfrm>
          <a:prstGeom prst="rect">
            <a:avLst/>
          </a:prstGeom>
          <a:blipFill rotWithShape="1">
            <a:blip r:embed="rId3"/>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46089" name="object 9"/>
          <p:cNvSpPr/>
          <p:nvPr/>
        </p:nvSpPr>
        <p:spPr>
          <a:xfrm>
            <a:off x="6221413" y="2730500"/>
            <a:ext cx="1733550" cy="968375"/>
          </a:xfrm>
          <a:custGeom>
            <a:avLst/>
            <a:gdLst/>
            <a:ahLst/>
            <a:cxnLst/>
            <a:rect l="0" t="0" r="0" b="0"/>
            <a:pathLst>
              <a:path w="1436370" h="1436370">
                <a:moveTo>
                  <a:pt x="0" y="1436116"/>
                </a:moveTo>
                <a:lnTo>
                  <a:pt x="1436116" y="1436116"/>
                </a:lnTo>
                <a:lnTo>
                  <a:pt x="1436116" y="0"/>
                </a:lnTo>
                <a:lnTo>
                  <a:pt x="0" y="0"/>
                </a:lnTo>
                <a:lnTo>
                  <a:pt x="0" y="1436116"/>
                </a:lnTo>
                <a:close/>
              </a:path>
            </a:pathLst>
          </a:custGeom>
          <a:solidFill>
            <a:srgbClr val="5B9BD4"/>
          </a:solidFill>
          <a:ln w="9525">
            <a:noFill/>
          </a:ln>
        </p:spPr>
        <p:txBody>
          <a:bodyPr/>
          <a:lstStyle/>
          <a:p>
            <a:endParaRPr lang="zh-CN" altLang="en-US"/>
          </a:p>
        </p:txBody>
      </p:sp>
      <p:sp>
        <p:nvSpPr>
          <p:cNvPr id="46090" name="object 10"/>
          <p:cNvSpPr/>
          <p:nvPr/>
        </p:nvSpPr>
        <p:spPr>
          <a:xfrm>
            <a:off x="6221413" y="2730500"/>
            <a:ext cx="1833562" cy="1076325"/>
          </a:xfrm>
          <a:custGeom>
            <a:avLst/>
            <a:gdLst/>
            <a:ahLst/>
            <a:cxnLst/>
            <a:rect l="0" t="0" r="0" b="0"/>
            <a:pathLst>
              <a:path w="1436370" h="1436370">
                <a:moveTo>
                  <a:pt x="0" y="1436116"/>
                </a:moveTo>
                <a:lnTo>
                  <a:pt x="1436116" y="1436116"/>
                </a:lnTo>
                <a:lnTo>
                  <a:pt x="1436116" y="0"/>
                </a:lnTo>
                <a:lnTo>
                  <a:pt x="0" y="0"/>
                </a:lnTo>
                <a:lnTo>
                  <a:pt x="0" y="1436116"/>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11" name="object 11"/>
          <p:cNvSpPr txBox="1"/>
          <p:nvPr/>
        </p:nvSpPr>
        <p:spPr>
          <a:xfrm>
            <a:off x="6221413" y="2725738"/>
            <a:ext cx="1733550" cy="892175"/>
          </a:xfrm>
          <a:prstGeom prst="rect">
            <a:avLst/>
          </a:prstGeom>
        </p:spPr>
        <p:txBody>
          <a:bodyPr vert="horz" wrap="square" lIns="0" tIns="123825" rIns="0" bIns="0" rtlCol="0">
            <a:spAutoFit/>
          </a:bodyPr>
          <a:lstStyle/>
          <a:p>
            <a:pPr marL="635" algn="ctr">
              <a:spcBef>
                <a:spcPts val="1300"/>
              </a:spcBef>
            </a:pP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滩羊（裘皮</a:t>
            </a:r>
            <a:endParaRPr sz="2000" noProof="1">
              <a:latin typeface="微软雅黑" panose="020B0503020204020204" pitchFamily="34" charset="-122"/>
              <a:cs typeface="微软雅黑" panose="020B0503020204020204" pitchFamily="34" charset="-122"/>
            </a:endParaRPr>
          </a:p>
          <a:p>
            <a:pPr marL="1905" algn="ctr">
              <a:spcBef>
                <a:spcPts val="1200"/>
              </a:spcBef>
            </a:pP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质量好）</a:t>
            </a:r>
            <a:endParaRPr sz="2000" noProof="1">
              <a:latin typeface="微软雅黑" panose="020B0503020204020204" pitchFamily="34" charset="-122"/>
              <a:cs typeface="微软雅黑" panose="020B0503020204020204" pitchFamily="34" charset="-122"/>
            </a:endParaRPr>
          </a:p>
        </p:txBody>
      </p:sp>
      <p:sp>
        <p:nvSpPr>
          <p:cNvPr id="46092" name="object 12"/>
          <p:cNvSpPr/>
          <p:nvPr/>
        </p:nvSpPr>
        <p:spPr>
          <a:xfrm>
            <a:off x="5640388" y="4108450"/>
            <a:ext cx="2608262" cy="1889125"/>
          </a:xfrm>
          <a:prstGeom prst="rect">
            <a:avLst/>
          </a:prstGeom>
          <a:blipFill rotWithShape="1">
            <a:blip r:embed="rId4"/>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46093" name="object 13"/>
          <p:cNvSpPr/>
          <p:nvPr/>
        </p:nvSpPr>
        <p:spPr>
          <a:xfrm>
            <a:off x="3886200" y="4810125"/>
            <a:ext cx="1874838" cy="1077913"/>
          </a:xfrm>
          <a:custGeom>
            <a:avLst/>
            <a:gdLst/>
            <a:ahLst/>
            <a:cxnLst/>
            <a:rect l="0" t="0" r="0" b="0"/>
            <a:pathLst>
              <a:path w="1436370" h="1436370">
                <a:moveTo>
                  <a:pt x="0" y="1436116"/>
                </a:moveTo>
                <a:lnTo>
                  <a:pt x="1436115" y="1436116"/>
                </a:lnTo>
                <a:lnTo>
                  <a:pt x="1436115" y="0"/>
                </a:lnTo>
                <a:lnTo>
                  <a:pt x="0" y="0"/>
                </a:lnTo>
                <a:lnTo>
                  <a:pt x="0" y="1436116"/>
                </a:lnTo>
                <a:close/>
              </a:path>
            </a:pathLst>
          </a:custGeom>
          <a:solidFill>
            <a:srgbClr val="5B9BD4"/>
          </a:solidFill>
          <a:ln w="9525">
            <a:noFill/>
          </a:ln>
        </p:spPr>
        <p:txBody>
          <a:bodyPr/>
          <a:lstStyle/>
          <a:p>
            <a:endParaRPr lang="zh-CN" altLang="en-US"/>
          </a:p>
        </p:txBody>
      </p:sp>
      <p:sp>
        <p:nvSpPr>
          <p:cNvPr id="46094" name="object 14"/>
          <p:cNvSpPr/>
          <p:nvPr/>
        </p:nvSpPr>
        <p:spPr>
          <a:xfrm>
            <a:off x="3886200" y="4810125"/>
            <a:ext cx="1874838" cy="1077913"/>
          </a:xfrm>
          <a:custGeom>
            <a:avLst/>
            <a:gdLst/>
            <a:ahLst/>
            <a:cxnLst/>
            <a:rect l="0" t="0" r="0" b="0"/>
            <a:pathLst>
              <a:path w="1436370" h="1436370">
                <a:moveTo>
                  <a:pt x="0" y="1436116"/>
                </a:moveTo>
                <a:lnTo>
                  <a:pt x="1436115" y="1436116"/>
                </a:lnTo>
                <a:lnTo>
                  <a:pt x="1436115" y="0"/>
                </a:lnTo>
                <a:lnTo>
                  <a:pt x="0" y="0"/>
                </a:lnTo>
                <a:lnTo>
                  <a:pt x="0" y="1436116"/>
                </a:lnTo>
                <a:close/>
              </a:path>
            </a:pathLst>
          </a:custGeom>
          <a:noFill/>
          <a:ln w="12700" cap="flat" cmpd="sng">
            <a:solidFill>
              <a:srgbClr val="FFFFFF"/>
            </a:solidFill>
            <a:prstDash val="solid"/>
            <a:round/>
            <a:headEnd type="none" w="med" len="med"/>
            <a:tailEnd type="none" w="med" len="med"/>
          </a:ln>
        </p:spPr>
        <p:txBody>
          <a:bodyPr/>
          <a:lstStyle/>
          <a:p>
            <a:endParaRPr lang="zh-CN" altLang="en-US"/>
          </a:p>
        </p:txBody>
      </p:sp>
      <p:sp>
        <p:nvSpPr>
          <p:cNvPr id="46095" name="object 15"/>
          <p:cNvSpPr txBox="1"/>
          <p:nvPr/>
        </p:nvSpPr>
        <p:spPr>
          <a:xfrm>
            <a:off x="4010025" y="4949825"/>
            <a:ext cx="1751013" cy="933450"/>
          </a:xfrm>
          <a:prstGeom prst="rect">
            <a:avLst/>
          </a:prstGeom>
          <a:noFill/>
          <a:ln w="9525">
            <a:noFill/>
          </a:ln>
        </p:spPr>
        <p:txBody>
          <a:bodyPr wrap="square" lIns="0" tIns="9525" rIns="0" bIns="0" anchor="t">
            <a:spAutoFit/>
          </a:bodyPr>
          <a:lstStyle/>
          <a:p>
            <a:pPr marL="209550" indent="-128270">
              <a:lnSpc>
                <a:spcPct val="150000"/>
              </a:lnSpc>
              <a:spcBef>
                <a:spcPts val="100"/>
              </a:spcBef>
            </a:pPr>
            <a:r>
              <a:rPr lang="zh-CN" altLang="zh-CN" sz="2000" b="1" dirty="0">
                <a:solidFill>
                  <a:srgbClr val="FFFFFF"/>
                </a:solidFill>
                <a:latin typeface="微软雅黑" panose="020B0503020204020204" pitchFamily="34" charset="-122"/>
                <a:ea typeface="宋体" panose="02010600030101010101" pitchFamily="2" charset="-122"/>
              </a:rPr>
              <a:t>蒙古羊（适 应性好）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bject 2"/>
          <p:cNvSpPr txBox="1"/>
          <p:nvPr/>
        </p:nvSpPr>
        <p:spPr>
          <a:xfrm>
            <a:off x="6519863" y="4932363"/>
            <a:ext cx="1112837" cy="379412"/>
          </a:xfrm>
          <a:prstGeom prst="rect">
            <a:avLst/>
          </a:prstGeom>
          <a:noFill/>
          <a:ln w="9525">
            <a:noFill/>
          </a:ln>
        </p:spPr>
        <p:txBody>
          <a:bodyPr wrap="square" lIns="0" tIns="9525" rIns="0" bIns="0" anchor="t">
            <a:spAutoFit/>
          </a:bodyPr>
          <a:lstStyle/>
          <a:p>
            <a:pPr marL="12700">
              <a:spcBef>
                <a:spcPts val="100"/>
              </a:spcBef>
            </a:pPr>
            <a:r>
              <a:rPr lang="zh-CN" altLang="zh-CN" sz="2400" b="1" dirty="0">
                <a:solidFill>
                  <a:srgbClr val="404040"/>
                </a:solidFill>
                <a:latin typeface="微软雅黑" panose="020B0503020204020204" pitchFamily="34" charset="-122"/>
                <a:ea typeface="宋体" panose="02010600030101010101" pitchFamily="2" charset="-122"/>
              </a:rPr>
              <a:t>蒙古羊</a:t>
            </a:r>
          </a:p>
        </p:txBody>
      </p:sp>
      <p:sp>
        <p:nvSpPr>
          <p:cNvPr id="47106" name="object 3"/>
          <p:cNvSpPr/>
          <p:nvPr/>
        </p:nvSpPr>
        <p:spPr>
          <a:xfrm>
            <a:off x="2597150" y="2708275"/>
            <a:ext cx="2882900" cy="1792288"/>
          </a:xfrm>
          <a:prstGeom prst="rect">
            <a:avLst/>
          </a:prstGeom>
          <a:blipFill rotWithShape="1">
            <a:blip r:embed="rId2"/>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4" name="object 4"/>
          <p:cNvSpPr txBox="1"/>
          <p:nvPr/>
        </p:nvSpPr>
        <p:spPr>
          <a:xfrm>
            <a:off x="6519863" y="2460625"/>
            <a:ext cx="2549525" cy="2168525"/>
          </a:xfrm>
          <a:prstGeom prst="rect">
            <a:avLst/>
          </a:prstGeom>
        </p:spPr>
        <p:txBody>
          <a:bodyPr vert="horz" wrap="square" lIns="0" tIns="10001" rIns="0" bIns="0" rtlCol="0">
            <a:spAutoFit/>
          </a:bodyPr>
          <a:lstStyle/>
          <a:p>
            <a:pPr marL="12700">
              <a:spcBef>
                <a:spcPts val="105"/>
              </a:spcBef>
            </a:pPr>
            <a:r>
              <a:rPr sz="2400" b="1" noProof="1">
                <a:solidFill>
                  <a:srgbClr val="404040"/>
                </a:solidFill>
                <a:latin typeface="微软雅黑" panose="020B0503020204020204" pitchFamily="34" charset="-122"/>
                <a:ea typeface="宋体" panose="02010600030101010101" pitchFamily="2" charset="-122"/>
                <a:cs typeface="微软雅黑" panose="020B0503020204020204" pitchFamily="34" charset="-122"/>
              </a:rPr>
              <a:t>高加索细毛羊</a:t>
            </a:r>
            <a:endParaRPr sz="2400" noProof="1">
              <a:latin typeface="微软雅黑" panose="020B0503020204020204" pitchFamily="34" charset="-122"/>
              <a:cs typeface="微软雅黑" panose="020B0503020204020204" pitchFamily="34" charset="-122"/>
            </a:endParaRPr>
          </a:p>
          <a:p>
            <a:pPr marL="37465" marR="5080" indent="-25400">
              <a:lnSpc>
                <a:spcPct val="239000"/>
              </a:lnSpc>
              <a:spcBef>
                <a:spcPts val="200"/>
              </a:spcBef>
            </a:pPr>
            <a:r>
              <a:rPr sz="2400" b="1" noProof="1">
                <a:solidFill>
                  <a:srgbClr val="404040"/>
                </a:solidFill>
                <a:latin typeface="微软雅黑" panose="020B0503020204020204" pitchFamily="34" charset="-122"/>
                <a:ea typeface="宋体" panose="02010600030101010101" pitchFamily="2" charset="-122"/>
                <a:cs typeface="微软雅黑" panose="020B0503020204020204" pitchFamily="34" charset="-122"/>
              </a:rPr>
              <a:t>泊列考斯细毛羊 哈萨克羊</a:t>
            </a:r>
            <a:endParaRPr sz="2400" noProof="1">
              <a:latin typeface="微软雅黑" panose="020B0503020204020204" pitchFamily="34" charset="-122"/>
              <a:cs typeface="微软雅黑" panose="020B0503020204020204" pitchFamily="34" charset="-122"/>
            </a:endParaRPr>
          </a:p>
        </p:txBody>
      </p:sp>
      <p:sp>
        <p:nvSpPr>
          <p:cNvPr id="47108" name="object 5"/>
          <p:cNvSpPr/>
          <p:nvPr/>
        </p:nvSpPr>
        <p:spPr>
          <a:xfrm>
            <a:off x="5880100" y="2460625"/>
            <a:ext cx="503238" cy="2705100"/>
          </a:xfrm>
          <a:custGeom>
            <a:avLst/>
            <a:gdLst/>
            <a:ahLst/>
            <a:cxnLst/>
            <a:rect l="0" t="0" r="0" b="0"/>
            <a:pathLst>
              <a:path w="358775" h="2119629">
                <a:moveTo>
                  <a:pt x="358775" y="2119249"/>
                </a:moveTo>
                <a:lnTo>
                  <a:pt x="288891" y="2116907"/>
                </a:lnTo>
                <a:lnTo>
                  <a:pt x="231854" y="2110517"/>
                </a:lnTo>
                <a:lnTo>
                  <a:pt x="193415" y="2101032"/>
                </a:lnTo>
                <a:lnTo>
                  <a:pt x="179324" y="2089404"/>
                </a:lnTo>
                <a:lnTo>
                  <a:pt x="179324" y="1089533"/>
                </a:lnTo>
                <a:lnTo>
                  <a:pt x="165234" y="1077884"/>
                </a:lnTo>
                <a:lnTo>
                  <a:pt x="126809" y="1068355"/>
                </a:lnTo>
                <a:lnTo>
                  <a:pt x="69810" y="1061922"/>
                </a:lnTo>
                <a:lnTo>
                  <a:pt x="0" y="1059561"/>
                </a:lnTo>
                <a:lnTo>
                  <a:pt x="69810" y="1057219"/>
                </a:lnTo>
                <a:lnTo>
                  <a:pt x="126809" y="1050829"/>
                </a:lnTo>
                <a:lnTo>
                  <a:pt x="165234" y="1041344"/>
                </a:lnTo>
                <a:lnTo>
                  <a:pt x="179324" y="1029716"/>
                </a:lnTo>
                <a:lnTo>
                  <a:pt x="179324" y="29845"/>
                </a:lnTo>
                <a:lnTo>
                  <a:pt x="193415" y="18216"/>
                </a:lnTo>
                <a:lnTo>
                  <a:pt x="231854" y="8731"/>
                </a:lnTo>
                <a:lnTo>
                  <a:pt x="288891" y="2341"/>
                </a:lnTo>
                <a:lnTo>
                  <a:pt x="358775" y="0"/>
                </a:lnTo>
              </a:path>
            </a:pathLst>
          </a:custGeom>
          <a:noFill/>
          <a:ln w="38100" cap="flat" cmpd="sng">
            <a:solidFill>
              <a:srgbClr val="6FAC46"/>
            </a:solidFill>
            <a:prstDash val="solid"/>
            <a:round/>
            <a:headEnd type="none" w="med" len="med"/>
            <a:tailEnd type="none" w="med" len="med"/>
          </a:ln>
        </p:spPr>
        <p:txBody>
          <a:bodyPr/>
          <a:lstStyle/>
          <a:p>
            <a:endParaRPr lang="zh-CN" altLang="en-US"/>
          </a:p>
        </p:txBody>
      </p:sp>
      <p:sp>
        <p:nvSpPr>
          <p:cNvPr id="47109" name="object 6"/>
          <p:cNvSpPr txBox="1"/>
          <p:nvPr/>
        </p:nvSpPr>
        <p:spPr>
          <a:xfrm>
            <a:off x="3206750" y="4932363"/>
            <a:ext cx="1662113" cy="379412"/>
          </a:xfrm>
          <a:prstGeom prst="rect">
            <a:avLst/>
          </a:prstGeom>
          <a:noFill/>
          <a:ln w="9525">
            <a:noFill/>
          </a:ln>
        </p:spPr>
        <p:txBody>
          <a:bodyPr wrap="square" lIns="0" tIns="9525" rIns="0" bIns="0" anchor="t">
            <a:spAutoFit/>
          </a:bodyPr>
          <a:lstStyle/>
          <a:p>
            <a:pPr marL="12700">
              <a:spcBef>
                <a:spcPts val="100"/>
              </a:spcBef>
            </a:pPr>
            <a:r>
              <a:rPr lang="zh-CN" altLang="zh-CN" sz="2400" b="1" dirty="0">
                <a:solidFill>
                  <a:srgbClr val="404040"/>
                </a:solidFill>
                <a:latin typeface="微软雅黑" panose="020B0503020204020204" pitchFamily="34" charset="-122"/>
                <a:ea typeface="宋体" panose="02010600030101010101" pitchFamily="2" charset="-122"/>
              </a:rPr>
              <a:t>新疆细毛羊</a:t>
            </a:r>
          </a:p>
        </p:txBody>
      </p:sp>
      <p:sp>
        <p:nvSpPr>
          <p:cNvPr id="47110" name="object 7"/>
          <p:cNvSpPr>
            <a:spLocks noGrp="1"/>
          </p:cNvSpPr>
          <p:nvPr>
            <p:ph type="title" idx="4294967295"/>
          </p:nvPr>
        </p:nvSpPr>
        <p:spPr>
          <a:xfrm>
            <a:off x="0" y="760730"/>
            <a:ext cx="10969625" cy="501650"/>
          </a:xfrm>
        </p:spPr>
        <p:txBody>
          <a:bodyPr wrap="square" lIns="0" tIns="9525" rIns="0" bIns="0" anchor="t">
            <a:spAutoFit/>
          </a:bodyPr>
          <a:lstStyle/>
          <a:p>
            <a:pPr marL="12700" indent="0">
              <a:spcBef>
                <a:spcPts val="100"/>
              </a:spcBef>
            </a:pPr>
            <a:r>
              <a:rPr lang="zh-CN" altLang="zh-CN" sz="3200" dirty="0">
                <a:latin typeface="微软雅黑" panose="020B0503020204020204" pitchFamily="34" charset="-122"/>
                <a:ea typeface="宋体" panose="02010600030101010101" pitchFamily="2" charset="-122"/>
              </a:rPr>
              <a:t>二、品种的条件</a:t>
            </a:r>
          </a:p>
        </p:txBody>
      </p:sp>
      <p:sp>
        <p:nvSpPr>
          <p:cNvPr id="8" name="object 8"/>
          <p:cNvSpPr txBox="1"/>
          <p:nvPr/>
        </p:nvSpPr>
        <p:spPr>
          <a:xfrm>
            <a:off x="5005388" y="1495425"/>
            <a:ext cx="2179638" cy="377825"/>
          </a:xfrm>
          <a:prstGeom prst="rect">
            <a:avLst/>
          </a:prstGeom>
        </p:spPr>
        <p:txBody>
          <a:bodyPr vert="horz" wrap="square" lIns="0" tIns="9048" rIns="0" bIns="0" rtlCol="0">
            <a:spAutoFit/>
          </a:bodyPr>
          <a:lstStyle/>
          <a:p>
            <a:pPr marL="12700">
              <a:spcBef>
                <a:spcPts val="95"/>
              </a:spcBef>
            </a:pPr>
            <a:r>
              <a:rPr sz="2400" b="1" spc="-10" noProof="1">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en-US" sz="2400" b="1" spc="-10" noProof="1">
                <a:solidFill>
                  <a:srgbClr val="404040"/>
                </a:solidFill>
                <a:latin typeface="宋体" panose="02010600030101010101" pitchFamily="2" charset="-122"/>
                <a:ea typeface="宋体" panose="02010600030101010101" pitchFamily="2" charset="-122"/>
                <a:cs typeface="宋体" panose="02010600030101010101" pitchFamily="2" charset="-122"/>
              </a:rPr>
              <a:t>2.</a:t>
            </a:r>
            <a:r>
              <a:rPr sz="2400" b="1" spc="-10" noProof="1">
                <a:solidFill>
                  <a:srgbClr val="404040"/>
                </a:solidFill>
                <a:latin typeface="宋体" panose="02010600030101010101" pitchFamily="2" charset="-122"/>
                <a:ea typeface="宋体" panose="02010600030101010101" pitchFamily="2" charset="-122"/>
                <a:cs typeface="宋体" panose="02010600030101010101" pitchFamily="2" charset="-122"/>
              </a:rPr>
              <a:t>来源相同</a:t>
            </a:r>
            <a:r>
              <a:rPr sz="2400" b="1" spc="-15" noProof="1">
                <a:solidFill>
                  <a:srgbClr val="404040"/>
                </a:solidFill>
                <a:latin typeface="宋体" panose="02010600030101010101" pitchFamily="2" charset="-122"/>
                <a:ea typeface="宋体" panose="02010600030101010101" pitchFamily="2" charset="-122"/>
                <a:cs typeface="宋体" panose="02010600030101010101" pitchFamily="2" charset="-122"/>
              </a:rPr>
              <a:t> </a:t>
            </a:r>
            <a:endParaRPr sz="2400" noProof="1">
              <a:latin typeface="宋体" panose="02010600030101010101" pitchFamily="2" charset="-122"/>
              <a:cs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object 2"/>
          <p:cNvSpPr>
            <a:spLocks noGrp="1"/>
          </p:cNvSpPr>
          <p:nvPr>
            <p:ph type="title" idx="4294967295"/>
          </p:nvPr>
        </p:nvSpPr>
        <p:spPr>
          <a:xfrm>
            <a:off x="1222375" y="608330"/>
            <a:ext cx="10969625" cy="501650"/>
          </a:xfrm>
        </p:spPr>
        <p:txBody>
          <a:bodyPr wrap="square" lIns="0" tIns="9525" rIns="0" bIns="0" anchor="t">
            <a:spAutoFit/>
          </a:bodyPr>
          <a:lstStyle/>
          <a:p>
            <a:pPr marL="12700" indent="0">
              <a:spcBef>
                <a:spcPts val="100"/>
              </a:spcBef>
            </a:pPr>
            <a:r>
              <a:rPr lang="zh-CN" altLang="zh-CN" sz="3200" dirty="0">
                <a:latin typeface="微软雅黑" panose="020B0503020204020204" pitchFamily="34" charset="-122"/>
                <a:ea typeface="宋体" panose="02010600030101010101" pitchFamily="2" charset="-122"/>
              </a:rPr>
              <a:t>二、品种的条件</a:t>
            </a:r>
          </a:p>
        </p:txBody>
      </p:sp>
      <p:sp>
        <p:nvSpPr>
          <p:cNvPr id="3" name="object 3"/>
          <p:cNvSpPr txBox="1"/>
          <p:nvPr/>
        </p:nvSpPr>
        <p:spPr>
          <a:xfrm>
            <a:off x="5224780" y="1479550"/>
            <a:ext cx="2444750" cy="331470"/>
          </a:xfrm>
          <a:prstGeom prst="rect">
            <a:avLst/>
          </a:prstGeom>
        </p:spPr>
        <p:txBody>
          <a:bodyPr vert="horz" wrap="square" lIns="0" tIns="9048" rIns="0" bIns="0" rtlCol="0">
            <a:spAutoFit/>
          </a:bodyPr>
          <a:lstStyle/>
          <a:p>
            <a:pPr marL="12700">
              <a:spcBef>
                <a:spcPts val="95"/>
              </a:spcBef>
            </a:pPr>
            <a:r>
              <a:rPr sz="2100" b="1" spc="-10" noProof="1">
                <a:latin typeface="宋体" panose="02010600030101010101" pitchFamily="2" charset="-122"/>
                <a:ea typeface="宋体" panose="02010600030101010101" pitchFamily="2" charset="-122"/>
                <a:cs typeface="宋体" panose="02010600030101010101" pitchFamily="2" charset="-122"/>
              </a:rPr>
              <a:t> </a:t>
            </a:r>
            <a:r>
              <a:rPr lang="en-US" sz="2100" b="1" spc="-10" noProof="1">
                <a:latin typeface="宋体" panose="02010600030101010101" pitchFamily="2" charset="-122"/>
                <a:ea typeface="宋体" panose="02010600030101010101" pitchFamily="2" charset="-122"/>
                <a:cs typeface="宋体" panose="02010600030101010101" pitchFamily="2" charset="-122"/>
              </a:rPr>
              <a:t>3.</a:t>
            </a:r>
            <a:r>
              <a:rPr sz="2100" b="1" spc="-10" noProof="1">
                <a:latin typeface="宋体" panose="02010600030101010101" pitchFamily="2" charset="-122"/>
                <a:ea typeface="宋体" panose="02010600030101010101" pitchFamily="2" charset="-122"/>
                <a:cs typeface="宋体" panose="02010600030101010101" pitchFamily="2" charset="-122"/>
              </a:rPr>
              <a:t>特征特性相似</a:t>
            </a:r>
            <a:r>
              <a:rPr sz="2100" b="1" spc="-15" noProof="1">
                <a:latin typeface="宋体" panose="02010600030101010101" pitchFamily="2" charset="-122"/>
                <a:ea typeface="宋体" panose="02010600030101010101" pitchFamily="2" charset="-122"/>
                <a:cs typeface="宋体" panose="02010600030101010101" pitchFamily="2" charset="-122"/>
              </a:rPr>
              <a:t> </a:t>
            </a:r>
            <a:endParaRPr sz="2100" b="1" spc="-15" noProof="1">
              <a:latin typeface="宋体" panose="02010600030101010101" pitchFamily="2" charset="-122"/>
              <a:cs typeface="宋体" panose="02010600030101010101" pitchFamily="2" charset="-122"/>
            </a:endParaRPr>
          </a:p>
        </p:txBody>
      </p:sp>
      <p:sp>
        <p:nvSpPr>
          <p:cNvPr id="48131" name="object 4"/>
          <p:cNvSpPr/>
          <p:nvPr/>
        </p:nvSpPr>
        <p:spPr>
          <a:xfrm>
            <a:off x="2195513" y="2581275"/>
            <a:ext cx="2327275" cy="2736850"/>
          </a:xfrm>
          <a:custGeom>
            <a:avLst/>
            <a:gdLst/>
            <a:ahLst/>
            <a:cxnLst/>
            <a:rect l="0" t="0" r="0" b="0"/>
            <a:pathLst>
              <a:path w="3101975" h="3649345">
                <a:moveTo>
                  <a:pt x="0" y="3649217"/>
                </a:moveTo>
                <a:lnTo>
                  <a:pt x="3101848" y="3649217"/>
                </a:lnTo>
                <a:lnTo>
                  <a:pt x="3101848" y="0"/>
                </a:lnTo>
                <a:lnTo>
                  <a:pt x="0" y="0"/>
                </a:lnTo>
                <a:lnTo>
                  <a:pt x="0" y="3649217"/>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48132" name="object 5"/>
          <p:cNvSpPr/>
          <p:nvPr/>
        </p:nvSpPr>
        <p:spPr>
          <a:xfrm>
            <a:off x="2312988" y="2690813"/>
            <a:ext cx="2092325" cy="1779587"/>
          </a:xfrm>
          <a:prstGeom prst="rect">
            <a:avLst/>
          </a:prstGeom>
          <a:blipFill rotWithShape="1">
            <a:blip r:embed="rId2"/>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48133" name="object 6"/>
          <p:cNvSpPr txBox="1"/>
          <p:nvPr/>
        </p:nvSpPr>
        <p:spPr>
          <a:xfrm>
            <a:off x="2312988" y="4743450"/>
            <a:ext cx="2093912" cy="725488"/>
          </a:xfrm>
          <a:prstGeom prst="rect">
            <a:avLst/>
          </a:prstGeom>
          <a:solidFill>
            <a:srgbClr val="6FAC46"/>
          </a:solidFill>
          <a:ln w="9525">
            <a:noFill/>
          </a:ln>
        </p:spPr>
        <p:txBody>
          <a:bodyPr wrap="square" lIns="0" tIns="110013" rIns="0" bIns="0" anchor="t">
            <a:spAutoFit/>
          </a:bodyPr>
          <a:lstStyle/>
          <a:p>
            <a:pPr marL="481330">
              <a:spcBef>
                <a:spcPts val="1150"/>
              </a:spcBef>
            </a:pPr>
            <a:r>
              <a:rPr lang="zh-CN" sz="2000" b="1" dirty="0">
                <a:solidFill>
                  <a:srgbClr val="FFFFFF"/>
                </a:solidFill>
                <a:latin typeface="微软雅黑" panose="020B0503020204020204" pitchFamily="34" charset="-122"/>
              </a:rPr>
              <a:t>金华猪（两头乌）</a:t>
            </a:r>
          </a:p>
        </p:txBody>
      </p:sp>
      <p:sp>
        <p:nvSpPr>
          <p:cNvPr id="48134" name="object 7"/>
          <p:cNvSpPr/>
          <p:nvPr/>
        </p:nvSpPr>
        <p:spPr>
          <a:xfrm>
            <a:off x="4932363" y="2581275"/>
            <a:ext cx="2327275" cy="2736850"/>
          </a:xfrm>
          <a:custGeom>
            <a:avLst/>
            <a:gdLst/>
            <a:ahLst/>
            <a:cxnLst/>
            <a:rect l="0" t="0" r="0" b="0"/>
            <a:pathLst>
              <a:path w="3101975" h="3649345">
                <a:moveTo>
                  <a:pt x="0" y="3649217"/>
                </a:moveTo>
                <a:lnTo>
                  <a:pt x="3101848" y="3649217"/>
                </a:lnTo>
                <a:lnTo>
                  <a:pt x="3101848" y="0"/>
                </a:lnTo>
                <a:lnTo>
                  <a:pt x="0" y="0"/>
                </a:lnTo>
                <a:lnTo>
                  <a:pt x="0" y="3649217"/>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48135" name="object 8"/>
          <p:cNvSpPr/>
          <p:nvPr/>
        </p:nvSpPr>
        <p:spPr>
          <a:xfrm>
            <a:off x="5049838" y="2690813"/>
            <a:ext cx="2092325" cy="1779587"/>
          </a:xfrm>
          <a:prstGeom prst="rect">
            <a:avLst/>
          </a:prstGeom>
          <a:blipFill rotWithShape="1">
            <a:blip r:embed="rId3"/>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9" name="object 9"/>
          <p:cNvSpPr txBox="1"/>
          <p:nvPr/>
        </p:nvSpPr>
        <p:spPr>
          <a:xfrm>
            <a:off x="5049838" y="4743450"/>
            <a:ext cx="2093913" cy="725488"/>
          </a:xfrm>
          <a:prstGeom prst="rect">
            <a:avLst/>
          </a:prstGeom>
          <a:solidFill>
            <a:srgbClr val="6FAC46"/>
          </a:solidFill>
        </p:spPr>
        <p:txBody>
          <a:bodyPr vert="horz" wrap="square" lIns="0" tIns="110013" rIns="0" bIns="0" rtlCol="0">
            <a:spAutoFit/>
          </a:bodyPr>
          <a:lstStyle/>
          <a:p>
            <a:pPr marL="367665">
              <a:spcBef>
                <a:spcPts val="1155"/>
              </a:spcBef>
            </a:pPr>
            <a:r>
              <a:rPr sz="20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东北民猪（黑色毛）</a:t>
            </a:r>
          </a:p>
        </p:txBody>
      </p:sp>
      <p:sp>
        <p:nvSpPr>
          <p:cNvPr id="48137" name="object 10"/>
          <p:cNvSpPr/>
          <p:nvPr/>
        </p:nvSpPr>
        <p:spPr>
          <a:xfrm>
            <a:off x="7669213" y="2581275"/>
            <a:ext cx="2327275" cy="2736850"/>
          </a:xfrm>
          <a:custGeom>
            <a:avLst/>
            <a:gdLst/>
            <a:ahLst/>
            <a:cxnLst/>
            <a:rect l="0" t="0" r="0" b="0"/>
            <a:pathLst>
              <a:path w="3101975" h="3649345">
                <a:moveTo>
                  <a:pt x="0" y="3649217"/>
                </a:moveTo>
                <a:lnTo>
                  <a:pt x="3101848" y="3649217"/>
                </a:lnTo>
                <a:lnTo>
                  <a:pt x="3101848" y="0"/>
                </a:lnTo>
                <a:lnTo>
                  <a:pt x="0" y="0"/>
                </a:lnTo>
                <a:lnTo>
                  <a:pt x="0" y="3649217"/>
                </a:lnTo>
                <a:close/>
              </a:path>
            </a:pathLst>
          </a:custGeom>
          <a:noFill/>
          <a:ln w="6350" cap="flat" cmpd="sng">
            <a:solidFill>
              <a:srgbClr val="6FAC46"/>
            </a:solidFill>
            <a:prstDash val="solid"/>
            <a:round/>
            <a:headEnd type="none" w="med" len="med"/>
            <a:tailEnd type="none" w="med" len="med"/>
          </a:ln>
        </p:spPr>
        <p:txBody>
          <a:bodyPr/>
          <a:lstStyle/>
          <a:p>
            <a:endParaRPr lang="zh-CN" altLang="en-US"/>
          </a:p>
        </p:txBody>
      </p:sp>
      <p:sp>
        <p:nvSpPr>
          <p:cNvPr id="48138" name="object 11"/>
          <p:cNvSpPr/>
          <p:nvPr/>
        </p:nvSpPr>
        <p:spPr>
          <a:xfrm>
            <a:off x="7786688" y="2690813"/>
            <a:ext cx="2092325" cy="1779587"/>
          </a:xfrm>
          <a:prstGeom prst="rect">
            <a:avLst/>
          </a:prstGeom>
          <a:blipFill rotWithShape="1">
            <a:blip r:embed="rId4"/>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12" name="object 12"/>
          <p:cNvSpPr txBox="1"/>
          <p:nvPr/>
        </p:nvSpPr>
        <p:spPr>
          <a:xfrm>
            <a:off x="7786688" y="4743450"/>
            <a:ext cx="2093913" cy="725488"/>
          </a:xfrm>
          <a:prstGeom prst="rect">
            <a:avLst/>
          </a:prstGeom>
          <a:solidFill>
            <a:srgbClr val="6FAC46"/>
          </a:solidFill>
        </p:spPr>
        <p:txBody>
          <a:bodyPr vert="horz" wrap="square" lIns="0" tIns="110013" rIns="0" bIns="0" rtlCol="0">
            <a:spAutoFit/>
          </a:bodyPr>
          <a:lstStyle/>
          <a:p>
            <a:pPr marL="106045">
              <a:spcBef>
                <a:spcPts val="1155"/>
              </a:spcBef>
            </a:pPr>
            <a:r>
              <a:rPr sz="20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黑白花奶牛（产奶量</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高</a:t>
            </a:r>
            <a:r>
              <a:rPr sz="2000" b="1" spc="-40"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 </a:t>
            </a:r>
            <a:r>
              <a:rPr sz="2000" b="1"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a:t>
            </a:r>
            <a:endParaRPr sz="2000" noProof="1">
              <a:latin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bject 2"/>
          <p:cNvSpPr txBox="1"/>
          <p:nvPr/>
        </p:nvSpPr>
        <p:spPr>
          <a:xfrm>
            <a:off x="974725" y="4592638"/>
            <a:ext cx="1968500" cy="316865"/>
          </a:xfrm>
          <a:prstGeom prst="rect">
            <a:avLst/>
          </a:prstGeom>
          <a:noFill/>
          <a:ln w="9525">
            <a:noFill/>
          </a:ln>
        </p:spPr>
        <p:txBody>
          <a:bodyPr wrap="square" lIns="0" tIns="9525" rIns="0" bIns="0" anchor="t">
            <a:spAutoFit/>
          </a:bodyPr>
          <a:lstStyle/>
          <a:p>
            <a:pPr marL="12700">
              <a:spcBef>
                <a:spcPts val="100"/>
              </a:spcBef>
            </a:pPr>
            <a:r>
              <a:rPr lang="zh-CN" altLang="zh-CN" sz="2000" dirty="0">
                <a:latin typeface="微软雅黑" panose="020B0503020204020204" pitchFamily="34" charset="-122"/>
                <a:ea typeface="宋体" panose="02010600030101010101" pitchFamily="2" charset="-122"/>
              </a:rPr>
              <a:t>品种内的类群</a:t>
            </a:r>
          </a:p>
        </p:txBody>
      </p:sp>
      <p:sp>
        <p:nvSpPr>
          <p:cNvPr id="4" name="内容占位符 3"/>
          <p:cNvSpPr>
            <a:spLocks noGrp="1"/>
          </p:cNvSpPr>
          <p:nvPr>
            <p:ph idx="1"/>
          </p:nvPr>
        </p:nvSpPr>
        <p:spPr/>
        <p:txBody>
          <a:bodyPr/>
          <a:lstStyle/>
          <a:p>
            <a:endParaRPr lang="zh-CN" altLang="en-US"/>
          </a:p>
        </p:txBody>
      </p:sp>
      <p:sp>
        <p:nvSpPr>
          <p:cNvPr id="3" name="object 3"/>
          <p:cNvSpPr txBox="1"/>
          <p:nvPr/>
        </p:nvSpPr>
        <p:spPr>
          <a:xfrm>
            <a:off x="2943225" y="4478338"/>
            <a:ext cx="1457325" cy="936625"/>
          </a:xfrm>
          <a:prstGeom prst="rect">
            <a:avLst/>
          </a:prstGeom>
        </p:spPr>
        <p:txBody>
          <a:bodyPr vert="horz" wrap="square" lIns="0" tIns="9525" rIns="0" bIns="0" rtlCol="0">
            <a:spAutoFit/>
          </a:bodyPr>
          <a:lstStyle/>
          <a:p>
            <a:pPr marL="12700">
              <a:spcBef>
                <a:spcPts val="100"/>
              </a:spcBef>
            </a:pPr>
            <a:r>
              <a:rPr sz="2000" noProof="1">
                <a:latin typeface="微软雅黑" panose="020B0503020204020204" pitchFamily="34" charset="-122"/>
                <a:ea typeface="宋体" panose="02010600030101010101" pitchFamily="2" charset="-122"/>
                <a:cs typeface="微软雅黑" panose="020B0503020204020204" pitchFamily="34" charset="-122"/>
              </a:rPr>
              <a:t>育种场类型</a:t>
            </a:r>
            <a:endParaRPr sz="2000" noProof="1">
              <a:latin typeface="微软雅黑" panose="020B0503020204020204" pitchFamily="34" charset="-122"/>
              <a:cs typeface="微软雅黑" panose="020B0503020204020204" pitchFamily="34" charset="-122"/>
            </a:endParaRPr>
          </a:p>
          <a:p>
            <a:pPr>
              <a:spcBef>
                <a:spcPts val="25"/>
              </a:spcBef>
            </a:pPr>
            <a:endParaRPr sz="2000" noProof="1">
              <a:latin typeface="Times New Roman" panose="02020603050405020304"/>
              <a:cs typeface="Times New Roman" panose="02020603050405020304"/>
            </a:endParaRPr>
          </a:p>
          <a:p>
            <a:pPr marL="28575">
              <a:spcBef>
                <a:spcPts val="5"/>
              </a:spcBef>
            </a:pPr>
            <a:r>
              <a:rPr sz="2000" noProof="1">
                <a:latin typeface="微软雅黑" panose="020B0503020204020204" pitchFamily="34" charset="-122"/>
                <a:ea typeface="宋体" panose="02010600030101010101" pitchFamily="2" charset="-122"/>
                <a:cs typeface="微软雅黑" panose="020B0503020204020204" pitchFamily="34" charset="-122"/>
              </a:rPr>
              <a:t>地方类型</a:t>
            </a:r>
            <a:endParaRPr sz="2000" noProof="1">
              <a:latin typeface="微软雅黑" panose="020B0503020204020204" pitchFamily="34" charset="-122"/>
              <a:cs typeface="微软雅黑" panose="020B0503020204020204" pitchFamily="34" charset="-122"/>
            </a:endParaRPr>
          </a:p>
        </p:txBody>
      </p:sp>
      <p:sp>
        <p:nvSpPr>
          <p:cNvPr id="49155" name="object 4"/>
          <p:cNvSpPr txBox="1"/>
          <p:nvPr/>
        </p:nvSpPr>
        <p:spPr>
          <a:xfrm>
            <a:off x="2941638" y="3825875"/>
            <a:ext cx="1458912" cy="316865"/>
          </a:xfrm>
          <a:prstGeom prst="rect">
            <a:avLst/>
          </a:prstGeom>
          <a:noFill/>
          <a:ln w="9525">
            <a:noFill/>
          </a:ln>
        </p:spPr>
        <p:txBody>
          <a:bodyPr wrap="square" lIns="0" tIns="9525" rIns="0" bIns="0" anchor="t">
            <a:spAutoFit/>
          </a:bodyPr>
          <a:lstStyle/>
          <a:p>
            <a:pPr marL="12700">
              <a:spcBef>
                <a:spcPts val="100"/>
              </a:spcBef>
            </a:pPr>
            <a:r>
              <a:rPr lang="zh-CN" altLang="zh-CN" sz="2000" dirty="0">
                <a:latin typeface="微软雅黑" panose="020B0503020204020204" pitchFamily="34" charset="-122"/>
                <a:ea typeface="宋体" panose="02010600030101010101" pitchFamily="2" charset="-122"/>
              </a:rPr>
              <a:t>家系和家族</a:t>
            </a:r>
          </a:p>
        </p:txBody>
      </p:sp>
      <p:sp>
        <p:nvSpPr>
          <p:cNvPr id="49156" name="object 5"/>
          <p:cNvSpPr/>
          <p:nvPr/>
        </p:nvSpPr>
        <p:spPr>
          <a:xfrm>
            <a:off x="2638425" y="3835400"/>
            <a:ext cx="303213" cy="1590675"/>
          </a:xfrm>
          <a:custGeom>
            <a:avLst/>
            <a:gdLst/>
            <a:ahLst/>
            <a:cxnLst/>
            <a:rect l="0" t="0" r="0" b="0"/>
            <a:pathLst>
              <a:path w="215900" h="1246504">
                <a:moveTo>
                  <a:pt x="215900" y="1246200"/>
                </a:moveTo>
                <a:lnTo>
                  <a:pt x="173851" y="1244786"/>
                </a:lnTo>
                <a:lnTo>
                  <a:pt x="139541" y="1240932"/>
                </a:lnTo>
                <a:lnTo>
                  <a:pt x="116423" y="1235216"/>
                </a:lnTo>
                <a:lnTo>
                  <a:pt x="107950" y="1228217"/>
                </a:lnTo>
                <a:lnTo>
                  <a:pt x="107950" y="641095"/>
                </a:lnTo>
                <a:lnTo>
                  <a:pt x="99458" y="634099"/>
                </a:lnTo>
                <a:lnTo>
                  <a:pt x="76311" y="628364"/>
                </a:lnTo>
                <a:lnTo>
                  <a:pt x="41995" y="624486"/>
                </a:lnTo>
                <a:lnTo>
                  <a:pt x="0" y="623062"/>
                </a:lnTo>
                <a:lnTo>
                  <a:pt x="41995" y="621657"/>
                </a:lnTo>
                <a:lnTo>
                  <a:pt x="76311" y="617823"/>
                </a:lnTo>
                <a:lnTo>
                  <a:pt x="99458" y="612132"/>
                </a:lnTo>
                <a:lnTo>
                  <a:pt x="107950" y="605155"/>
                </a:lnTo>
                <a:lnTo>
                  <a:pt x="107950" y="18033"/>
                </a:lnTo>
                <a:lnTo>
                  <a:pt x="116423" y="11037"/>
                </a:lnTo>
                <a:lnTo>
                  <a:pt x="139541" y="5302"/>
                </a:lnTo>
                <a:lnTo>
                  <a:pt x="173851" y="1424"/>
                </a:lnTo>
                <a:lnTo>
                  <a:pt x="215900" y="0"/>
                </a:lnTo>
              </a:path>
            </a:pathLst>
          </a:custGeom>
          <a:noFill/>
          <a:ln w="38100" cap="flat" cmpd="sng">
            <a:solidFill>
              <a:srgbClr val="EC7C30"/>
            </a:solidFill>
            <a:prstDash val="solid"/>
            <a:round/>
            <a:headEnd type="none" w="med" len="med"/>
            <a:tailEnd type="none" w="med" len="med"/>
          </a:ln>
        </p:spPr>
        <p:txBody>
          <a:bodyPr/>
          <a:lstStyle/>
          <a:p>
            <a:endParaRPr lang="zh-CN" altLang="en-US"/>
          </a:p>
        </p:txBody>
      </p:sp>
      <p:sp>
        <p:nvSpPr>
          <p:cNvPr id="49157" name="object 6"/>
          <p:cNvSpPr txBox="1"/>
          <p:nvPr/>
        </p:nvSpPr>
        <p:spPr>
          <a:xfrm>
            <a:off x="5457825" y="4427538"/>
            <a:ext cx="1409700" cy="316865"/>
          </a:xfrm>
          <a:prstGeom prst="rect">
            <a:avLst/>
          </a:prstGeom>
          <a:noFill/>
          <a:ln w="9525">
            <a:noFill/>
          </a:ln>
        </p:spPr>
        <p:txBody>
          <a:bodyPr wrap="square" lIns="0" tIns="9525" rIns="0" bIns="0" anchor="t">
            <a:spAutoFit/>
          </a:bodyPr>
          <a:lstStyle/>
          <a:p>
            <a:pPr marL="139700" indent="-127000">
              <a:spcBef>
                <a:spcPts val="100"/>
              </a:spcBef>
            </a:pPr>
            <a:r>
              <a:rPr lang="zh-CN" altLang="zh-CN" sz="2000" dirty="0">
                <a:latin typeface="微软雅黑" panose="020B0503020204020204" pitchFamily="34" charset="-122"/>
                <a:ea typeface="宋体" panose="02010600030101010101" pitchFamily="2" charset="-122"/>
              </a:rPr>
              <a:t>品种的 数量</a:t>
            </a:r>
          </a:p>
        </p:txBody>
      </p:sp>
      <p:sp>
        <p:nvSpPr>
          <p:cNvPr id="7" name="object 7"/>
          <p:cNvSpPr txBox="1"/>
          <p:nvPr/>
        </p:nvSpPr>
        <p:spPr>
          <a:xfrm>
            <a:off x="7499350" y="4521200"/>
            <a:ext cx="3297238" cy="934085"/>
          </a:xfrm>
          <a:prstGeom prst="rect">
            <a:avLst/>
          </a:prstGeom>
        </p:spPr>
        <p:txBody>
          <a:bodyPr vert="horz" wrap="square" lIns="0" tIns="10001" rIns="0" bIns="0" rtlCol="0">
            <a:spAutoFit/>
          </a:bodyPr>
          <a:lstStyle/>
          <a:p>
            <a:pPr marL="12700">
              <a:spcBef>
                <a:spcPts val="105"/>
              </a:spcBef>
            </a:pPr>
            <a:r>
              <a:rPr sz="2000" noProof="1">
                <a:latin typeface="微软雅黑" panose="020B0503020204020204" pitchFamily="34" charset="-122"/>
                <a:ea typeface="宋体" panose="02010600030101010101" pitchFamily="2" charset="-122"/>
                <a:cs typeface="微软雅黑" panose="020B0503020204020204" pitchFamily="34" charset="-122"/>
              </a:rPr>
              <a:t>牛、马：3000头(匹</a:t>
            </a:r>
            <a:r>
              <a:rPr sz="2000" spc="-15" noProof="1">
                <a:latin typeface="微软雅黑" panose="020B0503020204020204" pitchFamily="34" charset="-122"/>
                <a:ea typeface="宋体" panose="02010600030101010101" pitchFamily="2" charset="-122"/>
                <a:cs typeface="微软雅黑" panose="020B0503020204020204" pitchFamily="34" charset="-122"/>
              </a:rPr>
              <a:t>)</a:t>
            </a:r>
            <a:r>
              <a:rPr sz="2000" noProof="1">
                <a:latin typeface="微软雅黑" panose="020B0503020204020204" pitchFamily="34" charset="-122"/>
                <a:ea typeface="宋体" panose="02010600030101010101" pitchFamily="2" charset="-122"/>
                <a:cs typeface="微软雅黑" panose="020B0503020204020204" pitchFamily="34" charset="-122"/>
              </a:rPr>
              <a:t>以上</a:t>
            </a:r>
            <a:endParaRPr sz="2000" noProof="1">
              <a:latin typeface="微软雅黑" panose="020B0503020204020204" pitchFamily="34" charset="-122"/>
              <a:cs typeface="微软雅黑" panose="020B0503020204020204" pitchFamily="34" charset="-122"/>
            </a:endParaRPr>
          </a:p>
          <a:p>
            <a:pPr>
              <a:spcBef>
                <a:spcPts val="10"/>
              </a:spcBef>
            </a:pPr>
            <a:endParaRPr sz="2000" noProof="1">
              <a:latin typeface="Times New Roman" panose="02020603050405020304"/>
              <a:cs typeface="Times New Roman" panose="02020603050405020304"/>
            </a:endParaRPr>
          </a:p>
          <a:p>
            <a:pPr marL="28575"/>
            <a:r>
              <a:rPr sz="2000" noProof="1">
                <a:latin typeface="微软雅黑" panose="020B0503020204020204" pitchFamily="34" charset="-122"/>
                <a:ea typeface="宋体" panose="02010600030101010101" pitchFamily="2" charset="-122"/>
                <a:cs typeface="微软雅黑" panose="020B0503020204020204" pitchFamily="34" charset="-122"/>
              </a:rPr>
              <a:t>家禽：20万只以上</a:t>
            </a:r>
            <a:endParaRPr sz="2000" noProof="1">
              <a:latin typeface="微软雅黑" panose="020B0503020204020204" pitchFamily="34" charset="-122"/>
              <a:cs typeface="微软雅黑" panose="020B0503020204020204" pitchFamily="34" charset="-122"/>
            </a:endParaRPr>
          </a:p>
        </p:txBody>
      </p:sp>
      <p:sp>
        <p:nvSpPr>
          <p:cNvPr id="49159" name="object 8"/>
          <p:cNvSpPr txBox="1"/>
          <p:nvPr/>
        </p:nvSpPr>
        <p:spPr>
          <a:xfrm>
            <a:off x="7499350" y="3733800"/>
            <a:ext cx="2060575" cy="316865"/>
          </a:xfrm>
          <a:prstGeom prst="rect">
            <a:avLst/>
          </a:prstGeom>
          <a:noFill/>
          <a:ln w="9525">
            <a:noFill/>
          </a:ln>
        </p:spPr>
        <p:txBody>
          <a:bodyPr wrap="square" lIns="0" tIns="9525" rIns="0" bIns="0" anchor="t">
            <a:spAutoFit/>
          </a:bodyPr>
          <a:lstStyle/>
          <a:p>
            <a:pPr marL="12700">
              <a:spcBef>
                <a:spcPts val="100"/>
              </a:spcBef>
            </a:pPr>
            <a:r>
              <a:rPr lang="zh-CN" altLang="zh-CN" sz="2000" dirty="0">
                <a:latin typeface="微软雅黑" panose="020B0503020204020204" pitchFamily="34" charset="-122"/>
                <a:ea typeface="宋体" panose="02010600030101010101" pitchFamily="2" charset="-122"/>
              </a:rPr>
              <a:t>猪：10万头以上</a:t>
            </a:r>
          </a:p>
        </p:txBody>
      </p:sp>
      <p:sp>
        <p:nvSpPr>
          <p:cNvPr id="49160" name="object 9"/>
          <p:cNvSpPr/>
          <p:nvPr/>
        </p:nvSpPr>
        <p:spPr>
          <a:xfrm>
            <a:off x="6867525" y="3733800"/>
            <a:ext cx="631825" cy="1754188"/>
          </a:xfrm>
          <a:custGeom>
            <a:avLst/>
            <a:gdLst/>
            <a:ahLst/>
            <a:cxnLst/>
            <a:rect l="0" t="0" r="0" b="0"/>
            <a:pathLst>
              <a:path w="218440" h="1244600">
                <a:moveTo>
                  <a:pt x="218439" y="1244549"/>
                </a:moveTo>
                <a:lnTo>
                  <a:pt x="175924" y="1243118"/>
                </a:lnTo>
                <a:lnTo>
                  <a:pt x="141208" y="1239215"/>
                </a:lnTo>
                <a:lnTo>
                  <a:pt x="117802" y="1233426"/>
                </a:lnTo>
                <a:lnTo>
                  <a:pt x="109219" y="1226337"/>
                </a:lnTo>
                <a:lnTo>
                  <a:pt x="109219" y="640461"/>
                </a:lnTo>
                <a:lnTo>
                  <a:pt x="100637" y="633390"/>
                </a:lnTo>
                <a:lnTo>
                  <a:pt x="77231" y="627618"/>
                </a:lnTo>
                <a:lnTo>
                  <a:pt x="42515" y="623726"/>
                </a:lnTo>
                <a:lnTo>
                  <a:pt x="0" y="622300"/>
                </a:lnTo>
                <a:lnTo>
                  <a:pt x="42515" y="620853"/>
                </a:lnTo>
                <a:lnTo>
                  <a:pt x="77231" y="616918"/>
                </a:lnTo>
                <a:lnTo>
                  <a:pt x="100637" y="611102"/>
                </a:lnTo>
                <a:lnTo>
                  <a:pt x="109219" y="604012"/>
                </a:lnTo>
                <a:lnTo>
                  <a:pt x="109219" y="18161"/>
                </a:lnTo>
                <a:lnTo>
                  <a:pt x="117802" y="11090"/>
                </a:lnTo>
                <a:lnTo>
                  <a:pt x="141208" y="5318"/>
                </a:lnTo>
                <a:lnTo>
                  <a:pt x="175924" y="1426"/>
                </a:lnTo>
                <a:lnTo>
                  <a:pt x="218439" y="0"/>
                </a:lnTo>
              </a:path>
            </a:pathLst>
          </a:custGeom>
          <a:noFill/>
          <a:ln w="38100" cap="flat" cmpd="sng">
            <a:solidFill>
              <a:srgbClr val="EC7C30"/>
            </a:solidFill>
            <a:prstDash val="solid"/>
            <a:round/>
            <a:headEnd type="none" w="med" len="med"/>
            <a:tailEnd type="none" w="med" len="med"/>
          </a:ln>
        </p:spPr>
        <p:txBody>
          <a:bodyPr/>
          <a:lstStyle/>
          <a:p>
            <a:endParaRPr lang="zh-CN" altLang="en-US"/>
          </a:p>
        </p:txBody>
      </p:sp>
      <p:sp>
        <p:nvSpPr>
          <p:cNvPr id="49161" name="object 10"/>
          <p:cNvSpPr/>
          <p:nvPr/>
        </p:nvSpPr>
        <p:spPr>
          <a:xfrm>
            <a:off x="4981575" y="3359150"/>
            <a:ext cx="0" cy="2354263"/>
          </a:xfrm>
          <a:custGeom>
            <a:avLst/>
            <a:gdLst/>
            <a:ahLst/>
            <a:cxnLst/>
            <a:rect l="0" t="0" r="0" b="0"/>
            <a:pathLst>
              <a:path w="1" h="3140075">
                <a:moveTo>
                  <a:pt x="0" y="0"/>
                </a:moveTo>
                <a:lnTo>
                  <a:pt x="0" y="3139566"/>
                </a:lnTo>
              </a:path>
            </a:pathLst>
          </a:custGeom>
          <a:noFill/>
          <a:ln w="38100" cap="flat" cmpd="sng">
            <a:solidFill>
              <a:srgbClr val="6FAC46"/>
            </a:solidFill>
            <a:prstDash val="solid"/>
            <a:round/>
            <a:headEnd type="none" w="med" len="med"/>
            <a:tailEnd type="none" w="med" len="med"/>
          </a:ln>
        </p:spPr>
        <p:txBody>
          <a:bodyPr/>
          <a:lstStyle/>
          <a:p>
            <a:endParaRPr lang="zh-CN" altLang="en-US"/>
          </a:p>
        </p:txBody>
      </p:sp>
      <p:sp>
        <p:nvSpPr>
          <p:cNvPr id="49162" name="object 11"/>
          <p:cNvSpPr>
            <a:spLocks noGrp="1"/>
          </p:cNvSpPr>
          <p:nvPr>
            <p:ph type="title"/>
          </p:nvPr>
        </p:nvSpPr>
        <p:spPr/>
        <p:txBody>
          <a:bodyPr>
            <a:normAutofit/>
          </a:bodyPr>
          <a:lstStyle/>
          <a:p>
            <a:r>
              <a:rPr lang="zh-CN" altLang="zh-CN"/>
              <a:t>二、品种的条件</a:t>
            </a:r>
          </a:p>
        </p:txBody>
      </p:sp>
      <p:sp>
        <p:nvSpPr>
          <p:cNvPr id="12" name="object 12"/>
          <p:cNvSpPr txBox="1"/>
          <p:nvPr/>
        </p:nvSpPr>
        <p:spPr>
          <a:xfrm>
            <a:off x="3702050" y="1887538"/>
            <a:ext cx="4117975" cy="950595"/>
          </a:xfrm>
          <a:prstGeom prst="rect">
            <a:avLst/>
          </a:prstGeom>
        </p:spPr>
        <p:txBody>
          <a:bodyPr vert="horz" wrap="square" lIns="0" tIns="9525" rIns="0" bIns="0" rtlCol="0">
            <a:spAutoFit/>
          </a:bodyPr>
          <a:lstStyle/>
          <a:p>
            <a:pPr marL="443865" indent="-431165">
              <a:spcBef>
                <a:spcPts val="100"/>
              </a:spcBef>
              <a:buFont typeface="+mj-lt"/>
              <a:buAutoNum type="arabicPeriod" startAt="4"/>
              <a:tabLst>
                <a:tab pos="443865" algn="l"/>
                <a:tab pos="444500" algn="l"/>
              </a:tabLst>
            </a:pPr>
            <a:r>
              <a:rPr b="1" noProof="1">
                <a:latin typeface="微软雅黑" panose="020B0503020204020204" pitchFamily="34" charset="-122"/>
                <a:ea typeface="宋体" panose="02010600030101010101" pitchFamily="2" charset="-122"/>
                <a:cs typeface="微软雅黑" panose="020B0503020204020204" pitchFamily="34" charset="-122"/>
              </a:rPr>
              <a:t>遗传性稳定，种用价值高</a:t>
            </a:r>
            <a:endParaRPr noProof="1">
              <a:latin typeface="微软雅黑" panose="020B0503020204020204" pitchFamily="34" charset="-122"/>
              <a:cs typeface="微软雅黑" panose="020B0503020204020204" pitchFamily="34" charset="-122"/>
            </a:endParaRPr>
          </a:p>
          <a:p>
            <a:pPr marL="457200" indent="-457200">
              <a:spcBef>
                <a:spcPts val="45"/>
              </a:spcBef>
              <a:buClr>
                <a:srgbClr val="EC7C30"/>
              </a:buClr>
              <a:buFont typeface="+mj-lt"/>
              <a:buAutoNum type="arabicPeriod" startAt="4"/>
            </a:pPr>
            <a:endParaRPr sz="2475" noProof="1">
              <a:latin typeface="Times New Roman" panose="02020603050405020304"/>
              <a:cs typeface="Times New Roman" panose="02020603050405020304"/>
            </a:endParaRPr>
          </a:p>
          <a:p>
            <a:pPr marL="355600" indent="-342900">
              <a:buFont typeface="+mj-lt"/>
              <a:buAutoNum type="arabicPeriod" startAt="4"/>
              <a:tabLst>
                <a:tab pos="356235" algn="l"/>
              </a:tabLst>
            </a:pPr>
            <a:r>
              <a:rPr b="1" noProof="1">
                <a:latin typeface="微软雅黑" panose="020B0503020204020204" pitchFamily="34" charset="-122"/>
                <a:ea typeface="宋体" panose="02010600030101010101" pitchFamily="2" charset="-122"/>
                <a:cs typeface="微软雅黑" panose="020B0503020204020204" pitchFamily="34" charset="-122"/>
              </a:rPr>
              <a:t>有一定的结构和数量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91135" y="1340485"/>
            <a:ext cx="11881485" cy="496824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77" name="object 2"/>
          <p:cNvSpPr/>
          <p:nvPr/>
        </p:nvSpPr>
        <p:spPr>
          <a:xfrm>
            <a:off x="2389188" y="4322763"/>
            <a:ext cx="1906587" cy="1427162"/>
          </a:xfrm>
          <a:prstGeom prst="rect">
            <a:avLst/>
          </a:prstGeom>
          <a:blipFill rotWithShape="1">
            <a:blip r:embed="rId2"/>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50178" name="object 3"/>
          <p:cNvSpPr/>
          <p:nvPr/>
        </p:nvSpPr>
        <p:spPr>
          <a:xfrm>
            <a:off x="7394575" y="4322763"/>
            <a:ext cx="1901825" cy="1427162"/>
          </a:xfrm>
          <a:prstGeom prst="rect">
            <a:avLst/>
          </a:prstGeom>
          <a:blipFill rotWithShape="1">
            <a:blip r:embed="rId3"/>
            <a:stretch>
              <a:fillRect/>
            </a:stretch>
          </a:blipFill>
          <a:ln w="9525">
            <a:noFill/>
          </a:ln>
        </p:spPr>
        <p:txBody>
          <a:bodyPr wrap="square" lIns="0" tIns="0" rIns="0" bIns="0" anchor="t"/>
          <a:lstStyle/>
          <a:p>
            <a:endParaRPr lang="zh-CN" altLang="zh-CN" sz="100">
              <a:latin typeface="Verdana" panose="020B0604030504040204" pitchFamily="34" charset="0"/>
              <a:ea typeface="宋体" panose="02010600030101010101" pitchFamily="2" charset="-122"/>
            </a:endParaRPr>
          </a:p>
        </p:txBody>
      </p:sp>
      <p:sp>
        <p:nvSpPr>
          <p:cNvPr id="50179" name="object 4"/>
          <p:cNvSpPr>
            <a:spLocks noGrp="1"/>
          </p:cNvSpPr>
          <p:nvPr>
            <p:ph type="title"/>
          </p:nvPr>
        </p:nvSpPr>
        <p:spPr/>
        <p:txBody>
          <a:bodyPr vert="horz" wrap="square" lIns="0" tIns="9525" rIns="0" bIns="0" anchor="t">
            <a:spAutoFit/>
          </a:bodyPr>
          <a:lstStyle/>
          <a:p>
            <a:pPr marL="12700" indent="0">
              <a:lnSpc>
                <a:spcPct val="100000"/>
              </a:lnSpc>
              <a:spcBef>
                <a:spcPts val="100"/>
              </a:spcBef>
            </a:pPr>
            <a:r>
              <a:rPr lang="zh-CN" altLang="zh-CN" sz="2400" dirty="0">
                <a:latin typeface="微软雅黑" panose="020B0503020204020204" pitchFamily="34" charset="-122"/>
                <a:ea typeface="宋体" panose="02010600030101010101" pitchFamily="2" charset="-122"/>
              </a:rPr>
              <a:t>二、品种的条件</a:t>
            </a:r>
          </a:p>
        </p:txBody>
      </p:sp>
      <p:sp>
        <p:nvSpPr>
          <p:cNvPr id="5" name="object 5"/>
          <p:cNvSpPr txBox="1"/>
          <p:nvPr/>
        </p:nvSpPr>
        <p:spPr>
          <a:xfrm>
            <a:off x="4389755" y="1546225"/>
            <a:ext cx="3557905" cy="331470"/>
          </a:xfrm>
          <a:prstGeom prst="rect">
            <a:avLst/>
          </a:prstGeom>
        </p:spPr>
        <p:txBody>
          <a:bodyPr vert="horz" wrap="square" lIns="0" tIns="9048" rIns="0" bIns="0" rtlCol="0">
            <a:spAutoFit/>
          </a:bodyPr>
          <a:lstStyle/>
          <a:p>
            <a:pPr marL="12700">
              <a:spcBef>
                <a:spcPts val="95"/>
              </a:spcBef>
            </a:pPr>
            <a:r>
              <a:rPr lang="en-US" sz="2100" b="1" spc="-10" noProof="1">
                <a:solidFill>
                  <a:srgbClr val="FFFF00"/>
                </a:solidFill>
                <a:latin typeface="宋体" panose="02010600030101010101" pitchFamily="2" charset="-122"/>
                <a:ea typeface="宋体" panose="02010600030101010101" pitchFamily="2" charset="-122"/>
                <a:cs typeface="宋体" panose="02010600030101010101" pitchFamily="2" charset="-122"/>
              </a:rPr>
              <a:t>6.</a:t>
            </a:r>
            <a:r>
              <a:rPr sz="2100" b="1" spc="-10" noProof="1">
                <a:solidFill>
                  <a:srgbClr val="FFFF00"/>
                </a:solidFill>
                <a:latin typeface="宋体" panose="02010600030101010101" pitchFamily="2" charset="-122"/>
                <a:ea typeface="宋体" panose="02010600030101010101" pitchFamily="2" charset="-122"/>
                <a:cs typeface="宋体" panose="02010600030101010101" pitchFamily="2" charset="-122"/>
              </a:rPr>
              <a:t>被政府或品种协会所承</a:t>
            </a:r>
            <a:r>
              <a:rPr sz="2100" b="1" spc="-5" noProof="1">
                <a:solidFill>
                  <a:srgbClr val="FFFF00"/>
                </a:solidFill>
                <a:latin typeface="宋体" panose="02010600030101010101" pitchFamily="2" charset="-122"/>
                <a:ea typeface="宋体" panose="02010600030101010101" pitchFamily="2" charset="-122"/>
                <a:cs typeface="宋体" panose="02010600030101010101" pitchFamily="2" charset="-122"/>
              </a:rPr>
              <a:t>认</a:t>
            </a:r>
            <a:r>
              <a:rPr sz="2100" b="1" spc="-15" noProof="1">
                <a:solidFill>
                  <a:srgbClr val="FFFF00"/>
                </a:solidFill>
                <a:latin typeface="宋体" panose="02010600030101010101" pitchFamily="2" charset="-122"/>
                <a:ea typeface="宋体" panose="02010600030101010101" pitchFamily="2" charset="-122"/>
                <a:cs typeface="宋体" panose="02010600030101010101" pitchFamily="2" charset="-122"/>
              </a:rPr>
              <a:t> </a:t>
            </a:r>
            <a:endParaRPr sz="2100" b="1" spc="-15" noProof="1">
              <a:solidFill>
                <a:srgbClr val="FFFF00"/>
              </a:solidFill>
              <a:latin typeface="宋体" panose="02010600030101010101" pitchFamily="2" charset="-122"/>
              <a:cs typeface="宋体" panose="02010600030101010101" pitchFamily="2" charset="-122"/>
            </a:endParaRPr>
          </a:p>
        </p:txBody>
      </p:sp>
      <p:sp>
        <p:nvSpPr>
          <p:cNvPr id="50181" name="object 6"/>
          <p:cNvSpPr/>
          <p:nvPr/>
        </p:nvSpPr>
        <p:spPr>
          <a:xfrm>
            <a:off x="1312863" y="2428875"/>
            <a:ext cx="2894012" cy="1501775"/>
          </a:xfrm>
          <a:custGeom>
            <a:avLst/>
            <a:gdLst/>
            <a:ahLst/>
            <a:cxnLst/>
            <a:rect l="0" t="0" r="0" b="0"/>
            <a:pathLst>
              <a:path w="2423795" h="2002154">
                <a:moveTo>
                  <a:pt x="0" y="200151"/>
                </a:moveTo>
                <a:lnTo>
                  <a:pt x="5438" y="146961"/>
                </a:lnTo>
                <a:lnTo>
                  <a:pt x="20786" y="99154"/>
                </a:lnTo>
                <a:lnTo>
                  <a:pt x="44594" y="58642"/>
                </a:lnTo>
                <a:lnTo>
                  <a:pt x="75411" y="27337"/>
                </a:lnTo>
                <a:lnTo>
                  <a:pt x="111787" y="7153"/>
                </a:lnTo>
                <a:lnTo>
                  <a:pt x="152272" y="0"/>
                </a:lnTo>
                <a:lnTo>
                  <a:pt x="2271522" y="0"/>
                </a:lnTo>
                <a:lnTo>
                  <a:pt x="2311984" y="7153"/>
                </a:lnTo>
                <a:lnTo>
                  <a:pt x="2348333" y="27337"/>
                </a:lnTo>
                <a:lnTo>
                  <a:pt x="2379122" y="58642"/>
                </a:lnTo>
                <a:lnTo>
                  <a:pt x="2402905" y="99154"/>
                </a:lnTo>
                <a:lnTo>
                  <a:pt x="2418236" y="146961"/>
                </a:lnTo>
                <a:lnTo>
                  <a:pt x="2423668" y="200151"/>
                </a:lnTo>
                <a:lnTo>
                  <a:pt x="2423668" y="1801875"/>
                </a:lnTo>
                <a:lnTo>
                  <a:pt x="2418236" y="1855120"/>
                </a:lnTo>
                <a:lnTo>
                  <a:pt x="2402905" y="1902963"/>
                </a:lnTo>
                <a:lnTo>
                  <a:pt x="2379122" y="1943496"/>
                </a:lnTo>
                <a:lnTo>
                  <a:pt x="2348333" y="1974812"/>
                </a:lnTo>
                <a:lnTo>
                  <a:pt x="2311984" y="1995001"/>
                </a:lnTo>
                <a:lnTo>
                  <a:pt x="2271522" y="2002154"/>
                </a:lnTo>
                <a:lnTo>
                  <a:pt x="152272" y="2002154"/>
                </a:lnTo>
                <a:lnTo>
                  <a:pt x="111787" y="1995001"/>
                </a:lnTo>
                <a:lnTo>
                  <a:pt x="75411" y="1974812"/>
                </a:lnTo>
                <a:lnTo>
                  <a:pt x="44594" y="1943496"/>
                </a:lnTo>
                <a:lnTo>
                  <a:pt x="20786" y="1902963"/>
                </a:lnTo>
                <a:lnTo>
                  <a:pt x="5438" y="1855120"/>
                </a:lnTo>
                <a:lnTo>
                  <a:pt x="0" y="1801875"/>
                </a:lnTo>
                <a:lnTo>
                  <a:pt x="0" y="200151"/>
                </a:lnTo>
                <a:close/>
              </a:path>
            </a:pathLst>
          </a:custGeom>
          <a:noFill/>
          <a:ln w="12700" cap="flat" cmpd="sng">
            <a:solidFill>
              <a:srgbClr val="D6702B"/>
            </a:solidFill>
            <a:prstDash val="solid"/>
            <a:round/>
            <a:headEnd type="none" w="med" len="med"/>
            <a:tailEnd type="none" w="med" len="med"/>
          </a:ln>
        </p:spPr>
        <p:txBody>
          <a:bodyPr/>
          <a:lstStyle/>
          <a:p>
            <a:endParaRPr lang="zh-CN" altLang="en-US"/>
          </a:p>
        </p:txBody>
      </p:sp>
      <p:sp>
        <p:nvSpPr>
          <p:cNvPr id="50182" name="object 7"/>
          <p:cNvSpPr txBox="1"/>
          <p:nvPr/>
        </p:nvSpPr>
        <p:spPr>
          <a:xfrm>
            <a:off x="1622425" y="2676525"/>
            <a:ext cx="2387600" cy="932815"/>
          </a:xfrm>
          <a:prstGeom prst="rect">
            <a:avLst/>
          </a:prstGeom>
          <a:noFill/>
          <a:ln w="9525">
            <a:noFill/>
          </a:ln>
        </p:spPr>
        <p:txBody>
          <a:bodyPr wrap="square" lIns="0" tIns="9525" rIns="0" bIns="0" anchor="t">
            <a:spAutoFit/>
          </a:bodyPr>
          <a:lstStyle/>
          <a:p>
            <a:pPr marL="241300" indent="-228600">
              <a:lnSpc>
                <a:spcPct val="150000"/>
              </a:lnSpc>
              <a:spcBef>
                <a:spcPts val="100"/>
              </a:spcBef>
            </a:pPr>
            <a:r>
              <a:rPr lang="zh-CN" sz="2000" b="1" dirty="0">
                <a:solidFill>
                  <a:srgbClr val="FFFF00"/>
                </a:solidFill>
                <a:latin typeface="微软雅黑" panose="020B0503020204020204" pitchFamily="34" charset="-122"/>
              </a:rPr>
              <a:t>经过政府或品种协会 等权威机构审定</a:t>
            </a:r>
          </a:p>
        </p:txBody>
      </p:sp>
      <p:sp>
        <p:nvSpPr>
          <p:cNvPr id="50183" name="object 8"/>
          <p:cNvSpPr/>
          <p:nvPr/>
        </p:nvSpPr>
        <p:spPr>
          <a:xfrm>
            <a:off x="4389438" y="2882900"/>
            <a:ext cx="385762" cy="593725"/>
          </a:xfrm>
          <a:custGeom>
            <a:avLst/>
            <a:gdLst/>
            <a:ahLst/>
            <a:cxnLst/>
            <a:rect l="0" t="0" r="0" b="0"/>
            <a:pathLst>
              <a:path w="514350" h="790575">
                <a:moveTo>
                  <a:pt x="256921" y="0"/>
                </a:moveTo>
                <a:lnTo>
                  <a:pt x="256921" y="158114"/>
                </a:lnTo>
                <a:lnTo>
                  <a:pt x="0" y="158114"/>
                </a:lnTo>
                <a:lnTo>
                  <a:pt x="0" y="632460"/>
                </a:lnTo>
                <a:lnTo>
                  <a:pt x="256921" y="632460"/>
                </a:lnTo>
                <a:lnTo>
                  <a:pt x="256921" y="790448"/>
                </a:lnTo>
                <a:lnTo>
                  <a:pt x="513842" y="395224"/>
                </a:lnTo>
                <a:lnTo>
                  <a:pt x="256921" y="0"/>
                </a:lnTo>
                <a:close/>
              </a:path>
            </a:pathLst>
          </a:custGeom>
          <a:solidFill>
            <a:srgbClr val="F4BEAC"/>
          </a:solidFill>
          <a:ln w="9525">
            <a:noFill/>
          </a:ln>
        </p:spPr>
        <p:txBody>
          <a:bodyPr/>
          <a:lstStyle/>
          <a:p>
            <a:endParaRPr lang="zh-CN" altLang="en-US"/>
          </a:p>
        </p:txBody>
      </p:sp>
      <p:sp>
        <p:nvSpPr>
          <p:cNvPr id="50184" name="object 9"/>
          <p:cNvSpPr/>
          <p:nvPr/>
        </p:nvSpPr>
        <p:spPr>
          <a:xfrm>
            <a:off x="4933950" y="2428875"/>
            <a:ext cx="1817688" cy="1501775"/>
          </a:xfrm>
          <a:custGeom>
            <a:avLst/>
            <a:gdLst/>
            <a:ahLst/>
            <a:cxnLst/>
            <a:rect l="0" t="0" r="0" b="0"/>
            <a:pathLst>
              <a:path w="2423795" h="2002154">
                <a:moveTo>
                  <a:pt x="0" y="200151"/>
                </a:moveTo>
                <a:lnTo>
                  <a:pt x="5441" y="146961"/>
                </a:lnTo>
                <a:lnTo>
                  <a:pt x="20795" y="99154"/>
                </a:lnTo>
                <a:lnTo>
                  <a:pt x="44608" y="58642"/>
                </a:lnTo>
                <a:lnTo>
                  <a:pt x="75428" y="27337"/>
                </a:lnTo>
                <a:lnTo>
                  <a:pt x="111801" y="7153"/>
                </a:lnTo>
                <a:lnTo>
                  <a:pt x="152273" y="0"/>
                </a:lnTo>
                <a:lnTo>
                  <a:pt x="2271522" y="0"/>
                </a:lnTo>
                <a:lnTo>
                  <a:pt x="2311984" y="7153"/>
                </a:lnTo>
                <a:lnTo>
                  <a:pt x="2348333" y="27337"/>
                </a:lnTo>
                <a:lnTo>
                  <a:pt x="2379122" y="58642"/>
                </a:lnTo>
                <a:lnTo>
                  <a:pt x="2402905" y="99154"/>
                </a:lnTo>
                <a:lnTo>
                  <a:pt x="2418236" y="146961"/>
                </a:lnTo>
                <a:lnTo>
                  <a:pt x="2423668" y="200151"/>
                </a:lnTo>
                <a:lnTo>
                  <a:pt x="2423668" y="1801875"/>
                </a:lnTo>
                <a:lnTo>
                  <a:pt x="2418236" y="1855120"/>
                </a:lnTo>
                <a:lnTo>
                  <a:pt x="2402905" y="1902963"/>
                </a:lnTo>
                <a:lnTo>
                  <a:pt x="2379122" y="1943496"/>
                </a:lnTo>
                <a:lnTo>
                  <a:pt x="2348333" y="1974812"/>
                </a:lnTo>
                <a:lnTo>
                  <a:pt x="2311984" y="1995001"/>
                </a:lnTo>
                <a:lnTo>
                  <a:pt x="2271522" y="2002154"/>
                </a:lnTo>
                <a:lnTo>
                  <a:pt x="152273" y="2002154"/>
                </a:lnTo>
                <a:lnTo>
                  <a:pt x="111801" y="1995001"/>
                </a:lnTo>
                <a:lnTo>
                  <a:pt x="75428" y="1974812"/>
                </a:lnTo>
                <a:lnTo>
                  <a:pt x="44608" y="1943496"/>
                </a:lnTo>
                <a:lnTo>
                  <a:pt x="20795" y="1902963"/>
                </a:lnTo>
                <a:lnTo>
                  <a:pt x="5441" y="1855120"/>
                </a:lnTo>
                <a:lnTo>
                  <a:pt x="0" y="1801875"/>
                </a:lnTo>
                <a:lnTo>
                  <a:pt x="0" y="200151"/>
                </a:lnTo>
                <a:close/>
              </a:path>
            </a:pathLst>
          </a:custGeom>
          <a:noFill/>
          <a:ln w="12700" cap="flat" cmpd="sng">
            <a:solidFill>
              <a:srgbClr val="D6702B"/>
            </a:solidFill>
            <a:prstDash val="solid"/>
            <a:round/>
            <a:headEnd type="none" w="med" len="med"/>
            <a:tailEnd type="none" w="med" len="med"/>
          </a:ln>
        </p:spPr>
        <p:txBody>
          <a:bodyPr/>
          <a:lstStyle/>
          <a:p>
            <a:endParaRPr lang="zh-CN" altLang="en-US"/>
          </a:p>
        </p:txBody>
      </p:sp>
      <p:sp>
        <p:nvSpPr>
          <p:cNvPr id="50185" name="object 10"/>
          <p:cNvSpPr txBox="1"/>
          <p:nvPr/>
        </p:nvSpPr>
        <p:spPr>
          <a:xfrm>
            <a:off x="5062538" y="2676525"/>
            <a:ext cx="1562100" cy="932815"/>
          </a:xfrm>
          <a:prstGeom prst="rect">
            <a:avLst/>
          </a:prstGeom>
          <a:noFill/>
          <a:ln w="9525">
            <a:noFill/>
          </a:ln>
        </p:spPr>
        <p:txBody>
          <a:bodyPr wrap="square" lIns="0" tIns="9525" rIns="0" bIns="0" anchor="t">
            <a:spAutoFit/>
          </a:bodyPr>
          <a:lstStyle/>
          <a:p>
            <a:pPr indent="-914400">
              <a:lnSpc>
                <a:spcPct val="150000"/>
              </a:lnSpc>
              <a:spcBef>
                <a:spcPts val="100"/>
              </a:spcBef>
            </a:pPr>
            <a:r>
              <a:rPr lang="zh-CN" sz="2000" b="1" dirty="0">
                <a:solidFill>
                  <a:srgbClr val="FFFF00"/>
                </a:solidFill>
                <a:latin typeface="微软雅黑" panose="020B0503020204020204" pitchFamily="34" charset="-122"/>
              </a:rPr>
              <a:t>确定是否满足上述条件</a:t>
            </a:r>
          </a:p>
        </p:txBody>
      </p:sp>
      <p:sp>
        <p:nvSpPr>
          <p:cNvPr id="50186" name="object 11"/>
          <p:cNvSpPr/>
          <p:nvPr/>
        </p:nvSpPr>
        <p:spPr>
          <a:xfrm>
            <a:off x="6934200" y="2882900"/>
            <a:ext cx="385763" cy="593725"/>
          </a:xfrm>
          <a:custGeom>
            <a:avLst/>
            <a:gdLst/>
            <a:ahLst/>
            <a:cxnLst/>
            <a:rect l="0" t="0" r="0" b="0"/>
            <a:pathLst>
              <a:path w="514350" h="790575">
                <a:moveTo>
                  <a:pt x="256920" y="0"/>
                </a:moveTo>
                <a:lnTo>
                  <a:pt x="256920" y="158114"/>
                </a:lnTo>
                <a:lnTo>
                  <a:pt x="0" y="158114"/>
                </a:lnTo>
                <a:lnTo>
                  <a:pt x="0" y="632460"/>
                </a:lnTo>
                <a:lnTo>
                  <a:pt x="256920" y="632460"/>
                </a:lnTo>
                <a:lnTo>
                  <a:pt x="256920" y="790448"/>
                </a:lnTo>
                <a:lnTo>
                  <a:pt x="513841" y="395224"/>
                </a:lnTo>
                <a:lnTo>
                  <a:pt x="256920" y="0"/>
                </a:lnTo>
                <a:close/>
              </a:path>
            </a:pathLst>
          </a:custGeom>
          <a:solidFill>
            <a:srgbClr val="F4BEAC"/>
          </a:solidFill>
          <a:ln w="9525">
            <a:noFill/>
          </a:ln>
        </p:spPr>
        <p:txBody>
          <a:bodyPr/>
          <a:lstStyle/>
          <a:p>
            <a:endParaRPr lang="zh-CN" altLang="en-US"/>
          </a:p>
        </p:txBody>
      </p:sp>
      <p:sp>
        <p:nvSpPr>
          <p:cNvPr id="50187" name="object 12"/>
          <p:cNvSpPr/>
          <p:nvPr/>
        </p:nvSpPr>
        <p:spPr>
          <a:xfrm>
            <a:off x="7478713" y="2428875"/>
            <a:ext cx="2994025" cy="1501775"/>
          </a:xfrm>
          <a:custGeom>
            <a:avLst/>
            <a:gdLst/>
            <a:ahLst/>
            <a:cxnLst/>
            <a:rect l="0" t="0" r="0" b="0"/>
            <a:pathLst>
              <a:path w="2423795" h="2002154">
                <a:moveTo>
                  <a:pt x="0" y="200151"/>
                </a:moveTo>
                <a:lnTo>
                  <a:pt x="5441" y="146961"/>
                </a:lnTo>
                <a:lnTo>
                  <a:pt x="20795" y="99154"/>
                </a:lnTo>
                <a:lnTo>
                  <a:pt x="44608" y="58642"/>
                </a:lnTo>
                <a:lnTo>
                  <a:pt x="75428" y="27337"/>
                </a:lnTo>
                <a:lnTo>
                  <a:pt x="111801" y="7153"/>
                </a:lnTo>
                <a:lnTo>
                  <a:pt x="152273" y="0"/>
                </a:lnTo>
                <a:lnTo>
                  <a:pt x="2271521" y="0"/>
                </a:lnTo>
                <a:lnTo>
                  <a:pt x="2311984" y="7153"/>
                </a:lnTo>
                <a:lnTo>
                  <a:pt x="2348333" y="27337"/>
                </a:lnTo>
                <a:lnTo>
                  <a:pt x="2379122" y="58642"/>
                </a:lnTo>
                <a:lnTo>
                  <a:pt x="2402905" y="99154"/>
                </a:lnTo>
                <a:lnTo>
                  <a:pt x="2418236" y="146961"/>
                </a:lnTo>
                <a:lnTo>
                  <a:pt x="2423667" y="200151"/>
                </a:lnTo>
                <a:lnTo>
                  <a:pt x="2423667" y="1801875"/>
                </a:lnTo>
                <a:lnTo>
                  <a:pt x="2418236" y="1855120"/>
                </a:lnTo>
                <a:lnTo>
                  <a:pt x="2402905" y="1902963"/>
                </a:lnTo>
                <a:lnTo>
                  <a:pt x="2379122" y="1943496"/>
                </a:lnTo>
                <a:lnTo>
                  <a:pt x="2348333" y="1974812"/>
                </a:lnTo>
                <a:lnTo>
                  <a:pt x="2311984" y="1995001"/>
                </a:lnTo>
                <a:lnTo>
                  <a:pt x="2271521" y="2002154"/>
                </a:lnTo>
                <a:lnTo>
                  <a:pt x="152273" y="2002154"/>
                </a:lnTo>
                <a:lnTo>
                  <a:pt x="111801" y="1995001"/>
                </a:lnTo>
                <a:lnTo>
                  <a:pt x="75428" y="1974812"/>
                </a:lnTo>
                <a:lnTo>
                  <a:pt x="44608" y="1943496"/>
                </a:lnTo>
                <a:lnTo>
                  <a:pt x="20795" y="1902963"/>
                </a:lnTo>
                <a:lnTo>
                  <a:pt x="5441" y="1855120"/>
                </a:lnTo>
                <a:lnTo>
                  <a:pt x="0" y="1801875"/>
                </a:lnTo>
                <a:lnTo>
                  <a:pt x="0" y="200151"/>
                </a:lnTo>
                <a:close/>
              </a:path>
            </a:pathLst>
          </a:custGeom>
          <a:noFill/>
          <a:ln w="12700" cap="flat" cmpd="sng">
            <a:solidFill>
              <a:srgbClr val="D6702B"/>
            </a:solidFill>
            <a:prstDash val="solid"/>
            <a:round/>
            <a:headEnd type="none" w="med" len="med"/>
            <a:tailEnd type="none" w="med" len="med"/>
          </a:ln>
        </p:spPr>
        <p:txBody>
          <a:bodyPr/>
          <a:lstStyle/>
          <a:p>
            <a:endParaRPr lang="zh-CN" altLang="en-US"/>
          </a:p>
        </p:txBody>
      </p:sp>
      <p:sp>
        <p:nvSpPr>
          <p:cNvPr id="50188" name="object 13"/>
          <p:cNvSpPr txBox="1"/>
          <p:nvPr/>
        </p:nvSpPr>
        <p:spPr>
          <a:xfrm>
            <a:off x="7556500" y="2655253"/>
            <a:ext cx="2638425" cy="1407160"/>
          </a:xfrm>
          <a:prstGeom prst="rect">
            <a:avLst/>
          </a:prstGeom>
          <a:noFill/>
          <a:ln w="9525">
            <a:noFill/>
          </a:ln>
        </p:spPr>
        <p:txBody>
          <a:bodyPr wrap="square" lIns="0" tIns="9525" rIns="0" bIns="0" anchor="b">
            <a:spAutoFit/>
          </a:bodyPr>
          <a:lstStyle/>
          <a:p>
            <a:pPr indent="1905" defTabSz="914400">
              <a:lnSpc>
                <a:spcPct val="150000"/>
              </a:lnSpc>
              <a:spcBef>
                <a:spcPts val="100"/>
              </a:spcBef>
              <a:tabLst>
                <a:tab pos="1062355" algn="l"/>
              </a:tabLst>
            </a:pPr>
            <a:r>
              <a:rPr lang="zh-CN" sz="2000" b="1" dirty="0">
                <a:solidFill>
                  <a:srgbClr val="FFFF00"/>
                </a:solidFill>
                <a:latin typeface="微软雅黑" panose="020B0503020204020204" pitchFamily="34" charset="-122"/>
              </a:rPr>
              <a:t>予以命名，才能正式 称为品种	</a:t>
            </a:r>
          </a:p>
          <a:p>
            <a:pPr indent="1905" algn="ctr" defTabSz="914400">
              <a:lnSpc>
                <a:spcPct val="150000"/>
              </a:lnSpc>
              <a:spcBef>
                <a:spcPts val="100"/>
              </a:spcBef>
              <a:tabLst>
                <a:tab pos="1062355" algn="l"/>
              </a:tabLst>
            </a:pPr>
            <a:endParaRPr lang="zh-CN" sz="2000" b="1" dirty="0">
              <a:solidFill>
                <a:srgbClr val="FFFF00"/>
              </a:solidFill>
              <a:latin typeface="微软雅黑" panose="020B0503020204020204" pitchFamily="34" charset="-122"/>
            </a:endParaRPr>
          </a:p>
        </p:txBody>
      </p:sp>
      <p:sp>
        <p:nvSpPr>
          <p:cNvPr id="50189" name="object 14"/>
          <p:cNvSpPr/>
          <p:nvPr/>
        </p:nvSpPr>
        <p:spPr>
          <a:xfrm>
            <a:off x="4933950" y="4322763"/>
            <a:ext cx="2000250" cy="1427162"/>
          </a:xfrm>
          <a:custGeom>
            <a:avLst/>
            <a:gdLst>
              <a:gd name="txL" fmla="*/ 0 w 2666365"/>
              <a:gd name="txT" fmla="*/ 0 h 1902459"/>
              <a:gd name="txR" fmla="*/ 2666365 w 2666365"/>
              <a:gd name="txB" fmla="*/ 1902459 h 1902459"/>
            </a:gdLst>
            <a:ahLst/>
            <a:cxnLst/>
            <a:rect l="txL" t="txT" r="txR" b="txB"/>
            <a:pathLst>
              <a:path w="2666365" h="1902459">
                <a:moveTo>
                  <a:pt x="2349119" y="0"/>
                </a:moveTo>
                <a:lnTo>
                  <a:pt x="316992" y="0"/>
                </a:lnTo>
                <a:lnTo>
                  <a:pt x="270163" y="3438"/>
                </a:lnTo>
                <a:lnTo>
                  <a:pt x="225463" y="13426"/>
                </a:lnTo>
                <a:lnTo>
                  <a:pt x="183383" y="29472"/>
                </a:lnTo>
                <a:lnTo>
                  <a:pt x="144414" y="51085"/>
                </a:lnTo>
                <a:lnTo>
                  <a:pt x="109047" y="77774"/>
                </a:lnTo>
                <a:lnTo>
                  <a:pt x="77774" y="109047"/>
                </a:lnTo>
                <a:lnTo>
                  <a:pt x="51085" y="144414"/>
                </a:lnTo>
                <a:lnTo>
                  <a:pt x="29472" y="183383"/>
                </a:lnTo>
                <a:lnTo>
                  <a:pt x="13426" y="225463"/>
                </a:lnTo>
                <a:lnTo>
                  <a:pt x="3438" y="270163"/>
                </a:lnTo>
                <a:lnTo>
                  <a:pt x="0" y="316992"/>
                </a:lnTo>
                <a:lnTo>
                  <a:pt x="0" y="1585099"/>
                </a:lnTo>
                <a:lnTo>
                  <a:pt x="3438" y="1631945"/>
                </a:lnTo>
                <a:lnTo>
                  <a:pt x="13426" y="1676657"/>
                </a:lnTo>
                <a:lnTo>
                  <a:pt x="29472" y="1718745"/>
                </a:lnTo>
                <a:lnTo>
                  <a:pt x="51085" y="1757718"/>
                </a:lnTo>
                <a:lnTo>
                  <a:pt x="77774" y="1793085"/>
                </a:lnTo>
                <a:lnTo>
                  <a:pt x="109047" y="1824357"/>
                </a:lnTo>
                <a:lnTo>
                  <a:pt x="144414" y="1851043"/>
                </a:lnTo>
                <a:lnTo>
                  <a:pt x="183383" y="1872652"/>
                </a:lnTo>
                <a:lnTo>
                  <a:pt x="225463" y="1888694"/>
                </a:lnTo>
                <a:lnTo>
                  <a:pt x="270163" y="1898679"/>
                </a:lnTo>
                <a:lnTo>
                  <a:pt x="316992" y="1902117"/>
                </a:lnTo>
                <a:lnTo>
                  <a:pt x="2349119" y="1902117"/>
                </a:lnTo>
                <a:lnTo>
                  <a:pt x="2395947" y="1898679"/>
                </a:lnTo>
                <a:lnTo>
                  <a:pt x="2440647" y="1888694"/>
                </a:lnTo>
                <a:lnTo>
                  <a:pt x="2482727" y="1872652"/>
                </a:lnTo>
                <a:lnTo>
                  <a:pt x="2521696" y="1851043"/>
                </a:lnTo>
                <a:lnTo>
                  <a:pt x="2557063" y="1824357"/>
                </a:lnTo>
                <a:lnTo>
                  <a:pt x="2588336" y="1793085"/>
                </a:lnTo>
                <a:lnTo>
                  <a:pt x="2615025" y="1757718"/>
                </a:lnTo>
                <a:lnTo>
                  <a:pt x="2636638" y="1718745"/>
                </a:lnTo>
                <a:lnTo>
                  <a:pt x="2652684" y="1676657"/>
                </a:lnTo>
                <a:lnTo>
                  <a:pt x="2662672" y="1631945"/>
                </a:lnTo>
                <a:lnTo>
                  <a:pt x="2666111" y="1585099"/>
                </a:lnTo>
                <a:lnTo>
                  <a:pt x="2666111" y="316992"/>
                </a:lnTo>
                <a:lnTo>
                  <a:pt x="2662672" y="270163"/>
                </a:lnTo>
                <a:lnTo>
                  <a:pt x="2652684" y="225463"/>
                </a:lnTo>
                <a:lnTo>
                  <a:pt x="2636638" y="183383"/>
                </a:lnTo>
                <a:lnTo>
                  <a:pt x="2615025" y="144414"/>
                </a:lnTo>
                <a:lnTo>
                  <a:pt x="2588336" y="109047"/>
                </a:lnTo>
                <a:lnTo>
                  <a:pt x="2557063" y="77774"/>
                </a:lnTo>
                <a:lnTo>
                  <a:pt x="2521696" y="51085"/>
                </a:lnTo>
                <a:lnTo>
                  <a:pt x="2482727" y="29472"/>
                </a:lnTo>
                <a:lnTo>
                  <a:pt x="2440647" y="13426"/>
                </a:lnTo>
                <a:lnTo>
                  <a:pt x="2395947" y="3438"/>
                </a:lnTo>
                <a:lnTo>
                  <a:pt x="2349119" y="0"/>
                </a:lnTo>
                <a:close/>
              </a:path>
            </a:pathLst>
          </a:custGeom>
          <a:solidFill>
            <a:srgbClr val="D9D9D9"/>
          </a:solidFill>
          <a:ln w="9525">
            <a:noFill/>
          </a:ln>
        </p:spPr>
        <p:txBody>
          <a:bodyPr anchor="t"/>
          <a:lstStyle/>
          <a:p>
            <a:pPr indent="1905" algn="ctr" defTabSz="914400">
              <a:lnSpc>
                <a:spcPct val="150000"/>
              </a:lnSpc>
              <a:spcBef>
                <a:spcPts val="100"/>
              </a:spcBef>
              <a:tabLst>
                <a:tab pos="1062355" algn="l"/>
              </a:tabLst>
            </a:pPr>
            <a:r>
              <a:rPr lang="zh-CN" b="1" dirty="0">
                <a:latin typeface="微软雅黑" panose="020B0503020204020204" pitchFamily="34" charset="-122"/>
                <a:sym typeface="+mn-ea"/>
              </a:rPr>
              <a:t>举例：农大 褐蛋鸡、中国荷斯坦 奶牛等</a:t>
            </a:r>
            <a:endParaRPr lang="zh-CN" altLang="en-US" b="1" dirty="0">
              <a:solidFill>
                <a:schemeClr val="tx1"/>
              </a:solidFill>
              <a:latin typeface="微软雅黑" panose="020B0503020204020204" pitchFamily="34" charset="-122"/>
              <a:ea typeface="宋体" panose="02010600030101010101"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4486_4"/>
  <p:tag name="KSO_WM_TEMPLATE_SUBCATEGORY" val="0"/>
  <p:tag name="KSO_WM_TEMPLATE_MASTER_TYPE" val="1"/>
  <p:tag name="KSO_WM_TEMPLATE_COLOR_TYPE" val="1"/>
  <p:tag name="KSO_WM_SLIDE_TYPE" val="contents"/>
  <p:tag name="KSO_WM_SLIDE_SUBTYPE" val="diag"/>
  <p:tag name="KSO_WM_SLIDE_ITEM_CNT" val="5"/>
  <p:tag name="KSO_WM_SLIDE_INDEX" val="4"/>
  <p:tag name="KSO_WM_DIAGRAM_GROUP_CODE" val="l1-1"/>
  <p:tag name="KSO_WM_SLIDE_DIAGTYPE" val="l"/>
  <p:tag name="KSO_WM_TAG_VERSION" val="1.0"/>
  <p:tag name="KSO_WM_BEAUTIFY_FLAG" val="#wm#"/>
  <p:tag name="KSO_WM_TEMPLATE_CATEGORY" val="custom"/>
  <p:tag name="KSO_WM_TEMPLATE_INDEX" val="20204486"/>
  <p:tag name="KSO_WM_SLIDE_LAYOUT" val="a_l"/>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UNIT_COLOR_SCHEME_SHAPE_ID" val="13"/>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486_5*l_h_i*1_2_1"/>
  <p:tag name="KSO_WM_TEMPLATE_CATEGORY" val="custom"/>
  <p:tag name="KSO_WM_TEMPLATE_INDEX" val="20204486"/>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65.xml><?xml version="1.0" encoding="utf-8"?>
<p:tagLst xmlns:a="http://schemas.openxmlformats.org/drawingml/2006/main" xmlns:r="http://schemas.openxmlformats.org/officeDocument/2006/relationships" xmlns:p="http://schemas.openxmlformats.org/presentationml/2006/main">
  <p:tag name="KSO_WM_UNIT_COLOR_SCHEME_SHAPE_ID" val="19"/>
  <p:tag name="KSO_WM_UNIT_COLOR_SCHEME_PARENT_PAGE" val="0_3"/>
  <p:tag name="KSO_WM_UNIT_ISCONTENTSTITLE" val="0"/>
  <p:tag name="KSO_WM_UNIT_PRESET_TEXT" val="单击此处添加标题"/>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4486_5*l_h_a*1_2_1"/>
  <p:tag name="KSO_WM_TEMPLATE_CATEGORY" val="custom"/>
  <p:tag name="KSO_WM_TEMPLATE_INDEX" val="20204486"/>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66.xml><?xml version="1.0" encoding="utf-8"?>
<p:tagLst xmlns:a="http://schemas.openxmlformats.org/drawingml/2006/main" xmlns:r="http://schemas.openxmlformats.org/officeDocument/2006/relationships" xmlns:p="http://schemas.openxmlformats.org/presentationml/2006/main">
  <p:tag name="KSO_WM_UNIT_COLOR_SCHEME_SHAPE_ID" val="20"/>
  <p:tag name="KSO_WM_UNIT_COLOR_SCHEME_PARENT_PAGE" val="0_3"/>
  <p:tag name="KSO_WM_UNIT_PRESET_TEXT" val="单击此处输入你的正文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486_5*l_h_f*1_2_1"/>
  <p:tag name="KSO_WM_TEMPLATE_CATEGORY" val="custom"/>
  <p:tag name="KSO_WM_TEMPLATE_INDEX" val="2020448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67.xml><?xml version="1.0" encoding="utf-8"?>
<p:tagLst xmlns:a="http://schemas.openxmlformats.org/drawingml/2006/main" xmlns:r="http://schemas.openxmlformats.org/officeDocument/2006/relationships" xmlns:p="http://schemas.openxmlformats.org/presentationml/2006/main">
  <p:tag name="KSO_WM_UNIT_COLOR_SCHEME_SHAPE_ID" val="15"/>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486_5*l_h_i*1_1_1"/>
  <p:tag name="KSO_WM_TEMPLATE_CATEGORY" val="custom"/>
  <p:tag name="KSO_WM_TEMPLATE_INDEX" val="20204486"/>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Lst>
</file>

<file path=ppt/tags/tag68.xml><?xml version="1.0" encoding="utf-8"?>
<p:tagLst xmlns:a="http://schemas.openxmlformats.org/drawingml/2006/main" xmlns:r="http://schemas.openxmlformats.org/officeDocument/2006/relationships" xmlns:p="http://schemas.openxmlformats.org/presentationml/2006/main">
  <p:tag name="KSO_WM_UNIT_COLOR_SCHEME_SHAPE_ID" val="17"/>
  <p:tag name="KSO_WM_UNIT_COLOR_SCHEME_PARENT_PAGE" val="0_3"/>
  <p:tag name="KSO_WM_UNIT_ISCONTENTSTITLE" val="0"/>
  <p:tag name="KSO_WM_UNIT_PRESET_TEXT" val="单击此处添加标题"/>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4486_5*l_h_a*1_1_1"/>
  <p:tag name="KSO_WM_TEMPLATE_CATEGORY" val="custom"/>
  <p:tag name="KSO_WM_TEMPLATE_INDEX" val="20204486"/>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0"/>
</p:tagLst>
</file>

<file path=ppt/tags/tag69.xml><?xml version="1.0" encoding="utf-8"?>
<p:tagLst xmlns:a="http://schemas.openxmlformats.org/drawingml/2006/main" xmlns:r="http://schemas.openxmlformats.org/officeDocument/2006/relationships" xmlns:p="http://schemas.openxmlformats.org/presentationml/2006/main">
  <p:tag name="KSO_WM_UNIT_COLOR_SCHEME_SHAPE_ID" val="18"/>
  <p:tag name="KSO_WM_UNIT_COLOR_SCHEME_PARENT_PAGE" val="0_3"/>
  <p:tag name="KSO_WM_UNIT_PRESET_TEXT" val="单击此处输入你的正文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86_5*l_h_f*1_1_1"/>
  <p:tag name="KSO_WM_TEMPLATE_CATEGORY" val="custom"/>
  <p:tag name="KSO_WM_TEMPLATE_INDEX" val="2020448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486_5*l_h_i*1_2_1"/>
  <p:tag name="KSO_WM_TEMPLATE_CATEGORY" val="custom"/>
  <p:tag name="KSO_WM_TEMPLATE_INDEX" val="20204486"/>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86_5*l_h_i*1_1_1"/>
  <p:tag name="KSO_WM_TEMPLATE_CATEGORY" val="custom"/>
  <p:tag name="KSO_WM_TEMPLATE_INDEX" val="20204486"/>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72.xml><?xml version="1.0" encoding="utf-8"?>
<p:tagLst xmlns:a="http://schemas.openxmlformats.org/drawingml/2006/main" xmlns:r="http://schemas.openxmlformats.org/officeDocument/2006/relationships" xmlns:p="http://schemas.openxmlformats.org/presentationml/2006/main">
  <p:tag name="KSO_WM_UNIT_VALUE" val="930*1240"/>
  <p:tag name="KSO_WM_UNIT_HIGHLIGHT" val="0"/>
  <p:tag name="KSO_WM_UNIT_COMPATIBLE" val="0"/>
  <p:tag name="KSO_WM_UNIT_DIAGRAM_ISNUMVISUAL" val="0"/>
  <p:tag name="KSO_WM_UNIT_DIAGRAM_ISREFERUNIT" val="0"/>
  <p:tag name="KSO_WM_UNIT_TYPE" val="d"/>
  <p:tag name="KSO_WM_UNIT_INDEX" val="1"/>
  <p:tag name="KSO_WM_UNIT_ID" val="diagram20192992_1*d*1"/>
  <p:tag name="KSO_WM_TEMPLATE_CATEGORY" val="diagram"/>
  <p:tag name="KSO_WM_TEMPLATE_INDEX" val="20192992"/>
  <p:tag name="KSO_WM_UNIT_LAYERLEVEL" val="1"/>
  <p:tag name="KSO_WM_TAG_VERSION" val="1.0"/>
  <p:tag name="KSO_WM_BEAUTIFY_FLAG" val="#wm#"/>
  <p:tag name="KSO_WM_UNIT_COLOR_SCHEME_SHAPE_ID" val="7"/>
  <p:tag name="KSO_WM_UNIT_COLOR_SCHEME_PARENT_PAGE" val="0_1"/>
  <p:tag name="KSO_WM_UNIT_ADJUSTLAYOUT_ID" val="7"/>
  <p:tag name="KSO_WM_UNIT_PICTURE_CLIP_FLAG" val="1"/>
  <p:tag name="REFSHAPE" val="55261180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4609_4"/>
  <p:tag name="KSO_WM_TEMPLATE_SUBCATEGORY" val="0"/>
  <p:tag name="KSO_WM_TEMPLATE_MASTER_TYPE" val="1"/>
  <p:tag name="KSO_WM_TEMPLATE_COLOR_TYPE" val="1"/>
  <p:tag name="KSO_WM_SLIDE_TYPE" val="contents"/>
  <p:tag name="KSO_WM_SLIDE_SUBTYPE" val="diag"/>
  <p:tag name="KSO_WM_SLIDE_ITEM_CNT" val="2"/>
  <p:tag name="KSO_WM_SLIDE_INDEX" val="4"/>
  <p:tag name="KSO_WM_DIAGRAM_GROUP_CODE" val="l1-1"/>
  <p:tag name="KSO_WM_SLIDE_DIAGTYPE" val="l"/>
  <p:tag name="KSO_WM_TAG_VERSION" val="1.0"/>
  <p:tag name="KSO_WM_BEAUTIFY_FLAG" val="#wm#"/>
  <p:tag name="KSO_WM_TEMPLATE_CATEGORY" val="custom"/>
  <p:tag name="KSO_WM_TEMPLATE_INDEX" val="20204609"/>
  <p:tag name="KSO_WM_SLIDE_LAYOUT" val="a_b_l"/>
  <p:tag name="KSO_WM_SLIDE_LAYOUT_CNT" val="1_1_1"/>
</p:tagLst>
</file>

<file path=ppt/tags/tag74.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4609_4*b*1"/>
  <p:tag name="KSO_WM_TEMPLATE_CATEGORY" val="custom"/>
  <p:tag name="KSO_WM_TEMPLATE_INDEX" val="20204609"/>
  <p:tag name="KSO_WM_UNIT_LAYERLEVEL" val="1"/>
  <p:tag name="KSO_WM_TAG_VERSION" val="1.0"/>
  <p:tag name="KSO_WM_BEAUTIFY_FLAG" val="#wm#"/>
  <p:tag name="KSO_WM_UNIT_PRESET_TEXT" val="/ Contents"/>
  <p:tag name="REFSHAPE" val="777256364"/>
</p:tagLst>
</file>

<file path=ppt/tags/tag75.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4609_4*a*1"/>
  <p:tag name="KSO_WM_TEMPLATE_CATEGORY" val="custom"/>
  <p:tag name="KSO_WM_TEMPLATE_INDEX" val="20204609"/>
  <p:tag name="KSO_WM_UNIT_LAYERLEVEL" val="1"/>
  <p:tag name="KSO_WM_TAG_VERSION" val="1.0"/>
  <p:tag name="KSO_WM_BEAUTIFY_FLAG" val="#wm#"/>
  <p:tag name="KSO_WM_UNIT_PRESET_TEXT" val="目 录"/>
  <p:tag name="REFSHAPE" val="777253372"/>
</p:tagLst>
</file>

<file path=ppt/tags/tag76.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TYPE" val="1"/>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custom20204609_2*l_i*1_1"/>
  <p:tag name="KSO_WM_TEMPLATE_CATEGORY" val="custom"/>
  <p:tag name="KSO_WM_TEMPLATE_INDEX" val="20204609"/>
  <p:tag name="KSO_WM_UNIT_LAYERLEVEL" val="1_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4609_2*l_h_a*1_1_1"/>
  <p:tag name="KSO_WM_TEMPLATE_CATEGORY" val="custom"/>
  <p:tag name="KSO_WM_TEMPLATE_INDEX" val="20204609"/>
  <p:tag name="KSO_WM_UNIT_LAYERLEVEL" val="1_1_1"/>
  <p:tag name="KSO_WM_TAG_VERSION" val="1.0"/>
  <p:tag name="KSO_WM_BEAUTIFY_FLAG" val="#wm#"/>
  <p:tag name="KSO_WM_UNIT_PRESET_TEXT" val="单击此处添加小标题内容"/>
</p:tagLst>
</file>

<file path=ppt/tags/tag7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609_2*l_h_f*1_1_1"/>
  <p:tag name="KSO_WM_TEMPLATE_CATEGORY" val="custom"/>
  <p:tag name="KSO_WM_TEMPLATE_INDEX" val="20204609"/>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
</p:tagLst>
</file>

<file path=ppt/tags/tag79.xml><?xml version="1.0" encoding="utf-8"?>
<p:tagLst xmlns:a="http://schemas.openxmlformats.org/drawingml/2006/main" xmlns:r="http://schemas.openxmlformats.org/officeDocument/2006/relationships"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609_2*l_h_i*1_1_1"/>
  <p:tag name="KSO_WM_TEMPLATE_CATEGORY" val="custom"/>
  <p:tag name="KSO_WM_TEMPLATE_INDEX" val="20204609"/>
  <p:tag name="KSO_WM_UNIT_LAYERLEVEL" val="1_1_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609_2*l_h_i*1_1_1"/>
  <p:tag name="KSO_WM_TEMPLATE_CATEGORY" val="custom"/>
  <p:tag name="KSO_WM_TEMPLATE_INDEX" val="20204609"/>
  <p:tag name="KSO_WM_UNIT_LAYERLEVEL" val="1_1_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4609_2*l_h_a*1_2_1"/>
  <p:tag name="KSO_WM_TEMPLATE_CATEGORY" val="custom"/>
  <p:tag name="KSO_WM_TEMPLATE_INDEX" val="20204609"/>
  <p:tag name="KSO_WM_UNIT_LAYERLEVEL" val="1_1_1"/>
  <p:tag name="KSO_WM_TAG_VERSION" val="1.0"/>
  <p:tag name="KSO_WM_BEAUTIFY_FLAG" val="#wm#"/>
  <p:tag name="KSO_WM_UNIT_PRESET_TEXT" val="单击此处添加小标题内容"/>
</p:tagLst>
</file>

<file path=ppt/tags/tag8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TYPE" val="1"/>
  <p:tag name="KSO_WM_UNIT_USESOURCEFORMAT_APPLY"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609_2*l_h_f*1_2_1"/>
  <p:tag name="KSO_WM_TEMPLATE_CATEGORY" val="custom"/>
  <p:tag name="KSO_WM_TEMPLATE_INDEX" val="20204609"/>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
</p:tagLst>
</file>

<file path=ppt/tags/tag83.xml><?xml version="1.0" encoding="utf-8"?>
<p:tagLst xmlns:a="http://schemas.openxmlformats.org/drawingml/2006/main" xmlns:r="http://schemas.openxmlformats.org/officeDocument/2006/relationships" xmlns:p="http://schemas.openxmlformats.org/presentationml/2006/main">
  <p:tag name="KSO_WM_UNIT_TEXT_FILL_FORE_SCHEMECOLOR_INDEX" val="5"/>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609_2*l_h_i*1_2_1"/>
  <p:tag name="KSO_WM_TEMPLATE_CATEGORY" val="custom"/>
  <p:tag name="KSO_WM_TEMPLATE_INDEX" val="20204609"/>
  <p:tag name="KSO_WM_UNIT_LAYERLEVEL" val="1_1_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LINE_FORE_SCHEMECOLOR_INDEX" val="5"/>
  <p:tag name="KSO_WM_UNIT_LINE_FILL_TYPE" val="2"/>
  <p:tag name="KSO_WM_UNIT_TEXT_FILL_FORE_SCHEMECOLOR_INDEX" val="2"/>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609_2*l_h_i*1_2_1"/>
  <p:tag name="KSO_WM_TEMPLATE_CATEGORY" val="custom"/>
  <p:tag name="KSO_WM_TEMPLATE_INDEX" val="20204609"/>
  <p:tag name="KSO_WM_UNIT_LAYERLEVEL" val="1_1_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1801</Words>
  <Application>Microsoft Office PowerPoint</Application>
  <PresentationFormat>宽屏</PresentationFormat>
  <Paragraphs>313</Paragraphs>
  <Slides>45</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45</vt:i4>
      </vt:variant>
    </vt:vector>
  </HeadingPairs>
  <TitlesOfParts>
    <vt:vector size="53" baseType="lpstr">
      <vt:lpstr>宋体</vt:lpstr>
      <vt:lpstr>微软雅黑</vt:lpstr>
      <vt:lpstr>Arial</vt:lpstr>
      <vt:lpstr>Calibri</vt:lpstr>
      <vt:lpstr>Times New Roman</vt:lpstr>
      <vt:lpstr>Verdana</vt:lpstr>
      <vt:lpstr>Wingdings</vt:lpstr>
      <vt:lpstr>Office 主题​​</vt:lpstr>
      <vt:lpstr>任务2 本品种选育</vt:lpstr>
      <vt:lpstr>PowerPoint 演示文稿</vt:lpstr>
      <vt:lpstr>一、品种的概念</vt:lpstr>
      <vt:lpstr>一、品种的概念</vt:lpstr>
      <vt:lpstr>二、品种的条件</vt:lpstr>
      <vt:lpstr>二、品种的条件</vt:lpstr>
      <vt:lpstr>二、品种的条件</vt:lpstr>
      <vt:lpstr>二、品种的条件</vt:lpstr>
      <vt:lpstr>二、品种的条件</vt:lpstr>
      <vt:lpstr>PowerPoint 演示文稿</vt:lpstr>
      <vt:lpstr>品种的分类</vt:lpstr>
      <vt:lpstr>一、按培育程度分</vt:lpstr>
      <vt:lpstr>一、按培育程度分</vt:lpstr>
      <vt:lpstr>一、按培育程度分</vt:lpstr>
      <vt:lpstr>一、按培育程度分</vt:lpstr>
      <vt:lpstr>一、按培育程度分</vt:lpstr>
      <vt:lpstr>一、按培育程度分</vt:lpstr>
      <vt:lpstr>一、按培育程度分</vt:lpstr>
      <vt:lpstr>二、按生产力类型分</vt:lpstr>
      <vt:lpstr>二、按生产力类型分</vt:lpstr>
      <vt:lpstr>二、按生产力类型分</vt:lpstr>
      <vt:lpstr>二、按生产力类型分</vt:lpstr>
      <vt:lpstr>二、按生产力类型分</vt:lpstr>
      <vt:lpstr>二、按生产力类型分</vt:lpstr>
      <vt:lpstr>二、按生产力类型分</vt:lpstr>
      <vt:lpstr>三、按体型和外貌特征分类</vt:lpstr>
      <vt:lpstr>三、按体型和外貌特征分类</vt:lpstr>
      <vt:lpstr>三、按体型和外貌特征分类</vt:lpstr>
      <vt:lpstr>三、按体型和外貌特征分类</vt:lpstr>
      <vt:lpstr>三、按体型和外貌特征分类</vt:lpstr>
      <vt:lpstr>三、按体型和外貌特征分类</vt:lpstr>
      <vt:lpstr>三、按体型和外貌特征分类</vt:lpstr>
      <vt:lpstr>5、按鸡的蛋壳颜色分类  </vt:lpstr>
      <vt:lpstr>小结</vt:lpstr>
      <vt:lpstr>本品种选育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四、引入品种的选育措施 </vt:lpstr>
      <vt:lpstr>PowerPoint 演示文稿</vt:lpstr>
      <vt:lpstr>（3）加强选种选配，开展品系繁育。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李 玉丹</cp:lastModifiedBy>
  <cp:revision>175</cp:revision>
  <dcterms:created xsi:type="dcterms:W3CDTF">2019-06-19T02:08:00Z</dcterms:created>
  <dcterms:modified xsi:type="dcterms:W3CDTF">2021-02-07T14:46:14Z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