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gates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12"/>
          <p:cNvSpPr/>
          <p:nvPr/>
        </p:nvSpPr>
        <p:spPr>
          <a:xfrm>
            <a:off x="2971800" y="2522061"/>
            <a:ext cx="6143625" cy="19996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algn="ctr"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项目七   心血管系统的认识</a:t>
            </a:r>
            <a:endParaRPr lang="zh-CN" altLang="en-US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tabLst>
                <a:tab pos="819150" algn="l"/>
              </a:tabLst>
            </a:pP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tabLst>
                <a:tab pos="819150" algn="l"/>
              </a:tabLst>
            </a:pP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tabLst>
                <a:tab pos="819150" algn="l"/>
              </a:tabLst>
            </a:pPr>
            <a:r>
              <a:rPr lang="zh-CN" altLang="en-US" sz="32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任务三   心率测定和心音听取</a:t>
            </a:r>
            <a:endParaRPr lang="zh-CN" altLang="en-US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8" name="Rectangle 12"/>
          <p:cNvSpPr/>
          <p:nvPr/>
        </p:nvSpPr>
        <p:spPr>
          <a:xfrm>
            <a:off x="2632075" y="1115378"/>
            <a:ext cx="61436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模块二    家畜解剖生理认知</a:t>
            </a:r>
            <a:endParaRPr lang="en-US" altLang="zh-CN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1"/>
          <p:cNvSpPr txBox="1"/>
          <p:nvPr/>
        </p:nvSpPr>
        <p:spPr>
          <a:xfrm>
            <a:off x="1724025" y="1547813"/>
            <a:ext cx="8904288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noProof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教学目标</a:t>
            </a:r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 noProof="1">
              <a:solidFill>
                <a:schemeClr val="accent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了解心率测定和心音听取的意义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熟识常见动物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心率测定和心音听取</a:t>
            </a: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方法与步骤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能熟练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测定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常见动物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心率和听取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心音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47470" y="1535430"/>
            <a:ext cx="454279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一、血细胞形态结构识别（一）目的要求  准确识别血液中各种血细胞的形态、构造。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（二）材料及设备   显微镜  血涂片。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（三）方法步骤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血涂片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2.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观察血涂片：先用低倍镜后转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用高倍镜或油镜观察血涂片，识别红细胞和各种白细胞的形态结构。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18580" y="1177290"/>
            <a:ext cx="4694555" cy="2926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图片 4" descr="正常血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985" y="4390390"/>
            <a:ext cx="4650740" cy="16871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8265160" y="6064250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正常血涂片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1858" name="Picture 2" descr="33"/>
          <p:cNvPicPr>
            <a:picLocks noChangeAspect="1"/>
          </p:cNvPicPr>
          <p:nvPr/>
        </p:nvPicPr>
        <p:blipFill>
          <a:blip r:embed="rId1"/>
          <a:srcRect l="2556" t="2380" r="3319" b="4194"/>
          <a:stretch>
            <a:fillRect/>
          </a:stretch>
        </p:blipFill>
        <p:spPr>
          <a:xfrm>
            <a:off x="835025" y="619760"/>
            <a:ext cx="5089525" cy="45027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06" name="Picture 1026" descr="35"/>
          <p:cNvPicPr>
            <a:picLocks noChangeAspect="1"/>
          </p:cNvPicPr>
          <p:nvPr/>
        </p:nvPicPr>
        <p:blipFill>
          <a:blip r:embed="rId2"/>
          <a:srcRect l="4646" t="1981" r="1681" b="4398"/>
          <a:stretch>
            <a:fillRect/>
          </a:stretch>
        </p:blipFill>
        <p:spPr>
          <a:xfrm>
            <a:off x="6524625" y="622935"/>
            <a:ext cx="5065395" cy="50368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451100" y="5887085"/>
            <a:ext cx="7057390" cy="46037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（四）技能考核  绘出各种血细胞的形态、结构图。</a:t>
            </a:r>
            <a:endParaRPr lang="zh-CN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0235" y="989965"/>
            <a:ext cx="1093914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二、  心脏在体表投影位置识别及心率测定、心音听取和脉搏检查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（一）目的要求  能准确地在活体上找到猪、牛心脏的体表投影位置正确地听诊心音和测定心率。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（二）材料及设备   猪   牛  保定设备    听诊器。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（三）方法步骤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1．将牛驻立保定。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2．心脏体表投影的确定：左侧，肩关节水平线下，2～6肋间的肘窝处。用听诊器听诊心音，并分辨第一、第二心音。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3．心率测定。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175" y="5873115"/>
            <a:ext cx="11019790" cy="46037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（四）技能考核  在猪、牛活体上，指出心脏的体表投影、测定心率和听取心音，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107525" name="图片 107524" descr="1-38"/>
          <p:cNvPicPr>
            <a:picLocks noChangeAspect="1"/>
          </p:cNvPicPr>
          <p:nvPr/>
        </p:nvPicPr>
        <p:blipFill>
          <a:blip r:embed="rId1"/>
          <a:srcRect l="32186" t="18195" r="21023" b="15747"/>
          <a:stretch>
            <a:fillRect/>
          </a:stretch>
        </p:blipFill>
        <p:spPr>
          <a:xfrm>
            <a:off x="1381760" y="1729105"/>
            <a:ext cx="3921760" cy="3058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9572" name="图片 109571" descr="猪心脏听诊"/>
          <p:cNvPicPr>
            <a:picLocks noChangeAspect="1"/>
          </p:cNvPicPr>
          <p:nvPr/>
        </p:nvPicPr>
        <p:blipFill>
          <a:blip r:embed="rId2"/>
          <a:srcRect l="19518" t="4922" r="31975" b="-223"/>
          <a:stretch>
            <a:fillRect/>
          </a:stretch>
        </p:blipFill>
        <p:spPr>
          <a:xfrm>
            <a:off x="6854825" y="1856740"/>
            <a:ext cx="4083050" cy="2964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7416800" y="5020945"/>
            <a:ext cx="3230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dirty="0">
                <a:solidFill>
                  <a:srgbClr val="FF0000"/>
                </a:solidFill>
                <a:sym typeface="黑体" panose="02010609060101010101" charset="-122"/>
              </a:rPr>
              <a:t>猪心音听取</a:t>
            </a:r>
            <a:r>
              <a:rPr lang="zh-CN" altLang="en-US" sz="2400" dirty="0">
                <a:solidFill>
                  <a:srgbClr val="FF0000"/>
                </a:solidFill>
                <a:sym typeface="黑体" panose="02010609060101010101" charset="-122"/>
              </a:rPr>
              <a:t>和心率测定</a:t>
            </a:r>
            <a:endParaRPr lang="zh-CN" altLang="en-US" sz="2400" dirty="0">
              <a:solidFill>
                <a:srgbClr val="FF0000"/>
              </a:solidFill>
              <a:sym typeface="黑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98575" y="4865370"/>
            <a:ext cx="3230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dirty="0">
                <a:solidFill>
                  <a:srgbClr val="FF0000"/>
                </a:solidFill>
                <a:sym typeface="黑体" panose="02010609060101010101" charset="-122"/>
              </a:rPr>
              <a:t>牛心音听取和心率测定</a:t>
            </a:r>
            <a:endParaRPr lang="zh-CN" altLang="en-US" sz="2400" dirty="0">
              <a:solidFill>
                <a:srgbClr val="FF0000"/>
              </a:solidFill>
              <a:sym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7290" y="1073785"/>
            <a:ext cx="271145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ym typeface="+mn-ea"/>
              </a:rPr>
              <a:t>听取位置：左侧肘后心区</a:t>
            </a:r>
            <a:endParaRPr lang="zh-CN" altLang="en-US" b="1" dirty="0">
              <a:sym typeface="+mn-ea"/>
            </a:endParaRPr>
          </a:p>
          <a:p>
            <a:r>
              <a:rPr lang="zh-CN" altLang="en-US"/>
              <a:t>                  第</a:t>
            </a:r>
            <a:r>
              <a:rPr lang="en-US" altLang="zh-CN"/>
              <a:t>3-6</a:t>
            </a:r>
            <a:r>
              <a:rPr lang="zh-CN" altLang="en-US"/>
              <a:t>肋间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502525" y="1028065"/>
            <a:ext cx="271145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ym typeface="+mn-ea"/>
              </a:rPr>
              <a:t>听取位置：左侧肘后心区</a:t>
            </a:r>
            <a:endParaRPr lang="zh-CN" altLang="en-US" b="1" dirty="0">
              <a:sym typeface="+mn-ea"/>
            </a:endParaRPr>
          </a:p>
          <a:p>
            <a:r>
              <a:rPr lang="zh-CN" altLang="en-US"/>
              <a:t>                  第</a:t>
            </a:r>
            <a:r>
              <a:rPr lang="en-US" altLang="zh-CN"/>
              <a:t>2</a:t>
            </a:r>
            <a:r>
              <a:rPr lang="en-US" altLang="zh-CN"/>
              <a:t>-5</a:t>
            </a:r>
            <a:r>
              <a:rPr lang="zh-CN" altLang="en-US"/>
              <a:t>肋间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1"/>
          <p:cNvSpPr txBox="1"/>
          <p:nvPr/>
        </p:nvSpPr>
        <p:spPr>
          <a:xfrm>
            <a:off x="1724025" y="1547813"/>
            <a:ext cx="8904288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noProof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             复习思考题</a:t>
            </a:r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 noProof="1">
              <a:solidFill>
                <a:schemeClr val="accent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简述心率测定和心音听取方法步骤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WPS 演示</Application>
  <PresentationFormat>宽屏</PresentationFormat>
  <Paragraphs>50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Wingdings</vt:lpstr>
      <vt:lpstr>黑体</vt:lpstr>
      <vt:lpstr>微软雅黑</vt:lpstr>
      <vt:lpstr>Arial Unicode MS</vt:lpstr>
      <vt:lpstr>Calibri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3</cp:revision>
  <dcterms:created xsi:type="dcterms:W3CDTF">2020-11-21T03:52:00Z</dcterms:created>
  <dcterms:modified xsi:type="dcterms:W3CDTF">2020-11-21T15:17:08Z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