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15" r:id="rId2"/>
    <p:sldId id="316" r:id="rId3"/>
    <p:sldId id="317" r:id="rId4"/>
    <p:sldId id="318" r:id="rId5"/>
    <p:sldId id="319" r:id="rId6"/>
    <p:sldId id="320" r:id="rId7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 玉丹" initials="李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11D1"/>
    <a:srgbClr val="81119F"/>
    <a:srgbClr val="C02B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030" autoAdjust="0"/>
  </p:normalViewPr>
  <p:slideViewPr>
    <p:cSldViewPr snapToGrid="0">
      <p:cViewPr varScale="1">
        <p:scale>
          <a:sx n="38" d="100"/>
          <a:sy n="38" d="100"/>
        </p:scale>
        <p:origin x="72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9B1B1-D084-40F3-A8CC-6C808683DC69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1B2CA-97E2-417C-BA7A-89DEDF11C5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95071" y="243089"/>
            <a:ext cx="11826240" cy="31723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390315"/>
            <a:ext cx="12192000" cy="1002030"/>
          </a:xfrm>
          <a:custGeom>
            <a:avLst/>
            <a:gdLst/>
            <a:ahLst/>
            <a:cxnLst/>
            <a:rect l="l" t="t" r="r" b="b"/>
            <a:pathLst>
              <a:path w="12192000" h="1002029">
                <a:moveTo>
                  <a:pt x="0" y="1001598"/>
                </a:moveTo>
                <a:lnTo>
                  <a:pt x="12192000" y="1001598"/>
                </a:lnTo>
                <a:lnTo>
                  <a:pt x="12192000" y="0"/>
                </a:lnTo>
                <a:lnTo>
                  <a:pt x="0" y="0"/>
                </a:lnTo>
                <a:lnTo>
                  <a:pt x="0" y="1001598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569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3" y="0"/>
            <a:ext cx="12192000" cy="901065"/>
          </a:xfrm>
          <a:custGeom>
            <a:avLst/>
            <a:gdLst/>
            <a:ahLst/>
            <a:cxnLst/>
            <a:rect l="l" t="t" r="r" b="b"/>
            <a:pathLst>
              <a:path w="12192000" h="901065">
                <a:moveTo>
                  <a:pt x="0" y="900684"/>
                </a:moveTo>
                <a:lnTo>
                  <a:pt x="12192000" y="900684"/>
                </a:lnTo>
                <a:lnTo>
                  <a:pt x="12192000" y="0"/>
                </a:lnTo>
                <a:lnTo>
                  <a:pt x="0" y="0"/>
                </a:lnTo>
                <a:lnTo>
                  <a:pt x="0" y="900684"/>
                </a:lnTo>
                <a:close/>
              </a:path>
            </a:pathLst>
          </a:custGeom>
          <a:gradFill>
            <a:gsLst>
              <a:gs pos="0">
                <a:srgbClr val="23607C"/>
              </a:gs>
              <a:gs pos="100000">
                <a:srgbClr val="0C364F"/>
              </a:gs>
            </a:gsLst>
            <a:lin scaled="1"/>
          </a:gra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3" y="0"/>
            <a:ext cx="12192000" cy="901065"/>
          </a:xfrm>
          <a:custGeom>
            <a:avLst/>
            <a:gdLst/>
            <a:ahLst/>
            <a:cxnLst/>
            <a:rect l="l" t="t" r="r" b="b"/>
            <a:pathLst>
              <a:path w="12192000" h="901065">
                <a:moveTo>
                  <a:pt x="0" y="900684"/>
                </a:moveTo>
                <a:lnTo>
                  <a:pt x="12192000" y="900684"/>
                </a:lnTo>
                <a:lnTo>
                  <a:pt x="12192000" y="0"/>
                </a:lnTo>
                <a:lnTo>
                  <a:pt x="0" y="0"/>
                </a:lnTo>
                <a:lnTo>
                  <a:pt x="0" y="900684"/>
                </a:lnTo>
                <a:close/>
              </a:path>
            </a:pathLst>
          </a:custGeom>
          <a:ln w="12192">
            <a:solidFill>
              <a:srgbClr val="4080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1752" y="64007"/>
            <a:ext cx="10289286" cy="7932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28588" y="3837432"/>
            <a:ext cx="2109470" cy="2109470"/>
          </a:xfrm>
          <a:custGeom>
            <a:avLst/>
            <a:gdLst/>
            <a:ahLst/>
            <a:cxnLst/>
            <a:rect l="l" t="t" r="r" b="b"/>
            <a:pathLst>
              <a:path w="2109470" h="2109470">
                <a:moveTo>
                  <a:pt x="1054608" y="0"/>
                </a:moveTo>
                <a:lnTo>
                  <a:pt x="1006335" y="1085"/>
                </a:lnTo>
                <a:lnTo>
                  <a:pt x="958620" y="4310"/>
                </a:lnTo>
                <a:lnTo>
                  <a:pt x="911508" y="9627"/>
                </a:lnTo>
                <a:lnTo>
                  <a:pt x="865046" y="16991"/>
                </a:lnTo>
                <a:lnTo>
                  <a:pt x="819281" y="26355"/>
                </a:lnTo>
                <a:lnTo>
                  <a:pt x="774259" y="37673"/>
                </a:lnTo>
                <a:lnTo>
                  <a:pt x="730026" y="50897"/>
                </a:lnTo>
                <a:lnTo>
                  <a:pt x="686629" y="65981"/>
                </a:lnTo>
                <a:lnTo>
                  <a:pt x="644116" y="82879"/>
                </a:lnTo>
                <a:lnTo>
                  <a:pt x="602531" y="101544"/>
                </a:lnTo>
                <a:lnTo>
                  <a:pt x="561923" y="121930"/>
                </a:lnTo>
                <a:lnTo>
                  <a:pt x="522336" y="143989"/>
                </a:lnTo>
                <a:lnTo>
                  <a:pt x="483819" y="167676"/>
                </a:lnTo>
                <a:lnTo>
                  <a:pt x="446417" y="192945"/>
                </a:lnTo>
                <a:lnTo>
                  <a:pt x="410177" y="219747"/>
                </a:lnTo>
                <a:lnTo>
                  <a:pt x="375146" y="248037"/>
                </a:lnTo>
                <a:lnTo>
                  <a:pt x="341370" y="277769"/>
                </a:lnTo>
                <a:lnTo>
                  <a:pt x="308895" y="308895"/>
                </a:lnTo>
                <a:lnTo>
                  <a:pt x="277769" y="341370"/>
                </a:lnTo>
                <a:lnTo>
                  <a:pt x="248037" y="375146"/>
                </a:lnTo>
                <a:lnTo>
                  <a:pt x="219747" y="410177"/>
                </a:lnTo>
                <a:lnTo>
                  <a:pt x="192945" y="446417"/>
                </a:lnTo>
                <a:lnTo>
                  <a:pt x="167676" y="483819"/>
                </a:lnTo>
                <a:lnTo>
                  <a:pt x="143989" y="522336"/>
                </a:lnTo>
                <a:lnTo>
                  <a:pt x="121930" y="561923"/>
                </a:lnTo>
                <a:lnTo>
                  <a:pt x="101544" y="602531"/>
                </a:lnTo>
                <a:lnTo>
                  <a:pt x="82879" y="644116"/>
                </a:lnTo>
                <a:lnTo>
                  <a:pt x="65981" y="686629"/>
                </a:lnTo>
                <a:lnTo>
                  <a:pt x="50897" y="730026"/>
                </a:lnTo>
                <a:lnTo>
                  <a:pt x="37673" y="774259"/>
                </a:lnTo>
                <a:lnTo>
                  <a:pt x="26355" y="819281"/>
                </a:lnTo>
                <a:lnTo>
                  <a:pt x="16991" y="865046"/>
                </a:lnTo>
                <a:lnTo>
                  <a:pt x="9627" y="911508"/>
                </a:lnTo>
                <a:lnTo>
                  <a:pt x="4310" y="958620"/>
                </a:lnTo>
                <a:lnTo>
                  <a:pt x="1085" y="1006335"/>
                </a:lnTo>
                <a:lnTo>
                  <a:pt x="0" y="1054608"/>
                </a:lnTo>
                <a:lnTo>
                  <a:pt x="1085" y="1102880"/>
                </a:lnTo>
                <a:lnTo>
                  <a:pt x="4310" y="1150595"/>
                </a:lnTo>
                <a:lnTo>
                  <a:pt x="9627" y="1197707"/>
                </a:lnTo>
                <a:lnTo>
                  <a:pt x="16991" y="1244169"/>
                </a:lnTo>
                <a:lnTo>
                  <a:pt x="26355" y="1289934"/>
                </a:lnTo>
                <a:lnTo>
                  <a:pt x="37673" y="1334956"/>
                </a:lnTo>
                <a:lnTo>
                  <a:pt x="50897" y="1379189"/>
                </a:lnTo>
                <a:lnTo>
                  <a:pt x="65981" y="1422586"/>
                </a:lnTo>
                <a:lnTo>
                  <a:pt x="82879" y="1465099"/>
                </a:lnTo>
                <a:lnTo>
                  <a:pt x="101544" y="1506684"/>
                </a:lnTo>
                <a:lnTo>
                  <a:pt x="121930" y="1547292"/>
                </a:lnTo>
                <a:lnTo>
                  <a:pt x="143989" y="1586879"/>
                </a:lnTo>
                <a:lnTo>
                  <a:pt x="167676" y="1625396"/>
                </a:lnTo>
                <a:lnTo>
                  <a:pt x="192945" y="1662798"/>
                </a:lnTo>
                <a:lnTo>
                  <a:pt x="219747" y="1699038"/>
                </a:lnTo>
                <a:lnTo>
                  <a:pt x="248037" y="1734069"/>
                </a:lnTo>
                <a:lnTo>
                  <a:pt x="277769" y="1767845"/>
                </a:lnTo>
                <a:lnTo>
                  <a:pt x="308895" y="1800320"/>
                </a:lnTo>
                <a:lnTo>
                  <a:pt x="341370" y="1831446"/>
                </a:lnTo>
                <a:lnTo>
                  <a:pt x="375146" y="1861178"/>
                </a:lnTo>
                <a:lnTo>
                  <a:pt x="410177" y="1889468"/>
                </a:lnTo>
                <a:lnTo>
                  <a:pt x="446417" y="1916270"/>
                </a:lnTo>
                <a:lnTo>
                  <a:pt x="483819" y="1941539"/>
                </a:lnTo>
                <a:lnTo>
                  <a:pt x="522336" y="1965226"/>
                </a:lnTo>
                <a:lnTo>
                  <a:pt x="561923" y="1987285"/>
                </a:lnTo>
                <a:lnTo>
                  <a:pt x="602531" y="2007671"/>
                </a:lnTo>
                <a:lnTo>
                  <a:pt x="644116" y="2026336"/>
                </a:lnTo>
                <a:lnTo>
                  <a:pt x="686629" y="2043234"/>
                </a:lnTo>
                <a:lnTo>
                  <a:pt x="730026" y="2058318"/>
                </a:lnTo>
                <a:lnTo>
                  <a:pt x="774259" y="2071542"/>
                </a:lnTo>
                <a:lnTo>
                  <a:pt x="819281" y="2082860"/>
                </a:lnTo>
                <a:lnTo>
                  <a:pt x="865046" y="2092224"/>
                </a:lnTo>
                <a:lnTo>
                  <a:pt x="911508" y="2099588"/>
                </a:lnTo>
                <a:lnTo>
                  <a:pt x="958620" y="2104905"/>
                </a:lnTo>
                <a:lnTo>
                  <a:pt x="1006335" y="2108130"/>
                </a:lnTo>
                <a:lnTo>
                  <a:pt x="1054608" y="2109216"/>
                </a:lnTo>
                <a:lnTo>
                  <a:pt x="1102880" y="2108130"/>
                </a:lnTo>
                <a:lnTo>
                  <a:pt x="1150595" y="2104905"/>
                </a:lnTo>
                <a:lnTo>
                  <a:pt x="1197707" y="2099588"/>
                </a:lnTo>
                <a:lnTo>
                  <a:pt x="1244169" y="2092224"/>
                </a:lnTo>
                <a:lnTo>
                  <a:pt x="1289934" y="2082860"/>
                </a:lnTo>
                <a:lnTo>
                  <a:pt x="1334956" y="2071542"/>
                </a:lnTo>
                <a:lnTo>
                  <a:pt x="1379189" y="2058318"/>
                </a:lnTo>
                <a:lnTo>
                  <a:pt x="1422586" y="2043234"/>
                </a:lnTo>
                <a:lnTo>
                  <a:pt x="1465099" y="2026336"/>
                </a:lnTo>
                <a:lnTo>
                  <a:pt x="1506684" y="2007671"/>
                </a:lnTo>
                <a:lnTo>
                  <a:pt x="1547292" y="1987285"/>
                </a:lnTo>
                <a:lnTo>
                  <a:pt x="1586879" y="1965226"/>
                </a:lnTo>
                <a:lnTo>
                  <a:pt x="1625396" y="1941539"/>
                </a:lnTo>
                <a:lnTo>
                  <a:pt x="1662798" y="1916270"/>
                </a:lnTo>
                <a:lnTo>
                  <a:pt x="1699038" y="1889468"/>
                </a:lnTo>
                <a:lnTo>
                  <a:pt x="1734069" y="1861178"/>
                </a:lnTo>
                <a:lnTo>
                  <a:pt x="1767845" y="1831446"/>
                </a:lnTo>
                <a:lnTo>
                  <a:pt x="1800320" y="1800320"/>
                </a:lnTo>
                <a:lnTo>
                  <a:pt x="1831446" y="1767845"/>
                </a:lnTo>
                <a:lnTo>
                  <a:pt x="1861178" y="1734069"/>
                </a:lnTo>
                <a:lnTo>
                  <a:pt x="1889468" y="1699038"/>
                </a:lnTo>
                <a:lnTo>
                  <a:pt x="1916270" y="1662798"/>
                </a:lnTo>
                <a:lnTo>
                  <a:pt x="1941539" y="1625396"/>
                </a:lnTo>
                <a:lnTo>
                  <a:pt x="1965226" y="1586879"/>
                </a:lnTo>
                <a:lnTo>
                  <a:pt x="1987285" y="1547292"/>
                </a:lnTo>
                <a:lnTo>
                  <a:pt x="2007671" y="1506684"/>
                </a:lnTo>
                <a:lnTo>
                  <a:pt x="2026336" y="1465099"/>
                </a:lnTo>
                <a:lnTo>
                  <a:pt x="2043234" y="1422586"/>
                </a:lnTo>
                <a:lnTo>
                  <a:pt x="2058318" y="1379189"/>
                </a:lnTo>
                <a:lnTo>
                  <a:pt x="2071542" y="1334956"/>
                </a:lnTo>
                <a:lnTo>
                  <a:pt x="2082860" y="1289934"/>
                </a:lnTo>
                <a:lnTo>
                  <a:pt x="2092224" y="1244169"/>
                </a:lnTo>
                <a:lnTo>
                  <a:pt x="2099588" y="1197707"/>
                </a:lnTo>
                <a:lnTo>
                  <a:pt x="2104905" y="1150595"/>
                </a:lnTo>
                <a:lnTo>
                  <a:pt x="2108130" y="1102880"/>
                </a:lnTo>
                <a:lnTo>
                  <a:pt x="2109216" y="1054608"/>
                </a:lnTo>
                <a:lnTo>
                  <a:pt x="2108130" y="1006335"/>
                </a:lnTo>
                <a:lnTo>
                  <a:pt x="2104905" y="958620"/>
                </a:lnTo>
                <a:lnTo>
                  <a:pt x="2099588" y="911508"/>
                </a:lnTo>
                <a:lnTo>
                  <a:pt x="2092224" y="865046"/>
                </a:lnTo>
                <a:lnTo>
                  <a:pt x="2082860" y="819281"/>
                </a:lnTo>
                <a:lnTo>
                  <a:pt x="2071542" y="774259"/>
                </a:lnTo>
                <a:lnTo>
                  <a:pt x="2058318" y="730026"/>
                </a:lnTo>
                <a:lnTo>
                  <a:pt x="2043234" y="686629"/>
                </a:lnTo>
                <a:lnTo>
                  <a:pt x="2026336" y="644116"/>
                </a:lnTo>
                <a:lnTo>
                  <a:pt x="2007671" y="602531"/>
                </a:lnTo>
                <a:lnTo>
                  <a:pt x="1987285" y="561923"/>
                </a:lnTo>
                <a:lnTo>
                  <a:pt x="1965226" y="522336"/>
                </a:lnTo>
                <a:lnTo>
                  <a:pt x="1941539" y="483819"/>
                </a:lnTo>
                <a:lnTo>
                  <a:pt x="1916270" y="446417"/>
                </a:lnTo>
                <a:lnTo>
                  <a:pt x="1889468" y="410177"/>
                </a:lnTo>
                <a:lnTo>
                  <a:pt x="1861178" y="375146"/>
                </a:lnTo>
                <a:lnTo>
                  <a:pt x="1831446" y="341370"/>
                </a:lnTo>
                <a:lnTo>
                  <a:pt x="1800320" y="308895"/>
                </a:lnTo>
                <a:lnTo>
                  <a:pt x="1767845" y="277769"/>
                </a:lnTo>
                <a:lnTo>
                  <a:pt x="1734069" y="248037"/>
                </a:lnTo>
                <a:lnTo>
                  <a:pt x="1699038" y="219747"/>
                </a:lnTo>
                <a:lnTo>
                  <a:pt x="1662798" y="192945"/>
                </a:lnTo>
                <a:lnTo>
                  <a:pt x="1625396" y="167676"/>
                </a:lnTo>
                <a:lnTo>
                  <a:pt x="1586879" y="143989"/>
                </a:lnTo>
                <a:lnTo>
                  <a:pt x="1547292" y="121930"/>
                </a:lnTo>
                <a:lnTo>
                  <a:pt x="1506684" y="101544"/>
                </a:lnTo>
                <a:lnTo>
                  <a:pt x="1465099" y="82879"/>
                </a:lnTo>
                <a:lnTo>
                  <a:pt x="1422586" y="65981"/>
                </a:lnTo>
                <a:lnTo>
                  <a:pt x="1379189" y="50897"/>
                </a:lnTo>
                <a:lnTo>
                  <a:pt x="1334956" y="37673"/>
                </a:lnTo>
                <a:lnTo>
                  <a:pt x="1289934" y="26355"/>
                </a:lnTo>
                <a:lnTo>
                  <a:pt x="1244169" y="16991"/>
                </a:lnTo>
                <a:lnTo>
                  <a:pt x="1197707" y="9627"/>
                </a:lnTo>
                <a:lnTo>
                  <a:pt x="1150595" y="4310"/>
                </a:lnTo>
                <a:lnTo>
                  <a:pt x="1102880" y="1085"/>
                </a:lnTo>
                <a:lnTo>
                  <a:pt x="105460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28588" y="3837432"/>
            <a:ext cx="2109470" cy="2109470"/>
          </a:xfrm>
          <a:custGeom>
            <a:avLst/>
            <a:gdLst/>
            <a:ahLst/>
            <a:cxnLst/>
            <a:rect l="l" t="t" r="r" b="b"/>
            <a:pathLst>
              <a:path w="2109470" h="2109470">
                <a:moveTo>
                  <a:pt x="0" y="1054608"/>
                </a:moveTo>
                <a:lnTo>
                  <a:pt x="1085" y="1006335"/>
                </a:lnTo>
                <a:lnTo>
                  <a:pt x="4310" y="958620"/>
                </a:lnTo>
                <a:lnTo>
                  <a:pt x="9627" y="911508"/>
                </a:lnTo>
                <a:lnTo>
                  <a:pt x="16991" y="865046"/>
                </a:lnTo>
                <a:lnTo>
                  <a:pt x="26355" y="819281"/>
                </a:lnTo>
                <a:lnTo>
                  <a:pt x="37673" y="774259"/>
                </a:lnTo>
                <a:lnTo>
                  <a:pt x="50897" y="730026"/>
                </a:lnTo>
                <a:lnTo>
                  <a:pt x="65981" y="686629"/>
                </a:lnTo>
                <a:lnTo>
                  <a:pt x="82879" y="644116"/>
                </a:lnTo>
                <a:lnTo>
                  <a:pt x="101544" y="602531"/>
                </a:lnTo>
                <a:lnTo>
                  <a:pt x="121930" y="561923"/>
                </a:lnTo>
                <a:lnTo>
                  <a:pt x="143989" y="522336"/>
                </a:lnTo>
                <a:lnTo>
                  <a:pt x="167676" y="483819"/>
                </a:lnTo>
                <a:lnTo>
                  <a:pt x="192945" y="446417"/>
                </a:lnTo>
                <a:lnTo>
                  <a:pt x="219747" y="410177"/>
                </a:lnTo>
                <a:lnTo>
                  <a:pt x="248037" y="375146"/>
                </a:lnTo>
                <a:lnTo>
                  <a:pt x="277769" y="341370"/>
                </a:lnTo>
                <a:lnTo>
                  <a:pt x="308895" y="308895"/>
                </a:lnTo>
                <a:lnTo>
                  <a:pt x="341370" y="277769"/>
                </a:lnTo>
                <a:lnTo>
                  <a:pt x="375146" y="248037"/>
                </a:lnTo>
                <a:lnTo>
                  <a:pt x="410177" y="219747"/>
                </a:lnTo>
                <a:lnTo>
                  <a:pt x="446417" y="192945"/>
                </a:lnTo>
                <a:lnTo>
                  <a:pt x="483819" y="167676"/>
                </a:lnTo>
                <a:lnTo>
                  <a:pt x="522336" y="143989"/>
                </a:lnTo>
                <a:lnTo>
                  <a:pt x="561923" y="121930"/>
                </a:lnTo>
                <a:lnTo>
                  <a:pt x="602531" y="101544"/>
                </a:lnTo>
                <a:lnTo>
                  <a:pt x="644116" y="82879"/>
                </a:lnTo>
                <a:lnTo>
                  <a:pt x="686629" y="65981"/>
                </a:lnTo>
                <a:lnTo>
                  <a:pt x="730026" y="50897"/>
                </a:lnTo>
                <a:lnTo>
                  <a:pt x="774259" y="37673"/>
                </a:lnTo>
                <a:lnTo>
                  <a:pt x="819281" y="26355"/>
                </a:lnTo>
                <a:lnTo>
                  <a:pt x="865046" y="16991"/>
                </a:lnTo>
                <a:lnTo>
                  <a:pt x="911508" y="9627"/>
                </a:lnTo>
                <a:lnTo>
                  <a:pt x="958620" y="4310"/>
                </a:lnTo>
                <a:lnTo>
                  <a:pt x="1006335" y="1085"/>
                </a:lnTo>
                <a:lnTo>
                  <a:pt x="1054608" y="0"/>
                </a:lnTo>
                <a:lnTo>
                  <a:pt x="1102880" y="1085"/>
                </a:lnTo>
                <a:lnTo>
                  <a:pt x="1150595" y="4310"/>
                </a:lnTo>
                <a:lnTo>
                  <a:pt x="1197707" y="9627"/>
                </a:lnTo>
                <a:lnTo>
                  <a:pt x="1244169" y="16991"/>
                </a:lnTo>
                <a:lnTo>
                  <a:pt x="1289934" y="26355"/>
                </a:lnTo>
                <a:lnTo>
                  <a:pt x="1334956" y="37673"/>
                </a:lnTo>
                <a:lnTo>
                  <a:pt x="1379189" y="50897"/>
                </a:lnTo>
                <a:lnTo>
                  <a:pt x="1422586" y="65981"/>
                </a:lnTo>
                <a:lnTo>
                  <a:pt x="1465099" y="82879"/>
                </a:lnTo>
                <a:lnTo>
                  <a:pt x="1506684" y="101544"/>
                </a:lnTo>
                <a:lnTo>
                  <a:pt x="1547292" y="121930"/>
                </a:lnTo>
                <a:lnTo>
                  <a:pt x="1586879" y="143989"/>
                </a:lnTo>
                <a:lnTo>
                  <a:pt x="1625396" y="167676"/>
                </a:lnTo>
                <a:lnTo>
                  <a:pt x="1662798" y="192945"/>
                </a:lnTo>
                <a:lnTo>
                  <a:pt x="1699038" y="219747"/>
                </a:lnTo>
                <a:lnTo>
                  <a:pt x="1734069" y="248037"/>
                </a:lnTo>
                <a:lnTo>
                  <a:pt x="1767845" y="277769"/>
                </a:lnTo>
                <a:lnTo>
                  <a:pt x="1800320" y="308895"/>
                </a:lnTo>
                <a:lnTo>
                  <a:pt x="1831446" y="341370"/>
                </a:lnTo>
                <a:lnTo>
                  <a:pt x="1861178" y="375146"/>
                </a:lnTo>
                <a:lnTo>
                  <a:pt x="1889468" y="410177"/>
                </a:lnTo>
                <a:lnTo>
                  <a:pt x="1916270" y="446417"/>
                </a:lnTo>
                <a:lnTo>
                  <a:pt x="1941539" y="483819"/>
                </a:lnTo>
                <a:lnTo>
                  <a:pt x="1965226" y="522336"/>
                </a:lnTo>
                <a:lnTo>
                  <a:pt x="1987285" y="561923"/>
                </a:lnTo>
                <a:lnTo>
                  <a:pt x="2007671" y="602531"/>
                </a:lnTo>
                <a:lnTo>
                  <a:pt x="2026336" y="644116"/>
                </a:lnTo>
                <a:lnTo>
                  <a:pt x="2043234" y="686629"/>
                </a:lnTo>
                <a:lnTo>
                  <a:pt x="2058318" y="730026"/>
                </a:lnTo>
                <a:lnTo>
                  <a:pt x="2071542" y="774259"/>
                </a:lnTo>
                <a:lnTo>
                  <a:pt x="2082860" y="819281"/>
                </a:lnTo>
                <a:lnTo>
                  <a:pt x="2092224" y="865046"/>
                </a:lnTo>
                <a:lnTo>
                  <a:pt x="2099588" y="911508"/>
                </a:lnTo>
                <a:lnTo>
                  <a:pt x="2104905" y="958620"/>
                </a:lnTo>
                <a:lnTo>
                  <a:pt x="2108130" y="1006335"/>
                </a:lnTo>
                <a:lnTo>
                  <a:pt x="2109216" y="1054608"/>
                </a:lnTo>
                <a:lnTo>
                  <a:pt x="2108130" y="1102880"/>
                </a:lnTo>
                <a:lnTo>
                  <a:pt x="2104905" y="1150595"/>
                </a:lnTo>
                <a:lnTo>
                  <a:pt x="2099588" y="1197707"/>
                </a:lnTo>
                <a:lnTo>
                  <a:pt x="2092224" y="1244169"/>
                </a:lnTo>
                <a:lnTo>
                  <a:pt x="2082860" y="1289934"/>
                </a:lnTo>
                <a:lnTo>
                  <a:pt x="2071542" y="1334956"/>
                </a:lnTo>
                <a:lnTo>
                  <a:pt x="2058318" y="1379189"/>
                </a:lnTo>
                <a:lnTo>
                  <a:pt x="2043234" y="1422586"/>
                </a:lnTo>
                <a:lnTo>
                  <a:pt x="2026336" y="1465099"/>
                </a:lnTo>
                <a:lnTo>
                  <a:pt x="2007671" y="1506684"/>
                </a:lnTo>
                <a:lnTo>
                  <a:pt x="1987285" y="1547292"/>
                </a:lnTo>
                <a:lnTo>
                  <a:pt x="1965226" y="1586879"/>
                </a:lnTo>
                <a:lnTo>
                  <a:pt x="1941539" y="1625396"/>
                </a:lnTo>
                <a:lnTo>
                  <a:pt x="1916270" y="1662798"/>
                </a:lnTo>
                <a:lnTo>
                  <a:pt x="1889468" y="1699038"/>
                </a:lnTo>
                <a:lnTo>
                  <a:pt x="1861178" y="1734069"/>
                </a:lnTo>
                <a:lnTo>
                  <a:pt x="1831446" y="1767845"/>
                </a:lnTo>
                <a:lnTo>
                  <a:pt x="1800320" y="1800320"/>
                </a:lnTo>
                <a:lnTo>
                  <a:pt x="1767845" y="1831446"/>
                </a:lnTo>
                <a:lnTo>
                  <a:pt x="1734069" y="1861178"/>
                </a:lnTo>
                <a:lnTo>
                  <a:pt x="1699038" y="1889468"/>
                </a:lnTo>
                <a:lnTo>
                  <a:pt x="1662798" y="1916270"/>
                </a:lnTo>
                <a:lnTo>
                  <a:pt x="1625396" y="1941539"/>
                </a:lnTo>
                <a:lnTo>
                  <a:pt x="1586879" y="1965226"/>
                </a:lnTo>
                <a:lnTo>
                  <a:pt x="1547292" y="1987285"/>
                </a:lnTo>
                <a:lnTo>
                  <a:pt x="1506684" y="2007671"/>
                </a:lnTo>
                <a:lnTo>
                  <a:pt x="1465099" y="2026336"/>
                </a:lnTo>
                <a:lnTo>
                  <a:pt x="1422586" y="2043234"/>
                </a:lnTo>
                <a:lnTo>
                  <a:pt x="1379189" y="2058318"/>
                </a:lnTo>
                <a:lnTo>
                  <a:pt x="1334956" y="2071542"/>
                </a:lnTo>
                <a:lnTo>
                  <a:pt x="1289934" y="2082860"/>
                </a:lnTo>
                <a:lnTo>
                  <a:pt x="1244169" y="2092224"/>
                </a:lnTo>
                <a:lnTo>
                  <a:pt x="1197707" y="2099588"/>
                </a:lnTo>
                <a:lnTo>
                  <a:pt x="1150595" y="2104905"/>
                </a:lnTo>
                <a:lnTo>
                  <a:pt x="1102880" y="2108130"/>
                </a:lnTo>
                <a:lnTo>
                  <a:pt x="1054608" y="2109216"/>
                </a:lnTo>
                <a:lnTo>
                  <a:pt x="1006335" y="2108130"/>
                </a:lnTo>
                <a:lnTo>
                  <a:pt x="958620" y="2104905"/>
                </a:lnTo>
                <a:lnTo>
                  <a:pt x="911508" y="2099588"/>
                </a:lnTo>
                <a:lnTo>
                  <a:pt x="865046" y="2092224"/>
                </a:lnTo>
                <a:lnTo>
                  <a:pt x="819281" y="2082860"/>
                </a:lnTo>
                <a:lnTo>
                  <a:pt x="774259" y="2071542"/>
                </a:lnTo>
                <a:lnTo>
                  <a:pt x="730026" y="2058318"/>
                </a:lnTo>
                <a:lnTo>
                  <a:pt x="686629" y="2043234"/>
                </a:lnTo>
                <a:lnTo>
                  <a:pt x="644116" y="2026336"/>
                </a:lnTo>
                <a:lnTo>
                  <a:pt x="602531" y="2007671"/>
                </a:lnTo>
                <a:lnTo>
                  <a:pt x="561923" y="1987285"/>
                </a:lnTo>
                <a:lnTo>
                  <a:pt x="522336" y="1965226"/>
                </a:lnTo>
                <a:lnTo>
                  <a:pt x="483819" y="1941539"/>
                </a:lnTo>
                <a:lnTo>
                  <a:pt x="446417" y="1916270"/>
                </a:lnTo>
                <a:lnTo>
                  <a:pt x="410177" y="1889468"/>
                </a:lnTo>
                <a:lnTo>
                  <a:pt x="375146" y="1861178"/>
                </a:lnTo>
                <a:lnTo>
                  <a:pt x="341370" y="1831446"/>
                </a:lnTo>
                <a:lnTo>
                  <a:pt x="308895" y="1800320"/>
                </a:lnTo>
                <a:lnTo>
                  <a:pt x="277769" y="1767845"/>
                </a:lnTo>
                <a:lnTo>
                  <a:pt x="248037" y="1734069"/>
                </a:lnTo>
                <a:lnTo>
                  <a:pt x="219747" y="1699038"/>
                </a:lnTo>
                <a:lnTo>
                  <a:pt x="192945" y="1662798"/>
                </a:lnTo>
                <a:lnTo>
                  <a:pt x="167676" y="1625396"/>
                </a:lnTo>
                <a:lnTo>
                  <a:pt x="143989" y="1586879"/>
                </a:lnTo>
                <a:lnTo>
                  <a:pt x="121930" y="1547292"/>
                </a:lnTo>
                <a:lnTo>
                  <a:pt x="101544" y="1506684"/>
                </a:lnTo>
                <a:lnTo>
                  <a:pt x="82879" y="1465099"/>
                </a:lnTo>
                <a:lnTo>
                  <a:pt x="65981" y="1422586"/>
                </a:lnTo>
                <a:lnTo>
                  <a:pt x="50897" y="1379189"/>
                </a:lnTo>
                <a:lnTo>
                  <a:pt x="37673" y="1334956"/>
                </a:lnTo>
                <a:lnTo>
                  <a:pt x="26355" y="1289934"/>
                </a:lnTo>
                <a:lnTo>
                  <a:pt x="16991" y="1244169"/>
                </a:lnTo>
                <a:lnTo>
                  <a:pt x="9627" y="1197707"/>
                </a:lnTo>
                <a:lnTo>
                  <a:pt x="4310" y="1150595"/>
                </a:lnTo>
                <a:lnTo>
                  <a:pt x="1085" y="1102880"/>
                </a:lnTo>
                <a:lnTo>
                  <a:pt x="0" y="1054608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748653" y="4105347"/>
            <a:ext cx="1071880" cy="141033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41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分娩</a:t>
            </a:r>
            <a:endParaRPr sz="41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41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过程</a:t>
            </a:r>
            <a:endParaRPr sz="41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870450" y="3127375"/>
            <a:ext cx="1470025" cy="1178560"/>
          </a:xfrm>
          <a:custGeom>
            <a:avLst/>
            <a:gdLst/>
            <a:ahLst/>
            <a:cxnLst/>
            <a:rect l="l" t="t" r="r" b="b"/>
            <a:pathLst>
              <a:path w="1470025" h="1178560">
                <a:moveTo>
                  <a:pt x="206883" y="0"/>
                </a:moveTo>
                <a:lnTo>
                  <a:pt x="0" y="295401"/>
                </a:lnTo>
                <a:lnTo>
                  <a:pt x="1120394" y="1079881"/>
                </a:lnTo>
                <a:lnTo>
                  <a:pt x="1051433" y="1178306"/>
                </a:lnTo>
                <a:lnTo>
                  <a:pt x="1469898" y="1104519"/>
                </a:lnTo>
                <a:lnTo>
                  <a:pt x="1413466" y="784479"/>
                </a:lnTo>
                <a:lnTo>
                  <a:pt x="1327277" y="784479"/>
                </a:lnTo>
                <a:lnTo>
                  <a:pt x="206883" y="0"/>
                </a:lnTo>
                <a:close/>
              </a:path>
              <a:path w="1470025" h="1178560">
                <a:moveTo>
                  <a:pt x="1396111" y="686054"/>
                </a:moveTo>
                <a:lnTo>
                  <a:pt x="1327277" y="784479"/>
                </a:lnTo>
                <a:lnTo>
                  <a:pt x="1413466" y="784479"/>
                </a:lnTo>
                <a:lnTo>
                  <a:pt x="1396111" y="686054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73067" y="2473451"/>
            <a:ext cx="2002789" cy="1603375"/>
          </a:xfrm>
          <a:custGeom>
            <a:avLst/>
            <a:gdLst/>
            <a:ahLst/>
            <a:cxnLst/>
            <a:rect l="l" t="t" r="r" b="b"/>
            <a:pathLst>
              <a:path w="2002789" h="1603375">
                <a:moveTo>
                  <a:pt x="1842262" y="0"/>
                </a:moveTo>
                <a:lnTo>
                  <a:pt x="160274" y="0"/>
                </a:lnTo>
                <a:lnTo>
                  <a:pt x="109614" y="8170"/>
                </a:lnTo>
                <a:lnTo>
                  <a:pt x="65617" y="30922"/>
                </a:lnTo>
                <a:lnTo>
                  <a:pt x="30922" y="65617"/>
                </a:lnTo>
                <a:lnTo>
                  <a:pt x="8170" y="109614"/>
                </a:lnTo>
                <a:lnTo>
                  <a:pt x="0" y="160274"/>
                </a:lnTo>
                <a:lnTo>
                  <a:pt x="0" y="1442974"/>
                </a:lnTo>
                <a:lnTo>
                  <a:pt x="8170" y="1493633"/>
                </a:lnTo>
                <a:lnTo>
                  <a:pt x="30922" y="1537630"/>
                </a:lnTo>
                <a:lnTo>
                  <a:pt x="65617" y="1572325"/>
                </a:lnTo>
                <a:lnTo>
                  <a:pt x="109614" y="1595077"/>
                </a:lnTo>
                <a:lnTo>
                  <a:pt x="160274" y="1603248"/>
                </a:lnTo>
                <a:lnTo>
                  <a:pt x="1842262" y="1603248"/>
                </a:lnTo>
                <a:lnTo>
                  <a:pt x="1892921" y="1595077"/>
                </a:lnTo>
                <a:lnTo>
                  <a:pt x="1936918" y="1572325"/>
                </a:lnTo>
                <a:lnTo>
                  <a:pt x="1971613" y="1537630"/>
                </a:lnTo>
                <a:lnTo>
                  <a:pt x="1994365" y="1493633"/>
                </a:lnTo>
                <a:lnTo>
                  <a:pt x="2002536" y="1442974"/>
                </a:lnTo>
                <a:lnTo>
                  <a:pt x="2002536" y="160274"/>
                </a:lnTo>
                <a:lnTo>
                  <a:pt x="1994365" y="109614"/>
                </a:lnTo>
                <a:lnTo>
                  <a:pt x="1971613" y="65617"/>
                </a:lnTo>
                <a:lnTo>
                  <a:pt x="1936918" y="30922"/>
                </a:lnTo>
                <a:lnTo>
                  <a:pt x="1892921" y="8170"/>
                </a:lnTo>
                <a:lnTo>
                  <a:pt x="184226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73067" y="2473451"/>
            <a:ext cx="2002789" cy="1603375"/>
          </a:xfrm>
          <a:custGeom>
            <a:avLst/>
            <a:gdLst/>
            <a:ahLst/>
            <a:cxnLst/>
            <a:rect l="l" t="t" r="r" b="b"/>
            <a:pathLst>
              <a:path w="2002789" h="1603375">
                <a:moveTo>
                  <a:pt x="0" y="160274"/>
                </a:moveTo>
                <a:lnTo>
                  <a:pt x="8170" y="109614"/>
                </a:lnTo>
                <a:lnTo>
                  <a:pt x="30922" y="65617"/>
                </a:lnTo>
                <a:lnTo>
                  <a:pt x="65617" y="30922"/>
                </a:lnTo>
                <a:lnTo>
                  <a:pt x="109614" y="8170"/>
                </a:lnTo>
                <a:lnTo>
                  <a:pt x="160274" y="0"/>
                </a:lnTo>
                <a:lnTo>
                  <a:pt x="1842262" y="0"/>
                </a:lnTo>
                <a:lnTo>
                  <a:pt x="1892921" y="8170"/>
                </a:lnTo>
                <a:lnTo>
                  <a:pt x="1936918" y="30922"/>
                </a:lnTo>
                <a:lnTo>
                  <a:pt x="1971613" y="65617"/>
                </a:lnTo>
                <a:lnTo>
                  <a:pt x="1994365" y="109614"/>
                </a:lnTo>
                <a:lnTo>
                  <a:pt x="2002536" y="160274"/>
                </a:lnTo>
                <a:lnTo>
                  <a:pt x="2002536" y="1442974"/>
                </a:lnTo>
                <a:lnTo>
                  <a:pt x="1994365" y="1493633"/>
                </a:lnTo>
                <a:lnTo>
                  <a:pt x="1971613" y="1537630"/>
                </a:lnTo>
                <a:lnTo>
                  <a:pt x="1936918" y="1572325"/>
                </a:lnTo>
                <a:lnTo>
                  <a:pt x="1892921" y="1595077"/>
                </a:lnTo>
                <a:lnTo>
                  <a:pt x="1842262" y="1603248"/>
                </a:lnTo>
                <a:lnTo>
                  <a:pt x="160274" y="1603248"/>
                </a:lnTo>
                <a:lnTo>
                  <a:pt x="109614" y="1595077"/>
                </a:lnTo>
                <a:lnTo>
                  <a:pt x="65617" y="1572325"/>
                </a:lnTo>
                <a:lnTo>
                  <a:pt x="30922" y="1537630"/>
                </a:lnTo>
                <a:lnTo>
                  <a:pt x="8170" y="1493633"/>
                </a:lnTo>
                <a:lnTo>
                  <a:pt x="0" y="1442974"/>
                </a:lnTo>
                <a:lnTo>
                  <a:pt x="0" y="160274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38903" y="2901442"/>
            <a:ext cx="1071245" cy="650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1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产力</a:t>
            </a:r>
            <a:endParaRPr sz="41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888480" y="2133600"/>
            <a:ext cx="647700" cy="1626235"/>
          </a:xfrm>
          <a:custGeom>
            <a:avLst/>
            <a:gdLst/>
            <a:ahLst/>
            <a:cxnLst/>
            <a:rect l="l" t="t" r="r" b="b"/>
            <a:pathLst>
              <a:path w="647700" h="1626235">
                <a:moveTo>
                  <a:pt x="647700" y="1302258"/>
                </a:moveTo>
                <a:lnTo>
                  <a:pt x="0" y="1302258"/>
                </a:lnTo>
                <a:lnTo>
                  <a:pt x="323850" y="1626108"/>
                </a:lnTo>
                <a:lnTo>
                  <a:pt x="647700" y="1302258"/>
                </a:lnTo>
                <a:close/>
              </a:path>
              <a:path w="647700" h="1626235">
                <a:moveTo>
                  <a:pt x="518160" y="0"/>
                </a:moveTo>
                <a:lnTo>
                  <a:pt x="129540" y="0"/>
                </a:lnTo>
                <a:lnTo>
                  <a:pt x="129540" y="1302258"/>
                </a:lnTo>
                <a:lnTo>
                  <a:pt x="518160" y="1302258"/>
                </a:lnTo>
                <a:lnTo>
                  <a:pt x="518160" y="0"/>
                </a:lnTo>
                <a:close/>
              </a:path>
            </a:pathLst>
          </a:custGeom>
          <a:solidFill>
            <a:srgbClr val="43BA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60008" y="1328927"/>
            <a:ext cx="2004060" cy="1602105"/>
          </a:xfrm>
          <a:custGeom>
            <a:avLst/>
            <a:gdLst/>
            <a:ahLst/>
            <a:cxnLst/>
            <a:rect l="l" t="t" r="r" b="b"/>
            <a:pathLst>
              <a:path w="2004059" h="1602105">
                <a:moveTo>
                  <a:pt x="1843913" y="0"/>
                </a:moveTo>
                <a:lnTo>
                  <a:pt x="160146" y="0"/>
                </a:lnTo>
                <a:lnTo>
                  <a:pt x="109549" y="8169"/>
                </a:lnTo>
                <a:lnTo>
                  <a:pt x="65589" y="30914"/>
                </a:lnTo>
                <a:lnTo>
                  <a:pt x="30914" y="65589"/>
                </a:lnTo>
                <a:lnTo>
                  <a:pt x="8169" y="109549"/>
                </a:lnTo>
                <a:lnTo>
                  <a:pt x="0" y="160147"/>
                </a:lnTo>
                <a:lnTo>
                  <a:pt x="0" y="1441577"/>
                </a:lnTo>
                <a:lnTo>
                  <a:pt x="8169" y="1492174"/>
                </a:lnTo>
                <a:lnTo>
                  <a:pt x="30914" y="1536134"/>
                </a:lnTo>
                <a:lnTo>
                  <a:pt x="65589" y="1570809"/>
                </a:lnTo>
                <a:lnTo>
                  <a:pt x="109549" y="1593554"/>
                </a:lnTo>
                <a:lnTo>
                  <a:pt x="160146" y="1601724"/>
                </a:lnTo>
                <a:lnTo>
                  <a:pt x="1843913" y="1601724"/>
                </a:lnTo>
                <a:lnTo>
                  <a:pt x="1894510" y="1593554"/>
                </a:lnTo>
                <a:lnTo>
                  <a:pt x="1938470" y="1570809"/>
                </a:lnTo>
                <a:lnTo>
                  <a:pt x="1973145" y="1536134"/>
                </a:lnTo>
                <a:lnTo>
                  <a:pt x="1995890" y="1492174"/>
                </a:lnTo>
                <a:lnTo>
                  <a:pt x="2004060" y="1441577"/>
                </a:lnTo>
                <a:lnTo>
                  <a:pt x="2004060" y="160147"/>
                </a:lnTo>
                <a:lnTo>
                  <a:pt x="1995890" y="109549"/>
                </a:lnTo>
                <a:lnTo>
                  <a:pt x="1973145" y="65589"/>
                </a:lnTo>
                <a:lnTo>
                  <a:pt x="1938470" y="30914"/>
                </a:lnTo>
                <a:lnTo>
                  <a:pt x="1894510" y="8169"/>
                </a:lnTo>
                <a:lnTo>
                  <a:pt x="1843913" y="0"/>
                </a:lnTo>
                <a:close/>
              </a:path>
            </a:pathLst>
          </a:custGeom>
          <a:solidFill>
            <a:srgbClr val="43BA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60008" y="1328927"/>
            <a:ext cx="2004060" cy="1602105"/>
          </a:xfrm>
          <a:custGeom>
            <a:avLst/>
            <a:gdLst/>
            <a:ahLst/>
            <a:cxnLst/>
            <a:rect l="l" t="t" r="r" b="b"/>
            <a:pathLst>
              <a:path w="2004059" h="1602105">
                <a:moveTo>
                  <a:pt x="0" y="160147"/>
                </a:moveTo>
                <a:lnTo>
                  <a:pt x="8169" y="109549"/>
                </a:lnTo>
                <a:lnTo>
                  <a:pt x="30914" y="65589"/>
                </a:lnTo>
                <a:lnTo>
                  <a:pt x="65589" y="30914"/>
                </a:lnTo>
                <a:lnTo>
                  <a:pt x="109549" y="8169"/>
                </a:lnTo>
                <a:lnTo>
                  <a:pt x="160146" y="0"/>
                </a:lnTo>
                <a:lnTo>
                  <a:pt x="1843913" y="0"/>
                </a:lnTo>
                <a:lnTo>
                  <a:pt x="1894510" y="8169"/>
                </a:lnTo>
                <a:lnTo>
                  <a:pt x="1938470" y="30914"/>
                </a:lnTo>
                <a:lnTo>
                  <a:pt x="1973145" y="65589"/>
                </a:lnTo>
                <a:lnTo>
                  <a:pt x="1995890" y="109549"/>
                </a:lnTo>
                <a:lnTo>
                  <a:pt x="2004060" y="160147"/>
                </a:lnTo>
                <a:lnTo>
                  <a:pt x="2004060" y="1441577"/>
                </a:lnTo>
                <a:lnTo>
                  <a:pt x="1995890" y="1492174"/>
                </a:lnTo>
                <a:lnTo>
                  <a:pt x="1973145" y="1536134"/>
                </a:lnTo>
                <a:lnTo>
                  <a:pt x="1938470" y="1570809"/>
                </a:lnTo>
                <a:lnTo>
                  <a:pt x="1894510" y="1593554"/>
                </a:lnTo>
                <a:lnTo>
                  <a:pt x="1843913" y="1601724"/>
                </a:lnTo>
                <a:lnTo>
                  <a:pt x="160146" y="1601724"/>
                </a:lnTo>
                <a:lnTo>
                  <a:pt x="109549" y="1593554"/>
                </a:lnTo>
                <a:lnTo>
                  <a:pt x="65589" y="1570809"/>
                </a:lnTo>
                <a:lnTo>
                  <a:pt x="30914" y="1536134"/>
                </a:lnTo>
                <a:lnTo>
                  <a:pt x="8169" y="1492174"/>
                </a:lnTo>
                <a:lnTo>
                  <a:pt x="0" y="1441577"/>
                </a:lnTo>
                <a:lnTo>
                  <a:pt x="0" y="160147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86257" y="214325"/>
            <a:ext cx="7212330" cy="22472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zh-CN" altLang="en-US" sz="3200" b="1" spc="-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五、决定分娩过程的因素</a:t>
            </a:r>
            <a:endParaRPr lang="zh-CN" altLang="en-US" sz="3200" dirty="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</a:pPr>
            <a:endParaRPr sz="3200" dirty="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000" dirty="0">
              <a:latin typeface="Times New Roman" panose="02020603050405020304"/>
              <a:cs typeface="Times New Roman" panose="02020603050405020304"/>
            </a:endParaRPr>
          </a:p>
          <a:p>
            <a:pPr marR="5080" algn="r">
              <a:lnSpc>
                <a:spcPct val="100000"/>
              </a:lnSpc>
            </a:pPr>
            <a:r>
              <a:rPr sz="41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产道</a:t>
            </a:r>
            <a:endParaRPr sz="4100" dirty="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221598" y="2732658"/>
            <a:ext cx="1668145" cy="1383030"/>
          </a:xfrm>
          <a:custGeom>
            <a:avLst/>
            <a:gdLst/>
            <a:ahLst/>
            <a:cxnLst/>
            <a:rect l="l" t="t" r="r" b="b"/>
            <a:pathLst>
              <a:path w="1668145" h="1383029">
                <a:moveTo>
                  <a:pt x="58166" y="903732"/>
                </a:moveTo>
                <a:lnTo>
                  <a:pt x="0" y="1324609"/>
                </a:lnTo>
                <a:lnTo>
                  <a:pt x="421004" y="1382776"/>
                </a:lnTo>
                <a:lnTo>
                  <a:pt x="348360" y="1287017"/>
                </a:lnTo>
                <a:lnTo>
                  <a:pt x="727992" y="999489"/>
                </a:lnTo>
                <a:lnTo>
                  <a:pt x="130682" y="999489"/>
                </a:lnTo>
                <a:lnTo>
                  <a:pt x="58166" y="903732"/>
                </a:lnTo>
                <a:close/>
              </a:path>
              <a:path w="1668145" h="1383029">
                <a:moveTo>
                  <a:pt x="1450340" y="0"/>
                </a:moveTo>
                <a:lnTo>
                  <a:pt x="130682" y="999489"/>
                </a:lnTo>
                <a:lnTo>
                  <a:pt x="727992" y="999489"/>
                </a:lnTo>
                <a:lnTo>
                  <a:pt x="1668018" y="287527"/>
                </a:lnTo>
                <a:lnTo>
                  <a:pt x="145034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554211" y="2205227"/>
            <a:ext cx="2438400" cy="1602105"/>
          </a:xfrm>
          <a:custGeom>
            <a:avLst/>
            <a:gdLst/>
            <a:ahLst/>
            <a:cxnLst/>
            <a:rect l="l" t="t" r="r" b="b"/>
            <a:pathLst>
              <a:path w="2438400" h="1602104">
                <a:moveTo>
                  <a:pt x="2278253" y="0"/>
                </a:moveTo>
                <a:lnTo>
                  <a:pt x="160147" y="0"/>
                </a:lnTo>
                <a:lnTo>
                  <a:pt x="109549" y="8169"/>
                </a:lnTo>
                <a:lnTo>
                  <a:pt x="65589" y="30914"/>
                </a:lnTo>
                <a:lnTo>
                  <a:pt x="30914" y="65589"/>
                </a:lnTo>
                <a:lnTo>
                  <a:pt x="8169" y="109549"/>
                </a:lnTo>
                <a:lnTo>
                  <a:pt x="0" y="160147"/>
                </a:lnTo>
                <a:lnTo>
                  <a:pt x="0" y="1441577"/>
                </a:lnTo>
                <a:lnTo>
                  <a:pt x="8169" y="1492174"/>
                </a:lnTo>
                <a:lnTo>
                  <a:pt x="30914" y="1536134"/>
                </a:lnTo>
                <a:lnTo>
                  <a:pt x="65589" y="1570809"/>
                </a:lnTo>
                <a:lnTo>
                  <a:pt x="109549" y="1593554"/>
                </a:lnTo>
                <a:lnTo>
                  <a:pt x="160147" y="1601724"/>
                </a:lnTo>
                <a:lnTo>
                  <a:pt x="2278253" y="1601724"/>
                </a:lnTo>
                <a:lnTo>
                  <a:pt x="2328850" y="1593554"/>
                </a:lnTo>
                <a:lnTo>
                  <a:pt x="2372810" y="1570809"/>
                </a:lnTo>
                <a:lnTo>
                  <a:pt x="2407485" y="1536134"/>
                </a:lnTo>
                <a:lnTo>
                  <a:pt x="2430230" y="1492174"/>
                </a:lnTo>
                <a:lnTo>
                  <a:pt x="2438400" y="1441577"/>
                </a:lnTo>
                <a:lnTo>
                  <a:pt x="2438400" y="160147"/>
                </a:lnTo>
                <a:lnTo>
                  <a:pt x="2430230" y="109549"/>
                </a:lnTo>
                <a:lnTo>
                  <a:pt x="2407485" y="65589"/>
                </a:lnTo>
                <a:lnTo>
                  <a:pt x="2372810" y="30914"/>
                </a:lnTo>
                <a:lnTo>
                  <a:pt x="2328850" y="8169"/>
                </a:lnTo>
                <a:lnTo>
                  <a:pt x="2278253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554211" y="2205227"/>
            <a:ext cx="2438400" cy="1602105"/>
          </a:xfrm>
          <a:custGeom>
            <a:avLst/>
            <a:gdLst/>
            <a:ahLst/>
            <a:cxnLst/>
            <a:rect l="l" t="t" r="r" b="b"/>
            <a:pathLst>
              <a:path w="2438400" h="1602104">
                <a:moveTo>
                  <a:pt x="0" y="160147"/>
                </a:moveTo>
                <a:lnTo>
                  <a:pt x="8169" y="109549"/>
                </a:lnTo>
                <a:lnTo>
                  <a:pt x="30914" y="65589"/>
                </a:lnTo>
                <a:lnTo>
                  <a:pt x="65589" y="30914"/>
                </a:lnTo>
                <a:lnTo>
                  <a:pt x="109549" y="8169"/>
                </a:lnTo>
                <a:lnTo>
                  <a:pt x="160147" y="0"/>
                </a:lnTo>
                <a:lnTo>
                  <a:pt x="2278253" y="0"/>
                </a:lnTo>
                <a:lnTo>
                  <a:pt x="2328850" y="8169"/>
                </a:lnTo>
                <a:lnTo>
                  <a:pt x="2372810" y="30914"/>
                </a:lnTo>
                <a:lnTo>
                  <a:pt x="2407485" y="65589"/>
                </a:lnTo>
                <a:lnTo>
                  <a:pt x="2430230" y="109549"/>
                </a:lnTo>
                <a:lnTo>
                  <a:pt x="2438400" y="160147"/>
                </a:lnTo>
                <a:lnTo>
                  <a:pt x="2438400" y="1441577"/>
                </a:lnTo>
                <a:lnTo>
                  <a:pt x="2430230" y="1492174"/>
                </a:lnTo>
                <a:lnTo>
                  <a:pt x="2407485" y="1536134"/>
                </a:lnTo>
                <a:lnTo>
                  <a:pt x="2372810" y="1570809"/>
                </a:lnTo>
                <a:lnTo>
                  <a:pt x="2328850" y="1593554"/>
                </a:lnTo>
                <a:lnTo>
                  <a:pt x="2278253" y="1601724"/>
                </a:lnTo>
                <a:lnTo>
                  <a:pt x="160147" y="1601724"/>
                </a:lnTo>
                <a:lnTo>
                  <a:pt x="109549" y="1593554"/>
                </a:lnTo>
                <a:lnTo>
                  <a:pt x="65589" y="1570809"/>
                </a:lnTo>
                <a:lnTo>
                  <a:pt x="30914" y="1536134"/>
                </a:lnTo>
                <a:lnTo>
                  <a:pt x="8169" y="1492174"/>
                </a:lnTo>
                <a:lnTo>
                  <a:pt x="0" y="1441577"/>
                </a:lnTo>
                <a:lnTo>
                  <a:pt x="0" y="160147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8717026" y="2219426"/>
            <a:ext cx="2116455" cy="1409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3050" marR="5080" indent="-260985">
              <a:lnSpc>
                <a:spcPct val="111000"/>
              </a:lnSpc>
              <a:spcBef>
                <a:spcPts val="95"/>
              </a:spcBef>
            </a:pPr>
            <a:r>
              <a:rPr sz="41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胎儿与母 </a:t>
            </a:r>
            <a:r>
              <a:rPr sz="4100" b="1" spc="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体关系</a:t>
            </a:r>
            <a:endParaRPr sz="41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68095" y="3713861"/>
            <a:ext cx="2805684" cy="22326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2980" y="1075944"/>
            <a:ext cx="1945005" cy="800100"/>
          </a:xfrm>
          <a:custGeom>
            <a:avLst/>
            <a:gdLst/>
            <a:ahLst/>
            <a:cxnLst/>
            <a:rect l="l" t="t" r="r" b="b"/>
            <a:pathLst>
              <a:path w="1945005" h="800100">
                <a:moveTo>
                  <a:pt x="1811274" y="0"/>
                </a:moveTo>
                <a:lnTo>
                  <a:pt x="133350" y="0"/>
                </a:lnTo>
                <a:lnTo>
                  <a:pt x="91201" y="6797"/>
                </a:lnTo>
                <a:lnTo>
                  <a:pt x="54595" y="25725"/>
                </a:lnTo>
                <a:lnTo>
                  <a:pt x="25728" y="54589"/>
                </a:lnTo>
                <a:lnTo>
                  <a:pt x="6798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8" y="708903"/>
                </a:lnTo>
                <a:lnTo>
                  <a:pt x="25728" y="745510"/>
                </a:lnTo>
                <a:lnTo>
                  <a:pt x="54595" y="774374"/>
                </a:lnTo>
                <a:lnTo>
                  <a:pt x="91201" y="793302"/>
                </a:lnTo>
                <a:lnTo>
                  <a:pt x="133350" y="800100"/>
                </a:lnTo>
                <a:lnTo>
                  <a:pt x="1811274" y="800100"/>
                </a:lnTo>
                <a:lnTo>
                  <a:pt x="1853427" y="793302"/>
                </a:lnTo>
                <a:lnTo>
                  <a:pt x="1890034" y="774374"/>
                </a:lnTo>
                <a:lnTo>
                  <a:pt x="1918898" y="745510"/>
                </a:lnTo>
                <a:lnTo>
                  <a:pt x="1937826" y="708903"/>
                </a:lnTo>
                <a:lnTo>
                  <a:pt x="1944624" y="666750"/>
                </a:lnTo>
                <a:lnTo>
                  <a:pt x="1944624" y="133350"/>
                </a:lnTo>
                <a:lnTo>
                  <a:pt x="1937826" y="91196"/>
                </a:lnTo>
                <a:lnTo>
                  <a:pt x="1918898" y="54589"/>
                </a:lnTo>
                <a:lnTo>
                  <a:pt x="1890034" y="25725"/>
                </a:lnTo>
                <a:lnTo>
                  <a:pt x="1853427" y="6797"/>
                </a:lnTo>
                <a:lnTo>
                  <a:pt x="1811274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223386" y="1306448"/>
            <a:ext cx="36868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0" dirty="0">
                <a:latin typeface="微软雅黑" panose="020B0503020204020204" charset="-122"/>
                <a:cs typeface="微软雅黑" panose="020B0503020204020204" charset="-122"/>
              </a:rPr>
              <a:t>将胎儿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从子宫中排出的力量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8159" y="1128140"/>
            <a:ext cx="4349115" cy="15322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14350">
              <a:lnSpc>
                <a:spcPct val="100000"/>
              </a:lnSpc>
              <a:spcBef>
                <a:spcPts val="105"/>
              </a:spcBef>
            </a:pPr>
            <a:r>
              <a:rPr sz="4100" b="1" spc="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产力</a:t>
            </a:r>
            <a:endParaRPr sz="41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  <a:spcBef>
                <a:spcPts val="4045"/>
              </a:spcBef>
            </a:pPr>
            <a:r>
              <a:rPr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阵缩</a:t>
            </a:r>
            <a:endParaRPr sz="2000" b="1"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8159" y="2779115"/>
            <a:ext cx="4599940" cy="2228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分娩时，由于催产素的</a:t>
            </a:r>
            <a:r>
              <a:rPr sz="2400" spc="-10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作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用，</a:t>
            </a:r>
            <a:r>
              <a:rPr sz="2400" spc="-10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使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子宫肌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出现不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随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意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收缩，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母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同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时伴有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痛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觉，每两次收缩之间出现一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的间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歇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，收缩和间歇交替发生。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80100" y="3260090"/>
            <a:ext cx="5789930" cy="2806700"/>
          </a:xfrm>
          <a:prstGeom prst="rect">
            <a:avLst/>
          </a:prstGeom>
        </p:spPr>
        <p:txBody>
          <a:bodyPr vert="horz" wrap="square" lIns="0" tIns="208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努责</a:t>
            </a:r>
            <a:endParaRPr sz="2400" b="1"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当子宫颈口完全开张，</a:t>
            </a:r>
            <a:r>
              <a:rPr sz="2400" spc="-10" dirty="0">
                <a:latin typeface="宋体" panose="02010600030101010101" pitchFamily="2" charset="-122"/>
                <a:cs typeface="宋体" panose="02010600030101010101" pitchFamily="2" charset="-122"/>
              </a:rPr>
              <a:t>胎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儿通</a:t>
            </a:r>
            <a:r>
              <a:rPr sz="2400" spc="-10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子宫颈进入阴道时，刺激骨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盆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神经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引起腹肌和膈肌收缩，是随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意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性的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收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缩，而且是伴随阵缩同时进</a:t>
            </a:r>
            <a:r>
              <a:rPr sz="240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的，</a:t>
            </a:r>
            <a:r>
              <a:rPr sz="2400" spc="-10" dirty="0">
                <a:latin typeface="宋体" panose="02010600030101010101" pitchFamily="2" charset="-122"/>
                <a:cs typeface="宋体" panose="02010600030101010101" pitchFamily="2" charset="-122"/>
              </a:rPr>
              <a:t>迫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使胎儿后移。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1752" y="64007"/>
            <a:ext cx="10289286" cy="290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endParaRPr sz="3200" b="1" kern="0" spc="-10" dirty="0">
              <a:latin typeface="Microsoft JhengHei" panose="020B0604030504040204" charset="-120"/>
              <a:ea typeface="+mj-ea"/>
              <a:cs typeface="Microsoft JhengHei" panose="020B0604030504040204" charset="-120"/>
              <a:sym typeface="+mn-e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86410" y="242126"/>
            <a:ext cx="5486400" cy="5120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r>
              <a:rPr lang="zh-CN" altLang="en-US" sz="3600" spc="-10" dirty="0">
                <a:solidFill>
                  <a:schemeClr val="tx1"/>
                </a:solidFill>
                <a:sym typeface="+mn-ea"/>
              </a:rPr>
              <a:t>五、决定分娩过程的因素</a:t>
            </a:r>
          </a:p>
        </p:txBody>
      </p:sp>
      <p:sp>
        <p:nvSpPr>
          <p:cNvPr id="9" name="object 9"/>
          <p:cNvSpPr/>
          <p:nvPr/>
        </p:nvSpPr>
        <p:spPr>
          <a:xfrm>
            <a:off x="8377173" y="656082"/>
            <a:ext cx="3099816" cy="25906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61780" y="941324"/>
            <a:ext cx="2529840" cy="2020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4554" y="2205469"/>
            <a:ext cx="4599940" cy="2807335"/>
          </a:xfrm>
          <a:prstGeom prst="rect">
            <a:avLst/>
          </a:prstGeom>
        </p:spPr>
        <p:txBody>
          <a:bodyPr vert="horz" wrap="square" lIns="0" tIns="209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0"/>
              </a:spcBef>
            </a:pPr>
            <a:r>
              <a:rPr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软产道</a:t>
            </a:r>
            <a:endParaRPr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包括子宫颈、阴道、前</a:t>
            </a:r>
            <a:r>
              <a:rPr sz="2400" spc="-15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庭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和阴</a:t>
            </a:r>
            <a:r>
              <a:rPr sz="2400" spc="-15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门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。分娩</a:t>
            </a:r>
            <a:r>
              <a:rPr sz="2400" spc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时子</a:t>
            </a:r>
            <a:r>
              <a:rPr sz="2400" spc="-5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宫</a:t>
            </a:r>
            <a:r>
              <a:rPr sz="2400" spc="-1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颈</a:t>
            </a:r>
            <a:r>
              <a:rPr sz="2400" spc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逐</a:t>
            </a:r>
            <a:r>
              <a:rPr sz="2400" spc="-15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渐</a:t>
            </a:r>
            <a:r>
              <a:rPr sz="2400" spc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松驰</a:t>
            </a:r>
            <a:r>
              <a:rPr sz="2400" spc="-5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直</a:t>
            </a:r>
            <a:r>
              <a:rPr sz="2400" spc="-1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至</a:t>
            </a:r>
            <a:r>
              <a:rPr sz="2400" spc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完</a:t>
            </a:r>
            <a:r>
              <a:rPr sz="2400" spc="-15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</a:t>
            </a:r>
            <a:r>
              <a:rPr sz="2400" spc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开张</a:t>
            </a:r>
            <a:r>
              <a:rPr sz="2400" spc="-5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400" spc="-1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阴</a:t>
            </a:r>
            <a:r>
              <a:rPr sz="2400" spc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道、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前庭和阴门也能充分松</a:t>
            </a:r>
            <a:r>
              <a:rPr sz="2400" spc="-15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软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扩张</a:t>
            </a:r>
            <a:endParaRPr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1752" y="64007"/>
            <a:ext cx="10289286" cy="7932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86410" y="242126"/>
            <a:ext cx="5393055" cy="5120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r>
              <a:rPr lang="zh-CN" altLang="en-US" sz="3600" spc="-10" dirty="0">
                <a:solidFill>
                  <a:schemeClr val="tx1"/>
                </a:solidFill>
                <a:sym typeface="+mn-ea"/>
              </a:rPr>
              <a:t>五、决定分娩过程的因素</a:t>
            </a:r>
            <a:endParaRPr sz="3600" spc="-1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62935" y="1342390"/>
            <a:ext cx="821880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0" dirty="0">
                <a:latin typeface="微软雅黑" panose="020B0503020204020204" charset="-122"/>
                <a:cs typeface="微软雅黑" panose="020B0503020204020204" charset="-122"/>
              </a:rPr>
              <a:t>分娩时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胎儿由子宫排出体外的通</a:t>
            </a:r>
            <a:r>
              <a:rPr sz="2400" b="1" spc="5" dirty="0">
                <a:latin typeface="微软雅黑" panose="020B0503020204020204" charset="-122"/>
                <a:cs typeface="微软雅黑" panose="020B0503020204020204" charset="-122"/>
              </a:rPr>
              <a:t>道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，包括软产道和硬产道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08888" y="1080516"/>
            <a:ext cx="1945005" cy="802005"/>
          </a:xfrm>
          <a:custGeom>
            <a:avLst/>
            <a:gdLst/>
            <a:ahLst/>
            <a:cxnLst/>
            <a:rect l="l" t="t" r="r" b="b"/>
            <a:pathLst>
              <a:path w="1945005" h="802005">
                <a:moveTo>
                  <a:pt x="1811020" y="0"/>
                </a:moveTo>
                <a:lnTo>
                  <a:pt x="133603" y="0"/>
                </a:lnTo>
                <a:lnTo>
                  <a:pt x="91374" y="6811"/>
                </a:lnTo>
                <a:lnTo>
                  <a:pt x="54699" y="25777"/>
                </a:lnTo>
                <a:lnTo>
                  <a:pt x="25777" y="54699"/>
                </a:lnTo>
                <a:lnTo>
                  <a:pt x="6811" y="91374"/>
                </a:lnTo>
                <a:lnTo>
                  <a:pt x="0" y="133604"/>
                </a:lnTo>
                <a:lnTo>
                  <a:pt x="0" y="668020"/>
                </a:lnTo>
                <a:lnTo>
                  <a:pt x="6811" y="710249"/>
                </a:lnTo>
                <a:lnTo>
                  <a:pt x="25777" y="746924"/>
                </a:lnTo>
                <a:lnTo>
                  <a:pt x="54699" y="775846"/>
                </a:lnTo>
                <a:lnTo>
                  <a:pt x="91374" y="794812"/>
                </a:lnTo>
                <a:lnTo>
                  <a:pt x="133603" y="801624"/>
                </a:lnTo>
                <a:lnTo>
                  <a:pt x="1811020" y="801624"/>
                </a:lnTo>
                <a:lnTo>
                  <a:pt x="1853249" y="794812"/>
                </a:lnTo>
                <a:lnTo>
                  <a:pt x="1889924" y="775846"/>
                </a:lnTo>
                <a:lnTo>
                  <a:pt x="1918846" y="746924"/>
                </a:lnTo>
                <a:lnTo>
                  <a:pt x="1937812" y="710249"/>
                </a:lnTo>
                <a:lnTo>
                  <a:pt x="1944624" y="668020"/>
                </a:lnTo>
                <a:lnTo>
                  <a:pt x="1944624" y="133604"/>
                </a:lnTo>
                <a:lnTo>
                  <a:pt x="1937812" y="91374"/>
                </a:lnTo>
                <a:lnTo>
                  <a:pt x="1918846" y="54699"/>
                </a:lnTo>
                <a:lnTo>
                  <a:pt x="1889924" y="25777"/>
                </a:lnTo>
                <a:lnTo>
                  <a:pt x="1853249" y="6811"/>
                </a:lnTo>
                <a:lnTo>
                  <a:pt x="1811020" y="0"/>
                </a:lnTo>
                <a:close/>
              </a:path>
            </a:pathLst>
          </a:custGeom>
          <a:solidFill>
            <a:srgbClr val="43BA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08888" y="1080516"/>
            <a:ext cx="1945005" cy="802005"/>
          </a:xfrm>
          <a:custGeom>
            <a:avLst/>
            <a:gdLst/>
            <a:ahLst/>
            <a:cxnLst/>
            <a:rect l="l" t="t" r="r" b="b"/>
            <a:pathLst>
              <a:path w="1945005" h="802005">
                <a:moveTo>
                  <a:pt x="0" y="133604"/>
                </a:moveTo>
                <a:lnTo>
                  <a:pt x="6811" y="91374"/>
                </a:lnTo>
                <a:lnTo>
                  <a:pt x="25777" y="54699"/>
                </a:lnTo>
                <a:lnTo>
                  <a:pt x="54699" y="25777"/>
                </a:lnTo>
                <a:lnTo>
                  <a:pt x="91374" y="6811"/>
                </a:lnTo>
                <a:lnTo>
                  <a:pt x="133603" y="0"/>
                </a:lnTo>
                <a:lnTo>
                  <a:pt x="1811020" y="0"/>
                </a:lnTo>
                <a:lnTo>
                  <a:pt x="1853249" y="6811"/>
                </a:lnTo>
                <a:lnTo>
                  <a:pt x="1889924" y="25777"/>
                </a:lnTo>
                <a:lnTo>
                  <a:pt x="1918846" y="54699"/>
                </a:lnTo>
                <a:lnTo>
                  <a:pt x="1937812" y="91374"/>
                </a:lnTo>
                <a:lnTo>
                  <a:pt x="1944624" y="133604"/>
                </a:lnTo>
                <a:lnTo>
                  <a:pt x="1944624" y="668020"/>
                </a:lnTo>
                <a:lnTo>
                  <a:pt x="1937812" y="710249"/>
                </a:lnTo>
                <a:lnTo>
                  <a:pt x="1918846" y="746924"/>
                </a:lnTo>
                <a:lnTo>
                  <a:pt x="1889924" y="775846"/>
                </a:lnTo>
                <a:lnTo>
                  <a:pt x="1853249" y="794812"/>
                </a:lnTo>
                <a:lnTo>
                  <a:pt x="1811020" y="801624"/>
                </a:lnTo>
                <a:lnTo>
                  <a:pt x="133603" y="801624"/>
                </a:lnTo>
                <a:lnTo>
                  <a:pt x="91374" y="794812"/>
                </a:lnTo>
                <a:lnTo>
                  <a:pt x="54699" y="775846"/>
                </a:lnTo>
                <a:lnTo>
                  <a:pt x="25777" y="746924"/>
                </a:lnTo>
                <a:lnTo>
                  <a:pt x="6811" y="710249"/>
                </a:lnTo>
                <a:lnTo>
                  <a:pt x="0" y="668020"/>
                </a:lnTo>
                <a:lnTo>
                  <a:pt x="0" y="133604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46022" y="1105662"/>
            <a:ext cx="1071245" cy="650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1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产道</a:t>
            </a:r>
            <a:endParaRPr sz="41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684520" y="2010105"/>
            <a:ext cx="6071616" cy="40981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79591" y="2205227"/>
            <a:ext cx="5501640" cy="35280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9485" y="2072005"/>
            <a:ext cx="990536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硬产道：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就是骨盆，可分为四个</a:t>
            </a:r>
            <a:r>
              <a:rPr sz="2400" spc="-15" dirty="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部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分：</a:t>
            </a:r>
            <a:r>
              <a:rPr sz="2400" spc="-15" dirty="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入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口、</a:t>
            </a:r>
            <a:r>
              <a:rPr sz="2400" spc="-15" dirty="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骨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盆腔</a:t>
            </a:r>
            <a:r>
              <a:rPr sz="2400" spc="-15" dirty="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、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出口</a:t>
            </a:r>
            <a:r>
              <a:rPr sz="2400" spc="-10" dirty="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、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骨盆轴</a:t>
            </a:r>
            <a:endParaRPr sz="2400"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801614" y="2702560"/>
          <a:ext cx="6195693" cy="3741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1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800" b="1" spc="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畜别</a:t>
                      </a:r>
                      <a:endParaRPr sz="18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56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牛</a:t>
                      </a:r>
                      <a:endParaRPr sz="18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56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马</a:t>
                      </a:r>
                      <a:endParaRPr sz="18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56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猪</a:t>
                      </a:r>
                      <a:endParaRPr sz="18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56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羊</a:t>
                      </a:r>
                      <a:endParaRPr sz="18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56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57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入口</a:t>
                      </a:r>
                      <a:endParaRPr sz="18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562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竖长椭圆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3561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圆形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近乎圆形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椭圆形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57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800" b="1" spc="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出口</a:t>
                      </a:r>
                      <a:endParaRPr sz="18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56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5085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spc="-5" dirty="0">
                          <a:latin typeface="黑体" panose="02010609060101010101" charset="-122"/>
                          <a:cs typeface="黑体" panose="02010609060101010101" charset="-122"/>
                        </a:rPr>
                        <a:t>较小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46685" algn="ctr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大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9530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spc="-5" dirty="0">
                          <a:latin typeface="黑体" panose="02010609060101010101" charset="-122"/>
                          <a:cs typeface="黑体" panose="02010609060101010101" charset="-122"/>
                        </a:rPr>
                        <a:t>很大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8895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大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57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800" b="1" spc="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倾斜度</a:t>
                      </a:r>
                      <a:endParaRPr sz="18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56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5085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较小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46685" algn="ctr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大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9530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很大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37465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很大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57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800" b="1" spc="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骨盆轴</a:t>
                      </a:r>
                      <a:endParaRPr sz="18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56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33655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曲线形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2131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浅弧形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9530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较直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7465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弧形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570">
                <a:tc>
                  <a:txBody>
                    <a:bodyPr/>
                    <a:lstStyle/>
                    <a:p>
                      <a:pPr marL="15240" algn="ctr">
                        <a:lnSpc>
                          <a:spcPts val="2080"/>
                        </a:lnSpc>
                        <a:spcBef>
                          <a:spcPts val="235"/>
                        </a:spcBef>
                      </a:pPr>
                      <a:r>
                        <a:rPr sz="1800" b="1" spc="0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分娩难易</a:t>
                      </a:r>
                      <a:endParaRPr sz="18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12065" algn="ctr">
                        <a:lnSpc>
                          <a:spcPts val="208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程度</a:t>
                      </a:r>
                      <a:endParaRPr sz="18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5085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较难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46685" algn="ctr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易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9530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很易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8895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800" dirty="0">
                          <a:latin typeface="黑体" panose="02010609060101010101" charset="-122"/>
                          <a:cs typeface="黑体" panose="02010609060101010101" charset="-122"/>
                        </a:rPr>
                        <a:t>易</a:t>
                      </a:r>
                      <a:endParaRPr sz="18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301752" y="64007"/>
            <a:ext cx="10289286" cy="7932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86410" y="242126"/>
            <a:ext cx="5647055" cy="5120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r>
              <a:rPr lang="zh-CN" altLang="en-US" sz="3600" spc="-10" dirty="0">
                <a:solidFill>
                  <a:schemeClr val="tx1"/>
                </a:solidFill>
                <a:sym typeface="+mn-ea"/>
              </a:rPr>
              <a:t>五、决定分娩过程的因素</a:t>
            </a:r>
            <a:endParaRPr sz="3600" spc="-1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39724" y="2970276"/>
            <a:ext cx="4762500" cy="27447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21379" y="5202935"/>
            <a:ext cx="576580" cy="441959"/>
          </a:xfrm>
          <a:custGeom>
            <a:avLst/>
            <a:gdLst/>
            <a:ahLst/>
            <a:cxnLst/>
            <a:rect l="l" t="t" r="r" b="b"/>
            <a:pathLst>
              <a:path w="576579" h="441960">
                <a:moveTo>
                  <a:pt x="502412" y="0"/>
                </a:moveTo>
                <a:lnTo>
                  <a:pt x="73660" y="0"/>
                </a:lnTo>
                <a:lnTo>
                  <a:pt x="45005" y="5794"/>
                </a:lnTo>
                <a:lnTo>
                  <a:pt x="21590" y="21590"/>
                </a:lnTo>
                <a:lnTo>
                  <a:pt x="5794" y="45005"/>
                </a:lnTo>
                <a:lnTo>
                  <a:pt x="0" y="73659"/>
                </a:lnTo>
                <a:lnTo>
                  <a:pt x="0" y="368300"/>
                </a:lnTo>
                <a:lnTo>
                  <a:pt x="5794" y="396970"/>
                </a:lnTo>
                <a:lnTo>
                  <a:pt x="21589" y="420384"/>
                </a:lnTo>
                <a:lnTo>
                  <a:pt x="45005" y="436170"/>
                </a:lnTo>
                <a:lnTo>
                  <a:pt x="73660" y="441959"/>
                </a:lnTo>
                <a:lnTo>
                  <a:pt x="502412" y="441959"/>
                </a:lnTo>
                <a:lnTo>
                  <a:pt x="531066" y="436170"/>
                </a:lnTo>
                <a:lnTo>
                  <a:pt x="554482" y="420384"/>
                </a:lnTo>
                <a:lnTo>
                  <a:pt x="570277" y="396970"/>
                </a:lnTo>
                <a:lnTo>
                  <a:pt x="576072" y="368300"/>
                </a:lnTo>
                <a:lnTo>
                  <a:pt x="576072" y="73659"/>
                </a:lnTo>
                <a:lnTo>
                  <a:pt x="570277" y="45005"/>
                </a:lnTo>
                <a:lnTo>
                  <a:pt x="554482" y="21590"/>
                </a:lnTo>
                <a:lnTo>
                  <a:pt x="531066" y="5794"/>
                </a:lnTo>
                <a:lnTo>
                  <a:pt x="50241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568953" y="5246065"/>
            <a:ext cx="28067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宋体" panose="02010600030101010101" pitchFamily="2" charset="-122"/>
                <a:cs typeface="宋体" panose="02010600030101010101" pitchFamily="2" charset="-122"/>
              </a:rPr>
              <a:t>羊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39724" y="5202935"/>
            <a:ext cx="576580" cy="441959"/>
          </a:xfrm>
          <a:custGeom>
            <a:avLst/>
            <a:gdLst/>
            <a:ahLst/>
            <a:cxnLst/>
            <a:rect l="l" t="t" r="r" b="b"/>
            <a:pathLst>
              <a:path w="576580" h="441960">
                <a:moveTo>
                  <a:pt x="502412" y="0"/>
                </a:moveTo>
                <a:lnTo>
                  <a:pt x="73659" y="0"/>
                </a:lnTo>
                <a:lnTo>
                  <a:pt x="44989" y="5794"/>
                </a:lnTo>
                <a:lnTo>
                  <a:pt x="21575" y="21590"/>
                </a:lnTo>
                <a:lnTo>
                  <a:pt x="5789" y="45005"/>
                </a:lnTo>
                <a:lnTo>
                  <a:pt x="0" y="73659"/>
                </a:lnTo>
                <a:lnTo>
                  <a:pt x="0" y="368300"/>
                </a:lnTo>
                <a:lnTo>
                  <a:pt x="5789" y="396970"/>
                </a:lnTo>
                <a:lnTo>
                  <a:pt x="21575" y="420384"/>
                </a:lnTo>
                <a:lnTo>
                  <a:pt x="44989" y="436170"/>
                </a:lnTo>
                <a:lnTo>
                  <a:pt x="73659" y="441959"/>
                </a:lnTo>
                <a:lnTo>
                  <a:pt x="502412" y="441959"/>
                </a:lnTo>
                <a:lnTo>
                  <a:pt x="531066" y="436170"/>
                </a:lnTo>
                <a:lnTo>
                  <a:pt x="554482" y="420384"/>
                </a:lnTo>
                <a:lnTo>
                  <a:pt x="570277" y="396970"/>
                </a:lnTo>
                <a:lnTo>
                  <a:pt x="576072" y="368300"/>
                </a:lnTo>
                <a:lnTo>
                  <a:pt x="576072" y="73659"/>
                </a:lnTo>
                <a:lnTo>
                  <a:pt x="570277" y="45005"/>
                </a:lnTo>
                <a:lnTo>
                  <a:pt x="554482" y="21590"/>
                </a:lnTo>
                <a:lnTo>
                  <a:pt x="531066" y="5794"/>
                </a:lnTo>
                <a:lnTo>
                  <a:pt x="50241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86129" y="5246065"/>
            <a:ext cx="28067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宋体" panose="02010600030101010101" pitchFamily="2" charset="-122"/>
                <a:cs typeface="宋体" panose="02010600030101010101" pitchFamily="2" charset="-122"/>
              </a:rPr>
              <a:t>猪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41191" y="3724655"/>
            <a:ext cx="576580" cy="441959"/>
          </a:xfrm>
          <a:custGeom>
            <a:avLst/>
            <a:gdLst/>
            <a:ahLst/>
            <a:cxnLst/>
            <a:rect l="l" t="t" r="r" b="b"/>
            <a:pathLst>
              <a:path w="576579" h="441960">
                <a:moveTo>
                  <a:pt x="502412" y="0"/>
                </a:moveTo>
                <a:lnTo>
                  <a:pt x="73660" y="0"/>
                </a:lnTo>
                <a:lnTo>
                  <a:pt x="45005" y="5794"/>
                </a:lnTo>
                <a:lnTo>
                  <a:pt x="21590" y="21590"/>
                </a:lnTo>
                <a:lnTo>
                  <a:pt x="5794" y="45005"/>
                </a:lnTo>
                <a:lnTo>
                  <a:pt x="0" y="73660"/>
                </a:lnTo>
                <a:lnTo>
                  <a:pt x="0" y="368300"/>
                </a:lnTo>
                <a:lnTo>
                  <a:pt x="5794" y="396954"/>
                </a:lnTo>
                <a:lnTo>
                  <a:pt x="21589" y="420370"/>
                </a:lnTo>
                <a:lnTo>
                  <a:pt x="45005" y="436165"/>
                </a:lnTo>
                <a:lnTo>
                  <a:pt x="73660" y="441960"/>
                </a:lnTo>
                <a:lnTo>
                  <a:pt x="502412" y="441960"/>
                </a:lnTo>
                <a:lnTo>
                  <a:pt x="531066" y="436165"/>
                </a:lnTo>
                <a:lnTo>
                  <a:pt x="554482" y="420370"/>
                </a:lnTo>
                <a:lnTo>
                  <a:pt x="570277" y="396954"/>
                </a:lnTo>
                <a:lnTo>
                  <a:pt x="576072" y="368300"/>
                </a:lnTo>
                <a:lnTo>
                  <a:pt x="576072" y="73660"/>
                </a:lnTo>
                <a:lnTo>
                  <a:pt x="570277" y="45005"/>
                </a:lnTo>
                <a:lnTo>
                  <a:pt x="554482" y="21590"/>
                </a:lnTo>
                <a:lnTo>
                  <a:pt x="531066" y="5794"/>
                </a:lnTo>
                <a:lnTo>
                  <a:pt x="50241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588511" y="3767454"/>
            <a:ext cx="280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宋体" panose="02010600030101010101" pitchFamily="2" charset="-122"/>
                <a:cs typeface="宋体" panose="02010600030101010101" pitchFamily="2" charset="-122"/>
              </a:rPr>
              <a:t>马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64108" y="3531108"/>
            <a:ext cx="576580" cy="443865"/>
          </a:xfrm>
          <a:custGeom>
            <a:avLst/>
            <a:gdLst/>
            <a:ahLst/>
            <a:cxnLst/>
            <a:rect l="l" t="t" r="r" b="b"/>
            <a:pathLst>
              <a:path w="576580" h="443864">
                <a:moveTo>
                  <a:pt x="502157" y="0"/>
                </a:moveTo>
                <a:lnTo>
                  <a:pt x="73913" y="0"/>
                </a:lnTo>
                <a:lnTo>
                  <a:pt x="45144" y="5816"/>
                </a:lnTo>
                <a:lnTo>
                  <a:pt x="21650" y="21669"/>
                </a:lnTo>
                <a:lnTo>
                  <a:pt x="5809" y="45166"/>
                </a:lnTo>
                <a:lnTo>
                  <a:pt x="0" y="73913"/>
                </a:lnTo>
                <a:lnTo>
                  <a:pt x="0" y="369569"/>
                </a:lnTo>
                <a:lnTo>
                  <a:pt x="5809" y="398317"/>
                </a:lnTo>
                <a:lnTo>
                  <a:pt x="21650" y="421814"/>
                </a:lnTo>
                <a:lnTo>
                  <a:pt x="45144" y="437667"/>
                </a:lnTo>
                <a:lnTo>
                  <a:pt x="73913" y="443483"/>
                </a:lnTo>
                <a:lnTo>
                  <a:pt x="502157" y="443483"/>
                </a:lnTo>
                <a:lnTo>
                  <a:pt x="530905" y="437667"/>
                </a:lnTo>
                <a:lnTo>
                  <a:pt x="554402" y="421814"/>
                </a:lnTo>
                <a:lnTo>
                  <a:pt x="570255" y="398317"/>
                </a:lnTo>
                <a:lnTo>
                  <a:pt x="576072" y="369569"/>
                </a:lnTo>
                <a:lnTo>
                  <a:pt x="576072" y="73913"/>
                </a:lnTo>
                <a:lnTo>
                  <a:pt x="570255" y="45166"/>
                </a:lnTo>
                <a:lnTo>
                  <a:pt x="554402" y="21669"/>
                </a:lnTo>
                <a:lnTo>
                  <a:pt x="530905" y="5816"/>
                </a:lnTo>
                <a:lnTo>
                  <a:pt x="50215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010513" y="3575050"/>
            <a:ext cx="2800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宋体" panose="02010600030101010101" pitchFamily="2" charset="-122"/>
                <a:cs typeface="宋体" panose="02010600030101010101" pitchFamily="2" charset="-122"/>
              </a:rPr>
              <a:t>牛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64232" y="5967780"/>
            <a:ext cx="20618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各种动物的骨盆轴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62935" y="1342390"/>
            <a:ext cx="8078470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0" dirty="0">
                <a:latin typeface="微软雅黑" panose="020B0503020204020204" charset="-122"/>
                <a:cs typeface="微软雅黑" panose="020B0503020204020204" charset="-122"/>
              </a:rPr>
              <a:t>分娩时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胎儿由子宫排出体外的通</a:t>
            </a:r>
            <a:r>
              <a:rPr sz="2400" b="1" spc="5" dirty="0">
                <a:latin typeface="微软雅黑" panose="020B0503020204020204" charset="-122"/>
                <a:cs typeface="微软雅黑" panose="020B0503020204020204" charset="-122"/>
              </a:rPr>
              <a:t>道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，包括软产道和硬产道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08888" y="1080516"/>
            <a:ext cx="1945005" cy="802005"/>
          </a:xfrm>
          <a:custGeom>
            <a:avLst/>
            <a:gdLst/>
            <a:ahLst/>
            <a:cxnLst/>
            <a:rect l="l" t="t" r="r" b="b"/>
            <a:pathLst>
              <a:path w="1945005" h="802005">
                <a:moveTo>
                  <a:pt x="1811020" y="0"/>
                </a:moveTo>
                <a:lnTo>
                  <a:pt x="133603" y="0"/>
                </a:lnTo>
                <a:lnTo>
                  <a:pt x="91374" y="6811"/>
                </a:lnTo>
                <a:lnTo>
                  <a:pt x="54699" y="25777"/>
                </a:lnTo>
                <a:lnTo>
                  <a:pt x="25777" y="54699"/>
                </a:lnTo>
                <a:lnTo>
                  <a:pt x="6811" y="91374"/>
                </a:lnTo>
                <a:lnTo>
                  <a:pt x="0" y="133604"/>
                </a:lnTo>
                <a:lnTo>
                  <a:pt x="0" y="668020"/>
                </a:lnTo>
                <a:lnTo>
                  <a:pt x="6811" y="710249"/>
                </a:lnTo>
                <a:lnTo>
                  <a:pt x="25777" y="746924"/>
                </a:lnTo>
                <a:lnTo>
                  <a:pt x="54699" y="775846"/>
                </a:lnTo>
                <a:lnTo>
                  <a:pt x="91374" y="794812"/>
                </a:lnTo>
                <a:lnTo>
                  <a:pt x="133603" y="801624"/>
                </a:lnTo>
                <a:lnTo>
                  <a:pt x="1811020" y="801624"/>
                </a:lnTo>
                <a:lnTo>
                  <a:pt x="1853249" y="794812"/>
                </a:lnTo>
                <a:lnTo>
                  <a:pt x="1889924" y="775846"/>
                </a:lnTo>
                <a:lnTo>
                  <a:pt x="1918846" y="746924"/>
                </a:lnTo>
                <a:lnTo>
                  <a:pt x="1937812" y="710249"/>
                </a:lnTo>
                <a:lnTo>
                  <a:pt x="1944624" y="668020"/>
                </a:lnTo>
                <a:lnTo>
                  <a:pt x="1944624" y="133604"/>
                </a:lnTo>
                <a:lnTo>
                  <a:pt x="1937812" y="91374"/>
                </a:lnTo>
                <a:lnTo>
                  <a:pt x="1918846" y="54699"/>
                </a:lnTo>
                <a:lnTo>
                  <a:pt x="1889924" y="25777"/>
                </a:lnTo>
                <a:lnTo>
                  <a:pt x="1853249" y="6811"/>
                </a:lnTo>
                <a:lnTo>
                  <a:pt x="1811020" y="0"/>
                </a:lnTo>
                <a:close/>
              </a:path>
            </a:pathLst>
          </a:custGeom>
          <a:solidFill>
            <a:srgbClr val="43BA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08888" y="1080516"/>
            <a:ext cx="1945005" cy="802005"/>
          </a:xfrm>
          <a:custGeom>
            <a:avLst/>
            <a:gdLst/>
            <a:ahLst/>
            <a:cxnLst/>
            <a:rect l="l" t="t" r="r" b="b"/>
            <a:pathLst>
              <a:path w="1945005" h="802005">
                <a:moveTo>
                  <a:pt x="0" y="133604"/>
                </a:moveTo>
                <a:lnTo>
                  <a:pt x="6811" y="91374"/>
                </a:lnTo>
                <a:lnTo>
                  <a:pt x="25777" y="54699"/>
                </a:lnTo>
                <a:lnTo>
                  <a:pt x="54699" y="25777"/>
                </a:lnTo>
                <a:lnTo>
                  <a:pt x="91374" y="6811"/>
                </a:lnTo>
                <a:lnTo>
                  <a:pt x="133603" y="0"/>
                </a:lnTo>
                <a:lnTo>
                  <a:pt x="1811020" y="0"/>
                </a:lnTo>
                <a:lnTo>
                  <a:pt x="1853249" y="6811"/>
                </a:lnTo>
                <a:lnTo>
                  <a:pt x="1889924" y="25777"/>
                </a:lnTo>
                <a:lnTo>
                  <a:pt x="1918846" y="54699"/>
                </a:lnTo>
                <a:lnTo>
                  <a:pt x="1937812" y="91374"/>
                </a:lnTo>
                <a:lnTo>
                  <a:pt x="1944624" y="133604"/>
                </a:lnTo>
                <a:lnTo>
                  <a:pt x="1944624" y="668020"/>
                </a:lnTo>
                <a:lnTo>
                  <a:pt x="1937812" y="710249"/>
                </a:lnTo>
                <a:lnTo>
                  <a:pt x="1918846" y="746924"/>
                </a:lnTo>
                <a:lnTo>
                  <a:pt x="1889924" y="775846"/>
                </a:lnTo>
                <a:lnTo>
                  <a:pt x="1853249" y="794812"/>
                </a:lnTo>
                <a:lnTo>
                  <a:pt x="1811020" y="801624"/>
                </a:lnTo>
                <a:lnTo>
                  <a:pt x="133603" y="801624"/>
                </a:lnTo>
                <a:lnTo>
                  <a:pt x="91374" y="794812"/>
                </a:lnTo>
                <a:lnTo>
                  <a:pt x="54699" y="775846"/>
                </a:lnTo>
                <a:lnTo>
                  <a:pt x="25777" y="746924"/>
                </a:lnTo>
                <a:lnTo>
                  <a:pt x="6811" y="710249"/>
                </a:lnTo>
                <a:lnTo>
                  <a:pt x="0" y="668020"/>
                </a:lnTo>
                <a:lnTo>
                  <a:pt x="0" y="133604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446022" y="1105662"/>
            <a:ext cx="1071245" cy="650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1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产道</a:t>
            </a:r>
            <a:endParaRPr sz="41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1687" y="1124711"/>
            <a:ext cx="3976370" cy="800100"/>
          </a:xfrm>
          <a:custGeom>
            <a:avLst/>
            <a:gdLst/>
            <a:ahLst/>
            <a:cxnLst/>
            <a:rect l="l" t="t" r="r" b="b"/>
            <a:pathLst>
              <a:path w="3976370" h="800100">
                <a:moveTo>
                  <a:pt x="3842766" y="0"/>
                </a:moveTo>
                <a:lnTo>
                  <a:pt x="133350" y="0"/>
                </a:lnTo>
                <a:lnTo>
                  <a:pt x="91201" y="6797"/>
                </a:lnTo>
                <a:lnTo>
                  <a:pt x="54595" y="25725"/>
                </a:lnTo>
                <a:lnTo>
                  <a:pt x="25728" y="54589"/>
                </a:lnTo>
                <a:lnTo>
                  <a:pt x="6798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8" y="708903"/>
                </a:lnTo>
                <a:lnTo>
                  <a:pt x="25728" y="745510"/>
                </a:lnTo>
                <a:lnTo>
                  <a:pt x="54595" y="774374"/>
                </a:lnTo>
                <a:lnTo>
                  <a:pt x="91201" y="793302"/>
                </a:lnTo>
                <a:lnTo>
                  <a:pt x="133350" y="800100"/>
                </a:lnTo>
                <a:lnTo>
                  <a:pt x="3842766" y="800100"/>
                </a:lnTo>
                <a:lnTo>
                  <a:pt x="3884919" y="793302"/>
                </a:lnTo>
                <a:lnTo>
                  <a:pt x="3921526" y="774374"/>
                </a:lnTo>
                <a:lnTo>
                  <a:pt x="3950390" y="745510"/>
                </a:lnTo>
                <a:lnTo>
                  <a:pt x="3969318" y="708903"/>
                </a:lnTo>
                <a:lnTo>
                  <a:pt x="3976116" y="666750"/>
                </a:lnTo>
                <a:lnTo>
                  <a:pt x="3976116" y="133350"/>
                </a:lnTo>
                <a:lnTo>
                  <a:pt x="3969318" y="91196"/>
                </a:lnTo>
                <a:lnTo>
                  <a:pt x="3950390" y="54589"/>
                </a:lnTo>
                <a:lnTo>
                  <a:pt x="3921526" y="25725"/>
                </a:lnTo>
                <a:lnTo>
                  <a:pt x="3884919" y="6797"/>
                </a:lnTo>
                <a:lnTo>
                  <a:pt x="3842766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69137" y="1177544"/>
            <a:ext cx="3677285" cy="650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100" b="1" spc="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胎儿</a:t>
            </a:r>
            <a:r>
              <a:rPr sz="41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与母体关系</a:t>
            </a:r>
            <a:endParaRPr sz="41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35195" y="943589"/>
            <a:ext cx="6734809" cy="1122680"/>
          </a:xfrm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sz="2400" b="1" spc="0" dirty="0">
                <a:latin typeface="微软雅黑" panose="020B0503020204020204" charset="-122"/>
                <a:cs typeface="微软雅黑" panose="020B0503020204020204" charset="-122"/>
              </a:rPr>
              <a:t>分娩时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，胎儿与母体产道的相互关系，对胎儿产出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有很大影响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1752" y="64007"/>
            <a:ext cx="10289286" cy="7932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86410" y="242126"/>
            <a:ext cx="6454775" cy="5120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r>
              <a:rPr lang="zh-CN" altLang="en-US" sz="3600" spc="-10" dirty="0">
                <a:solidFill>
                  <a:schemeClr val="tx1"/>
                </a:solidFill>
                <a:sym typeface="+mn-ea"/>
              </a:rPr>
              <a:t>五、决定分娩过程的因素</a:t>
            </a:r>
            <a:endParaRPr sz="3600" spc="-1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83691" y="2689860"/>
            <a:ext cx="3096895" cy="2247900"/>
          </a:xfrm>
          <a:custGeom>
            <a:avLst/>
            <a:gdLst/>
            <a:ahLst/>
            <a:cxnLst/>
            <a:rect l="l" t="t" r="r" b="b"/>
            <a:pathLst>
              <a:path w="3096895" h="2247900">
                <a:moveTo>
                  <a:pt x="2722118" y="0"/>
                </a:moveTo>
                <a:lnTo>
                  <a:pt x="374662" y="0"/>
                </a:lnTo>
                <a:lnTo>
                  <a:pt x="327665" y="2919"/>
                </a:lnTo>
                <a:lnTo>
                  <a:pt x="282410" y="11443"/>
                </a:lnTo>
                <a:lnTo>
                  <a:pt x="239249" y="25221"/>
                </a:lnTo>
                <a:lnTo>
                  <a:pt x="198531" y="43902"/>
                </a:lnTo>
                <a:lnTo>
                  <a:pt x="160609" y="67133"/>
                </a:lnTo>
                <a:lnTo>
                  <a:pt x="125834" y="94563"/>
                </a:lnTo>
                <a:lnTo>
                  <a:pt x="94556" y="125842"/>
                </a:lnTo>
                <a:lnTo>
                  <a:pt x="67126" y="160617"/>
                </a:lnTo>
                <a:lnTo>
                  <a:pt x="43897" y="198538"/>
                </a:lnTo>
                <a:lnTo>
                  <a:pt x="25218" y="239253"/>
                </a:lnTo>
                <a:lnTo>
                  <a:pt x="11442" y="282411"/>
                </a:lnTo>
                <a:lnTo>
                  <a:pt x="2919" y="327660"/>
                </a:lnTo>
                <a:lnTo>
                  <a:pt x="0" y="374650"/>
                </a:lnTo>
                <a:lnTo>
                  <a:pt x="0" y="1873250"/>
                </a:lnTo>
                <a:lnTo>
                  <a:pt x="2919" y="1920239"/>
                </a:lnTo>
                <a:lnTo>
                  <a:pt x="11442" y="1965488"/>
                </a:lnTo>
                <a:lnTo>
                  <a:pt x="25218" y="2008646"/>
                </a:lnTo>
                <a:lnTo>
                  <a:pt x="43897" y="2049361"/>
                </a:lnTo>
                <a:lnTo>
                  <a:pt x="67126" y="2087282"/>
                </a:lnTo>
                <a:lnTo>
                  <a:pt x="94556" y="2122057"/>
                </a:lnTo>
                <a:lnTo>
                  <a:pt x="125834" y="2153336"/>
                </a:lnTo>
                <a:lnTo>
                  <a:pt x="160609" y="2180766"/>
                </a:lnTo>
                <a:lnTo>
                  <a:pt x="198531" y="2203997"/>
                </a:lnTo>
                <a:lnTo>
                  <a:pt x="239249" y="2222678"/>
                </a:lnTo>
                <a:lnTo>
                  <a:pt x="282410" y="2236456"/>
                </a:lnTo>
                <a:lnTo>
                  <a:pt x="327665" y="2244980"/>
                </a:lnTo>
                <a:lnTo>
                  <a:pt x="374662" y="2247900"/>
                </a:lnTo>
                <a:lnTo>
                  <a:pt x="2722118" y="2247900"/>
                </a:lnTo>
                <a:lnTo>
                  <a:pt x="2769107" y="2244980"/>
                </a:lnTo>
                <a:lnTo>
                  <a:pt x="2814356" y="2236456"/>
                </a:lnTo>
                <a:lnTo>
                  <a:pt x="2857514" y="2222678"/>
                </a:lnTo>
                <a:lnTo>
                  <a:pt x="2898229" y="2203997"/>
                </a:lnTo>
                <a:lnTo>
                  <a:pt x="2936150" y="2180766"/>
                </a:lnTo>
                <a:lnTo>
                  <a:pt x="2970925" y="2153336"/>
                </a:lnTo>
                <a:lnTo>
                  <a:pt x="3002204" y="2122057"/>
                </a:lnTo>
                <a:lnTo>
                  <a:pt x="3029634" y="2087282"/>
                </a:lnTo>
                <a:lnTo>
                  <a:pt x="3052865" y="2049361"/>
                </a:lnTo>
                <a:lnTo>
                  <a:pt x="3071546" y="2008646"/>
                </a:lnTo>
                <a:lnTo>
                  <a:pt x="3085324" y="1965488"/>
                </a:lnTo>
                <a:lnTo>
                  <a:pt x="3093848" y="1920239"/>
                </a:lnTo>
                <a:lnTo>
                  <a:pt x="3096768" y="1873250"/>
                </a:lnTo>
                <a:lnTo>
                  <a:pt x="3096768" y="374650"/>
                </a:lnTo>
                <a:lnTo>
                  <a:pt x="3093848" y="327660"/>
                </a:lnTo>
                <a:lnTo>
                  <a:pt x="3085324" y="282411"/>
                </a:lnTo>
                <a:lnTo>
                  <a:pt x="3071546" y="239253"/>
                </a:lnTo>
                <a:lnTo>
                  <a:pt x="3052865" y="198538"/>
                </a:lnTo>
                <a:lnTo>
                  <a:pt x="3029634" y="160617"/>
                </a:lnTo>
                <a:lnTo>
                  <a:pt x="3002204" y="125842"/>
                </a:lnTo>
                <a:lnTo>
                  <a:pt x="2970925" y="94563"/>
                </a:lnTo>
                <a:lnTo>
                  <a:pt x="2936150" y="67133"/>
                </a:lnTo>
                <a:lnTo>
                  <a:pt x="2898229" y="43902"/>
                </a:lnTo>
                <a:lnTo>
                  <a:pt x="2857514" y="25221"/>
                </a:lnTo>
                <a:lnTo>
                  <a:pt x="2814356" y="11443"/>
                </a:lnTo>
                <a:lnTo>
                  <a:pt x="2769107" y="2919"/>
                </a:lnTo>
                <a:lnTo>
                  <a:pt x="2722118" y="0"/>
                </a:lnTo>
                <a:close/>
              </a:path>
            </a:pathLst>
          </a:custGeom>
          <a:solidFill>
            <a:srgbClr val="FFE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72464" y="2743661"/>
            <a:ext cx="2659380" cy="1972945"/>
          </a:xfrm>
          <a:prstGeom prst="rect">
            <a:avLst/>
          </a:prstGeom>
        </p:spPr>
        <p:txBody>
          <a:bodyPr vert="horz" wrap="square" lIns="0" tIns="208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4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胎向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55600" indent="-342900">
              <a:lnSpc>
                <a:spcPct val="100000"/>
              </a:lnSpc>
              <a:spcBef>
                <a:spcPts val="1300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355600" algn="l"/>
              </a:tabLst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胎儿纵轴与母体纵轴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55600">
              <a:lnSpc>
                <a:spcPct val="100000"/>
              </a:lnSpc>
              <a:spcBef>
                <a:spcPts val="1205"/>
              </a:spcBef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关系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355600" algn="l"/>
              </a:tabLst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纵向、竖向和横向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23359" y="2692907"/>
            <a:ext cx="3096895" cy="2246630"/>
          </a:xfrm>
          <a:custGeom>
            <a:avLst/>
            <a:gdLst/>
            <a:ahLst/>
            <a:cxnLst/>
            <a:rect l="l" t="t" r="r" b="b"/>
            <a:pathLst>
              <a:path w="3096895" h="2246629">
                <a:moveTo>
                  <a:pt x="2722371" y="0"/>
                </a:moveTo>
                <a:lnTo>
                  <a:pt x="374395" y="0"/>
                </a:lnTo>
                <a:lnTo>
                  <a:pt x="327435" y="2917"/>
                </a:lnTo>
                <a:lnTo>
                  <a:pt x="282215" y="11435"/>
                </a:lnTo>
                <a:lnTo>
                  <a:pt x="239086" y="25203"/>
                </a:lnTo>
                <a:lnTo>
                  <a:pt x="198398" y="43869"/>
                </a:lnTo>
                <a:lnTo>
                  <a:pt x="160503" y="67083"/>
                </a:lnTo>
                <a:lnTo>
                  <a:pt x="125751" y="94494"/>
                </a:lnTo>
                <a:lnTo>
                  <a:pt x="94494" y="125751"/>
                </a:lnTo>
                <a:lnTo>
                  <a:pt x="67083" y="160503"/>
                </a:lnTo>
                <a:lnTo>
                  <a:pt x="43869" y="198398"/>
                </a:lnTo>
                <a:lnTo>
                  <a:pt x="25203" y="239086"/>
                </a:lnTo>
                <a:lnTo>
                  <a:pt x="11435" y="282215"/>
                </a:lnTo>
                <a:lnTo>
                  <a:pt x="2917" y="327435"/>
                </a:lnTo>
                <a:lnTo>
                  <a:pt x="0" y="374395"/>
                </a:lnTo>
                <a:lnTo>
                  <a:pt x="0" y="1871979"/>
                </a:lnTo>
                <a:lnTo>
                  <a:pt x="2917" y="1918940"/>
                </a:lnTo>
                <a:lnTo>
                  <a:pt x="11435" y="1964160"/>
                </a:lnTo>
                <a:lnTo>
                  <a:pt x="25203" y="2007289"/>
                </a:lnTo>
                <a:lnTo>
                  <a:pt x="43869" y="2047977"/>
                </a:lnTo>
                <a:lnTo>
                  <a:pt x="67083" y="2085872"/>
                </a:lnTo>
                <a:lnTo>
                  <a:pt x="94494" y="2120624"/>
                </a:lnTo>
                <a:lnTo>
                  <a:pt x="125751" y="2151881"/>
                </a:lnTo>
                <a:lnTo>
                  <a:pt x="160503" y="2179292"/>
                </a:lnTo>
                <a:lnTo>
                  <a:pt x="198398" y="2202506"/>
                </a:lnTo>
                <a:lnTo>
                  <a:pt x="239086" y="2221172"/>
                </a:lnTo>
                <a:lnTo>
                  <a:pt x="282215" y="2234940"/>
                </a:lnTo>
                <a:lnTo>
                  <a:pt x="327435" y="2243458"/>
                </a:lnTo>
                <a:lnTo>
                  <a:pt x="374395" y="2246375"/>
                </a:lnTo>
                <a:lnTo>
                  <a:pt x="2722371" y="2246375"/>
                </a:lnTo>
                <a:lnTo>
                  <a:pt x="2769332" y="2243458"/>
                </a:lnTo>
                <a:lnTo>
                  <a:pt x="2814552" y="2234940"/>
                </a:lnTo>
                <a:lnTo>
                  <a:pt x="2857681" y="2221172"/>
                </a:lnTo>
                <a:lnTo>
                  <a:pt x="2898369" y="2202506"/>
                </a:lnTo>
                <a:lnTo>
                  <a:pt x="2936264" y="2179292"/>
                </a:lnTo>
                <a:lnTo>
                  <a:pt x="2971016" y="2151881"/>
                </a:lnTo>
                <a:lnTo>
                  <a:pt x="3002273" y="2120624"/>
                </a:lnTo>
                <a:lnTo>
                  <a:pt x="3029684" y="2085872"/>
                </a:lnTo>
                <a:lnTo>
                  <a:pt x="3052898" y="2047977"/>
                </a:lnTo>
                <a:lnTo>
                  <a:pt x="3071564" y="2007289"/>
                </a:lnTo>
                <a:lnTo>
                  <a:pt x="3085332" y="1964160"/>
                </a:lnTo>
                <a:lnTo>
                  <a:pt x="3093850" y="1918940"/>
                </a:lnTo>
                <a:lnTo>
                  <a:pt x="3096767" y="1871979"/>
                </a:lnTo>
                <a:lnTo>
                  <a:pt x="3096767" y="374395"/>
                </a:lnTo>
                <a:lnTo>
                  <a:pt x="3093850" y="327435"/>
                </a:lnTo>
                <a:lnTo>
                  <a:pt x="3085332" y="282215"/>
                </a:lnTo>
                <a:lnTo>
                  <a:pt x="3071564" y="239086"/>
                </a:lnTo>
                <a:lnTo>
                  <a:pt x="3052898" y="198398"/>
                </a:lnTo>
                <a:lnTo>
                  <a:pt x="3029684" y="160503"/>
                </a:lnTo>
                <a:lnTo>
                  <a:pt x="3002273" y="125751"/>
                </a:lnTo>
                <a:lnTo>
                  <a:pt x="2971016" y="94494"/>
                </a:lnTo>
                <a:lnTo>
                  <a:pt x="2936264" y="67083"/>
                </a:lnTo>
                <a:lnTo>
                  <a:pt x="2898369" y="43869"/>
                </a:lnTo>
                <a:lnTo>
                  <a:pt x="2857681" y="25203"/>
                </a:lnTo>
                <a:lnTo>
                  <a:pt x="2814552" y="11435"/>
                </a:lnTo>
                <a:lnTo>
                  <a:pt x="2769332" y="2917"/>
                </a:lnTo>
                <a:lnTo>
                  <a:pt x="2722371" y="0"/>
                </a:lnTo>
                <a:close/>
              </a:path>
            </a:pathLst>
          </a:custGeom>
          <a:solidFill>
            <a:srgbClr val="FFE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213097" y="2745219"/>
            <a:ext cx="2659380" cy="1972945"/>
          </a:xfrm>
          <a:prstGeom prst="rect">
            <a:avLst/>
          </a:prstGeom>
        </p:spPr>
        <p:txBody>
          <a:bodyPr vert="horz" wrap="square" lIns="0" tIns="209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0"/>
              </a:spcBef>
            </a:pPr>
            <a:r>
              <a:rPr sz="24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胎位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55600" indent="-342900">
              <a:lnSpc>
                <a:spcPct val="100000"/>
              </a:lnSpc>
              <a:spcBef>
                <a:spcPts val="1300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355600" algn="l"/>
              </a:tabLst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胎儿背部与母体背部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556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关系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55600" indent="-342900">
              <a:lnSpc>
                <a:spcPct val="100000"/>
              </a:lnSpc>
              <a:spcBef>
                <a:spcPts val="1205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355600" algn="l"/>
              </a:tabLst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上位、下位和侧位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463028" y="2171700"/>
            <a:ext cx="4101846" cy="30152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31580" y="5516879"/>
            <a:ext cx="1656714" cy="612775"/>
          </a:xfrm>
          <a:custGeom>
            <a:avLst/>
            <a:gdLst/>
            <a:ahLst/>
            <a:cxnLst/>
            <a:rect l="l" t="t" r="r" b="b"/>
            <a:pathLst>
              <a:path w="1656715" h="612775">
                <a:moveTo>
                  <a:pt x="1554479" y="0"/>
                </a:moveTo>
                <a:lnTo>
                  <a:pt x="102108" y="0"/>
                </a:lnTo>
                <a:lnTo>
                  <a:pt x="62364" y="8024"/>
                </a:lnTo>
                <a:lnTo>
                  <a:pt x="29908" y="29908"/>
                </a:lnTo>
                <a:lnTo>
                  <a:pt x="8024" y="62364"/>
                </a:lnTo>
                <a:lnTo>
                  <a:pt x="0" y="102108"/>
                </a:lnTo>
                <a:lnTo>
                  <a:pt x="0" y="510540"/>
                </a:lnTo>
                <a:lnTo>
                  <a:pt x="8024" y="550283"/>
                </a:lnTo>
                <a:lnTo>
                  <a:pt x="29908" y="582739"/>
                </a:lnTo>
                <a:lnTo>
                  <a:pt x="62364" y="604623"/>
                </a:lnTo>
                <a:lnTo>
                  <a:pt x="102108" y="612648"/>
                </a:lnTo>
                <a:lnTo>
                  <a:pt x="1554479" y="612648"/>
                </a:lnTo>
                <a:lnTo>
                  <a:pt x="1594223" y="604623"/>
                </a:lnTo>
                <a:lnTo>
                  <a:pt x="1626679" y="582739"/>
                </a:lnTo>
                <a:lnTo>
                  <a:pt x="1648563" y="550283"/>
                </a:lnTo>
                <a:lnTo>
                  <a:pt x="1656588" y="510540"/>
                </a:lnTo>
                <a:lnTo>
                  <a:pt x="1656588" y="102108"/>
                </a:lnTo>
                <a:lnTo>
                  <a:pt x="1648563" y="62364"/>
                </a:lnTo>
                <a:lnTo>
                  <a:pt x="1626679" y="29908"/>
                </a:lnTo>
                <a:lnTo>
                  <a:pt x="1594223" y="8024"/>
                </a:lnTo>
                <a:lnTo>
                  <a:pt x="1554479" y="0"/>
                </a:lnTo>
                <a:close/>
              </a:path>
            </a:pathLst>
          </a:custGeom>
          <a:solidFill>
            <a:srgbClr val="A1F8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942069" y="5669686"/>
            <a:ext cx="1297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纵向、上位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1687" y="1124711"/>
            <a:ext cx="3976370" cy="800100"/>
          </a:xfrm>
          <a:custGeom>
            <a:avLst/>
            <a:gdLst/>
            <a:ahLst/>
            <a:cxnLst/>
            <a:rect l="l" t="t" r="r" b="b"/>
            <a:pathLst>
              <a:path w="3976370" h="800100">
                <a:moveTo>
                  <a:pt x="3842766" y="0"/>
                </a:moveTo>
                <a:lnTo>
                  <a:pt x="133350" y="0"/>
                </a:lnTo>
                <a:lnTo>
                  <a:pt x="91201" y="6797"/>
                </a:lnTo>
                <a:lnTo>
                  <a:pt x="54595" y="25725"/>
                </a:lnTo>
                <a:lnTo>
                  <a:pt x="25728" y="54589"/>
                </a:lnTo>
                <a:lnTo>
                  <a:pt x="6798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8" y="708903"/>
                </a:lnTo>
                <a:lnTo>
                  <a:pt x="25728" y="745510"/>
                </a:lnTo>
                <a:lnTo>
                  <a:pt x="54595" y="774374"/>
                </a:lnTo>
                <a:lnTo>
                  <a:pt x="91201" y="793302"/>
                </a:lnTo>
                <a:lnTo>
                  <a:pt x="133350" y="800100"/>
                </a:lnTo>
                <a:lnTo>
                  <a:pt x="3842766" y="800100"/>
                </a:lnTo>
                <a:lnTo>
                  <a:pt x="3884919" y="793302"/>
                </a:lnTo>
                <a:lnTo>
                  <a:pt x="3921526" y="774374"/>
                </a:lnTo>
                <a:lnTo>
                  <a:pt x="3950390" y="745510"/>
                </a:lnTo>
                <a:lnTo>
                  <a:pt x="3969318" y="708903"/>
                </a:lnTo>
                <a:lnTo>
                  <a:pt x="3976116" y="666750"/>
                </a:lnTo>
                <a:lnTo>
                  <a:pt x="3976116" y="133350"/>
                </a:lnTo>
                <a:lnTo>
                  <a:pt x="3969318" y="91196"/>
                </a:lnTo>
                <a:lnTo>
                  <a:pt x="3950390" y="54589"/>
                </a:lnTo>
                <a:lnTo>
                  <a:pt x="3921526" y="25725"/>
                </a:lnTo>
                <a:lnTo>
                  <a:pt x="3884919" y="6797"/>
                </a:lnTo>
                <a:lnTo>
                  <a:pt x="3842766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35195" y="943589"/>
            <a:ext cx="6734809" cy="1122680"/>
          </a:xfrm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sz="2400" b="1" spc="0" dirty="0">
                <a:latin typeface="微软雅黑" panose="020B0503020204020204" charset="-122"/>
                <a:cs typeface="微软雅黑" panose="020B0503020204020204" charset="-122"/>
              </a:rPr>
              <a:t>分娩时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，胎儿与母体产道的相互关系，对胎儿产出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有很大影响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1752" y="64007"/>
            <a:ext cx="10289286" cy="7932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86410" y="242126"/>
            <a:ext cx="6506845" cy="5120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r>
              <a:rPr lang="zh-CN" altLang="en-US" sz="3600" spc="-10" dirty="0">
                <a:solidFill>
                  <a:schemeClr val="tx1"/>
                </a:solidFill>
                <a:sym typeface="+mn-ea"/>
              </a:rPr>
              <a:t>五、决定分娩过程的因素</a:t>
            </a:r>
            <a:endParaRPr sz="3600" spc="-1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1155" y="2800350"/>
            <a:ext cx="3966210" cy="3253105"/>
          </a:xfrm>
          <a:custGeom>
            <a:avLst/>
            <a:gdLst/>
            <a:ahLst/>
            <a:cxnLst/>
            <a:rect l="l" t="t" r="r" b="b"/>
            <a:pathLst>
              <a:path w="3771900" h="3644265">
                <a:moveTo>
                  <a:pt x="3164585" y="0"/>
                </a:moveTo>
                <a:lnTo>
                  <a:pt x="607326" y="0"/>
                </a:lnTo>
                <a:lnTo>
                  <a:pt x="559864" y="1827"/>
                </a:lnTo>
                <a:lnTo>
                  <a:pt x="513400" y="7218"/>
                </a:lnTo>
                <a:lnTo>
                  <a:pt x="468071" y="16039"/>
                </a:lnTo>
                <a:lnTo>
                  <a:pt x="424011" y="28155"/>
                </a:lnTo>
                <a:lnTo>
                  <a:pt x="381355" y="43429"/>
                </a:lnTo>
                <a:lnTo>
                  <a:pt x="340238" y="61728"/>
                </a:lnTo>
                <a:lnTo>
                  <a:pt x="300796" y="82916"/>
                </a:lnTo>
                <a:lnTo>
                  <a:pt x="263162" y="106859"/>
                </a:lnTo>
                <a:lnTo>
                  <a:pt x="227473" y="133421"/>
                </a:lnTo>
                <a:lnTo>
                  <a:pt x="193863" y="162467"/>
                </a:lnTo>
                <a:lnTo>
                  <a:pt x="162468" y="193862"/>
                </a:lnTo>
                <a:lnTo>
                  <a:pt x="133422" y="227471"/>
                </a:lnTo>
                <a:lnTo>
                  <a:pt x="106860" y="263159"/>
                </a:lnTo>
                <a:lnTo>
                  <a:pt x="82917" y="300792"/>
                </a:lnTo>
                <a:lnTo>
                  <a:pt x="61728" y="340234"/>
                </a:lnTo>
                <a:lnTo>
                  <a:pt x="43429" y="381349"/>
                </a:lnTo>
                <a:lnTo>
                  <a:pt x="28155" y="424004"/>
                </a:lnTo>
                <a:lnTo>
                  <a:pt x="16039" y="468063"/>
                </a:lnTo>
                <a:lnTo>
                  <a:pt x="7218" y="513391"/>
                </a:lnTo>
                <a:lnTo>
                  <a:pt x="1827" y="559853"/>
                </a:lnTo>
                <a:lnTo>
                  <a:pt x="0" y="607313"/>
                </a:lnTo>
                <a:lnTo>
                  <a:pt x="0" y="3036570"/>
                </a:lnTo>
                <a:lnTo>
                  <a:pt x="1827" y="3084030"/>
                </a:lnTo>
                <a:lnTo>
                  <a:pt x="7218" y="3130492"/>
                </a:lnTo>
                <a:lnTo>
                  <a:pt x="16039" y="3175820"/>
                </a:lnTo>
                <a:lnTo>
                  <a:pt x="28155" y="3219879"/>
                </a:lnTo>
                <a:lnTo>
                  <a:pt x="43429" y="3262534"/>
                </a:lnTo>
                <a:lnTo>
                  <a:pt x="61728" y="3303649"/>
                </a:lnTo>
                <a:lnTo>
                  <a:pt x="82917" y="3343091"/>
                </a:lnTo>
                <a:lnTo>
                  <a:pt x="106860" y="3380724"/>
                </a:lnTo>
                <a:lnTo>
                  <a:pt x="133422" y="3416412"/>
                </a:lnTo>
                <a:lnTo>
                  <a:pt x="162468" y="3450021"/>
                </a:lnTo>
                <a:lnTo>
                  <a:pt x="193863" y="3481416"/>
                </a:lnTo>
                <a:lnTo>
                  <a:pt x="227473" y="3510462"/>
                </a:lnTo>
                <a:lnTo>
                  <a:pt x="263162" y="3537024"/>
                </a:lnTo>
                <a:lnTo>
                  <a:pt x="300796" y="3560967"/>
                </a:lnTo>
                <a:lnTo>
                  <a:pt x="340238" y="3582155"/>
                </a:lnTo>
                <a:lnTo>
                  <a:pt x="381355" y="3600454"/>
                </a:lnTo>
                <a:lnTo>
                  <a:pt x="424011" y="3615728"/>
                </a:lnTo>
                <a:lnTo>
                  <a:pt x="468071" y="3627844"/>
                </a:lnTo>
                <a:lnTo>
                  <a:pt x="513400" y="3636665"/>
                </a:lnTo>
                <a:lnTo>
                  <a:pt x="559864" y="3642056"/>
                </a:lnTo>
                <a:lnTo>
                  <a:pt x="607326" y="3643883"/>
                </a:lnTo>
                <a:lnTo>
                  <a:pt x="3164585" y="3643883"/>
                </a:lnTo>
                <a:lnTo>
                  <a:pt x="3212046" y="3642056"/>
                </a:lnTo>
                <a:lnTo>
                  <a:pt x="3258508" y="3636665"/>
                </a:lnTo>
                <a:lnTo>
                  <a:pt x="3303836" y="3627844"/>
                </a:lnTo>
                <a:lnTo>
                  <a:pt x="3347895" y="3615728"/>
                </a:lnTo>
                <a:lnTo>
                  <a:pt x="3390550" y="3600454"/>
                </a:lnTo>
                <a:lnTo>
                  <a:pt x="3431665" y="3582155"/>
                </a:lnTo>
                <a:lnTo>
                  <a:pt x="3471107" y="3560967"/>
                </a:lnTo>
                <a:lnTo>
                  <a:pt x="3508740" y="3537024"/>
                </a:lnTo>
                <a:lnTo>
                  <a:pt x="3544428" y="3510462"/>
                </a:lnTo>
                <a:lnTo>
                  <a:pt x="3578037" y="3481416"/>
                </a:lnTo>
                <a:lnTo>
                  <a:pt x="3609432" y="3450021"/>
                </a:lnTo>
                <a:lnTo>
                  <a:pt x="3638478" y="3416412"/>
                </a:lnTo>
                <a:lnTo>
                  <a:pt x="3665040" y="3380724"/>
                </a:lnTo>
                <a:lnTo>
                  <a:pt x="3688983" y="3343091"/>
                </a:lnTo>
                <a:lnTo>
                  <a:pt x="3710171" y="3303649"/>
                </a:lnTo>
                <a:lnTo>
                  <a:pt x="3728470" y="3262534"/>
                </a:lnTo>
                <a:lnTo>
                  <a:pt x="3743744" y="3219879"/>
                </a:lnTo>
                <a:lnTo>
                  <a:pt x="3755860" y="3175820"/>
                </a:lnTo>
                <a:lnTo>
                  <a:pt x="3764681" y="3130492"/>
                </a:lnTo>
                <a:lnTo>
                  <a:pt x="3770072" y="3084030"/>
                </a:lnTo>
                <a:lnTo>
                  <a:pt x="3771900" y="3036570"/>
                </a:lnTo>
                <a:lnTo>
                  <a:pt x="3771900" y="607313"/>
                </a:lnTo>
                <a:lnTo>
                  <a:pt x="3770072" y="559853"/>
                </a:lnTo>
                <a:lnTo>
                  <a:pt x="3764681" y="513391"/>
                </a:lnTo>
                <a:lnTo>
                  <a:pt x="3755860" y="468063"/>
                </a:lnTo>
                <a:lnTo>
                  <a:pt x="3743744" y="424004"/>
                </a:lnTo>
                <a:lnTo>
                  <a:pt x="3728470" y="381349"/>
                </a:lnTo>
                <a:lnTo>
                  <a:pt x="3710171" y="340234"/>
                </a:lnTo>
                <a:lnTo>
                  <a:pt x="3688983" y="300792"/>
                </a:lnTo>
                <a:lnTo>
                  <a:pt x="3665040" y="263159"/>
                </a:lnTo>
                <a:lnTo>
                  <a:pt x="3638478" y="227471"/>
                </a:lnTo>
                <a:lnTo>
                  <a:pt x="3609432" y="193862"/>
                </a:lnTo>
                <a:lnTo>
                  <a:pt x="3578037" y="162467"/>
                </a:lnTo>
                <a:lnTo>
                  <a:pt x="3544428" y="133421"/>
                </a:lnTo>
                <a:lnTo>
                  <a:pt x="3508740" y="106859"/>
                </a:lnTo>
                <a:lnTo>
                  <a:pt x="3471107" y="82916"/>
                </a:lnTo>
                <a:lnTo>
                  <a:pt x="3431665" y="61728"/>
                </a:lnTo>
                <a:lnTo>
                  <a:pt x="3390550" y="43429"/>
                </a:lnTo>
                <a:lnTo>
                  <a:pt x="3347895" y="28155"/>
                </a:lnTo>
                <a:lnTo>
                  <a:pt x="3303836" y="16039"/>
                </a:lnTo>
                <a:lnTo>
                  <a:pt x="3258508" y="7218"/>
                </a:lnTo>
                <a:lnTo>
                  <a:pt x="3212046" y="1827"/>
                </a:lnTo>
                <a:lnTo>
                  <a:pt x="3164585" y="0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07872" y="1177544"/>
            <a:ext cx="3738879" cy="4695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105"/>
              </a:spcBef>
            </a:pPr>
            <a:r>
              <a:rPr sz="4100" b="1" spc="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胎儿</a:t>
            </a:r>
            <a:r>
              <a:rPr sz="41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与母体关系</a:t>
            </a:r>
            <a:endParaRPr sz="4100">
              <a:latin typeface="微软雅黑" panose="020B0503020204020204" charset="-122"/>
              <a:cs typeface="微软雅黑" panose="020B0503020204020204" charset="-122"/>
            </a:endParaRPr>
          </a:p>
          <a:p>
            <a:pPr marL="355600" marR="574675" indent="-342900">
              <a:lnSpc>
                <a:spcPct val="130000"/>
              </a:lnSpc>
              <a:spcBef>
                <a:spcPts val="3315"/>
              </a:spcBef>
              <a:buClr>
                <a:srgbClr val="C00000"/>
              </a:buClr>
              <a:buFont typeface="Wingdings" panose="05000000000000000000"/>
              <a:buChar char=""/>
              <a:tabLst>
                <a:tab pos="355600" algn="l"/>
              </a:tabLst>
            </a:pPr>
            <a:endParaRPr sz="2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55600" marR="574675" indent="-342900">
              <a:lnSpc>
                <a:spcPct val="130000"/>
              </a:lnSpc>
              <a:spcBef>
                <a:spcPts val="3315"/>
              </a:spcBef>
              <a:buClr>
                <a:srgbClr val="C00000"/>
              </a:buClr>
              <a:buFont typeface="Wingdings" panose="05000000000000000000"/>
              <a:buChar char=""/>
              <a:tabLst>
                <a:tab pos="355600" algn="l"/>
              </a:tabLst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母畜分娩时，胎儿多是纵 向，头部前置。这种关系 在马中占</a:t>
            </a:r>
            <a:r>
              <a:rPr sz="2000" spc="110" dirty="0">
                <a:latin typeface="宋体" panose="02010600030101010101" pitchFamily="2" charset="-122"/>
                <a:cs typeface="宋体" panose="02010600030101010101" pitchFamily="2" charset="-122"/>
              </a:rPr>
              <a:t>98％～99％，  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牛占</a:t>
            </a:r>
            <a:r>
              <a:rPr sz="2000" spc="114" dirty="0">
                <a:latin typeface="宋体" panose="02010600030101010101" pitchFamily="2" charset="-122"/>
                <a:cs typeface="宋体" panose="02010600030101010101" pitchFamily="2" charset="-122"/>
              </a:rPr>
              <a:t>95％，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羊</a:t>
            </a:r>
            <a:r>
              <a:rPr sz="2000" spc="150" dirty="0">
                <a:latin typeface="宋体" panose="02010600030101010101" pitchFamily="2" charset="-122"/>
                <a:cs typeface="宋体" panose="02010600030101010101" pitchFamily="2" charset="-122"/>
              </a:rPr>
              <a:t>70％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猪 </a:t>
            </a:r>
            <a:r>
              <a:rPr sz="2000" spc="155" dirty="0">
                <a:latin typeface="宋体" panose="02010600030101010101" pitchFamily="2" charset="-122"/>
                <a:cs typeface="宋体" panose="02010600030101010101" pitchFamily="2" charset="-122"/>
              </a:rPr>
              <a:t>54％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55600" marR="325120" indent="-342900">
              <a:lnSpc>
                <a:spcPct val="130000"/>
              </a:lnSpc>
              <a:buClr>
                <a:srgbClr val="C00000"/>
              </a:buClr>
              <a:buFont typeface="Wingdings" panose="05000000000000000000"/>
              <a:buChar char=""/>
              <a:tabLst>
                <a:tab pos="355600" algn="l"/>
              </a:tabLst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牛羊双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胎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多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为一个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正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生， 一个倒生，猪往往是正倒 交替产出。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616695" y="2241804"/>
            <a:ext cx="2735580" cy="1737360"/>
          </a:xfrm>
          <a:custGeom>
            <a:avLst/>
            <a:gdLst/>
            <a:ahLst/>
            <a:cxnLst/>
            <a:rect l="l" t="t" r="r" b="b"/>
            <a:pathLst>
              <a:path w="2735579" h="1737360">
                <a:moveTo>
                  <a:pt x="2446020" y="0"/>
                </a:moveTo>
                <a:lnTo>
                  <a:pt x="289559" y="0"/>
                </a:lnTo>
                <a:lnTo>
                  <a:pt x="242598" y="3790"/>
                </a:lnTo>
                <a:lnTo>
                  <a:pt x="198046" y="14764"/>
                </a:lnTo>
                <a:lnTo>
                  <a:pt x="156502" y="32325"/>
                </a:lnTo>
                <a:lnTo>
                  <a:pt x="118561" y="55875"/>
                </a:lnTo>
                <a:lnTo>
                  <a:pt x="84820" y="84820"/>
                </a:lnTo>
                <a:lnTo>
                  <a:pt x="55875" y="118561"/>
                </a:lnTo>
                <a:lnTo>
                  <a:pt x="32325" y="156502"/>
                </a:lnTo>
                <a:lnTo>
                  <a:pt x="14764" y="198046"/>
                </a:lnTo>
                <a:lnTo>
                  <a:pt x="3790" y="242598"/>
                </a:lnTo>
                <a:lnTo>
                  <a:pt x="0" y="289560"/>
                </a:lnTo>
                <a:lnTo>
                  <a:pt x="0" y="1447800"/>
                </a:lnTo>
                <a:lnTo>
                  <a:pt x="3790" y="1494761"/>
                </a:lnTo>
                <a:lnTo>
                  <a:pt x="14764" y="1539313"/>
                </a:lnTo>
                <a:lnTo>
                  <a:pt x="32325" y="1580857"/>
                </a:lnTo>
                <a:lnTo>
                  <a:pt x="55875" y="1618798"/>
                </a:lnTo>
                <a:lnTo>
                  <a:pt x="84820" y="1652539"/>
                </a:lnTo>
                <a:lnTo>
                  <a:pt x="118561" y="1681484"/>
                </a:lnTo>
                <a:lnTo>
                  <a:pt x="156502" y="1705034"/>
                </a:lnTo>
                <a:lnTo>
                  <a:pt x="198046" y="1722595"/>
                </a:lnTo>
                <a:lnTo>
                  <a:pt x="242598" y="1733569"/>
                </a:lnTo>
                <a:lnTo>
                  <a:pt x="289559" y="1737360"/>
                </a:lnTo>
                <a:lnTo>
                  <a:pt x="2446020" y="1737360"/>
                </a:lnTo>
                <a:lnTo>
                  <a:pt x="2492981" y="1733569"/>
                </a:lnTo>
                <a:lnTo>
                  <a:pt x="2537533" y="1722595"/>
                </a:lnTo>
                <a:lnTo>
                  <a:pt x="2579077" y="1705034"/>
                </a:lnTo>
                <a:lnTo>
                  <a:pt x="2617018" y="1681484"/>
                </a:lnTo>
                <a:lnTo>
                  <a:pt x="2650759" y="1652539"/>
                </a:lnTo>
                <a:lnTo>
                  <a:pt x="2679704" y="1618798"/>
                </a:lnTo>
                <a:lnTo>
                  <a:pt x="2703254" y="1580857"/>
                </a:lnTo>
                <a:lnTo>
                  <a:pt x="2720815" y="1539313"/>
                </a:lnTo>
                <a:lnTo>
                  <a:pt x="2731789" y="1494761"/>
                </a:lnTo>
                <a:lnTo>
                  <a:pt x="2735579" y="1447800"/>
                </a:lnTo>
                <a:lnTo>
                  <a:pt x="2735579" y="289560"/>
                </a:lnTo>
                <a:lnTo>
                  <a:pt x="2731789" y="242598"/>
                </a:lnTo>
                <a:lnTo>
                  <a:pt x="2720815" y="198046"/>
                </a:lnTo>
                <a:lnTo>
                  <a:pt x="2703254" y="156502"/>
                </a:lnTo>
                <a:lnTo>
                  <a:pt x="2679704" y="118561"/>
                </a:lnTo>
                <a:lnTo>
                  <a:pt x="2650759" y="84820"/>
                </a:lnTo>
                <a:lnTo>
                  <a:pt x="2617018" y="55875"/>
                </a:lnTo>
                <a:lnTo>
                  <a:pt x="2579077" y="32325"/>
                </a:lnTo>
                <a:lnTo>
                  <a:pt x="2537533" y="14764"/>
                </a:lnTo>
                <a:lnTo>
                  <a:pt x="2492981" y="3790"/>
                </a:lnTo>
                <a:lnTo>
                  <a:pt x="2446020" y="0"/>
                </a:lnTo>
                <a:close/>
              </a:path>
            </a:pathLst>
          </a:custGeom>
          <a:solidFill>
            <a:srgbClr val="FFE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80780" y="2270967"/>
            <a:ext cx="2404745" cy="1515745"/>
          </a:xfrm>
          <a:prstGeom prst="rect">
            <a:avLst/>
          </a:prstGeom>
        </p:spPr>
        <p:txBody>
          <a:bodyPr vert="horz" wrap="square" lIns="0" tIns="208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4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前置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55600" indent="-342900">
              <a:lnSpc>
                <a:spcPct val="100000"/>
              </a:lnSpc>
              <a:spcBef>
                <a:spcPts val="1300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355600" algn="l"/>
              </a:tabLst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胎儿进入产道部位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55600" indent="-342900">
              <a:lnSpc>
                <a:spcPct val="100000"/>
              </a:lnSpc>
              <a:spcBef>
                <a:spcPts val="1205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355600" algn="l"/>
              </a:tabLst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正生、倒生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616695" y="4509515"/>
            <a:ext cx="2735580" cy="1736089"/>
          </a:xfrm>
          <a:custGeom>
            <a:avLst/>
            <a:gdLst/>
            <a:ahLst/>
            <a:cxnLst/>
            <a:rect l="l" t="t" r="r" b="b"/>
            <a:pathLst>
              <a:path w="2735579" h="1736089">
                <a:moveTo>
                  <a:pt x="2446274" y="0"/>
                </a:moveTo>
                <a:lnTo>
                  <a:pt x="289305" y="0"/>
                </a:lnTo>
                <a:lnTo>
                  <a:pt x="242382" y="3786"/>
                </a:lnTo>
                <a:lnTo>
                  <a:pt x="197868" y="14750"/>
                </a:lnTo>
                <a:lnTo>
                  <a:pt x="156359" y="32294"/>
                </a:lnTo>
                <a:lnTo>
                  <a:pt x="118451" y="55823"/>
                </a:lnTo>
                <a:lnTo>
                  <a:pt x="84740" y="84740"/>
                </a:lnTo>
                <a:lnTo>
                  <a:pt x="55823" y="118451"/>
                </a:lnTo>
                <a:lnTo>
                  <a:pt x="32294" y="156359"/>
                </a:lnTo>
                <a:lnTo>
                  <a:pt x="14750" y="197868"/>
                </a:lnTo>
                <a:lnTo>
                  <a:pt x="3786" y="242382"/>
                </a:lnTo>
                <a:lnTo>
                  <a:pt x="0" y="289305"/>
                </a:lnTo>
                <a:lnTo>
                  <a:pt x="0" y="1446517"/>
                </a:lnTo>
                <a:lnTo>
                  <a:pt x="3786" y="1493447"/>
                </a:lnTo>
                <a:lnTo>
                  <a:pt x="14750" y="1537966"/>
                </a:lnTo>
                <a:lnTo>
                  <a:pt x="32294" y="1579478"/>
                </a:lnTo>
                <a:lnTo>
                  <a:pt x="55823" y="1617387"/>
                </a:lnTo>
                <a:lnTo>
                  <a:pt x="84740" y="1651098"/>
                </a:lnTo>
                <a:lnTo>
                  <a:pt x="118451" y="1680015"/>
                </a:lnTo>
                <a:lnTo>
                  <a:pt x="156359" y="1703543"/>
                </a:lnTo>
                <a:lnTo>
                  <a:pt x="197868" y="1721086"/>
                </a:lnTo>
                <a:lnTo>
                  <a:pt x="242382" y="1732049"/>
                </a:lnTo>
                <a:lnTo>
                  <a:pt x="289305" y="1735835"/>
                </a:lnTo>
                <a:lnTo>
                  <a:pt x="2446274" y="1735835"/>
                </a:lnTo>
                <a:lnTo>
                  <a:pt x="2493197" y="1732049"/>
                </a:lnTo>
                <a:lnTo>
                  <a:pt x="2537711" y="1721086"/>
                </a:lnTo>
                <a:lnTo>
                  <a:pt x="2579220" y="1703543"/>
                </a:lnTo>
                <a:lnTo>
                  <a:pt x="2617128" y="1680015"/>
                </a:lnTo>
                <a:lnTo>
                  <a:pt x="2650839" y="1651098"/>
                </a:lnTo>
                <a:lnTo>
                  <a:pt x="2679756" y="1617387"/>
                </a:lnTo>
                <a:lnTo>
                  <a:pt x="2703285" y="1579478"/>
                </a:lnTo>
                <a:lnTo>
                  <a:pt x="2720829" y="1537966"/>
                </a:lnTo>
                <a:lnTo>
                  <a:pt x="2731793" y="1493447"/>
                </a:lnTo>
                <a:lnTo>
                  <a:pt x="2735579" y="1446517"/>
                </a:lnTo>
                <a:lnTo>
                  <a:pt x="2735579" y="289305"/>
                </a:lnTo>
                <a:lnTo>
                  <a:pt x="2731793" y="242382"/>
                </a:lnTo>
                <a:lnTo>
                  <a:pt x="2720829" y="197868"/>
                </a:lnTo>
                <a:lnTo>
                  <a:pt x="2703285" y="156359"/>
                </a:lnTo>
                <a:lnTo>
                  <a:pt x="2679756" y="118451"/>
                </a:lnTo>
                <a:lnTo>
                  <a:pt x="2650839" y="84740"/>
                </a:lnTo>
                <a:lnTo>
                  <a:pt x="2617128" y="55823"/>
                </a:lnTo>
                <a:lnTo>
                  <a:pt x="2579220" y="32294"/>
                </a:lnTo>
                <a:lnTo>
                  <a:pt x="2537711" y="14750"/>
                </a:lnTo>
                <a:lnTo>
                  <a:pt x="2493197" y="3786"/>
                </a:lnTo>
                <a:lnTo>
                  <a:pt x="2446274" y="0"/>
                </a:lnTo>
                <a:close/>
              </a:path>
            </a:pathLst>
          </a:custGeom>
          <a:solidFill>
            <a:srgbClr val="FFE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780780" y="4538044"/>
            <a:ext cx="2404745" cy="1515745"/>
          </a:xfrm>
          <a:prstGeom prst="rect">
            <a:avLst/>
          </a:prstGeom>
        </p:spPr>
        <p:txBody>
          <a:bodyPr vert="horz" wrap="square" lIns="0" tIns="208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4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胎式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55600" indent="-342900">
              <a:lnSpc>
                <a:spcPct val="100000"/>
              </a:lnSpc>
              <a:spcBef>
                <a:spcPts val="1300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355600" algn="l"/>
              </a:tabLst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胎儿在母体内姿势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55600" indent="-342900">
              <a:lnSpc>
                <a:spcPct val="100000"/>
              </a:lnSpc>
              <a:spcBef>
                <a:spcPts val="1205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355600" algn="l"/>
              </a:tabLst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伸展、屈曲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317491" y="2433827"/>
            <a:ext cx="4101846" cy="30152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68467" y="5588508"/>
            <a:ext cx="1656714" cy="553720"/>
          </a:xfrm>
          <a:custGeom>
            <a:avLst/>
            <a:gdLst/>
            <a:ahLst/>
            <a:cxnLst/>
            <a:rect l="l" t="t" r="r" b="b"/>
            <a:pathLst>
              <a:path w="1656715" h="553720">
                <a:moveTo>
                  <a:pt x="1564386" y="0"/>
                </a:moveTo>
                <a:lnTo>
                  <a:pt x="92202" y="0"/>
                </a:lnTo>
                <a:lnTo>
                  <a:pt x="56310" y="7244"/>
                </a:lnTo>
                <a:lnTo>
                  <a:pt x="27003" y="27003"/>
                </a:lnTo>
                <a:lnTo>
                  <a:pt x="7244" y="56310"/>
                </a:lnTo>
                <a:lnTo>
                  <a:pt x="0" y="92201"/>
                </a:lnTo>
                <a:lnTo>
                  <a:pt x="0" y="461009"/>
                </a:lnTo>
                <a:lnTo>
                  <a:pt x="7244" y="496901"/>
                </a:lnTo>
                <a:lnTo>
                  <a:pt x="27003" y="526208"/>
                </a:lnTo>
                <a:lnTo>
                  <a:pt x="56310" y="545967"/>
                </a:lnTo>
                <a:lnTo>
                  <a:pt x="92202" y="553211"/>
                </a:lnTo>
                <a:lnTo>
                  <a:pt x="1564386" y="553211"/>
                </a:lnTo>
                <a:lnTo>
                  <a:pt x="1600277" y="545967"/>
                </a:lnTo>
                <a:lnTo>
                  <a:pt x="1629584" y="526208"/>
                </a:lnTo>
                <a:lnTo>
                  <a:pt x="1649343" y="496901"/>
                </a:lnTo>
                <a:lnTo>
                  <a:pt x="1656588" y="461009"/>
                </a:lnTo>
                <a:lnTo>
                  <a:pt x="1656588" y="92201"/>
                </a:lnTo>
                <a:lnTo>
                  <a:pt x="1649343" y="56310"/>
                </a:lnTo>
                <a:lnTo>
                  <a:pt x="1629584" y="27003"/>
                </a:lnTo>
                <a:lnTo>
                  <a:pt x="1600277" y="7244"/>
                </a:lnTo>
                <a:lnTo>
                  <a:pt x="1564386" y="0"/>
                </a:lnTo>
                <a:close/>
              </a:path>
            </a:pathLst>
          </a:custGeom>
          <a:solidFill>
            <a:srgbClr val="A1F8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375275" y="5738876"/>
            <a:ext cx="1297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正生、伸展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61597699-70f1-4b6a-ab61-0095a58b52bb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{bd9222f0-8986-48d0-a243-cc35bc550d23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项目一</Template>
  <TotalTime>3563</TotalTime>
  <Words>219</Words>
  <Application>Microsoft Office PowerPoint</Application>
  <PresentationFormat>宽屏</PresentationFormat>
  <Paragraphs>87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Microsoft JhengHei</vt:lpstr>
      <vt:lpstr>等线</vt:lpstr>
      <vt:lpstr>等线 Light</vt:lpstr>
      <vt:lpstr>黑体</vt:lpstr>
      <vt:lpstr>宋体</vt:lpstr>
      <vt:lpstr>微软雅黑</vt:lpstr>
      <vt:lpstr>Arial</vt:lpstr>
      <vt:lpstr>Times New Roman</vt:lpstr>
      <vt:lpstr>Wingdings</vt:lpstr>
      <vt:lpstr>Office 主题​​</vt:lpstr>
      <vt:lpstr>PowerPoint 演示文稿</vt:lpstr>
      <vt:lpstr>五、决定分娩过程的因素</vt:lpstr>
      <vt:lpstr>五、决定分娩过程的因素</vt:lpstr>
      <vt:lpstr>五、决定分娩过程的因素</vt:lpstr>
      <vt:lpstr>五、决定分娩过程的因素</vt:lpstr>
      <vt:lpstr>五、决定分娩过程的因素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动物繁殖与改良</dc:title>
  <dc:creator>李 玉丹</dc:creator>
  <cp:lastModifiedBy>李 玉丹</cp:lastModifiedBy>
  <cp:revision>506</cp:revision>
  <dcterms:created xsi:type="dcterms:W3CDTF">2019-09-17T02:06:00Z</dcterms:created>
  <dcterms:modified xsi:type="dcterms:W3CDTF">2021-02-03T04:23:20Z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