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781" r:id="rId2"/>
    <p:sldId id="945" r:id="rId3"/>
    <p:sldId id="946" r:id="rId4"/>
    <p:sldId id="948" r:id="rId5"/>
    <p:sldId id="949" r:id="rId6"/>
    <p:sldId id="950" r:id="rId7"/>
    <p:sldId id="581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D61AFD41-8F08-4DDA-8C70-776A9C13B488}">
          <p14:sldIdLst>
            <p14:sldId id="781"/>
          </p14:sldIdLst>
        </p14:section>
        <p14:section name="无标题节" id="{65E9E8E5-4854-4803-BE43-5695F88C266D}">
          <p14:sldIdLst>
            <p14:sldId id="945"/>
            <p14:sldId id="946"/>
            <p14:sldId id="948"/>
            <p14:sldId id="949"/>
            <p14:sldId id="950"/>
            <p14:sldId id="5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119F"/>
    <a:srgbClr val="C02BE9"/>
    <a:srgbClr val="F71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92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9B1B1-D084-40F3-A8CC-6C808683DC69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1B2CA-97E2-417C-BA7A-89DEDF11C5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4034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257D9-AFC3-4A65-A4A4-ED3F9CE12E4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2734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0552" y="103188"/>
            <a:ext cx="10991849" cy="13144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4561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510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903663"/>
            <a:ext cx="5384800" cy="21526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1324324" y="-1122089"/>
            <a:ext cx="688932" cy="901874"/>
          </a:xfrm>
          <a:prstGeom prst="rect">
            <a:avLst/>
          </a:prstGeom>
          <a:solidFill>
            <a:srgbClr val="2EA7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2013256" y="-1122089"/>
            <a:ext cx="688932" cy="901874"/>
          </a:xfrm>
          <a:prstGeom prst="rect">
            <a:avLst/>
          </a:prstGeom>
          <a:solidFill>
            <a:srgbClr val="228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702188" y="-1122089"/>
            <a:ext cx="688932" cy="901874"/>
          </a:xfrm>
          <a:prstGeom prst="rect">
            <a:avLst/>
          </a:prstGeom>
          <a:solidFill>
            <a:srgbClr val="5858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3391120" y="-1122089"/>
            <a:ext cx="688932" cy="901874"/>
          </a:xfrm>
          <a:prstGeom prst="rect">
            <a:avLst/>
          </a:prstGeom>
          <a:solidFill>
            <a:srgbClr val="873D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4080052" y="-1122089"/>
            <a:ext cx="688932" cy="901874"/>
          </a:xfrm>
          <a:prstGeom prst="rect">
            <a:avLst/>
          </a:prstGeom>
          <a:solidFill>
            <a:srgbClr val="DA5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08358" y="552952"/>
            <a:ext cx="6854456" cy="685445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7394" y="1668308"/>
            <a:ext cx="4267881" cy="4338134"/>
          </a:xfrm>
          <a:prstGeom prst="rect">
            <a:avLst/>
          </a:prstGeom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840865" y="3980180"/>
            <a:ext cx="40005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>
              <a:defRPr/>
            </a:pPr>
            <a:r>
              <a:rPr lang="zh-CN" altLang="en-US" sz="4400" kern="0" dirty="0">
                <a:solidFill>
                  <a:srgbClr val="AE5DA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猪场生产计划管理</a:t>
            </a:r>
            <a:endParaRPr lang="zh-CN" sz="4400" kern="0" dirty="0">
              <a:solidFill>
                <a:srgbClr val="AE5DA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79424" y="2634841"/>
            <a:ext cx="272382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rgbClr val="2B60A5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+mn-ea"/>
              </a:rPr>
              <a:t>任务一</a:t>
            </a:r>
          </a:p>
        </p:txBody>
      </p:sp>
      <p:sp>
        <p:nvSpPr>
          <p:cNvPr id="11" name="箭头: 五边形 7"/>
          <p:cNvSpPr/>
          <p:nvPr/>
        </p:nvSpPr>
        <p:spPr>
          <a:xfrm>
            <a:off x="4544292" y="363043"/>
            <a:ext cx="6475806" cy="1186594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 dirty="0" smtClean="0">
                <a:solidFill>
                  <a:schemeClr val="bg1"/>
                </a:solidFill>
                <a:ea typeface="【苹果】迟暮朝朝醉晚灯" panose="02000500000000000000" pitchFamily="2" charset="-122"/>
              </a:rPr>
              <a:t>项目八 猪场的经营与管理</a:t>
            </a:r>
            <a:endParaRPr lang="zh-CN" altLang="en-US" sz="4000" b="1" dirty="0">
              <a:solidFill>
                <a:schemeClr val="bg1"/>
              </a:solidFill>
              <a:ea typeface="【苹果】迟暮朝朝醉晚灯" panose="02000500000000000000" pitchFamily="2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906DE5CA-508D-4A75-8D18-00FFFD3C98C9}"/>
              </a:ext>
            </a:extLst>
          </p:cNvPr>
          <p:cNvSpPr txBox="1"/>
          <p:nvPr/>
        </p:nvSpPr>
        <p:spPr>
          <a:xfrm>
            <a:off x="7449790" y="3790164"/>
            <a:ext cx="4036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饲料供应计划的编制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圆角矩形 51">
            <a:extLst>
              <a:ext uri="{FF2B5EF4-FFF2-40B4-BE49-F238E27FC236}">
                <a16:creationId xmlns:a16="http://schemas.microsoft.com/office/drawing/2014/main" xmlns="" id="{F9391E40-1D38-4132-9B31-9F4A1103F3AC}"/>
              </a:ext>
            </a:extLst>
          </p:cNvPr>
          <p:cNvSpPr/>
          <p:nvPr/>
        </p:nvSpPr>
        <p:spPr>
          <a:xfrm>
            <a:off x="7111460" y="3508987"/>
            <a:ext cx="4713395" cy="1147131"/>
          </a:xfrm>
          <a:prstGeom prst="roundRect">
            <a:avLst/>
          </a:prstGeom>
          <a:noFill/>
          <a:ln>
            <a:solidFill>
              <a:srgbClr val="5858A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1" dur="100" fill="hold"/>
                                        <p:tgtEl>
                                          <p:spTgt spid="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5" dur="100" fill="hold"/>
                                        <p:tgtEl>
                                          <p:spTgt spid="5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7" dur="200" fill="hold"/>
                                        <p:tgtEl>
                                          <p:spTgt spid="5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4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标题 2">
            <a:extLst>
              <a:ext uri="{FF2B5EF4-FFF2-40B4-BE49-F238E27FC236}">
                <a16:creationId xmlns:a16="http://schemas.microsoft.com/office/drawing/2014/main" xmlns="" id="{D6E8726C-4367-45B8-9C12-64EDDF13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四、饲料供应计划的编制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910B93A5-B479-42B0-BA84-6548573D5D12}"/>
              </a:ext>
            </a:extLst>
          </p:cNvPr>
          <p:cNvSpPr txBox="1"/>
          <p:nvPr/>
        </p:nvSpPr>
        <p:spPr>
          <a:xfrm>
            <a:off x="695960" y="1239520"/>
            <a:ext cx="9610090" cy="1698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kern="100" dirty="0">
                <a:effectLst/>
                <a:latin typeface="+mn-ea"/>
              </a:rPr>
              <a:t>       </a:t>
            </a:r>
            <a:r>
              <a:rPr lang="zh-CN" altLang="zh-CN" sz="2400" kern="100" dirty="0">
                <a:effectLst/>
                <a:latin typeface="+mn-ea"/>
              </a:rPr>
              <a:t>饲料供应计划是养猪场年计划中最重要的计划之一，它包括</a:t>
            </a:r>
            <a:r>
              <a:rPr lang="zh-CN" altLang="zh-CN" sz="2400" b="1" kern="100" dirty="0">
                <a:solidFill>
                  <a:srgbClr val="FF0000"/>
                </a:solidFill>
                <a:effectLst/>
                <a:latin typeface="+mn-ea"/>
              </a:rPr>
              <a:t>饲料需要量计划</a:t>
            </a:r>
            <a:r>
              <a:rPr lang="zh-CN" altLang="zh-CN" sz="2400" kern="100" dirty="0">
                <a:effectLst/>
                <a:latin typeface="+mn-ea"/>
              </a:rPr>
              <a:t>和</a:t>
            </a:r>
            <a:r>
              <a:rPr lang="zh-CN" altLang="zh-CN" sz="2400" b="1" kern="100" dirty="0">
                <a:solidFill>
                  <a:srgbClr val="FF0000"/>
                </a:solidFill>
                <a:effectLst/>
                <a:latin typeface="+mn-ea"/>
              </a:rPr>
              <a:t>供应量计划</a:t>
            </a:r>
            <a:r>
              <a:rPr lang="zh-CN" altLang="zh-CN" sz="2400" kern="100" dirty="0">
                <a:effectLst/>
                <a:latin typeface="+mn-ea"/>
              </a:rPr>
              <a:t>两部分内容。</a:t>
            </a:r>
          </a:p>
          <a:p>
            <a:pPr>
              <a:lnSpc>
                <a:spcPct val="150000"/>
              </a:lnSpc>
            </a:pPr>
            <a:endParaRPr lang="zh-CN" altLang="en-US" sz="2400" b="1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07F8B8D7-44DC-4310-A3A7-602801BEAC15}"/>
              </a:ext>
            </a:extLst>
          </p:cNvPr>
          <p:cNvSpPr txBox="1"/>
          <p:nvPr/>
        </p:nvSpPr>
        <p:spPr>
          <a:xfrm>
            <a:off x="914400" y="2611239"/>
            <a:ext cx="1002982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/>
              <a:t>（一）饲料需要量计划的编制 ：猪场饲料需要量是制定饲料供应计划的依据。猪场饲料需要量必须依据</a:t>
            </a:r>
            <a:r>
              <a:rPr lang="zh-CN" altLang="en-US" sz="2400" dirty="0">
                <a:solidFill>
                  <a:srgbClr val="FF0000"/>
                </a:solidFill>
              </a:rPr>
              <a:t>猪群类别及其数量、饲养天数、日粮定额或饲料报酬、平均日增重</a:t>
            </a:r>
            <a:r>
              <a:rPr lang="zh-CN" altLang="en-US" sz="2400" dirty="0"/>
              <a:t>等指标来计算。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1</a:t>
            </a:r>
            <a:r>
              <a:rPr lang="zh-CN" altLang="en-US" sz="2400" dirty="0"/>
              <a:t>、根据日粮定额计算饲料需要量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zh-CN" altLang="en-US" sz="2400" dirty="0"/>
              <a:t>      饲料需要量</a:t>
            </a:r>
            <a:r>
              <a:rPr lang="en-US" altLang="zh-CN" sz="2400" dirty="0"/>
              <a:t>=</a:t>
            </a:r>
            <a:r>
              <a:rPr lang="zh-CN" altLang="en-US" sz="2400" dirty="0"/>
              <a:t>猪群头数</a:t>
            </a:r>
            <a:r>
              <a:rPr lang="en-US" altLang="zh-CN" sz="2400" dirty="0"/>
              <a:t>×</a:t>
            </a:r>
            <a:r>
              <a:rPr lang="zh-CN" altLang="en-US" sz="2400" dirty="0"/>
              <a:t>日粮定额</a:t>
            </a:r>
            <a:r>
              <a:rPr lang="en-US" altLang="zh-CN" sz="2400" dirty="0"/>
              <a:t>×</a:t>
            </a:r>
            <a:r>
              <a:rPr lang="zh-CN" altLang="en-US" sz="2400" dirty="0"/>
              <a:t>饲养天数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en-US" altLang="zh-CN" sz="2400" dirty="0"/>
              <a:t>2</a:t>
            </a:r>
            <a:r>
              <a:rPr lang="zh-CN" altLang="en-US" sz="2400" dirty="0"/>
              <a:t>、根据猪场生产指标计算饲料需要量	</a:t>
            </a:r>
          </a:p>
          <a:p>
            <a:pPr>
              <a:lnSpc>
                <a:spcPct val="150000"/>
              </a:lnSpc>
            </a:pPr>
            <a:r>
              <a:rPr lang="zh-CN" altLang="en-US" sz="2400" dirty="0"/>
              <a:t>      饲料需要量</a:t>
            </a:r>
            <a:r>
              <a:rPr lang="en-US" altLang="zh-CN" sz="2400" dirty="0"/>
              <a:t>=</a:t>
            </a:r>
            <a:r>
              <a:rPr lang="zh-CN" altLang="en-US" sz="2400" dirty="0"/>
              <a:t>猪群头数</a:t>
            </a:r>
            <a:r>
              <a:rPr lang="en-US" altLang="zh-CN" sz="2400" dirty="0"/>
              <a:t>×</a:t>
            </a:r>
            <a:r>
              <a:rPr lang="zh-CN" altLang="en-US" sz="2400" dirty="0"/>
              <a:t>料肉比</a:t>
            </a:r>
            <a:r>
              <a:rPr lang="en-US" altLang="zh-CN" sz="2400" dirty="0"/>
              <a:t>×</a:t>
            </a:r>
            <a:r>
              <a:rPr lang="zh-CN" altLang="en-US" sz="2400" dirty="0"/>
              <a:t>平均日增重</a:t>
            </a:r>
            <a:r>
              <a:rPr lang="en-US" altLang="zh-CN" sz="2400" dirty="0"/>
              <a:t>×</a:t>
            </a:r>
            <a:r>
              <a:rPr lang="zh-CN" altLang="en-US" sz="2400" dirty="0"/>
              <a:t>饲养天数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60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标题 2">
            <a:extLst>
              <a:ext uri="{FF2B5EF4-FFF2-40B4-BE49-F238E27FC236}">
                <a16:creationId xmlns:a16="http://schemas.microsoft.com/office/drawing/2014/main" xmlns="" id="{917D25BB-BF41-481E-AB6C-97127AD2B6E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874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>
                <a:latin typeface="微软雅黑" panose="020B0503020204020204" pitchFamily="34" charset="-122"/>
                <a:ea typeface="微软雅黑" panose="020B0503020204020204" pitchFamily="34" charset="-122"/>
              </a:rPr>
              <a:t>四、饲料供应计划的编制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xmlns="" id="{18B931DE-75B7-4B7D-B59A-41E34D637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267243"/>
              </p:ext>
            </p:extLst>
          </p:nvPr>
        </p:nvGraphicFramePr>
        <p:xfrm>
          <a:off x="1122361" y="1829553"/>
          <a:ext cx="8601078" cy="357970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33513">
                  <a:extLst>
                    <a:ext uri="{9D8B030D-6E8A-4147-A177-3AD203B41FA5}">
                      <a16:colId xmlns:a16="http://schemas.microsoft.com/office/drawing/2014/main" xmlns="" val="1261853631"/>
                    </a:ext>
                  </a:extLst>
                </a:gridCol>
                <a:gridCol w="1433513">
                  <a:extLst>
                    <a:ext uri="{9D8B030D-6E8A-4147-A177-3AD203B41FA5}">
                      <a16:colId xmlns:a16="http://schemas.microsoft.com/office/drawing/2014/main" xmlns="" val="1330093682"/>
                    </a:ext>
                  </a:extLst>
                </a:gridCol>
                <a:gridCol w="1433513">
                  <a:extLst>
                    <a:ext uri="{9D8B030D-6E8A-4147-A177-3AD203B41FA5}">
                      <a16:colId xmlns:a16="http://schemas.microsoft.com/office/drawing/2014/main" xmlns="" val="3710181866"/>
                    </a:ext>
                  </a:extLst>
                </a:gridCol>
                <a:gridCol w="1433513">
                  <a:extLst>
                    <a:ext uri="{9D8B030D-6E8A-4147-A177-3AD203B41FA5}">
                      <a16:colId xmlns:a16="http://schemas.microsoft.com/office/drawing/2014/main" xmlns="" val="3111627593"/>
                    </a:ext>
                  </a:extLst>
                </a:gridCol>
                <a:gridCol w="1433513">
                  <a:extLst>
                    <a:ext uri="{9D8B030D-6E8A-4147-A177-3AD203B41FA5}">
                      <a16:colId xmlns:a16="http://schemas.microsoft.com/office/drawing/2014/main" xmlns="" val="3917434450"/>
                    </a:ext>
                  </a:extLst>
                </a:gridCol>
                <a:gridCol w="1433513">
                  <a:extLst>
                    <a:ext uri="{9D8B030D-6E8A-4147-A177-3AD203B41FA5}">
                      <a16:colId xmlns:a16="http://schemas.microsoft.com/office/drawing/2014/main" xmlns="" val="4263245684"/>
                    </a:ext>
                  </a:extLst>
                </a:gridCol>
              </a:tblGrid>
              <a:tr h="378883"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类别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体重（</a:t>
                      </a:r>
                      <a:r>
                        <a:rPr lang="en-US" sz="1800" kern="100">
                          <a:effectLst/>
                        </a:rPr>
                        <a:t>kg</a:t>
                      </a:r>
                      <a:r>
                        <a:rPr lang="zh-CN" sz="1800" kern="100">
                          <a:effectLst/>
                        </a:rPr>
                        <a:t>）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风干料量（</a:t>
                      </a:r>
                      <a:r>
                        <a:rPr lang="en-US" sz="1800" kern="100">
                          <a:effectLst/>
                        </a:rPr>
                        <a:t>kg</a:t>
                      </a:r>
                      <a:r>
                        <a:rPr lang="zh-CN" sz="1800" kern="100">
                          <a:effectLst/>
                        </a:rPr>
                        <a:t>）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类别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体重（</a:t>
                      </a:r>
                      <a:r>
                        <a:rPr lang="en-US" sz="1800" kern="100">
                          <a:effectLst/>
                        </a:rPr>
                        <a:t>kg</a:t>
                      </a:r>
                      <a:r>
                        <a:rPr lang="zh-CN" sz="1800" kern="100">
                          <a:effectLst/>
                        </a:rPr>
                        <a:t>）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风干料量（</a:t>
                      </a:r>
                      <a:r>
                        <a:rPr lang="en-US" sz="1800" kern="100">
                          <a:effectLst/>
                        </a:rPr>
                        <a:t>kg</a:t>
                      </a:r>
                      <a:r>
                        <a:rPr lang="zh-CN" sz="1800" kern="100">
                          <a:effectLst/>
                        </a:rPr>
                        <a:t>）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37611051"/>
                  </a:ext>
                </a:extLst>
              </a:tr>
              <a:tr h="378883">
                <a:tc rowSpan="4"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妊娠前期母猪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＜</a:t>
                      </a:r>
                      <a:r>
                        <a:rPr lang="en-US" sz="1800" kern="100">
                          <a:effectLst/>
                        </a:rPr>
                        <a:t>90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1.5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哺乳期母猪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＜</a:t>
                      </a:r>
                      <a:r>
                        <a:rPr lang="en-US" sz="1800" kern="100">
                          <a:effectLst/>
                        </a:rPr>
                        <a:t>90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4.8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27954439"/>
                  </a:ext>
                </a:extLst>
              </a:tr>
              <a:tr h="3788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90</a:t>
                      </a:r>
                      <a:r>
                        <a:rPr lang="zh-CN" sz="1800" kern="100">
                          <a:effectLst/>
                        </a:rPr>
                        <a:t>～</a:t>
                      </a:r>
                      <a:r>
                        <a:rPr lang="en-US" sz="1800" kern="100">
                          <a:effectLst/>
                        </a:rPr>
                        <a:t>120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1.7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90</a:t>
                      </a:r>
                      <a:r>
                        <a:rPr lang="zh-CN" sz="1800" kern="100">
                          <a:effectLst/>
                        </a:rPr>
                        <a:t>～</a:t>
                      </a:r>
                      <a:r>
                        <a:rPr lang="en-US" sz="1800" kern="100">
                          <a:effectLst/>
                        </a:rPr>
                        <a:t>120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5.0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48915374"/>
                  </a:ext>
                </a:extLst>
              </a:tr>
              <a:tr h="3788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120</a:t>
                      </a:r>
                      <a:r>
                        <a:rPr lang="zh-CN" sz="1800" kern="100">
                          <a:effectLst/>
                        </a:rPr>
                        <a:t>～</a:t>
                      </a:r>
                      <a:r>
                        <a:rPr lang="en-US" sz="1800" kern="100">
                          <a:effectLst/>
                        </a:rPr>
                        <a:t>150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1.9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120</a:t>
                      </a:r>
                      <a:r>
                        <a:rPr lang="zh-CN" sz="1800" kern="100">
                          <a:effectLst/>
                        </a:rPr>
                        <a:t>～</a:t>
                      </a:r>
                      <a:r>
                        <a:rPr lang="en-US" sz="1800" kern="100">
                          <a:effectLst/>
                        </a:rPr>
                        <a:t>150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5.2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35989129"/>
                  </a:ext>
                </a:extLst>
              </a:tr>
              <a:tr h="3788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＞</a:t>
                      </a:r>
                      <a:r>
                        <a:rPr lang="en-US" sz="1800" kern="100">
                          <a:effectLst/>
                        </a:rPr>
                        <a:t>150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2.0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＞</a:t>
                      </a:r>
                      <a:r>
                        <a:rPr lang="en-US" sz="1800" kern="100">
                          <a:effectLst/>
                        </a:rPr>
                        <a:t>150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5.3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18078002"/>
                  </a:ext>
                </a:extLst>
              </a:tr>
              <a:tr h="378883">
                <a:tc rowSpan="4"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妊娠后期母猪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＜</a:t>
                      </a:r>
                      <a:r>
                        <a:rPr lang="en-US" sz="1800" kern="100">
                          <a:effectLst/>
                        </a:rPr>
                        <a:t>90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2.0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种公猪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＜</a:t>
                      </a:r>
                      <a:r>
                        <a:rPr lang="en-US" sz="1800" kern="100">
                          <a:effectLst/>
                        </a:rPr>
                        <a:t>90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1.4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49935980"/>
                  </a:ext>
                </a:extLst>
              </a:tr>
              <a:tr h="3788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90</a:t>
                      </a:r>
                      <a:r>
                        <a:rPr lang="zh-CN" sz="1800" kern="100">
                          <a:effectLst/>
                        </a:rPr>
                        <a:t>～</a:t>
                      </a:r>
                      <a:r>
                        <a:rPr lang="en-US" sz="1800" kern="100">
                          <a:effectLst/>
                        </a:rPr>
                        <a:t>120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2.2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90</a:t>
                      </a:r>
                      <a:r>
                        <a:rPr lang="zh-CN" sz="1800" kern="100">
                          <a:effectLst/>
                        </a:rPr>
                        <a:t>～</a:t>
                      </a:r>
                      <a:r>
                        <a:rPr lang="en-US" sz="1800" kern="100">
                          <a:effectLst/>
                        </a:rPr>
                        <a:t>150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1.9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92837251"/>
                  </a:ext>
                </a:extLst>
              </a:tr>
              <a:tr h="3788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120</a:t>
                      </a:r>
                      <a:r>
                        <a:rPr lang="zh-CN" sz="1800" kern="100">
                          <a:effectLst/>
                        </a:rPr>
                        <a:t>～</a:t>
                      </a:r>
                      <a:r>
                        <a:rPr lang="en-US" sz="1800" kern="100">
                          <a:effectLst/>
                        </a:rPr>
                        <a:t>150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2.4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＞</a:t>
                      </a:r>
                      <a:r>
                        <a:rPr lang="en-US" sz="1800" kern="100">
                          <a:effectLst/>
                        </a:rPr>
                        <a:t>150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2.3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73854789"/>
                  </a:ext>
                </a:extLst>
              </a:tr>
              <a:tr h="3788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800" kern="100">
                          <a:effectLst/>
                        </a:rPr>
                        <a:t>＞</a:t>
                      </a:r>
                      <a:r>
                        <a:rPr lang="en-US" sz="1800" kern="100">
                          <a:effectLst/>
                        </a:rPr>
                        <a:t>150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2.5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93777593"/>
                  </a:ext>
                </a:extLst>
              </a:tr>
            </a:tbl>
          </a:graphicData>
        </a:graphic>
      </p:graphicFrame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D3F44292-A06A-4BB1-A358-A2C673ECB7D5}"/>
              </a:ext>
            </a:extLst>
          </p:cNvPr>
          <p:cNvSpPr txBox="1"/>
          <p:nvPr/>
        </p:nvSpPr>
        <p:spPr>
          <a:xfrm>
            <a:off x="695960" y="5750560"/>
            <a:ext cx="98107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just"/>
            <a:r>
              <a:rPr lang="zh-CN" altLang="zh-CN" sz="1800" b="1" kern="100" dirty="0">
                <a:effectLst/>
                <a:latin typeface="+mn-ea"/>
              </a:rPr>
              <a:t>如某猪场有杜洛克成年公猪</a:t>
            </a:r>
            <a:r>
              <a:rPr lang="en-US" altLang="zh-CN" sz="1800" b="1" kern="100" dirty="0">
                <a:effectLst/>
                <a:latin typeface="+mn-ea"/>
              </a:rPr>
              <a:t>20</a:t>
            </a:r>
            <a:r>
              <a:rPr lang="zh-CN" altLang="zh-CN" sz="1800" b="1" kern="100" dirty="0">
                <a:effectLst/>
                <a:latin typeface="+mn-ea"/>
              </a:rPr>
              <a:t>头，体重</a:t>
            </a:r>
            <a:r>
              <a:rPr lang="en-US" altLang="zh-CN" sz="1800" b="1" kern="100" dirty="0">
                <a:effectLst/>
                <a:latin typeface="+mn-ea"/>
              </a:rPr>
              <a:t>150</a:t>
            </a:r>
            <a:r>
              <a:rPr lang="zh-CN" altLang="zh-CN" sz="1800" b="1" kern="100" dirty="0">
                <a:effectLst/>
                <a:latin typeface="+mn-ea"/>
              </a:rPr>
              <a:t>～</a:t>
            </a:r>
            <a:r>
              <a:rPr lang="en-US" altLang="zh-CN" sz="1800" b="1" kern="100" dirty="0">
                <a:effectLst/>
                <a:latin typeface="+mn-ea"/>
              </a:rPr>
              <a:t>180kg</a:t>
            </a:r>
            <a:r>
              <a:rPr lang="zh-CN" altLang="zh-CN" sz="1800" b="1" kern="100" dirty="0">
                <a:effectLst/>
                <a:latin typeface="+mn-ea"/>
              </a:rPr>
              <a:t>，经查瘦肉型猪饲养标准其日粮定额为</a:t>
            </a:r>
            <a:r>
              <a:rPr lang="en-US" altLang="zh-CN" sz="1800" b="1" kern="100" dirty="0">
                <a:effectLst/>
                <a:latin typeface="+mn-ea"/>
              </a:rPr>
              <a:t>2.3kg</a:t>
            </a:r>
            <a:r>
              <a:rPr lang="zh-CN" altLang="zh-CN" sz="1800" b="1" kern="100" dirty="0">
                <a:effectLst/>
                <a:latin typeface="+mn-ea"/>
              </a:rPr>
              <a:t>，则该猪群一周的饲料需要量</a:t>
            </a:r>
            <a:r>
              <a:rPr lang="en-US" altLang="zh-CN" sz="1800" b="1" kern="100" dirty="0">
                <a:effectLst/>
                <a:latin typeface="+mn-ea"/>
              </a:rPr>
              <a:t>=</a:t>
            </a:r>
            <a:r>
              <a:rPr lang="zh-CN" altLang="zh-CN" sz="1800" b="1" kern="100" dirty="0">
                <a:effectLst/>
                <a:latin typeface="+mn-ea"/>
              </a:rPr>
              <a:t>猪群头数×日粮定额×饲养天数</a:t>
            </a:r>
            <a:r>
              <a:rPr lang="en-US" altLang="zh-CN" sz="1800" b="1" kern="100" dirty="0">
                <a:effectLst/>
                <a:latin typeface="+mn-ea"/>
              </a:rPr>
              <a:t>=20</a:t>
            </a:r>
            <a:r>
              <a:rPr lang="zh-CN" altLang="zh-CN" sz="1800" b="1" kern="100" dirty="0">
                <a:effectLst/>
                <a:latin typeface="+mn-ea"/>
              </a:rPr>
              <a:t>×</a:t>
            </a:r>
            <a:r>
              <a:rPr lang="en-US" altLang="zh-CN" sz="1800" b="1" kern="100" dirty="0">
                <a:effectLst/>
                <a:latin typeface="+mn-ea"/>
              </a:rPr>
              <a:t>2.3</a:t>
            </a:r>
            <a:r>
              <a:rPr lang="zh-CN" altLang="zh-CN" sz="1800" b="1" kern="100" dirty="0">
                <a:effectLst/>
                <a:latin typeface="+mn-ea"/>
              </a:rPr>
              <a:t>×</a:t>
            </a:r>
            <a:r>
              <a:rPr lang="en-US" altLang="zh-CN" sz="1800" b="1" kern="100" dirty="0">
                <a:effectLst/>
                <a:latin typeface="+mn-ea"/>
              </a:rPr>
              <a:t>7=322</a:t>
            </a:r>
            <a:r>
              <a:rPr lang="zh-CN" altLang="zh-CN" sz="1800" b="1" kern="100" dirty="0">
                <a:effectLst/>
                <a:latin typeface="+mn-ea"/>
              </a:rPr>
              <a:t>（</a:t>
            </a:r>
            <a:r>
              <a:rPr lang="en-US" altLang="zh-CN" sz="1800" b="1" kern="100" dirty="0">
                <a:effectLst/>
                <a:latin typeface="+mn-ea"/>
              </a:rPr>
              <a:t>kg</a:t>
            </a:r>
            <a:r>
              <a:rPr lang="zh-CN" altLang="zh-CN" sz="1800" b="1" kern="100" dirty="0">
                <a:effectLst/>
                <a:latin typeface="+mn-ea"/>
              </a:rPr>
              <a:t>）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xmlns="" id="{5B5C5BF3-8CA4-44D2-A4F6-59ADD81B5462}"/>
              </a:ext>
            </a:extLst>
          </p:cNvPr>
          <p:cNvSpPr txBox="1"/>
          <p:nvPr/>
        </p:nvSpPr>
        <p:spPr>
          <a:xfrm>
            <a:off x="2374900" y="130358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b="1" kern="10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表</a:t>
            </a:r>
            <a:r>
              <a:rPr lang="en-US" altLang="zh-CN" b="1" kern="10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7   </a:t>
            </a:r>
            <a:r>
              <a:rPr lang="zh-CN" altLang="zh-CN" b="1" kern="10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瘦肉型种猪采食日粮定额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604582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标题 2">
            <a:extLst>
              <a:ext uri="{FF2B5EF4-FFF2-40B4-BE49-F238E27FC236}">
                <a16:creationId xmlns:a16="http://schemas.microsoft.com/office/drawing/2014/main" xmlns="" id="{D6E8726C-4367-45B8-9C12-64EDDF13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四、饲料供应计划的编制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910B93A5-B479-42B0-BA84-6548573D5D12}"/>
              </a:ext>
            </a:extLst>
          </p:cNvPr>
          <p:cNvSpPr txBox="1"/>
          <p:nvPr/>
        </p:nvSpPr>
        <p:spPr>
          <a:xfrm>
            <a:off x="695960" y="1239520"/>
            <a:ext cx="9610090" cy="53913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kern="100" dirty="0">
                <a:effectLst/>
                <a:latin typeface="+mn-ea"/>
              </a:rPr>
              <a:t>（二）饲料供应计划的编制</a:t>
            </a:r>
          </a:p>
          <a:p>
            <a:pPr>
              <a:lnSpc>
                <a:spcPct val="150000"/>
              </a:lnSpc>
            </a:pPr>
            <a:r>
              <a:rPr lang="zh-CN" altLang="en-US" sz="2400" kern="100" dirty="0">
                <a:effectLst/>
                <a:latin typeface="+mn-ea"/>
              </a:rPr>
              <a:t>饲料供应计划包括</a:t>
            </a:r>
            <a:r>
              <a:rPr lang="zh-CN" altLang="en-US" sz="2400" kern="100" dirty="0">
                <a:solidFill>
                  <a:srgbClr val="FF0000"/>
                </a:solidFill>
                <a:effectLst/>
                <a:latin typeface="+mn-ea"/>
              </a:rPr>
              <a:t>编制饲料供需平衡表</a:t>
            </a:r>
            <a:r>
              <a:rPr lang="zh-CN" altLang="en-US" sz="2400" kern="100" dirty="0">
                <a:effectLst/>
                <a:latin typeface="+mn-ea"/>
              </a:rPr>
              <a:t>和</a:t>
            </a:r>
            <a:r>
              <a:rPr lang="zh-CN" altLang="en-US" sz="2400" kern="100" dirty="0">
                <a:solidFill>
                  <a:srgbClr val="FF0000"/>
                </a:solidFill>
                <a:effectLst/>
                <a:latin typeface="+mn-ea"/>
              </a:rPr>
              <a:t>饲料供应计划表</a:t>
            </a:r>
            <a:r>
              <a:rPr lang="zh-CN" altLang="en-US" sz="2400" kern="100" dirty="0">
                <a:effectLst/>
                <a:latin typeface="+mn-ea"/>
              </a:rPr>
              <a:t>两方面内容。</a:t>
            </a:r>
          </a:p>
          <a:p>
            <a:pPr>
              <a:lnSpc>
                <a:spcPct val="150000"/>
              </a:lnSpc>
            </a:pPr>
            <a:r>
              <a:rPr lang="en-US" altLang="zh-CN" sz="2000" kern="100" dirty="0">
                <a:effectLst/>
                <a:latin typeface="+mn-ea"/>
              </a:rPr>
              <a:t>1</a:t>
            </a:r>
            <a:r>
              <a:rPr lang="zh-CN" altLang="en-US" sz="2000" kern="100" dirty="0">
                <a:effectLst/>
                <a:latin typeface="+mn-ea"/>
              </a:rPr>
              <a:t>．饲料供需平衡表的制定</a:t>
            </a:r>
          </a:p>
          <a:p>
            <a:pPr>
              <a:lnSpc>
                <a:spcPct val="150000"/>
              </a:lnSpc>
            </a:pPr>
            <a:r>
              <a:rPr lang="zh-CN" altLang="en-US" sz="2000" kern="100" dirty="0">
                <a:effectLst/>
                <a:latin typeface="+mn-ea"/>
              </a:rPr>
              <a:t>       制定饲料供应计划首先要求做到供需平衡。所谓饲料供需平衡是指饲料需要量与供应量在对比上的平衡关系，用以检查饲料的余缺情况，以便得到及时的调整达到积极的平衡要求。饲料的供需平衡情况可通过制定供需平衡表来反映。</a:t>
            </a:r>
            <a:endParaRPr lang="en-US" altLang="zh-CN" sz="2000" kern="100" dirty="0">
              <a:effectLst/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kern="100" dirty="0">
                <a:effectLst/>
                <a:latin typeface="+mn-ea"/>
              </a:rPr>
              <a:t>2.</a:t>
            </a:r>
            <a:r>
              <a:rPr lang="zh-CN" altLang="en-US" sz="2000" kern="100" dirty="0">
                <a:effectLst/>
                <a:latin typeface="+mn-ea"/>
              </a:rPr>
              <a:t>饲料供应计划表的制定</a:t>
            </a:r>
          </a:p>
          <a:p>
            <a:pPr>
              <a:lnSpc>
                <a:spcPct val="150000"/>
              </a:lnSpc>
            </a:pPr>
            <a:r>
              <a:rPr lang="zh-CN" altLang="en-US" sz="2000" kern="100" dirty="0">
                <a:effectLst/>
                <a:latin typeface="+mn-ea"/>
              </a:rPr>
              <a:t>       编制猪场饲料供应计划要以猪场饲料需要量计划和饲料来源为依据。由于一个猪场可能存在多个不同猪群，故需要计算不同类别猪群饲料需要量，最终累计得出总饲料需要量。如果需要计算原料需要量，则按其相应饲料配方进行计算后得出。</a:t>
            </a:r>
          </a:p>
          <a:p>
            <a:pPr>
              <a:lnSpc>
                <a:spcPct val="150000"/>
              </a:lnSpc>
            </a:pP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28963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标题 2">
            <a:extLst>
              <a:ext uri="{FF2B5EF4-FFF2-40B4-BE49-F238E27FC236}">
                <a16:creationId xmlns:a16="http://schemas.microsoft.com/office/drawing/2014/main" xmlns="" id="{D6E8726C-4367-45B8-9C12-64EDDF13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四、饲料供应计划的编制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xmlns="" id="{2AA885D0-DA1E-467A-9ACA-AF2A9B667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215543"/>
              </p:ext>
            </p:extLst>
          </p:nvPr>
        </p:nvGraphicFramePr>
        <p:xfrm>
          <a:off x="523875" y="2648743"/>
          <a:ext cx="10906130" cy="299958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15966">
                  <a:extLst>
                    <a:ext uri="{9D8B030D-6E8A-4147-A177-3AD203B41FA5}">
                      <a16:colId xmlns:a16="http://schemas.microsoft.com/office/drawing/2014/main" xmlns="" val="1416534010"/>
                    </a:ext>
                  </a:extLst>
                </a:gridCol>
                <a:gridCol w="714744">
                  <a:extLst>
                    <a:ext uri="{9D8B030D-6E8A-4147-A177-3AD203B41FA5}">
                      <a16:colId xmlns:a16="http://schemas.microsoft.com/office/drawing/2014/main" xmlns="" val="2852962444"/>
                    </a:ext>
                  </a:extLst>
                </a:gridCol>
                <a:gridCol w="714744">
                  <a:extLst>
                    <a:ext uri="{9D8B030D-6E8A-4147-A177-3AD203B41FA5}">
                      <a16:colId xmlns:a16="http://schemas.microsoft.com/office/drawing/2014/main" xmlns="" val="1491432675"/>
                    </a:ext>
                  </a:extLst>
                </a:gridCol>
                <a:gridCol w="714744">
                  <a:extLst>
                    <a:ext uri="{9D8B030D-6E8A-4147-A177-3AD203B41FA5}">
                      <a16:colId xmlns:a16="http://schemas.microsoft.com/office/drawing/2014/main" xmlns="" val="1729044339"/>
                    </a:ext>
                  </a:extLst>
                </a:gridCol>
                <a:gridCol w="714744">
                  <a:extLst>
                    <a:ext uri="{9D8B030D-6E8A-4147-A177-3AD203B41FA5}">
                      <a16:colId xmlns:a16="http://schemas.microsoft.com/office/drawing/2014/main" xmlns="" val="1128100250"/>
                    </a:ext>
                  </a:extLst>
                </a:gridCol>
                <a:gridCol w="714744">
                  <a:extLst>
                    <a:ext uri="{9D8B030D-6E8A-4147-A177-3AD203B41FA5}">
                      <a16:colId xmlns:a16="http://schemas.microsoft.com/office/drawing/2014/main" xmlns="" val="493319205"/>
                    </a:ext>
                  </a:extLst>
                </a:gridCol>
                <a:gridCol w="714744">
                  <a:extLst>
                    <a:ext uri="{9D8B030D-6E8A-4147-A177-3AD203B41FA5}">
                      <a16:colId xmlns:a16="http://schemas.microsoft.com/office/drawing/2014/main" xmlns="" val="982640097"/>
                    </a:ext>
                  </a:extLst>
                </a:gridCol>
                <a:gridCol w="714744">
                  <a:extLst>
                    <a:ext uri="{9D8B030D-6E8A-4147-A177-3AD203B41FA5}">
                      <a16:colId xmlns:a16="http://schemas.microsoft.com/office/drawing/2014/main" xmlns="" val="1361735548"/>
                    </a:ext>
                  </a:extLst>
                </a:gridCol>
                <a:gridCol w="714744">
                  <a:extLst>
                    <a:ext uri="{9D8B030D-6E8A-4147-A177-3AD203B41FA5}">
                      <a16:colId xmlns:a16="http://schemas.microsoft.com/office/drawing/2014/main" xmlns="" val="4268256998"/>
                    </a:ext>
                  </a:extLst>
                </a:gridCol>
                <a:gridCol w="714744">
                  <a:extLst>
                    <a:ext uri="{9D8B030D-6E8A-4147-A177-3AD203B41FA5}">
                      <a16:colId xmlns:a16="http://schemas.microsoft.com/office/drawing/2014/main" xmlns="" val="3504837201"/>
                    </a:ext>
                  </a:extLst>
                </a:gridCol>
                <a:gridCol w="714744">
                  <a:extLst>
                    <a:ext uri="{9D8B030D-6E8A-4147-A177-3AD203B41FA5}">
                      <a16:colId xmlns:a16="http://schemas.microsoft.com/office/drawing/2014/main" xmlns="" val="502664860"/>
                    </a:ext>
                  </a:extLst>
                </a:gridCol>
                <a:gridCol w="714744">
                  <a:extLst>
                    <a:ext uri="{9D8B030D-6E8A-4147-A177-3AD203B41FA5}">
                      <a16:colId xmlns:a16="http://schemas.microsoft.com/office/drawing/2014/main" xmlns="" val="1699324254"/>
                    </a:ext>
                  </a:extLst>
                </a:gridCol>
                <a:gridCol w="714744">
                  <a:extLst>
                    <a:ext uri="{9D8B030D-6E8A-4147-A177-3AD203B41FA5}">
                      <a16:colId xmlns:a16="http://schemas.microsoft.com/office/drawing/2014/main" xmlns="" val="797518620"/>
                    </a:ext>
                  </a:extLst>
                </a:gridCol>
                <a:gridCol w="714744">
                  <a:extLst>
                    <a:ext uri="{9D8B030D-6E8A-4147-A177-3AD203B41FA5}">
                      <a16:colId xmlns:a16="http://schemas.microsoft.com/office/drawing/2014/main" xmlns="" val="1770806822"/>
                    </a:ext>
                  </a:extLst>
                </a:gridCol>
                <a:gridCol w="714744">
                  <a:extLst>
                    <a:ext uri="{9D8B030D-6E8A-4147-A177-3AD203B41FA5}">
                      <a16:colId xmlns:a16="http://schemas.microsoft.com/office/drawing/2014/main" xmlns="" val="384803325"/>
                    </a:ext>
                  </a:extLst>
                </a:gridCol>
                <a:gridCol w="183748">
                  <a:extLst>
                    <a:ext uri="{9D8B030D-6E8A-4147-A177-3AD203B41FA5}">
                      <a16:colId xmlns:a16="http://schemas.microsoft.com/office/drawing/2014/main" xmlns="" val="168700554"/>
                    </a:ext>
                  </a:extLst>
                </a:gridCol>
              </a:tblGrid>
              <a:tr h="1130917">
                <a:tc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序号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饲料名称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规格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计量单位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需要量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供应量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平衡差额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7333258"/>
                  </a:ext>
                </a:extLst>
              </a:tr>
              <a:tr h="1130917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生产用量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基础用量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期末储备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合计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期初库存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自产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采购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动用储备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合计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余＋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600" kern="100">
                          <a:effectLst/>
                        </a:rPr>
                        <a:t>缺－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884563167"/>
                  </a:ext>
                </a:extLst>
              </a:tr>
              <a:tr h="368874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</a:rPr>
                        <a:t> 1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5087530"/>
                  </a:ext>
                </a:extLst>
              </a:tr>
              <a:tr h="368874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</a:rPr>
                        <a:t> 2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58380604"/>
                  </a:ext>
                </a:extLst>
              </a:tr>
            </a:tbl>
          </a:graphicData>
        </a:graphic>
      </p:graphicFrame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3CFD1F9C-76DE-425B-8E6C-BFC760FBE13D}"/>
              </a:ext>
            </a:extLst>
          </p:cNvPr>
          <p:cNvSpPr txBox="1"/>
          <p:nvPr/>
        </p:nvSpPr>
        <p:spPr>
          <a:xfrm>
            <a:off x="2505075" y="179716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27000" algn="ctr"/>
            <a:r>
              <a:rPr lang="zh-CN" altLang="en-US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表</a:t>
            </a:r>
            <a:r>
              <a:rPr lang="en-US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8</a:t>
            </a:r>
            <a:r>
              <a:rPr lang="zh-CN" altLang="en-US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zh-CN" altLang="en-US" sz="1800" u="sng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         </a:t>
            </a:r>
            <a:r>
              <a:rPr lang="zh-CN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季（年）度饲料供需平衡表</a:t>
            </a:r>
            <a:endParaRPr lang="zh-CN" altLang="zh-CN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67152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标题 2">
            <a:extLst>
              <a:ext uri="{FF2B5EF4-FFF2-40B4-BE49-F238E27FC236}">
                <a16:creationId xmlns:a16="http://schemas.microsoft.com/office/drawing/2014/main" xmlns="" id="{D6E8726C-4367-45B8-9C12-64EDDF13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四、饲料供应计划的编制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xmlns="" id="{86AF58C6-D358-4691-A50E-16295E730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700559"/>
              </p:ext>
            </p:extLst>
          </p:nvPr>
        </p:nvGraphicFramePr>
        <p:xfrm>
          <a:off x="295275" y="2587309"/>
          <a:ext cx="11363327" cy="343138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46703">
                  <a:extLst>
                    <a:ext uri="{9D8B030D-6E8A-4147-A177-3AD203B41FA5}">
                      <a16:colId xmlns:a16="http://schemas.microsoft.com/office/drawing/2014/main" xmlns="" val="1240204868"/>
                    </a:ext>
                  </a:extLst>
                </a:gridCol>
                <a:gridCol w="1251603">
                  <a:extLst>
                    <a:ext uri="{9D8B030D-6E8A-4147-A177-3AD203B41FA5}">
                      <a16:colId xmlns:a16="http://schemas.microsoft.com/office/drawing/2014/main" xmlns="" val="1286515231"/>
                    </a:ext>
                  </a:extLst>
                </a:gridCol>
                <a:gridCol w="825206">
                  <a:extLst>
                    <a:ext uri="{9D8B030D-6E8A-4147-A177-3AD203B41FA5}">
                      <a16:colId xmlns:a16="http://schemas.microsoft.com/office/drawing/2014/main" xmlns="" val="3929468398"/>
                    </a:ext>
                  </a:extLst>
                </a:gridCol>
                <a:gridCol w="874918">
                  <a:extLst>
                    <a:ext uri="{9D8B030D-6E8A-4147-A177-3AD203B41FA5}">
                      <a16:colId xmlns:a16="http://schemas.microsoft.com/office/drawing/2014/main" xmlns="" val="3111213566"/>
                    </a:ext>
                  </a:extLst>
                </a:gridCol>
                <a:gridCol w="845091">
                  <a:extLst>
                    <a:ext uri="{9D8B030D-6E8A-4147-A177-3AD203B41FA5}">
                      <a16:colId xmlns:a16="http://schemas.microsoft.com/office/drawing/2014/main" xmlns="" val="2854115256"/>
                    </a:ext>
                  </a:extLst>
                </a:gridCol>
                <a:gridCol w="845091">
                  <a:extLst>
                    <a:ext uri="{9D8B030D-6E8A-4147-A177-3AD203B41FA5}">
                      <a16:colId xmlns:a16="http://schemas.microsoft.com/office/drawing/2014/main" xmlns="" val="2257805603"/>
                    </a:ext>
                  </a:extLst>
                </a:gridCol>
                <a:gridCol w="765553">
                  <a:extLst>
                    <a:ext uri="{9D8B030D-6E8A-4147-A177-3AD203B41FA5}">
                      <a16:colId xmlns:a16="http://schemas.microsoft.com/office/drawing/2014/main" xmlns="" val="1067503244"/>
                    </a:ext>
                  </a:extLst>
                </a:gridCol>
                <a:gridCol w="1080060">
                  <a:extLst>
                    <a:ext uri="{9D8B030D-6E8A-4147-A177-3AD203B41FA5}">
                      <a16:colId xmlns:a16="http://schemas.microsoft.com/office/drawing/2014/main" xmlns="" val="3920414306"/>
                    </a:ext>
                  </a:extLst>
                </a:gridCol>
                <a:gridCol w="1010118">
                  <a:extLst>
                    <a:ext uri="{9D8B030D-6E8A-4147-A177-3AD203B41FA5}">
                      <a16:colId xmlns:a16="http://schemas.microsoft.com/office/drawing/2014/main" xmlns="" val="2287525551"/>
                    </a:ext>
                  </a:extLst>
                </a:gridCol>
                <a:gridCol w="1286140">
                  <a:extLst>
                    <a:ext uri="{9D8B030D-6E8A-4147-A177-3AD203B41FA5}">
                      <a16:colId xmlns:a16="http://schemas.microsoft.com/office/drawing/2014/main" xmlns="" val="1849541128"/>
                    </a:ext>
                  </a:extLst>
                </a:gridCol>
                <a:gridCol w="1289773">
                  <a:extLst>
                    <a:ext uri="{9D8B030D-6E8A-4147-A177-3AD203B41FA5}">
                      <a16:colId xmlns:a16="http://schemas.microsoft.com/office/drawing/2014/main" xmlns="" val="947650114"/>
                    </a:ext>
                  </a:extLst>
                </a:gridCol>
                <a:gridCol w="643071">
                  <a:extLst>
                    <a:ext uri="{9D8B030D-6E8A-4147-A177-3AD203B41FA5}">
                      <a16:colId xmlns:a16="http://schemas.microsoft.com/office/drawing/2014/main" xmlns="" val="4259310561"/>
                    </a:ext>
                  </a:extLst>
                </a:gridCol>
              </a:tblGrid>
              <a:tr h="1072923">
                <a:tc>
                  <a:txBody>
                    <a:bodyPr/>
                    <a:lstStyle/>
                    <a:p>
                      <a:pPr algn="ctr"/>
                      <a:r>
                        <a:rPr lang="zh-CN" sz="2000" kern="100" dirty="0">
                          <a:effectLst/>
                        </a:rPr>
                        <a:t>序号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000" kern="100" dirty="0">
                          <a:effectLst/>
                        </a:rPr>
                        <a:t>饲料名称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000" kern="100">
                          <a:effectLst/>
                        </a:rPr>
                        <a:t>规格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000" kern="100" dirty="0">
                          <a:effectLst/>
                        </a:rPr>
                        <a:t>计量单位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000" kern="100">
                          <a:effectLst/>
                        </a:rPr>
                        <a:t>日均用量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000" kern="100">
                          <a:effectLst/>
                        </a:rPr>
                        <a:t>单价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000" kern="100">
                          <a:effectLst/>
                        </a:rPr>
                        <a:t>金额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zh-CN" sz="2000" kern="100">
                          <a:effectLst/>
                        </a:rPr>
                        <a:t>每季供应量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000" kern="100">
                          <a:effectLst/>
                        </a:rPr>
                        <a:t>备注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72363672"/>
                  </a:ext>
                </a:extLst>
              </a:tr>
              <a:tr h="752409"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000" kern="100" dirty="0">
                          <a:effectLst/>
                        </a:rPr>
                        <a:t>一季度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000" kern="100" dirty="0">
                          <a:effectLst/>
                        </a:rPr>
                        <a:t>二季度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000" kern="100">
                          <a:effectLst/>
                        </a:rPr>
                        <a:t>三季度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000" kern="100" dirty="0">
                          <a:effectLst/>
                        </a:rPr>
                        <a:t>四季度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15264291"/>
                  </a:ext>
                </a:extLst>
              </a:tr>
              <a:tr h="853638"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1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000" kern="100">
                          <a:effectLst/>
                        </a:rPr>
                        <a:t>仔猪料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09632673"/>
                  </a:ext>
                </a:extLst>
              </a:tr>
              <a:tr h="376205"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 dirty="0">
                          <a:effectLst/>
                        </a:rPr>
                        <a:t> ……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10679543"/>
                  </a:ext>
                </a:extLst>
              </a:tr>
              <a:tr h="376205"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11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000" kern="100">
                          <a:effectLst/>
                        </a:rPr>
                        <a:t>玉米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10420973"/>
                  </a:ext>
                </a:extLst>
              </a:tr>
            </a:tbl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BCFDEF2A-1A52-41EF-A408-4C4E37DDB07A}"/>
              </a:ext>
            </a:extLst>
          </p:cNvPr>
          <p:cNvSpPr txBox="1"/>
          <p:nvPr/>
        </p:nvSpPr>
        <p:spPr>
          <a:xfrm>
            <a:off x="3638550" y="1781780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 kern="100" dirty="0">
                <a:ea typeface="宋体" panose="02010600030101010101" pitchFamily="2" charset="-122"/>
                <a:cs typeface="Times New Roman" panose="02020603050405020304" pitchFamily="18" charset="0"/>
              </a:rPr>
              <a:t>表</a:t>
            </a:r>
            <a:r>
              <a:rPr lang="en-US" altLang="zh-CN" sz="2000" b="1" kern="100" dirty="0">
                <a:ea typeface="宋体" panose="02010600030101010101" pitchFamily="2" charset="-122"/>
                <a:cs typeface="Times New Roman" panose="02020603050405020304" pitchFamily="18" charset="0"/>
              </a:rPr>
              <a:t>9     </a:t>
            </a:r>
            <a:r>
              <a:rPr lang="en-US" altLang="zh-CN" sz="2000" b="1" u="sng" kern="100" dirty="0">
                <a:ea typeface="宋体" panose="02010600030101010101" pitchFamily="2" charset="-122"/>
                <a:cs typeface="Times New Roman" panose="02020603050405020304" pitchFamily="18" charset="0"/>
              </a:rPr>
              <a:t>         </a:t>
            </a:r>
            <a:r>
              <a:rPr lang="zh-CN" altLang="zh-CN" sz="2000" b="1" kern="10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年度饲料供应计划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82613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Grp="1" noChangeArrowheads="1"/>
          </p:cNvSpPr>
          <p:nvPr>
            <p:ph idx="1"/>
          </p:nvPr>
        </p:nvSpPr>
        <p:spPr>
          <a:xfrm>
            <a:off x="838200" y="2159000"/>
            <a:ext cx="10515600" cy="43513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/>
            <a:r>
              <a:rPr lang="zh-CN" altLang="en-US" sz="7200" dirty="0">
                <a:solidFill>
                  <a:srgbClr val="000099"/>
                </a:solidFill>
                <a:ea typeface="华文行楷" pitchFamily="2" charset="-122"/>
              </a:rPr>
              <a:t>谢谢大家！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61597699-70f1-4b6a-ab61-0095a58b52bb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项目一</Template>
  <TotalTime>1964</TotalTime>
  <Words>537</Words>
  <Application>Microsoft Office PowerPoint</Application>
  <PresentationFormat>宽屏</PresentationFormat>
  <Paragraphs>181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【苹果】迟暮朝朝醉晚灯</vt:lpstr>
      <vt:lpstr>等线</vt:lpstr>
      <vt:lpstr>等线 Light</vt:lpstr>
      <vt:lpstr>方正兰亭超细黑简体</vt:lpstr>
      <vt:lpstr>华文行楷</vt:lpstr>
      <vt:lpstr>宋体</vt:lpstr>
      <vt:lpstr>微软雅黑</vt:lpstr>
      <vt:lpstr>Arial</vt:lpstr>
      <vt:lpstr>Times New Roman</vt:lpstr>
      <vt:lpstr>Office 主题​​</vt:lpstr>
      <vt:lpstr>PowerPoint 演示文稿</vt:lpstr>
      <vt:lpstr>四、饲料供应计划的编制</vt:lpstr>
      <vt:lpstr>PowerPoint 演示文稿</vt:lpstr>
      <vt:lpstr>四、饲料供应计划的编制</vt:lpstr>
      <vt:lpstr>四、饲料供应计划的编制</vt:lpstr>
      <vt:lpstr>四、饲料供应计划的编制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动物繁殖与改良</dc:title>
  <dc:creator>李 玉丹</dc:creator>
  <cp:lastModifiedBy>FKL</cp:lastModifiedBy>
  <cp:revision>454</cp:revision>
  <dcterms:created xsi:type="dcterms:W3CDTF">2019-09-17T02:06:00Z</dcterms:created>
  <dcterms:modified xsi:type="dcterms:W3CDTF">2021-02-09T08:37:02Z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