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781" r:id="rId2"/>
    <p:sldId id="942" r:id="rId3"/>
    <p:sldId id="943" r:id="rId4"/>
    <p:sldId id="944" r:id="rId5"/>
    <p:sldId id="581" r:id="rId6"/>
  </p:sldIdLst>
  <p:sldSz cx="12192000" cy="6858000"/>
  <p:notesSz cx="6858000" cy="9144000"/>
  <p:custDataLst>
    <p:tags r:id="rId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D61AFD41-8F08-4DDA-8C70-776A9C13B488}">
          <p14:sldIdLst>
            <p14:sldId id="781"/>
          </p14:sldIdLst>
        </p14:section>
        <p14:section name="无标题节" id="{65E9E8E5-4854-4803-BE43-5695F88C266D}">
          <p14:sldIdLst>
            <p14:sldId id="942"/>
            <p14:sldId id="943"/>
            <p14:sldId id="944"/>
            <p14:sldId id="58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119F"/>
    <a:srgbClr val="C02BE9"/>
    <a:srgbClr val="F71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92" y="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89B1B1-D084-40F3-A8CC-6C808683DC69}" type="datetimeFigureOut">
              <a:rPr lang="zh-CN" altLang="en-US" smtClean="0"/>
              <a:t>2021/2/9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1B2CA-97E2-417C-BA7A-89DEDF11C553}" type="slidenum">
              <a:rPr lang="zh-CN" altLang="en-US" smtClean="0"/>
              <a:t>‹#›</a:t>
            </a:fld>
            <a:endParaRPr lang="zh-CN" altLang="en-US"/>
          </a:p>
        </p:txBody>
      </p:sp>
    </p:spTree>
    <p:extLst>
      <p:ext uri="{BB962C8B-B14F-4D97-AF65-F5344CB8AC3E}">
        <p14:creationId xmlns:p14="http://schemas.microsoft.com/office/powerpoint/2010/main" val="4014222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44257D9-AFC3-4A65-A4A4-ED3F9CE12E4F}" type="slidenum">
              <a:rPr lang="zh-CN" altLang="en-US" smtClean="0"/>
              <a:t>1</a:t>
            </a:fld>
            <a:endParaRPr lang="zh-CN" altLang="en-US"/>
          </a:p>
        </p:txBody>
      </p:sp>
    </p:spTree>
    <p:extLst>
      <p:ext uri="{BB962C8B-B14F-4D97-AF65-F5344CB8AC3E}">
        <p14:creationId xmlns:p14="http://schemas.microsoft.com/office/powerpoint/2010/main" val="3359826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590552" y="103188"/>
            <a:ext cx="10991849" cy="1314450"/>
          </a:xfrm>
        </p:spPr>
        <p:txBody>
          <a:bodyPr/>
          <a:lstStyle/>
          <a:p>
            <a:r>
              <a:rPr lang="zh-CN" altLang="en-US"/>
              <a:t>单击此处编辑母版标题样式</a:t>
            </a:r>
          </a:p>
        </p:txBody>
      </p:sp>
      <p:sp>
        <p:nvSpPr>
          <p:cNvPr id="3" name="文本占位符 2"/>
          <p:cNvSpPr>
            <a:spLocks noGrp="1"/>
          </p:cNvSpPr>
          <p:nvPr>
            <p:ph type="body" sz="half" idx="1"/>
          </p:nvPr>
        </p:nvSpPr>
        <p:spPr>
          <a:xfrm>
            <a:off x="609600" y="1600201"/>
            <a:ext cx="5384800" cy="445611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quarter" idx="2"/>
          </p:nvPr>
        </p:nvSpPr>
        <p:spPr>
          <a:xfrm>
            <a:off x="6197600" y="1600201"/>
            <a:ext cx="5384800" cy="21510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内容占位符 4"/>
          <p:cNvSpPr>
            <a:spLocks noGrp="1"/>
          </p:cNvSpPr>
          <p:nvPr>
            <p:ph sz="quarter" idx="3"/>
          </p:nvPr>
        </p:nvSpPr>
        <p:spPr>
          <a:xfrm>
            <a:off x="6197600" y="3903663"/>
            <a:ext cx="5384800" cy="215265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日期占位符 5"/>
          <p:cNvSpPr>
            <a:spLocks noGrp="1"/>
          </p:cNvSpPr>
          <p:nvPr>
            <p:ph type="dt" sz="half" idx="10"/>
          </p:nvPr>
        </p:nvSpPr>
        <p:spPr>
          <a:xfrm>
            <a:off x="609600" y="6243638"/>
            <a:ext cx="2844800" cy="457200"/>
          </a:xfrm>
        </p:spPr>
        <p:txBody>
          <a:bodyPr/>
          <a:lstStyle>
            <a:lvl1pPr>
              <a:defRPr/>
            </a:lvl1pPr>
          </a:lstStyle>
          <a:p>
            <a:endParaRPr lang="en-US" altLang="zh-CN"/>
          </a:p>
        </p:txBody>
      </p:sp>
      <p:sp>
        <p:nvSpPr>
          <p:cNvPr id="7" name="页脚占位符 6"/>
          <p:cNvSpPr>
            <a:spLocks noGrp="1"/>
          </p:cNvSpPr>
          <p:nvPr>
            <p:ph type="ftr" sz="quarter" idx="11"/>
          </p:nvPr>
        </p:nvSpPr>
        <p:spPr>
          <a:xfrm>
            <a:off x="4165600" y="6248400"/>
            <a:ext cx="3860800" cy="457200"/>
          </a:xfrm>
        </p:spPr>
        <p:txBody>
          <a:bodyPr/>
          <a:lstStyle>
            <a:lvl1pPr>
              <a:defRPr/>
            </a:lvl1pPr>
          </a:lstStyle>
          <a:p>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3000" b="-1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11B37-4316-4BB0-B8CE-E2E085AA07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1324324" y="-1122089"/>
            <a:ext cx="688932" cy="901874"/>
          </a:xfrm>
          <a:prstGeom prst="rect">
            <a:avLst/>
          </a:prstGeom>
          <a:solidFill>
            <a:srgbClr val="2EA7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2013256" y="-1122089"/>
            <a:ext cx="688932" cy="901874"/>
          </a:xfrm>
          <a:prstGeom prst="rect">
            <a:avLst/>
          </a:prstGeom>
          <a:solidFill>
            <a:srgbClr val="228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702188" y="-1122089"/>
            <a:ext cx="688932" cy="901874"/>
          </a:xfrm>
          <a:prstGeom prst="rect">
            <a:avLst/>
          </a:prstGeom>
          <a:solidFill>
            <a:srgbClr val="585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391120" y="-1122089"/>
            <a:ext cx="688932" cy="901874"/>
          </a:xfrm>
          <a:prstGeom prst="rect">
            <a:avLst/>
          </a:prstGeom>
          <a:solidFill>
            <a:srgbClr val="873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4080052" y="-1122089"/>
            <a:ext cx="688932" cy="901874"/>
          </a:xfrm>
          <a:prstGeom prst="rect">
            <a:avLst/>
          </a:prstGeom>
          <a:solidFill>
            <a:srgbClr val="D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3" cstate="email"/>
          <a:stretch>
            <a:fillRect/>
          </a:stretch>
        </p:blipFill>
        <p:spPr>
          <a:xfrm>
            <a:off x="308358" y="552952"/>
            <a:ext cx="6854456" cy="6854456"/>
          </a:xfrm>
          <a:prstGeom prst="rect">
            <a:avLst/>
          </a:prstGeom>
        </p:spPr>
      </p:pic>
      <p:pic>
        <p:nvPicPr>
          <p:cNvPr id="5" name="图片 4"/>
          <p:cNvPicPr>
            <a:picLocks noChangeAspect="1"/>
          </p:cNvPicPr>
          <p:nvPr/>
        </p:nvPicPr>
        <p:blipFill>
          <a:blip r:embed="rId4"/>
          <a:stretch>
            <a:fillRect/>
          </a:stretch>
        </p:blipFill>
        <p:spPr>
          <a:xfrm>
            <a:off x="1707394" y="1668308"/>
            <a:ext cx="4267881" cy="4338134"/>
          </a:xfrm>
          <a:prstGeom prst="rect">
            <a:avLst/>
          </a:prstGeom>
          <a:effectLst>
            <a:outerShdw blurRad="127000" dist="63500" dir="2700000" algn="tl" rotWithShape="0">
              <a:prstClr val="black">
                <a:alpha val="40000"/>
              </a:prstClr>
            </a:outerShdw>
          </a:effectLst>
        </p:spPr>
      </p:pic>
      <p:sp>
        <p:nvSpPr>
          <p:cNvPr id="6" name="文本框 5"/>
          <p:cNvSpPr txBox="1"/>
          <p:nvPr/>
        </p:nvSpPr>
        <p:spPr>
          <a:xfrm>
            <a:off x="1840865" y="3980180"/>
            <a:ext cx="4000500" cy="1446550"/>
          </a:xfrm>
          <a:prstGeom prst="rect">
            <a:avLst/>
          </a:prstGeom>
          <a:noFill/>
        </p:spPr>
        <p:txBody>
          <a:bodyPr wrap="square" rtlCol="0">
            <a:spAutoFit/>
          </a:bodyPr>
          <a:lstStyle/>
          <a:p>
            <a:pPr algn="ctr" defTabSz="1218565">
              <a:defRPr/>
            </a:pPr>
            <a:r>
              <a:rPr lang="zh-CN" altLang="en-US" sz="4400" kern="0" dirty="0">
                <a:solidFill>
                  <a:srgbClr val="AE5DAC"/>
                </a:solidFill>
                <a:latin typeface="微软雅黑" panose="020B0503020204020204" pitchFamily="34" charset="-122"/>
                <a:ea typeface="微软雅黑" panose="020B0503020204020204" pitchFamily="34" charset="-122"/>
              </a:rPr>
              <a:t>猪场生产计划管理</a:t>
            </a:r>
            <a:endParaRPr lang="zh-CN" sz="4400" kern="0" dirty="0">
              <a:solidFill>
                <a:srgbClr val="AE5DAC"/>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2479424" y="2634841"/>
            <a:ext cx="2723823" cy="1107996"/>
          </a:xfrm>
          <a:prstGeom prst="rect">
            <a:avLst/>
          </a:prstGeom>
          <a:noFill/>
        </p:spPr>
        <p:txBody>
          <a:bodyPr wrap="none" rtlCol="0">
            <a:spAutoFit/>
          </a:bodyPr>
          <a:lstStyle/>
          <a:p>
            <a:pPr algn="ctr"/>
            <a:r>
              <a:rPr lang="zh-CN" altLang="en-US" sz="6600" b="1" dirty="0">
                <a:solidFill>
                  <a:srgbClr val="2B60A5"/>
                </a:solidFill>
                <a:latin typeface="方正兰亭超细黑简体" panose="02000000000000000000" pitchFamily="2" charset="-122"/>
                <a:ea typeface="方正兰亭超细黑简体" panose="02000000000000000000" pitchFamily="2" charset="-122"/>
                <a:cs typeface="+mn-ea"/>
              </a:rPr>
              <a:t>任务一</a:t>
            </a:r>
          </a:p>
        </p:txBody>
      </p:sp>
      <p:sp>
        <p:nvSpPr>
          <p:cNvPr id="11" name="箭头: 五边形 7"/>
          <p:cNvSpPr/>
          <p:nvPr/>
        </p:nvSpPr>
        <p:spPr>
          <a:xfrm>
            <a:off x="4544292" y="363043"/>
            <a:ext cx="6475806" cy="1186594"/>
          </a:xfrm>
          <a:prstGeom prst="homePlat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smtClean="0">
                <a:solidFill>
                  <a:schemeClr val="bg1"/>
                </a:solidFill>
                <a:ea typeface="【苹果】迟暮朝朝醉晚灯" panose="02000500000000000000" pitchFamily="2" charset="-122"/>
              </a:rPr>
              <a:t>项目八 猪场的经营与管理</a:t>
            </a:r>
            <a:endParaRPr lang="zh-CN" altLang="en-US" sz="4000" b="1" dirty="0">
              <a:solidFill>
                <a:schemeClr val="bg1"/>
              </a:solidFill>
              <a:ea typeface="【苹果】迟暮朝朝醉晚灯" panose="02000500000000000000" pitchFamily="2" charset="-122"/>
            </a:endParaRPr>
          </a:p>
        </p:txBody>
      </p:sp>
      <p:sp>
        <p:nvSpPr>
          <p:cNvPr id="12" name="文本框 11">
            <a:extLst>
              <a:ext uri="{FF2B5EF4-FFF2-40B4-BE49-F238E27FC236}">
                <a16:creationId xmlns="" xmlns:a16="http://schemas.microsoft.com/office/drawing/2014/main" id="{906DE5CA-508D-4A75-8D18-00FFFD3C98C9}"/>
              </a:ext>
            </a:extLst>
          </p:cNvPr>
          <p:cNvSpPr txBox="1"/>
          <p:nvPr/>
        </p:nvSpPr>
        <p:spPr>
          <a:xfrm>
            <a:off x="7449790" y="3790164"/>
            <a:ext cx="4036733" cy="584775"/>
          </a:xfrm>
          <a:prstGeom prst="rect">
            <a:avLst/>
          </a:prstGeom>
          <a:noFill/>
        </p:spPr>
        <p:txBody>
          <a:bodyPr wrap="square" rtlCol="0">
            <a:spAutoFit/>
          </a:bodyPr>
          <a:lstStyle/>
          <a:p>
            <a:r>
              <a:rPr lang="zh-CN" altLang="en-US" sz="3200" dirty="0" smtClean="0">
                <a:latin typeface="微软雅黑" panose="020B0503020204020204" pitchFamily="34" charset="-122"/>
                <a:ea typeface="微软雅黑" panose="020B0503020204020204" pitchFamily="34" charset="-122"/>
              </a:rPr>
              <a:t>配种</a:t>
            </a:r>
            <a:r>
              <a:rPr lang="zh-CN" altLang="en-US" sz="3200" dirty="0">
                <a:latin typeface="微软雅黑" panose="020B0503020204020204" pitchFamily="34" charset="-122"/>
                <a:ea typeface="微软雅黑" panose="020B0503020204020204" pitchFamily="34" charset="-122"/>
              </a:rPr>
              <a:t>分娩计划的编制</a:t>
            </a:r>
            <a:endParaRPr lang="zh-CN" altLang="en-US" sz="3200" dirty="0">
              <a:latin typeface="微软雅黑" panose="020B0503020204020204" pitchFamily="34" charset="-122"/>
              <a:ea typeface="微软雅黑" panose="020B0503020204020204" pitchFamily="34" charset="-122"/>
            </a:endParaRPr>
          </a:p>
        </p:txBody>
      </p:sp>
      <p:sp>
        <p:nvSpPr>
          <p:cNvPr id="13" name="圆角矩形 51">
            <a:extLst>
              <a:ext uri="{FF2B5EF4-FFF2-40B4-BE49-F238E27FC236}">
                <a16:creationId xmlns="" xmlns:a16="http://schemas.microsoft.com/office/drawing/2014/main" id="{F9391E40-1D38-4132-9B31-9F4A1103F3AC}"/>
              </a:ext>
            </a:extLst>
          </p:cNvPr>
          <p:cNvSpPr/>
          <p:nvPr/>
        </p:nvSpPr>
        <p:spPr>
          <a:xfrm>
            <a:off x="7111460" y="3508987"/>
            <a:ext cx="4713395" cy="1147131"/>
          </a:xfrm>
          <a:prstGeom prst="roundRect">
            <a:avLst/>
          </a:prstGeom>
          <a:noFill/>
          <a:ln>
            <a:solidFill>
              <a:srgbClr val="5858A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 fill="hold"/>
                                        <p:tgtEl>
                                          <p:spTgt spid="5"/>
                                        </p:tgtEl>
                                        <p:attrNameLst>
                                          <p:attrName>ppt_w</p:attrName>
                                        </p:attrNameLst>
                                      </p:cBhvr>
                                      <p:tavLst>
                                        <p:tav tm="0">
                                          <p:val>
                                            <p:fltVal val="0"/>
                                          </p:val>
                                        </p:tav>
                                        <p:tav tm="100000">
                                          <p:val>
                                            <p:strVal val="#ppt_w"/>
                                          </p:val>
                                        </p:tav>
                                      </p:tavLst>
                                    </p:anim>
                                    <p:anim calcmode="lin" valueType="num">
                                      <p:cBhvr>
                                        <p:cTn id="8" dur="100" fill="hold"/>
                                        <p:tgtEl>
                                          <p:spTgt spid="5"/>
                                        </p:tgtEl>
                                        <p:attrNameLst>
                                          <p:attrName>ppt_h</p:attrName>
                                        </p:attrNameLst>
                                      </p:cBhvr>
                                      <p:tavLst>
                                        <p:tav tm="0">
                                          <p:val>
                                            <p:fltVal val="0"/>
                                          </p:val>
                                        </p:tav>
                                        <p:tav tm="100000">
                                          <p:val>
                                            <p:strVal val="#ppt_h"/>
                                          </p:val>
                                        </p:tav>
                                      </p:tavLst>
                                    </p:anim>
                                    <p:animEffect transition="in" filter="fade">
                                      <p:cBhvr>
                                        <p:cTn id="9" dur="100"/>
                                        <p:tgtEl>
                                          <p:spTgt spid="5"/>
                                        </p:tgtEl>
                                      </p:cBhvr>
                                    </p:animEffect>
                                  </p:childTnLst>
                                </p:cTn>
                              </p:par>
                              <p:par>
                                <p:cTn id="10" presetID="6" presetClass="emph" presetSubtype="0" fill="hold" nodeType="withEffect">
                                  <p:stCondLst>
                                    <p:cond delay="100"/>
                                  </p:stCondLst>
                                  <p:childTnLst>
                                    <p:animScale>
                                      <p:cBhvr>
                                        <p:cTn id="11" dur="100" fill="hold"/>
                                        <p:tgtEl>
                                          <p:spTgt spid="5"/>
                                        </p:tgtEl>
                                      </p:cBhvr>
                                      <p:by x="120000" y="120000"/>
                                    </p:animScale>
                                  </p:childTnLst>
                                </p:cTn>
                              </p:par>
                              <p:par>
                                <p:cTn id="12" presetID="6" presetClass="emph" presetSubtype="0" fill="hold" nodeType="withEffect">
                                  <p:stCondLst>
                                    <p:cond delay="200"/>
                                  </p:stCondLst>
                                  <p:childTnLst>
                                    <p:animScale>
                                      <p:cBhvr>
                                        <p:cTn id="13" dur="200" fill="hold"/>
                                        <p:tgtEl>
                                          <p:spTgt spid="5"/>
                                        </p:tgtEl>
                                      </p:cBhvr>
                                      <p:by x="80000" y="80000"/>
                                    </p:animScale>
                                  </p:childTnLst>
                                </p:cTn>
                              </p:par>
                              <p:par>
                                <p:cTn id="14" presetID="6" presetClass="emph" presetSubtype="0" fill="hold" nodeType="withEffect">
                                  <p:stCondLst>
                                    <p:cond delay="400"/>
                                  </p:stCondLst>
                                  <p:childTnLst>
                                    <p:animScale>
                                      <p:cBhvr>
                                        <p:cTn id="15" dur="100" fill="hold"/>
                                        <p:tgtEl>
                                          <p:spTgt spid="5"/>
                                        </p:tgtEl>
                                      </p:cBhvr>
                                      <p:by x="115000" y="115000"/>
                                    </p:animScale>
                                  </p:childTnLst>
                                </p:cTn>
                              </p:par>
                              <p:par>
                                <p:cTn id="16" presetID="6" presetClass="emph" presetSubtype="0" fill="hold" nodeType="withEffect">
                                  <p:stCondLst>
                                    <p:cond delay="500"/>
                                  </p:stCondLst>
                                  <p:childTnLst>
                                    <p:animScale>
                                      <p:cBhvr>
                                        <p:cTn id="17" dur="200" fill="hold"/>
                                        <p:tgtEl>
                                          <p:spTgt spid="5"/>
                                        </p:tgtEl>
                                      </p:cBhvr>
                                      <p:by x="95000" y="95000"/>
                                    </p:animScale>
                                  </p:childTnLst>
                                </p:cTn>
                              </p:par>
                            </p:childTnLst>
                          </p:cTn>
                        </p:par>
                        <p:par>
                          <p:cTn id="18" fill="hold">
                            <p:stCondLst>
                              <p:cond delay="500"/>
                            </p:stCondLst>
                            <p:childTnLst>
                              <p:par>
                                <p:cTn id="19" presetID="16" presetClass="entr" presetSubtype="37"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outVertical)">
                                      <p:cBhvr>
                                        <p:cTn id="21" dur="500"/>
                                        <p:tgtEl>
                                          <p:spTgt spid="6"/>
                                        </p:tgtEl>
                                      </p:cBhvr>
                                    </p:animEffect>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16" presetClass="entr" presetSubtype="21"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3"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标题 2">
            <a:extLst>
              <a:ext uri="{FF2B5EF4-FFF2-40B4-BE49-F238E27FC236}">
                <a16:creationId xmlns:a16="http://schemas.microsoft.com/office/drawing/2014/main" xmlns="" id="{D6E8726C-4367-45B8-9C12-64EDDF1316F1}"/>
              </a:ext>
            </a:extLst>
          </p:cNvPr>
          <p:cNvSpPr>
            <a:spLocks noGrp="1"/>
          </p:cNvSpPr>
          <p:nvPr>
            <p:ph type="title"/>
          </p:nvPr>
        </p:nvSpPr>
        <p:spPr>
          <a:xfrm>
            <a:off x="838200" y="365125"/>
            <a:ext cx="10515600" cy="874395"/>
          </a:xfrm>
        </p:spPr>
        <p:txBody>
          <a:bodyPr>
            <a:normAutofit/>
          </a:bodyPr>
          <a:lstStyle/>
          <a:p>
            <a:r>
              <a:rPr lang="zh-CN" altLang="en-US" sz="3600" dirty="0">
                <a:latin typeface="微软雅黑" panose="020B0503020204020204" pitchFamily="34" charset="-122"/>
                <a:ea typeface="微软雅黑" panose="020B0503020204020204" pitchFamily="34" charset="-122"/>
              </a:rPr>
              <a:t>三、配种分娩计划的编制</a:t>
            </a:r>
            <a:endParaRPr lang="en-US" altLang="zh-CN" sz="3600" dirty="0">
              <a:latin typeface="微软雅黑" panose="020B0503020204020204" pitchFamily="34" charset="-122"/>
              <a:ea typeface="微软雅黑" panose="020B0503020204020204" pitchFamily="34" charset="-122"/>
            </a:endParaRPr>
          </a:p>
        </p:txBody>
      </p:sp>
      <p:sp>
        <p:nvSpPr>
          <p:cNvPr id="8" name="文本框 7">
            <a:extLst>
              <a:ext uri="{FF2B5EF4-FFF2-40B4-BE49-F238E27FC236}">
                <a16:creationId xmlns:a16="http://schemas.microsoft.com/office/drawing/2014/main" xmlns="" id="{910B93A5-B479-42B0-BA84-6548573D5D12}"/>
              </a:ext>
            </a:extLst>
          </p:cNvPr>
          <p:cNvSpPr txBox="1"/>
          <p:nvPr/>
        </p:nvSpPr>
        <p:spPr>
          <a:xfrm>
            <a:off x="521018" y="1418390"/>
            <a:ext cx="10306050" cy="4468018"/>
          </a:xfrm>
          <a:prstGeom prst="rect">
            <a:avLst/>
          </a:prstGeom>
          <a:noFill/>
        </p:spPr>
        <p:txBody>
          <a:bodyPr wrap="square">
            <a:spAutoFit/>
          </a:bodyPr>
          <a:lstStyle/>
          <a:p>
            <a:pPr>
              <a:lnSpc>
                <a:spcPct val="150000"/>
              </a:lnSpc>
            </a:pPr>
            <a:r>
              <a:rPr lang="zh-CN" altLang="en-US" sz="2400" kern="100" dirty="0">
                <a:solidFill>
                  <a:srgbClr val="000000"/>
                </a:solidFill>
                <a:effectLst/>
                <a:latin typeface="+mn-ea"/>
              </a:rPr>
              <a:t>       编制猪的配种分娩计划时除了根据猪场生产工艺流程和猪场生产管理指标外，还必须掌握以下各项必要的资料：</a:t>
            </a:r>
            <a:endParaRPr lang="en-US" altLang="zh-CN" sz="2400" kern="100" dirty="0">
              <a:solidFill>
                <a:srgbClr val="000000"/>
              </a:solidFill>
              <a:effectLst/>
              <a:latin typeface="+mn-ea"/>
            </a:endParaRPr>
          </a:p>
          <a:p>
            <a:pPr>
              <a:lnSpc>
                <a:spcPct val="150000"/>
              </a:lnSpc>
            </a:pPr>
            <a:endParaRPr lang="en-US" altLang="zh-CN" sz="2400" kern="100" dirty="0">
              <a:solidFill>
                <a:srgbClr val="000000"/>
              </a:solidFill>
              <a:latin typeface="+mn-ea"/>
            </a:endParaRPr>
          </a:p>
          <a:p>
            <a:pPr>
              <a:lnSpc>
                <a:spcPct val="150000"/>
              </a:lnSpc>
            </a:pPr>
            <a:r>
              <a:rPr lang="zh-CN" altLang="en-US" sz="2400" kern="100" dirty="0">
                <a:solidFill>
                  <a:srgbClr val="000000"/>
                </a:solidFill>
                <a:effectLst/>
                <a:latin typeface="+mn-ea"/>
              </a:rPr>
              <a:t>      ①年初猪群结构；</a:t>
            </a:r>
            <a:endParaRPr lang="en-US" altLang="zh-CN" sz="2400" kern="100" dirty="0">
              <a:solidFill>
                <a:srgbClr val="000000"/>
              </a:solidFill>
              <a:effectLst/>
              <a:latin typeface="+mn-ea"/>
            </a:endParaRPr>
          </a:p>
          <a:p>
            <a:pPr>
              <a:lnSpc>
                <a:spcPct val="150000"/>
              </a:lnSpc>
            </a:pPr>
            <a:r>
              <a:rPr lang="zh-CN" altLang="en-US" sz="2400" kern="100" dirty="0">
                <a:solidFill>
                  <a:srgbClr val="000000"/>
                </a:solidFill>
                <a:effectLst/>
                <a:latin typeface="+mn-ea"/>
              </a:rPr>
              <a:t>      ②配种分娩的方式和时间；</a:t>
            </a:r>
            <a:endParaRPr lang="en-US" altLang="zh-CN" sz="2400" kern="100" dirty="0">
              <a:solidFill>
                <a:srgbClr val="000000"/>
              </a:solidFill>
              <a:effectLst/>
              <a:latin typeface="+mn-ea"/>
            </a:endParaRPr>
          </a:p>
          <a:p>
            <a:pPr>
              <a:lnSpc>
                <a:spcPct val="150000"/>
              </a:lnSpc>
            </a:pPr>
            <a:r>
              <a:rPr lang="zh-CN" altLang="en-US" sz="2400" kern="100" dirty="0">
                <a:solidFill>
                  <a:srgbClr val="000000"/>
                </a:solidFill>
                <a:effectLst/>
                <a:latin typeface="+mn-ea"/>
              </a:rPr>
              <a:t>      ③上一年最后</a:t>
            </a:r>
            <a:r>
              <a:rPr lang="en-US" altLang="zh-CN" sz="2400" kern="100" dirty="0">
                <a:solidFill>
                  <a:srgbClr val="000000"/>
                </a:solidFill>
                <a:effectLst/>
                <a:latin typeface="+mn-ea"/>
              </a:rPr>
              <a:t>4</a:t>
            </a:r>
            <a:r>
              <a:rPr lang="zh-CN" altLang="en-US" sz="2400" kern="100" dirty="0">
                <a:solidFill>
                  <a:srgbClr val="000000"/>
                </a:solidFill>
                <a:effectLst/>
                <a:latin typeface="+mn-ea"/>
              </a:rPr>
              <a:t>个月母猪配种情况；</a:t>
            </a:r>
            <a:endParaRPr lang="en-US" altLang="zh-CN" sz="2400" kern="100" dirty="0">
              <a:solidFill>
                <a:srgbClr val="000000"/>
              </a:solidFill>
              <a:effectLst/>
              <a:latin typeface="+mn-ea"/>
            </a:endParaRPr>
          </a:p>
          <a:p>
            <a:pPr>
              <a:lnSpc>
                <a:spcPct val="150000"/>
              </a:lnSpc>
            </a:pPr>
            <a:r>
              <a:rPr lang="zh-CN" altLang="en-US" sz="2400" kern="100" dirty="0">
                <a:solidFill>
                  <a:srgbClr val="000000"/>
                </a:solidFill>
                <a:effectLst/>
                <a:latin typeface="+mn-ea"/>
              </a:rPr>
              <a:t>      ④母猪年分娩胎次，每胎产仔数和仔猪成活率；</a:t>
            </a:r>
            <a:endParaRPr lang="en-US" altLang="zh-CN" sz="2400" kern="100" dirty="0">
              <a:solidFill>
                <a:srgbClr val="000000"/>
              </a:solidFill>
              <a:effectLst/>
              <a:latin typeface="+mn-ea"/>
            </a:endParaRPr>
          </a:p>
          <a:p>
            <a:pPr>
              <a:lnSpc>
                <a:spcPct val="150000"/>
              </a:lnSpc>
            </a:pPr>
            <a:r>
              <a:rPr lang="zh-CN" altLang="en-US" sz="2400" kern="100" dirty="0">
                <a:solidFill>
                  <a:srgbClr val="000000"/>
                </a:solidFill>
                <a:effectLst/>
                <a:latin typeface="+mn-ea"/>
              </a:rPr>
              <a:t>      ⑤计划年内淘汰的母猪头数和时间。</a:t>
            </a:r>
            <a:endParaRPr lang="zh-CN" altLang="en-US" sz="2400" b="1" dirty="0"/>
          </a:p>
        </p:txBody>
      </p:sp>
    </p:spTree>
    <p:extLst>
      <p:ext uri="{BB962C8B-B14F-4D97-AF65-F5344CB8AC3E}">
        <p14:creationId xmlns:p14="http://schemas.microsoft.com/office/powerpoint/2010/main" val="350639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标题 2">
            <a:extLst>
              <a:ext uri="{FF2B5EF4-FFF2-40B4-BE49-F238E27FC236}">
                <a16:creationId xmlns:a16="http://schemas.microsoft.com/office/drawing/2014/main" xmlns="" id="{D6E8726C-4367-45B8-9C12-64EDDF1316F1}"/>
              </a:ext>
            </a:extLst>
          </p:cNvPr>
          <p:cNvSpPr>
            <a:spLocks noGrp="1"/>
          </p:cNvSpPr>
          <p:nvPr>
            <p:ph type="title"/>
          </p:nvPr>
        </p:nvSpPr>
        <p:spPr>
          <a:xfrm>
            <a:off x="838200" y="365125"/>
            <a:ext cx="10515600" cy="874395"/>
          </a:xfrm>
        </p:spPr>
        <p:txBody>
          <a:bodyPr>
            <a:normAutofit/>
          </a:bodyPr>
          <a:lstStyle/>
          <a:p>
            <a:r>
              <a:rPr lang="zh-CN" altLang="en-US" sz="3600" dirty="0">
                <a:latin typeface="微软雅黑" panose="020B0503020204020204" pitchFamily="34" charset="-122"/>
                <a:ea typeface="微软雅黑" panose="020B0503020204020204" pitchFamily="34" charset="-122"/>
              </a:rPr>
              <a:t>三、配种分娩计划的编制</a:t>
            </a:r>
            <a:endParaRPr lang="en-US" altLang="zh-CN" sz="3600" dirty="0">
              <a:latin typeface="微软雅黑" panose="020B0503020204020204" pitchFamily="34" charset="-122"/>
              <a:ea typeface="微软雅黑" panose="020B0503020204020204" pitchFamily="34" charset="-122"/>
            </a:endParaRPr>
          </a:p>
        </p:txBody>
      </p:sp>
      <p:sp>
        <p:nvSpPr>
          <p:cNvPr id="8" name="文本框 7">
            <a:extLst>
              <a:ext uri="{FF2B5EF4-FFF2-40B4-BE49-F238E27FC236}">
                <a16:creationId xmlns:a16="http://schemas.microsoft.com/office/drawing/2014/main" xmlns="" id="{910B93A5-B479-42B0-BA84-6548573D5D12}"/>
              </a:ext>
            </a:extLst>
          </p:cNvPr>
          <p:cNvSpPr txBox="1"/>
          <p:nvPr/>
        </p:nvSpPr>
        <p:spPr>
          <a:xfrm>
            <a:off x="0" y="1239520"/>
            <a:ext cx="10306050" cy="590033"/>
          </a:xfrm>
          <a:prstGeom prst="rect">
            <a:avLst/>
          </a:prstGeom>
          <a:noFill/>
        </p:spPr>
        <p:txBody>
          <a:bodyPr wrap="square">
            <a:spAutoFit/>
          </a:bodyPr>
          <a:lstStyle/>
          <a:p>
            <a:pPr>
              <a:lnSpc>
                <a:spcPct val="150000"/>
              </a:lnSpc>
            </a:pPr>
            <a:r>
              <a:rPr lang="zh-CN" altLang="en-US" sz="2400" kern="100" dirty="0">
                <a:solidFill>
                  <a:srgbClr val="000000"/>
                </a:solidFill>
                <a:effectLst/>
                <a:latin typeface="+mn-ea"/>
              </a:rPr>
              <a:t>       （一）配种母猪数的计算</a:t>
            </a:r>
            <a:endParaRPr lang="zh-CN" altLang="en-US" sz="2400" b="1" dirty="0"/>
          </a:p>
        </p:txBody>
      </p:sp>
      <p:sp>
        <p:nvSpPr>
          <p:cNvPr id="9" name="文本框 8">
            <a:extLst>
              <a:ext uri="{FF2B5EF4-FFF2-40B4-BE49-F238E27FC236}">
                <a16:creationId xmlns:a16="http://schemas.microsoft.com/office/drawing/2014/main" xmlns="" id="{5CDD8880-296D-4BD4-8D2D-4824FD748639}"/>
              </a:ext>
            </a:extLst>
          </p:cNvPr>
          <p:cNvSpPr txBox="1"/>
          <p:nvPr/>
        </p:nvSpPr>
        <p:spPr>
          <a:xfrm>
            <a:off x="923924" y="1968776"/>
            <a:ext cx="9648826" cy="1015663"/>
          </a:xfrm>
          <a:prstGeom prst="rect">
            <a:avLst/>
          </a:prstGeom>
          <a:noFill/>
        </p:spPr>
        <p:txBody>
          <a:bodyPr wrap="square">
            <a:spAutoFit/>
          </a:bodyPr>
          <a:lstStyle/>
          <a:p>
            <a:r>
              <a:rPr lang="zh-CN" altLang="en-US" sz="2000" dirty="0"/>
              <a:t>       根据猪场生产管理指标，要保证每周产仔</a:t>
            </a:r>
            <a:r>
              <a:rPr lang="en-US" altLang="zh-CN" sz="2000" dirty="0"/>
              <a:t>24</a:t>
            </a:r>
            <a:r>
              <a:rPr lang="zh-CN" altLang="en-US" sz="2000" dirty="0"/>
              <a:t>窝，就要每周配种</a:t>
            </a:r>
            <a:r>
              <a:rPr lang="en-US" altLang="zh-CN" sz="2000" dirty="0"/>
              <a:t>30</a:t>
            </a:r>
            <a:r>
              <a:rPr lang="zh-CN" altLang="en-US" sz="2000" dirty="0"/>
              <a:t>头。因为通常有</a:t>
            </a:r>
            <a:r>
              <a:rPr lang="en-US" altLang="zh-CN" sz="2000" dirty="0"/>
              <a:t>8%</a:t>
            </a:r>
            <a:r>
              <a:rPr lang="zh-CN" altLang="en-US" sz="2000" dirty="0"/>
              <a:t>的母猪即</a:t>
            </a:r>
            <a:r>
              <a:rPr lang="en-US" altLang="zh-CN" sz="2000" dirty="0"/>
              <a:t>2</a:t>
            </a:r>
            <a:r>
              <a:rPr lang="zh-CN" altLang="en-US" sz="2000" dirty="0"/>
              <a:t>～</a:t>
            </a:r>
            <a:r>
              <a:rPr lang="en-US" altLang="zh-CN" sz="2000" dirty="0"/>
              <a:t>3</a:t>
            </a:r>
            <a:r>
              <a:rPr lang="zh-CN" altLang="en-US" sz="2000" dirty="0"/>
              <a:t>头配不上，待</a:t>
            </a:r>
            <a:r>
              <a:rPr lang="en-US" altLang="zh-CN" sz="2000" dirty="0"/>
              <a:t>3</a:t>
            </a:r>
            <a:r>
              <a:rPr lang="zh-CN" altLang="en-US" sz="2000" dirty="0"/>
              <a:t>周后发情重新配种；</a:t>
            </a:r>
            <a:r>
              <a:rPr lang="en-US" altLang="zh-CN" sz="2000" dirty="0"/>
              <a:t>8%</a:t>
            </a:r>
            <a:r>
              <a:rPr lang="zh-CN" altLang="en-US" sz="2000" dirty="0"/>
              <a:t>的母猪即</a:t>
            </a:r>
            <a:r>
              <a:rPr lang="en-US" altLang="zh-CN" sz="2000" dirty="0"/>
              <a:t>2</a:t>
            </a:r>
            <a:r>
              <a:rPr lang="zh-CN" altLang="en-US" sz="2000" dirty="0"/>
              <a:t>～</a:t>
            </a:r>
            <a:r>
              <a:rPr lang="en-US" altLang="zh-CN" sz="2000" dirty="0"/>
              <a:t>3</a:t>
            </a:r>
            <a:r>
              <a:rPr lang="zh-CN" altLang="en-US" sz="2000" dirty="0"/>
              <a:t>头中途停止妊娠；</a:t>
            </a:r>
            <a:r>
              <a:rPr lang="en-US" altLang="zh-CN" sz="2000" dirty="0"/>
              <a:t>4%</a:t>
            </a:r>
            <a:r>
              <a:rPr lang="zh-CN" altLang="en-US" sz="2000" dirty="0"/>
              <a:t>的母猪即</a:t>
            </a:r>
            <a:r>
              <a:rPr lang="en-US" altLang="zh-CN" sz="2000" dirty="0"/>
              <a:t>1</a:t>
            </a:r>
            <a:r>
              <a:rPr lang="zh-CN" altLang="en-US" sz="2000" dirty="0"/>
              <a:t>头分娩失败，出现流产或死胎。</a:t>
            </a:r>
          </a:p>
        </p:txBody>
      </p:sp>
      <p:graphicFrame>
        <p:nvGraphicFramePr>
          <p:cNvPr id="4" name="表格 3">
            <a:extLst>
              <a:ext uri="{FF2B5EF4-FFF2-40B4-BE49-F238E27FC236}">
                <a16:creationId xmlns:a16="http://schemas.microsoft.com/office/drawing/2014/main" xmlns="" id="{DE7426DF-60F0-421D-A714-0E0076BE9C8E}"/>
              </a:ext>
            </a:extLst>
          </p:cNvPr>
          <p:cNvGraphicFramePr>
            <a:graphicFrameLocks noGrp="1"/>
          </p:cNvGraphicFramePr>
          <p:nvPr>
            <p:extLst>
              <p:ext uri="{D42A27DB-BD31-4B8C-83A1-F6EECF244321}">
                <p14:modId xmlns:p14="http://schemas.microsoft.com/office/powerpoint/2010/main" val="1348090431"/>
              </p:ext>
            </p:extLst>
          </p:nvPr>
        </p:nvGraphicFramePr>
        <p:xfrm>
          <a:off x="2009775" y="3123662"/>
          <a:ext cx="8001000" cy="3441543"/>
        </p:xfrm>
        <a:graphic>
          <a:graphicData uri="http://schemas.openxmlformats.org/drawingml/2006/table">
            <a:tbl>
              <a:tblPr firstRow="1" firstCol="1" bandRow="1" bandCol="1">
                <a:tableStyleId>{5C22544A-7EE6-4342-B048-85BDC9FD1C3A}</a:tableStyleId>
              </a:tblPr>
              <a:tblGrid>
                <a:gridCol w="3527296">
                  <a:extLst>
                    <a:ext uri="{9D8B030D-6E8A-4147-A177-3AD203B41FA5}">
                      <a16:colId xmlns:a16="http://schemas.microsoft.com/office/drawing/2014/main" xmlns="" val="1651559334"/>
                    </a:ext>
                  </a:extLst>
                </a:gridCol>
                <a:gridCol w="2607640">
                  <a:extLst>
                    <a:ext uri="{9D8B030D-6E8A-4147-A177-3AD203B41FA5}">
                      <a16:colId xmlns:a16="http://schemas.microsoft.com/office/drawing/2014/main" xmlns="" val="3213553017"/>
                    </a:ext>
                  </a:extLst>
                </a:gridCol>
                <a:gridCol w="1866064">
                  <a:extLst>
                    <a:ext uri="{9D8B030D-6E8A-4147-A177-3AD203B41FA5}">
                      <a16:colId xmlns:a16="http://schemas.microsoft.com/office/drawing/2014/main" xmlns="" val="331243841"/>
                    </a:ext>
                  </a:extLst>
                </a:gridCol>
              </a:tblGrid>
              <a:tr h="491649">
                <a:tc>
                  <a:txBody>
                    <a:bodyPr/>
                    <a:lstStyle/>
                    <a:p>
                      <a:pPr algn="ctr"/>
                      <a:r>
                        <a:rPr lang="zh-CN" sz="1600" kern="100" dirty="0">
                          <a:effectLst/>
                        </a:rPr>
                        <a:t>配种母猪来源</a:t>
                      </a:r>
                      <a:endParaRPr lang="zh-CN" sz="16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zh-CN" sz="1600" kern="100">
                          <a:effectLst/>
                        </a:rPr>
                        <a:t>计算</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zh-CN" sz="1600" kern="100">
                          <a:effectLst/>
                        </a:rPr>
                        <a:t>数量（头）</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xmlns="" val="1680895864"/>
                  </a:ext>
                </a:extLst>
              </a:tr>
              <a:tr h="491649">
                <a:tc>
                  <a:txBody>
                    <a:bodyPr/>
                    <a:lstStyle/>
                    <a:p>
                      <a:pPr algn="ctr"/>
                      <a:r>
                        <a:rPr lang="en-US" sz="1600" kern="100" dirty="0">
                          <a:effectLst/>
                        </a:rPr>
                        <a:t>1</a:t>
                      </a:r>
                      <a:r>
                        <a:rPr lang="zh-CN" sz="1600" kern="100" dirty="0">
                          <a:effectLst/>
                        </a:rPr>
                        <a:t>周前</a:t>
                      </a:r>
                      <a:r>
                        <a:rPr lang="en-US" sz="1600" kern="100" dirty="0">
                          <a:effectLst/>
                        </a:rPr>
                        <a:t>24</a:t>
                      </a:r>
                      <a:r>
                        <a:rPr lang="zh-CN" sz="1600" kern="100" dirty="0">
                          <a:effectLst/>
                        </a:rPr>
                        <a:t>头断乳母猪中</a:t>
                      </a:r>
                      <a:r>
                        <a:rPr lang="en-US" sz="1600" kern="100" dirty="0">
                          <a:effectLst/>
                        </a:rPr>
                        <a:t>80%</a:t>
                      </a:r>
                      <a:r>
                        <a:rPr lang="zh-CN" sz="1600" kern="100" dirty="0">
                          <a:effectLst/>
                        </a:rPr>
                        <a:t>发情</a:t>
                      </a:r>
                      <a:endParaRPr lang="zh-CN" sz="16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24</a:t>
                      </a:r>
                      <a:r>
                        <a:rPr lang="zh-CN" sz="1600" kern="100">
                          <a:effectLst/>
                        </a:rPr>
                        <a:t>×</a:t>
                      </a:r>
                      <a:r>
                        <a:rPr lang="en-US" sz="1600" kern="100">
                          <a:effectLst/>
                        </a:rPr>
                        <a:t>80%=19.2</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19</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xmlns="" val="1764100533"/>
                  </a:ext>
                </a:extLst>
              </a:tr>
              <a:tr h="491649">
                <a:tc>
                  <a:txBody>
                    <a:bodyPr/>
                    <a:lstStyle/>
                    <a:p>
                      <a:pPr algn="ctr"/>
                      <a:r>
                        <a:rPr lang="en-US" sz="1600" kern="100" dirty="0">
                          <a:effectLst/>
                        </a:rPr>
                        <a:t>2</a:t>
                      </a:r>
                      <a:r>
                        <a:rPr lang="zh-CN" sz="1600" kern="100" dirty="0">
                          <a:effectLst/>
                        </a:rPr>
                        <a:t>周前</a:t>
                      </a:r>
                      <a:r>
                        <a:rPr lang="en-US" sz="1600" kern="100" dirty="0">
                          <a:effectLst/>
                        </a:rPr>
                        <a:t>24</a:t>
                      </a:r>
                      <a:r>
                        <a:rPr lang="zh-CN" sz="1600" kern="100" dirty="0">
                          <a:effectLst/>
                        </a:rPr>
                        <a:t>头断乳母猪中</a:t>
                      </a:r>
                      <a:r>
                        <a:rPr lang="en-US" sz="1600" kern="100" dirty="0">
                          <a:effectLst/>
                        </a:rPr>
                        <a:t>10%</a:t>
                      </a:r>
                      <a:r>
                        <a:rPr lang="zh-CN" sz="1600" kern="100" dirty="0">
                          <a:effectLst/>
                        </a:rPr>
                        <a:t>发情</a:t>
                      </a:r>
                      <a:endParaRPr lang="zh-CN" sz="16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dirty="0">
                          <a:effectLst/>
                        </a:rPr>
                        <a:t>24</a:t>
                      </a:r>
                      <a:r>
                        <a:rPr lang="zh-CN" sz="1600" kern="100" dirty="0">
                          <a:effectLst/>
                        </a:rPr>
                        <a:t>×</a:t>
                      </a:r>
                      <a:r>
                        <a:rPr lang="en-US" sz="1600" kern="100" dirty="0">
                          <a:effectLst/>
                        </a:rPr>
                        <a:t>10%=2.4</a:t>
                      </a:r>
                      <a:endParaRPr lang="zh-CN" sz="16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3</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xmlns="" val="220031890"/>
                  </a:ext>
                </a:extLst>
              </a:tr>
              <a:tr h="491649">
                <a:tc>
                  <a:txBody>
                    <a:bodyPr/>
                    <a:lstStyle/>
                    <a:p>
                      <a:pPr algn="ctr"/>
                      <a:r>
                        <a:rPr lang="en-US" sz="1600" kern="100">
                          <a:effectLst/>
                        </a:rPr>
                        <a:t>3</a:t>
                      </a:r>
                      <a:r>
                        <a:rPr lang="zh-CN" sz="1600" kern="100">
                          <a:effectLst/>
                        </a:rPr>
                        <a:t>周前配种的</a:t>
                      </a:r>
                      <a:r>
                        <a:rPr lang="en-US" sz="1600" kern="100">
                          <a:effectLst/>
                        </a:rPr>
                        <a:t>30</a:t>
                      </a:r>
                      <a:r>
                        <a:rPr lang="zh-CN" sz="1600" kern="100">
                          <a:effectLst/>
                        </a:rPr>
                        <a:t>头母猪中</a:t>
                      </a:r>
                      <a:r>
                        <a:rPr lang="en-US" sz="1600" kern="100">
                          <a:effectLst/>
                        </a:rPr>
                        <a:t>8%</a:t>
                      </a:r>
                      <a:r>
                        <a:rPr lang="zh-CN" sz="1600" kern="100">
                          <a:effectLst/>
                        </a:rPr>
                        <a:t>重发情</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dirty="0">
                          <a:effectLst/>
                        </a:rPr>
                        <a:t>30</a:t>
                      </a:r>
                      <a:r>
                        <a:rPr lang="zh-CN" sz="1600" kern="100" dirty="0">
                          <a:effectLst/>
                        </a:rPr>
                        <a:t>×</a:t>
                      </a:r>
                      <a:r>
                        <a:rPr lang="en-US" sz="1600" kern="100" dirty="0">
                          <a:effectLst/>
                        </a:rPr>
                        <a:t>8%=2.4</a:t>
                      </a:r>
                      <a:endParaRPr lang="zh-CN" sz="16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2</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xmlns="" val="618009346"/>
                  </a:ext>
                </a:extLst>
              </a:tr>
              <a:tr h="491649">
                <a:tc>
                  <a:txBody>
                    <a:bodyPr/>
                    <a:lstStyle/>
                    <a:p>
                      <a:pPr algn="ctr"/>
                      <a:r>
                        <a:rPr lang="en-US" sz="1600" kern="100">
                          <a:effectLst/>
                        </a:rPr>
                        <a:t>6</a:t>
                      </a:r>
                      <a:r>
                        <a:rPr lang="zh-CN" sz="1600" kern="100">
                          <a:effectLst/>
                        </a:rPr>
                        <a:t>周前配种的</a:t>
                      </a:r>
                      <a:r>
                        <a:rPr lang="en-US" sz="1600" kern="100">
                          <a:effectLst/>
                        </a:rPr>
                        <a:t>30</a:t>
                      </a:r>
                      <a:r>
                        <a:rPr lang="zh-CN" sz="1600" kern="100">
                          <a:effectLst/>
                        </a:rPr>
                        <a:t>头母猪中</a:t>
                      </a:r>
                      <a:r>
                        <a:rPr lang="en-US" sz="1600" kern="100">
                          <a:effectLst/>
                        </a:rPr>
                        <a:t>8%</a:t>
                      </a:r>
                      <a:r>
                        <a:rPr lang="zh-CN" sz="1600" kern="100">
                          <a:effectLst/>
                        </a:rPr>
                        <a:t>重发情</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dirty="0">
                          <a:effectLst/>
                        </a:rPr>
                        <a:t>30</a:t>
                      </a:r>
                      <a:r>
                        <a:rPr lang="zh-CN" sz="1600" kern="100" dirty="0">
                          <a:effectLst/>
                        </a:rPr>
                        <a:t>×</a:t>
                      </a:r>
                      <a:r>
                        <a:rPr lang="en-US" sz="1600" kern="100" dirty="0">
                          <a:effectLst/>
                        </a:rPr>
                        <a:t>8%=2.4</a:t>
                      </a:r>
                      <a:endParaRPr lang="zh-CN" sz="16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2</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xmlns="" val="1509559662"/>
                  </a:ext>
                </a:extLst>
              </a:tr>
              <a:tr h="491649">
                <a:tc>
                  <a:txBody>
                    <a:bodyPr/>
                    <a:lstStyle/>
                    <a:p>
                      <a:pPr algn="ctr"/>
                      <a:r>
                        <a:rPr lang="zh-CN" sz="1600" kern="100">
                          <a:effectLst/>
                        </a:rPr>
                        <a:t>每周补充后备母猪</a:t>
                      </a:r>
                      <a:r>
                        <a:rPr lang="en-US" sz="1600" kern="100">
                          <a:effectLst/>
                        </a:rPr>
                        <a:t>4</a:t>
                      </a:r>
                      <a:r>
                        <a:rPr lang="zh-CN" sz="1600" kern="100">
                          <a:effectLst/>
                        </a:rPr>
                        <a:t>头</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dirty="0">
                          <a:effectLst/>
                        </a:rPr>
                        <a:t> </a:t>
                      </a:r>
                      <a:endParaRPr lang="zh-CN" sz="16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dirty="0">
                          <a:effectLst/>
                        </a:rPr>
                        <a:t>4</a:t>
                      </a:r>
                      <a:endParaRPr lang="zh-CN" sz="16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xmlns="" val="1473332098"/>
                  </a:ext>
                </a:extLst>
              </a:tr>
              <a:tr h="491649">
                <a:tc>
                  <a:txBody>
                    <a:bodyPr/>
                    <a:lstStyle/>
                    <a:p>
                      <a:pPr algn="ctr"/>
                      <a:r>
                        <a:rPr lang="zh-CN" sz="1600" kern="100">
                          <a:effectLst/>
                        </a:rPr>
                        <a:t>合计</a:t>
                      </a:r>
                      <a:r>
                        <a:rPr lang="en-US" sz="1600" kern="100">
                          <a:effectLst/>
                        </a:rPr>
                        <a:t>(</a:t>
                      </a:r>
                      <a:r>
                        <a:rPr lang="zh-CN" sz="1600" kern="100">
                          <a:effectLst/>
                        </a:rPr>
                        <a:t>约</a:t>
                      </a:r>
                      <a:r>
                        <a:rPr lang="en-US" sz="1600" kern="100">
                          <a:effectLst/>
                        </a:rPr>
                        <a:t>)</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gridSpan="2">
                  <a:txBody>
                    <a:bodyPr/>
                    <a:lstStyle/>
                    <a:p>
                      <a:pPr algn="ctr"/>
                      <a:r>
                        <a:rPr lang="en-US" sz="1600" kern="100" dirty="0">
                          <a:effectLst/>
                        </a:rPr>
                        <a:t>30</a:t>
                      </a:r>
                      <a:endParaRPr lang="zh-CN" sz="1600" kern="100" dirty="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extLst>
                  <a:ext uri="{0D108BD9-81ED-4DB2-BD59-A6C34878D82A}">
                    <a16:rowId xmlns:a16="http://schemas.microsoft.com/office/drawing/2014/main" xmlns="" val="842616713"/>
                  </a:ext>
                </a:extLst>
              </a:tr>
            </a:tbl>
          </a:graphicData>
        </a:graphic>
      </p:graphicFrame>
    </p:spTree>
    <p:extLst>
      <p:ext uri="{BB962C8B-B14F-4D97-AF65-F5344CB8AC3E}">
        <p14:creationId xmlns:p14="http://schemas.microsoft.com/office/powerpoint/2010/main" val="210328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标题 2">
            <a:extLst>
              <a:ext uri="{FF2B5EF4-FFF2-40B4-BE49-F238E27FC236}">
                <a16:creationId xmlns:a16="http://schemas.microsoft.com/office/drawing/2014/main" xmlns="" id="{D6E8726C-4367-45B8-9C12-64EDDF1316F1}"/>
              </a:ext>
            </a:extLst>
          </p:cNvPr>
          <p:cNvSpPr>
            <a:spLocks noGrp="1"/>
          </p:cNvSpPr>
          <p:nvPr>
            <p:ph type="title"/>
          </p:nvPr>
        </p:nvSpPr>
        <p:spPr>
          <a:xfrm>
            <a:off x="838200" y="365125"/>
            <a:ext cx="10515600" cy="874395"/>
          </a:xfrm>
        </p:spPr>
        <p:txBody>
          <a:bodyPr>
            <a:normAutofit/>
          </a:bodyPr>
          <a:lstStyle/>
          <a:p>
            <a:r>
              <a:rPr lang="zh-CN" altLang="en-US" sz="3600" dirty="0">
                <a:latin typeface="微软雅黑" panose="020B0503020204020204" pitchFamily="34" charset="-122"/>
                <a:ea typeface="微软雅黑" panose="020B0503020204020204" pitchFamily="34" charset="-122"/>
              </a:rPr>
              <a:t>三、配种分娩计划的编制</a:t>
            </a:r>
            <a:endParaRPr lang="en-US" altLang="zh-CN" sz="3600" dirty="0">
              <a:latin typeface="微软雅黑" panose="020B0503020204020204" pitchFamily="34" charset="-122"/>
              <a:ea typeface="微软雅黑" panose="020B0503020204020204" pitchFamily="34" charset="-122"/>
            </a:endParaRPr>
          </a:p>
        </p:txBody>
      </p:sp>
      <p:sp>
        <p:nvSpPr>
          <p:cNvPr id="8" name="文本框 7">
            <a:extLst>
              <a:ext uri="{FF2B5EF4-FFF2-40B4-BE49-F238E27FC236}">
                <a16:creationId xmlns:a16="http://schemas.microsoft.com/office/drawing/2014/main" xmlns="" id="{910B93A5-B479-42B0-BA84-6548573D5D12}"/>
              </a:ext>
            </a:extLst>
          </p:cNvPr>
          <p:cNvSpPr txBox="1"/>
          <p:nvPr/>
        </p:nvSpPr>
        <p:spPr>
          <a:xfrm>
            <a:off x="0" y="1239520"/>
            <a:ext cx="10306050" cy="590033"/>
          </a:xfrm>
          <a:prstGeom prst="rect">
            <a:avLst/>
          </a:prstGeom>
          <a:noFill/>
        </p:spPr>
        <p:txBody>
          <a:bodyPr wrap="square">
            <a:spAutoFit/>
          </a:bodyPr>
          <a:lstStyle/>
          <a:p>
            <a:pPr>
              <a:lnSpc>
                <a:spcPct val="150000"/>
              </a:lnSpc>
            </a:pPr>
            <a:r>
              <a:rPr lang="zh-CN" altLang="en-US" sz="2400" kern="100" dirty="0">
                <a:solidFill>
                  <a:srgbClr val="000000"/>
                </a:solidFill>
                <a:effectLst/>
                <a:latin typeface="+mn-ea"/>
              </a:rPr>
              <a:t>       </a:t>
            </a:r>
            <a:r>
              <a:rPr lang="en-US" altLang="zh-CN" sz="2400" dirty="0"/>
              <a:t>(</a:t>
            </a:r>
            <a:r>
              <a:rPr lang="zh-CN" altLang="en-US" sz="2400" dirty="0"/>
              <a:t>二</a:t>
            </a:r>
            <a:r>
              <a:rPr lang="en-US" altLang="zh-CN" sz="2400" dirty="0"/>
              <a:t>)</a:t>
            </a:r>
            <a:r>
              <a:rPr lang="zh-CN" altLang="en-US" sz="2400" dirty="0"/>
              <a:t>母猪配种分娩计划</a:t>
            </a:r>
            <a:endParaRPr lang="zh-CN" altLang="en-US" sz="2400" b="1" dirty="0"/>
          </a:p>
        </p:txBody>
      </p:sp>
      <p:sp>
        <p:nvSpPr>
          <p:cNvPr id="9" name="文本框 8">
            <a:extLst>
              <a:ext uri="{FF2B5EF4-FFF2-40B4-BE49-F238E27FC236}">
                <a16:creationId xmlns:a16="http://schemas.microsoft.com/office/drawing/2014/main" xmlns="" id="{5CDD8880-296D-4BD4-8D2D-4824FD748639}"/>
              </a:ext>
            </a:extLst>
          </p:cNvPr>
          <p:cNvSpPr txBox="1"/>
          <p:nvPr/>
        </p:nvSpPr>
        <p:spPr>
          <a:xfrm>
            <a:off x="628648" y="1981835"/>
            <a:ext cx="9886951" cy="1323439"/>
          </a:xfrm>
          <a:prstGeom prst="rect">
            <a:avLst/>
          </a:prstGeom>
          <a:noFill/>
        </p:spPr>
        <p:txBody>
          <a:bodyPr wrap="square">
            <a:spAutoFit/>
          </a:bodyPr>
          <a:lstStyle/>
          <a:p>
            <a:r>
              <a:rPr lang="zh-CN" altLang="en-US" sz="2000" dirty="0"/>
              <a:t>       规模化猪场制定配种分娩计划是一项较细致的工作，在具体编制配种分娩计划时，要根据猪场生产工艺流程和猪场生产管理指标来具体安排计划进行配种和分娩的母猪头数和时间、以及预计产仔头数和时间，制定配种分娩计划表。</a:t>
            </a:r>
          </a:p>
          <a:p>
            <a:endParaRPr lang="zh-CN" altLang="en-US" sz="2000" dirty="0"/>
          </a:p>
        </p:txBody>
      </p:sp>
      <p:graphicFrame>
        <p:nvGraphicFramePr>
          <p:cNvPr id="2" name="表格 1">
            <a:extLst>
              <a:ext uri="{FF2B5EF4-FFF2-40B4-BE49-F238E27FC236}">
                <a16:creationId xmlns:a16="http://schemas.microsoft.com/office/drawing/2014/main" xmlns="" id="{933A2940-B925-4F29-856D-AA21B9C9BEA8}"/>
              </a:ext>
            </a:extLst>
          </p:cNvPr>
          <p:cNvGraphicFramePr>
            <a:graphicFrameLocks noGrp="1"/>
          </p:cNvGraphicFramePr>
          <p:nvPr>
            <p:extLst>
              <p:ext uri="{D42A27DB-BD31-4B8C-83A1-F6EECF244321}">
                <p14:modId xmlns:p14="http://schemas.microsoft.com/office/powerpoint/2010/main" val="2196487307"/>
              </p:ext>
            </p:extLst>
          </p:nvPr>
        </p:nvGraphicFramePr>
        <p:xfrm>
          <a:off x="838200" y="3591659"/>
          <a:ext cx="9728201" cy="2321561"/>
        </p:xfrm>
        <a:graphic>
          <a:graphicData uri="http://schemas.openxmlformats.org/drawingml/2006/table">
            <a:tbl>
              <a:tblPr firstRow="1" firstCol="1" bandRow="1" bandCol="1">
                <a:tableStyleId>{5C22544A-7EE6-4342-B048-85BDC9FD1C3A}</a:tableStyleId>
              </a:tblPr>
              <a:tblGrid>
                <a:gridCol w="486264">
                  <a:extLst>
                    <a:ext uri="{9D8B030D-6E8A-4147-A177-3AD203B41FA5}">
                      <a16:colId xmlns:a16="http://schemas.microsoft.com/office/drawing/2014/main" xmlns="" val="2925298008"/>
                    </a:ext>
                  </a:extLst>
                </a:gridCol>
                <a:gridCol w="1003648">
                  <a:extLst>
                    <a:ext uri="{9D8B030D-6E8A-4147-A177-3AD203B41FA5}">
                      <a16:colId xmlns:a16="http://schemas.microsoft.com/office/drawing/2014/main" xmlns="" val="3152664251"/>
                    </a:ext>
                  </a:extLst>
                </a:gridCol>
                <a:gridCol w="849018">
                  <a:extLst>
                    <a:ext uri="{9D8B030D-6E8A-4147-A177-3AD203B41FA5}">
                      <a16:colId xmlns:a16="http://schemas.microsoft.com/office/drawing/2014/main" xmlns="" val="2775413572"/>
                    </a:ext>
                  </a:extLst>
                </a:gridCol>
                <a:gridCol w="849990">
                  <a:extLst>
                    <a:ext uri="{9D8B030D-6E8A-4147-A177-3AD203B41FA5}">
                      <a16:colId xmlns:a16="http://schemas.microsoft.com/office/drawing/2014/main" xmlns="" val="3838906730"/>
                    </a:ext>
                  </a:extLst>
                </a:gridCol>
                <a:gridCol w="804282">
                  <a:extLst>
                    <a:ext uri="{9D8B030D-6E8A-4147-A177-3AD203B41FA5}">
                      <a16:colId xmlns:a16="http://schemas.microsoft.com/office/drawing/2014/main" xmlns="" val="3493271106"/>
                    </a:ext>
                  </a:extLst>
                </a:gridCol>
                <a:gridCol w="964749">
                  <a:extLst>
                    <a:ext uri="{9D8B030D-6E8A-4147-A177-3AD203B41FA5}">
                      <a16:colId xmlns:a16="http://schemas.microsoft.com/office/drawing/2014/main" xmlns="" val="3045519870"/>
                    </a:ext>
                  </a:extLst>
                </a:gridCol>
                <a:gridCol w="965720">
                  <a:extLst>
                    <a:ext uri="{9D8B030D-6E8A-4147-A177-3AD203B41FA5}">
                      <a16:colId xmlns:a16="http://schemas.microsoft.com/office/drawing/2014/main" xmlns="" val="146868036"/>
                    </a:ext>
                  </a:extLst>
                </a:gridCol>
                <a:gridCol w="964749">
                  <a:extLst>
                    <a:ext uri="{9D8B030D-6E8A-4147-A177-3AD203B41FA5}">
                      <a16:colId xmlns:a16="http://schemas.microsoft.com/office/drawing/2014/main" xmlns="" val="706124320"/>
                    </a:ext>
                  </a:extLst>
                </a:gridCol>
                <a:gridCol w="826648">
                  <a:extLst>
                    <a:ext uri="{9D8B030D-6E8A-4147-A177-3AD203B41FA5}">
                      <a16:colId xmlns:a16="http://schemas.microsoft.com/office/drawing/2014/main" xmlns="" val="700772599"/>
                    </a:ext>
                  </a:extLst>
                </a:gridCol>
                <a:gridCol w="644786">
                  <a:extLst>
                    <a:ext uri="{9D8B030D-6E8A-4147-A177-3AD203B41FA5}">
                      <a16:colId xmlns:a16="http://schemas.microsoft.com/office/drawing/2014/main" xmlns="" val="3032957507"/>
                    </a:ext>
                  </a:extLst>
                </a:gridCol>
                <a:gridCol w="803307">
                  <a:extLst>
                    <a:ext uri="{9D8B030D-6E8A-4147-A177-3AD203B41FA5}">
                      <a16:colId xmlns:a16="http://schemas.microsoft.com/office/drawing/2014/main" xmlns="" val="846022356"/>
                    </a:ext>
                  </a:extLst>
                </a:gridCol>
                <a:gridCol w="565040">
                  <a:extLst>
                    <a:ext uri="{9D8B030D-6E8A-4147-A177-3AD203B41FA5}">
                      <a16:colId xmlns:a16="http://schemas.microsoft.com/office/drawing/2014/main" xmlns="" val="2599117140"/>
                    </a:ext>
                  </a:extLst>
                </a:gridCol>
              </a:tblGrid>
              <a:tr h="856773">
                <a:tc>
                  <a:txBody>
                    <a:bodyPr/>
                    <a:lstStyle/>
                    <a:p>
                      <a:pPr algn="ctr"/>
                      <a:r>
                        <a:rPr lang="zh-CN" sz="1600" kern="100">
                          <a:effectLst/>
                        </a:rPr>
                        <a:t>序号</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zh-CN" sz="1600" kern="100">
                          <a:effectLst/>
                        </a:rPr>
                        <a:t>配种</a:t>
                      </a:r>
                    </a:p>
                    <a:p>
                      <a:pPr algn="ctr"/>
                      <a:r>
                        <a:rPr lang="zh-CN" sz="1600" kern="100">
                          <a:effectLst/>
                        </a:rPr>
                        <a:t>时间</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zh-CN" sz="1600" kern="100">
                          <a:effectLst/>
                        </a:rPr>
                        <a:t>配种母猪数</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gridSpan="5">
                  <a:txBody>
                    <a:bodyPr/>
                    <a:lstStyle/>
                    <a:p>
                      <a:pPr algn="ctr"/>
                      <a:r>
                        <a:rPr lang="zh-CN" sz="1600" kern="100">
                          <a:effectLst/>
                        </a:rPr>
                        <a:t>其中配种母猪来源</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r>
                        <a:rPr lang="zh-CN" sz="1600" kern="100">
                          <a:effectLst/>
                        </a:rPr>
                        <a:t>预计分娩母猪数</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zh-CN" sz="1600" kern="100">
                          <a:effectLst/>
                        </a:rPr>
                        <a:t>预计产仔数</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zh-CN" sz="1600" kern="100">
                          <a:effectLst/>
                        </a:rPr>
                        <a:t>预计产仔时间</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zh-CN" sz="1600" kern="100">
                          <a:effectLst/>
                        </a:rPr>
                        <a:t>备注</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xmlns="" val="1112546372"/>
                  </a:ext>
                </a:extLst>
              </a:tr>
              <a:tr h="611981">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zh-CN" sz="1600" kern="100">
                          <a:effectLst/>
                        </a:rPr>
                        <a:t>断乳一周发情</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zh-CN" sz="1600" kern="100">
                          <a:effectLst/>
                        </a:rPr>
                        <a:t>断乳</a:t>
                      </a:r>
                      <a:r>
                        <a:rPr lang="en-US" sz="1600" kern="100">
                          <a:effectLst/>
                        </a:rPr>
                        <a:t>2</a:t>
                      </a:r>
                      <a:r>
                        <a:rPr lang="zh-CN" sz="1600" kern="100">
                          <a:effectLst/>
                        </a:rPr>
                        <a:t>周发情</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3</a:t>
                      </a:r>
                      <a:r>
                        <a:rPr lang="zh-CN" sz="1600" kern="100">
                          <a:effectLst/>
                        </a:rPr>
                        <a:t>周前配种重发情</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6</a:t>
                      </a:r>
                      <a:r>
                        <a:rPr lang="zh-CN" sz="1600" kern="100">
                          <a:effectLst/>
                        </a:rPr>
                        <a:t>周前配种重发情</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zh-CN" sz="1600" kern="100">
                          <a:effectLst/>
                        </a:rPr>
                        <a:t>补充后备母猪</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xmlns="" val="3946362601"/>
                  </a:ext>
                </a:extLst>
              </a:tr>
              <a:tr h="322423">
                <a:tc>
                  <a:txBody>
                    <a:bodyPr/>
                    <a:lstStyle/>
                    <a:p>
                      <a:pPr algn="ctr"/>
                      <a:r>
                        <a:rPr lang="en-US" sz="1600" kern="100">
                          <a:effectLst/>
                        </a:rPr>
                        <a:t>1</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2020.8.15</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30</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19</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3</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2</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2</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4</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24</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228</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xmlns="" val="408594559"/>
                  </a:ext>
                </a:extLst>
              </a:tr>
              <a:tr h="265192">
                <a:tc>
                  <a:txBody>
                    <a:bodyPr/>
                    <a:lstStyle/>
                    <a:p>
                      <a:pPr algn="ctr"/>
                      <a:r>
                        <a:rPr lang="en-US" sz="1600" kern="100">
                          <a:effectLst/>
                        </a:rPr>
                        <a:t>2</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just"/>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xmlns="" val="1781082003"/>
                  </a:ext>
                </a:extLst>
              </a:tr>
              <a:tr h="265192">
                <a:tc>
                  <a:txBody>
                    <a:bodyPr/>
                    <a:lstStyle/>
                    <a:p>
                      <a:pPr algn="ctr"/>
                      <a:r>
                        <a:rPr lang="en-US" sz="1600" kern="100">
                          <a:effectLst/>
                        </a:rPr>
                        <a:t>3</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dirty="0">
                          <a:effectLst/>
                        </a:rPr>
                        <a:t> </a:t>
                      </a:r>
                      <a:endParaRPr lang="zh-CN" sz="16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a:effectLst/>
                        </a:rPr>
                        <a:t> </a:t>
                      </a:r>
                      <a:endParaRPr lang="zh-CN" sz="16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r>
                        <a:rPr lang="en-US" sz="1600" kern="100" dirty="0">
                          <a:effectLst/>
                        </a:rPr>
                        <a:t> </a:t>
                      </a:r>
                      <a:endParaRPr lang="zh-CN" sz="16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xmlns="" val="1250223068"/>
                  </a:ext>
                </a:extLst>
              </a:tr>
            </a:tbl>
          </a:graphicData>
        </a:graphic>
      </p:graphicFrame>
      <p:sp>
        <p:nvSpPr>
          <p:cNvPr id="10" name="文本框 9">
            <a:extLst>
              <a:ext uri="{FF2B5EF4-FFF2-40B4-BE49-F238E27FC236}">
                <a16:creationId xmlns:a16="http://schemas.microsoft.com/office/drawing/2014/main" xmlns="" id="{DC437E09-68D0-4182-BDD2-46297A2E3B2F}"/>
              </a:ext>
            </a:extLst>
          </p:cNvPr>
          <p:cNvSpPr txBox="1"/>
          <p:nvPr/>
        </p:nvSpPr>
        <p:spPr>
          <a:xfrm>
            <a:off x="4210050" y="3079135"/>
            <a:ext cx="6096000" cy="369332"/>
          </a:xfrm>
          <a:prstGeom prst="rect">
            <a:avLst/>
          </a:prstGeom>
          <a:noFill/>
        </p:spPr>
        <p:txBody>
          <a:bodyPr wrap="square">
            <a:spAutoFit/>
          </a:bodyPr>
          <a:lstStyle/>
          <a:p>
            <a:r>
              <a:rPr lang="zh-CN" altLang="en-US" sz="1800" dirty="0"/>
              <a:t>表</a:t>
            </a:r>
            <a:r>
              <a:rPr lang="en-US" altLang="zh-CN" sz="1800" dirty="0"/>
              <a:t>6   </a:t>
            </a:r>
            <a:r>
              <a:rPr lang="zh-CN" altLang="en-US" sz="1800" dirty="0"/>
              <a:t>配种分娩计划表</a:t>
            </a:r>
            <a:endParaRPr lang="zh-CN" altLang="en-US" dirty="0"/>
          </a:p>
        </p:txBody>
      </p:sp>
    </p:spTree>
    <p:extLst>
      <p:ext uri="{BB962C8B-B14F-4D97-AF65-F5344CB8AC3E}">
        <p14:creationId xmlns:p14="http://schemas.microsoft.com/office/powerpoint/2010/main" val="1433953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Grp="1" noChangeArrowheads="1"/>
          </p:cNvSpPr>
          <p:nvPr>
            <p:ph idx="1"/>
          </p:nvPr>
        </p:nvSpPr>
        <p:spPr>
          <a:xfrm>
            <a:off x="838200" y="2159000"/>
            <a:ext cx="10515600" cy="4351338"/>
          </a:xfrm>
          <a:prstGeom prst="rect">
            <a:avLst/>
          </a:prstGeom>
        </p:spPr>
        <p:txBody>
          <a:bodyPr/>
          <a:lstStyle>
            <a:lvl1pPr algn="l" defTabSz="914400" rtl="0" eaLnBrk="1" latinLnBrk="0" hangingPunct="1">
              <a:lnSpc>
                <a:spcPct val="90000"/>
              </a:lnSpc>
              <a:spcBef>
                <a:spcPct val="0"/>
              </a:spcBef>
              <a:buNone/>
              <a:defRPr sz="3600" kern="1200">
                <a:solidFill>
                  <a:schemeClr val="tx1">
                    <a:lumMod val="50000"/>
                  </a:schemeClr>
                </a:solidFill>
                <a:latin typeface="微软雅黑" panose="020B0503020204020204" pitchFamily="34" charset="-122"/>
                <a:ea typeface="微软雅黑" panose="020B0503020204020204" pitchFamily="34" charset="-122"/>
                <a:cs typeface="+mj-cs"/>
              </a:defRPr>
            </a:lvl1pPr>
          </a:lstStyle>
          <a:p>
            <a:pPr algn="ctr"/>
            <a:r>
              <a:rPr lang="zh-CN" altLang="en-US" sz="7200" dirty="0">
                <a:solidFill>
                  <a:srgbClr val="000099"/>
                </a:solidFill>
                <a:ea typeface="华文行楷" pitchFamily="2" charset="-122"/>
              </a:rPr>
              <a:t>谢谢大家！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DOC_GUID" val="{61597699-70f1-4b6a-ab61-0095a58b52bb}"/>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项目一</Template>
  <TotalTime>1964</TotalTime>
  <Words>421</Words>
  <Application>Microsoft Office PowerPoint</Application>
  <PresentationFormat>宽屏</PresentationFormat>
  <Paragraphs>98</Paragraphs>
  <Slides>5</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vt:i4>
      </vt:variant>
    </vt:vector>
  </HeadingPairs>
  <TitlesOfParts>
    <vt:vector size="15" baseType="lpstr">
      <vt:lpstr>【苹果】迟暮朝朝醉晚灯</vt:lpstr>
      <vt:lpstr>等线</vt:lpstr>
      <vt:lpstr>等线 Light</vt:lpstr>
      <vt:lpstr>方正兰亭超细黑简体</vt:lpstr>
      <vt:lpstr>华文行楷</vt:lpstr>
      <vt:lpstr>宋体</vt:lpstr>
      <vt:lpstr>微软雅黑</vt:lpstr>
      <vt:lpstr>Arial</vt:lpstr>
      <vt:lpstr>Times New Roman</vt:lpstr>
      <vt:lpstr>Office 主题​​</vt:lpstr>
      <vt:lpstr>PowerPoint 演示文稿</vt:lpstr>
      <vt:lpstr>三、配种分娩计划的编制</vt:lpstr>
      <vt:lpstr>三、配种分娩计划的编制</vt:lpstr>
      <vt:lpstr>三、配种分娩计划的编制</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动物繁殖与改良</dc:title>
  <dc:creator>李 玉丹</dc:creator>
  <cp:lastModifiedBy>FKL</cp:lastModifiedBy>
  <cp:revision>454</cp:revision>
  <dcterms:created xsi:type="dcterms:W3CDTF">2019-09-17T02:06:00Z</dcterms:created>
  <dcterms:modified xsi:type="dcterms:W3CDTF">2021-02-09T08:35:13Z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