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1002" r:id="rId4"/>
    <p:sldId id="1003" r:id="rId5"/>
    <p:sldId id="258" r:id="rId6"/>
    <p:sldId id="259" r:id="rId7"/>
    <p:sldId id="278" r:id="rId8"/>
    <p:sldId id="284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1017" r:id="rId19"/>
    <p:sldId id="1018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70" y="685800"/>
            <a:ext cx="2135981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6" y="685800"/>
            <a:ext cx="6284119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标题 140289"/>
          <p:cNvSpPr>
            <a:spLocks noGrp="1" noRot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40291" name="副标题 140290"/>
          <p:cNvSpPr>
            <a:spLocks noGrp="1" noRot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342900" lvl="1" indent="0" algn="ctr">
              <a:buNone/>
              <a:defRPr/>
            </a:lvl2pPr>
            <a:lvl3pPr marL="685800" lvl="2" indent="0" algn="ctr">
              <a:buNone/>
              <a:defRPr/>
            </a:lvl3pPr>
            <a:lvl4pPr marL="1028700" lvl="3" indent="0" algn="ctr">
              <a:buNone/>
              <a:defRPr/>
            </a:lvl4pPr>
            <a:lvl5pPr marL="13716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0292" name="日期占位符 140291"/>
          <p:cNvSpPr>
            <a:spLocks noGrp="1"/>
          </p:cNvSpPr>
          <p:nvPr>
            <p:ph type="dt" sz="half" idx="2"/>
          </p:nvPr>
        </p:nvSpPr>
        <p:spPr>
          <a:xfrm>
            <a:off x="301626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50"/>
            </a:lvl1pPr>
          </a:lstStyle>
          <a:p>
            <a:pPr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293" name="页脚占位符 140292"/>
          <p:cNvSpPr>
            <a:spLocks noGrp="1"/>
          </p:cNvSpPr>
          <p:nvPr>
            <p:ph type="ftr" sz="quarter" idx="3"/>
          </p:nvPr>
        </p:nvSpPr>
        <p:spPr>
          <a:xfrm>
            <a:off x="3124200" y="607695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50"/>
            </a:lvl1pPr>
          </a:lstStyle>
          <a:p>
            <a:pPr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294" name="灯片编号占位符 140293"/>
          <p:cNvSpPr>
            <a:spLocks noGrp="1"/>
          </p:cNvSpPr>
          <p:nvPr>
            <p:ph type="sldNum" sz="quarter" idx="4"/>
          </p:nvPr>
        </p:nvSpPr>
        <p:spPr>
          <a:xfrm>
            <a:off x="6553200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5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4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70" y="685800"/>
            <a:ext cx="2135981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6" y="685800"/>
            <a:ext cx="6284119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4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r>
              <a:rPr lang="zh-CN" altLang="en-US" strike="noStrike" noProof="1"/>
              <a:t>单击图标添加图片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39265"/>
          <p:cNvSpPr>
            <a:spLocks noGrp="1" noRot="1"/>
          </p:cNvSpPr>
          <p:nvPr>
            <p:ph type="title"/>
          </p:nvPr>
        </p:nvSpPr>
        <p:spPr>
          <a:xfrm>
            <a:off x="301626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39266"/>
          <p:cNvSpPr>
            <a:spLocks noGrp="1" noRot="1"/>
          </p:cNvSpPr>
          <p:nvPr>
            <p:ph type="body"/>
          </p:nvPr>
        </p:nvSpPr>
        <p:spPr>
          <a:xfrm>
            <a:off x="304801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571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1463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9268" name="日期占位符 139267"/>
          <p:cNvSpPr>
            <a:spLocks noGrp="1"/>
          </p:cNvSpPr>
          <p:nvPr>
            <p:ph type="dt" sz="half" idx="2"/>
          </p:nvPr>
        </p:nvSpPr>
        <p:spPr>
          <a:xfrm>
            <a:off x="301626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9269" name="页脚占位符 139268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39270" name="灯片编号占位符 139269"/>
          <p:cNvSpPr>
            <a:spLocks noGrp="1"/>
          </p:cNvSpPr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marL="0" lvl="0" indent="0" algn="ctr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39265"/>
          <p:cNvSpPr>
            <a:spLocks noGrp="1" noRot="1"/>
          </p:cNvSpPr>
          <p:nvPr>
            <p:ph type="title"/>
          </p:nvPr>
        </p:nvSpPr>
        <p:spPr>
          <a:xfrm>
            <a:off x="301626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39266"/>
          <p:cNvSpPr>
            <a:spLocks noGrp="1" noRot="1"/>
          </p:cNvSpPr>
          <p:nvPr>
            <p:ph type="body"/>
          </p:nvPr>
        </p:nvSpPr>
        <p:spPr>
          <a:xfrm>
            <a:off x="304801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571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1463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9268" name="日期占位符 139267"/>
          <p:cNvSpPr>
            <a:spLocks noGrp="1"/>
          </p:cNvSpPr>
          <p:nvPr>
            <p:ph type="dt" sz="half" idx="2"/>
          </p:nvPr>
        </p:nvSpPr>
        <p:spPr>
          <a:xfrm>
            <a:off x="301626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69" name="页脚占位符 139268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70" name="灯片编号占位符 139269"/>
          <p:cNvSpPr>
            <a:spLocks noGrp="1"/>
          </p:cNvSpPr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marL="0" lvl="0" indent="0" algn="ctr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901065" y="1687830"/>
            <a:ext cx="6858000" cy="47244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</a:lstStyle>
          <a:p>
            <a:pPr algn="l" defTabSz="685800"/>
            <a:r>
              <a:rPr lang="zh-CN" altLang="en-US" sz="2800" dirty="0">
                <a:solidFill>
                  <a:srgbClr val="CCECFF">
                    <a:lumMod val="1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模块二    家畜解剖生理的认知</a:t>
            </a:r>
            <a:endParaRPr lang="zh-CN" altLang="en-US" sz="2800" dirty="0">
              <a:solidFill>
                <a:srgbClr val="CCECFF">
                  <a:lumMod val="1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1143000" y="3558778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zh-CN" altLang="en-US" b="1" dirty="0">
                <a:solidFill>
                  <a:srgbClr val="CCECFF">
                    <a:lumMod val="1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项目八   免疫系统的认识</a:t>
            </a:r>
            <a:endParaRPr lang="zh-CN" altLang="en-US" b="1" dirty="0">
              <a:solidFill>
                <a:srgbClr val="CCECFF">
                  <a:lumMod val="1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 defTabSz="685800">
              <a:spcBef>
                <a:spcPts val="750"/>
              </a:spcBef>
            </a:pPr>
            <a:endParaRPr lang="zh-CN" altLang="en-US" b="1" dirty="0">
              <a:solidFill>
                <a:srgbClr val="CCECFF">
                  <a:lumMod val="1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 defTabSz="685800">
              <a:spcBef>
                <a:spcPts val="750"/>
              </a:spcBef>
            </a:pPr>
            <a:r>
              <a:rPr lang="zh-CN" altLang="en-US" b="1" dirty="0">
                <a:solidFill>
                  <a:srgbClr val="CCECFF">
                    <a:lumMod val="1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任务一      免疫器官的认识</a:t>
            </a:r>
            <a:endParaRPr lang="zh-CN" altLang="en-US" b="1" dirty="0">
              <a:solidFill>
                <a:srgbClr val="CCECFF">
                  <a:lumMod val="1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84766" y="4964374"/>
            <a:ext cx="2497530" cy="118897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猪肺门淋巴结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肺门淋巴结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肺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38846" y="4838298"/>
            <a:ext cx="2821285" cy="15704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猪腹股沟淋巴结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髂内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（腹股沟深淋巴结）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膀胱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4168" y="5048605"/>
            <a:ext cx="2971236" cy="136016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猪腹股沟浅淋巴结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腹股沟浅淋巴结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阴茎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包皮憩室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65579"/>
            <a:ext cx="3087096" cy="23268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883" y="2117578"/>
            <a:ext cx="2173213" cy="26228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229" y="2303627"/>
            <a:ext cx="3305175" cy="2552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43808" y="337297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（二）周围免疫器官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淋巴结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）猪常检淋巴结的分布位置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19023" y="4271539"/>
            <a:ext cx="3724275" cy="7006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猪脾脏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前缘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脾门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胃脾网膜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85734" y="4287518"/>
            <a:ext cx="3724275" cy="7006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羊脾脏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脾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2.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肝门静脉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食管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3" y="1181660"/>
            <a:ext cx="3524250" cy="1447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10" y="2901760"/>
            <a:ext cx="3724275" cy="11811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34" y="1155286"/>
            <a:ext cx="3532318" cy="270773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-25783" y="5396674"/>
            <a:ext cx="9145016" cy="11811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脾是体内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最大的淋巴器官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脾脏的功能：通过淋巴细胞参与机体的免疫活动；通过巨噬细胞的吞噬作用，消除微生物和异物；脾是体内重要的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造血和贮血器官。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99734" y="19581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（二）周围免疫器官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脾脏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14935" y="3918833"/>
            <a:ext cx="3973753" cy="14130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牛脾脏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脾门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脾和瘤胃粘连区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前缘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883" y="1889485"/>
            <a:ext cx="3800475" cy="18192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169162" y="1930965"/>
            <a:ext cx="4830770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贴于胃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牛：扁平的长椭圆形，灰蓝色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羊：扁平的三角形，紫红色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猪：长条形，暗红色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马：镰刀形，蓝紫色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99734" y="19581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（二）周围免疫器官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脾脏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6458" r="1569" b="6089"/>
          <a:stretch>
            <a:fillRect/>
          </a:stretch>
        </p:blipFill>
        <p:spPr>
          <a:xfrm>
            <a:off x="1209215" y="1268760"/>
            <a:ext cx="6725570" cy="47897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91880" y="33781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二、免疫细胞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63888" y="288067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三、淋巴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（一）淋巴的生成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6974" y="1124744"/>
            <a:ext cx="5450051" cy="369161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9121" y="5124572"/>
            <a:ext cx="8064896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淋巴是免疫系统的重要组成部分，又是体液的一种。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淋巴液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来源于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组织液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组织液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来源于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血液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淋巴液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最后又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回到了血液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。三者之间密切关联。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95536" y="5133048"/>
            <a:ext cx="8365366" cy="163121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淋巴生成后，沿着毛细淋巴管到淋巴管，再到淋巴导管，最后经前腔静脉或颈静脉回到血液。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淋巴的生理意义：调节血浆和组织细胞之间的体液平衡；免疫、防御、屏障作用；回收组织液中的蛋白质；运输脂肪。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73" y="1281960"/>
            <a:ext cx="4731254" cy="350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弧形 17"/>
          <p:cNvSpPr/>
          <p:nvPr/>
        </p:nvSpPr>
        <p:spPr>
          <a:xfrm flipH="1" flipV="1">
            <a:off x="2350389" y="1967499"/>
            <a:ext cx="1645547" cy="3012672"/>
          </a:xfrm>
          <a:prstGeom prst="arc">
            <a:avLst>
              <a:gd name="adj1" fmla="val 14614017"/>
              <a:gd name="adj2" fmla="val 638059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0"/>
          <p:cNvSpPr txBox="1"/>
          <p:nvPr/>
        </p:nvSpPr>
        <p:spPr>
          <a:xfrm>
            <a:off x="3563888" y="288067"/>
            <a:ext cx="204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三、淋巴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）淋巴管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06425" y="591820"/>
            <a:ext cx="7874000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6870" algn="l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复习思考题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一、填空题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1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中枢免疫器官包括骨髓、</a:t>
            </a:r>
            <a:r>
              <a:rPr lang="en-US" sz="24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和禽类的</a:t>
            </a:r>
            <a:r>
              <a:rPr lang="en-US" sz="24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2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.T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淋巴细胞是在</a:t>
            </a:r>
            <a:r>
              <a:rPr lang="en-US" sz="24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成熟的，其功能是参与细胞免疫；哺乳动物的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淋巴细胞是在</a:t>
            </a:r>
            <a:r>
              <a:rPr lang="en-US" sz="24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成熟的，其功能是参与体液免疫。二、名词解释单核巨噬细胞系统三、选择题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1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牛腭扁桃体位于（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A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喉咽部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口腔部侧壁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舌根部背侧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软腭口腔面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 E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鼻咽部后背侧壁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2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位于阔筋膜张肌前缘膝褶中的淋巴结是（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A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腘淋巴结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髂下淋巴结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髂内淋巴结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腹股沟浅淋巴结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腹股沟深淋巴结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 </a:t>
            </a:r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51205" y="612775"/>
            <a:ext cx="820166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大多数家畜淋巴结的实质分为外周的皮质和中央的髓质，但皮质和髓质位置颠倒的是（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A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马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C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牛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羊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犬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4.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母牛乳房临诊检查触诊的淋巴结是（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A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腹股沟浅淋巴结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髂下淋巴结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C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腹股沟深淋巴结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咽淋巴结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髂内淋巴结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5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淋巴结内的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细胞主要位于（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A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淋巴小结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B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副皮质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皮质淋窦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D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髓索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髓质淋巴结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6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牛脾呈长而扁的椭圆形，位于（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A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瘤胃背囊左前部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瘤胃背囊右前部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网胃前方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瓣胃右侧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瘤胃后方四、简答论述题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1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．血液、组织液、淋巴液三者之间有何关系？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2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．兽医临床和卫生检疫常检的淋巴结有哪些？位置在哪里？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3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．为什么检查淋巴结可以判断动物是否有疾病？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901065" y="1687830"/>
            <a:ext cx="6858000" cy="47244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</a:lstStyle>
          <a:p>
            <a:pPr algn="l" defTabSz="685800">
              <a:defRPr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教学目标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270510" y="2723515"/>
            <a:ext cx="8291830" cy="24466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algn="l" defTabSz="685800">
              <a:lnSpc>
                <a:spcPct val="150000"/>
              </a:lnSpc>
              <a:spcBef>
                <a:spcPts val="750"/>
              </a:spcBef>
              <a:defRPr/>
            </a:pPr>
            <a:r>
              <a:rPr lang="zh-CN" altLang="en-US" dirty="0">
                <a:ea typeface="宋体" panose="02010600030101010101" pitchFamily="2" charset="-122"/>
              </a:rPr>
              <a:t>了解免疫系统组成和功能</a:t>
            </a:r>
            <a:endParaRPr lang="zh-CN" altLang="en-US" dirty="0">
              <a:ea typeface="宋体" panose="02010600030101010101" pitchFamily="2" charset="-122"/>
            </a:endParaRPr>
          </a:p>
          <a:p>
            <a:pPr algn="l" defTabSz="685800">
              <a:lnSpc>
                <a:spcPct val="150000"/>
              </a:lnSpc>
              <a:spcBef>
                <a:spcPts val="750"/>
              </a:spcBef>
              <a:defRPr/>
            </a:pPr>
            <a:r>
              <a:rPr lang="zh-CN" altLang="en-US" dirty="0">
                <a:ea typeface="宋体" panose="02010600030101010101" pitchFamily="2" charset="-122"/>
              </a:rPr>
              <a:t>熟识脾脏、淋巴结位置、形态和结构</a:t>
            </a:r>
            <a:endParaRPr lang="zh-CN" altLang="en-US" dirty="0">
              <a:ea typeface="宋体" panose="02010600030101010101" pitchFamily="2" charset="-122"/>
            </a:endParaRPr>
          </a:p>
          <a:p>
            <a:pPr algn="l" defTabSz="685800">
              <a:lnSpc>
                <a:spcPct val="150000"/>
              </a:lnSpc>
              <a:spcBef>
                <a:spcPts val="750"/>
              </a:spcBef>
              <a:defRPr/>
            </a:pPr>
            <a:r>
              <a:rPr lang="zh-CN" altLang="en-US" dirty="0">
                <a:ea typeface="宋体" panose="02010600030101010101" pitchFamily="2" charset="-122"/>
              </a:rPr>
              <a:t>能识别猪、牛常检淋巴结的位置及形态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5720" y="1882718"/>
          <a:ext cx="8572559" cy="42145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303737"/>
                <a:gridCol w="1932841"/>
                <a:gridCol w="2536778"/>
                <a:gridCol w="1224652"/>
                <a:gridCol w="1574551"/>
              </a:tblGrid>
              <a:tr h="60212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免疫器官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免疫细胞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601980">
                <a:tc rowSpan="2">
                  <a:txBody>
                    <a:bodyPr/>
                    <a:lstStyle/>
                    <a:p>
                      <a:pPr algn="ctr"/>
                      <a:endParaRPr lang="en-US" altLang="zh-CN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中枢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骨髓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淋巴细胞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zh-CN" alt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细胞</a:t>
                      </a:r>
                      <a:endParaRPr lang="zh-CN" altLang="en-US" sz="2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alt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细胞</a:t>
                      </a:r>
                      <a:endParaRPr lang="zh-CN" altLang="en-US" sz="2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60212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胸腺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zh-CN" alt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细胞</a:t>
                      </a:r>
                      <a:endParaRPr lang="zh-CN" altLang="en-US" sz="2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NK</a:t>
                      </a:r>
                      <a:r>
                        <a:rPr lang="zh-CN" alt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细胞</a:t>
                      </a:r>
                      <a:endParaRPr lang="zh-CN" altLang="en-US" sz="2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212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周围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淋巴结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单核巨噬细胞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60198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脾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抗原提呈细胞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212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扁桃体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粒性白细胞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212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血淋巴结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551527" y="1052736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免疫系统组成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j\Desktop\images\135198302_14582052669721n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11" y="1988840"/>
            <a:ext cx="3735693" cy="43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1988840"/>
            <a:ext cx="653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骨髓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存在于骨髓腔和骨松质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红骨髓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可以生成血液中的一切血细胞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淋巴细胞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在骨髓中分化、成熟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3808" y="332656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一、免疫器官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（一）中枢免疫器官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骨髓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43" y="1138413"/>
            <a:ext cx="3471095" cy="40051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19" y="1109142"/>
            <a:ext cx="4330374" cy="4330374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6228184" y="3140968"/>
            <a:ext cx="17636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99593" y="5641640"/>
            <a:ext cx="7742400" cy="95571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胸腺既是淋巴器官，又是内分泌器官。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淋巴细胞在此分化、成熟。胸腺在性成熟以后逐渐退化，但不消失。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99792" y="7602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（一）中枢免疫器官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胸腺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923" y="5491191"/>
            <a:ext cx="8316415" cy="11561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腔上囊又称法氏囊，是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淋巴细胞成熟的器官，哺乳动物没有腔上囊，而胚胎时期的肝和骨髓有类似鸟类腔上囊的功能。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12" y="1439543"/>
            <a:ext cx="5055389" cy="3791542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013059" y="3244568"/>
            <a:ext cx="648072" cy="50405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843808" y="33729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（一）中枢免疫器官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法氏囊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048" y="1579980"/>
            <a:ext cx="2225744" cy="27676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9" y="1505771"/>
            <a:ext cx="2688535" cy="284187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3508" y="4326256"/>
            <a:ext cx="8856984" cy="9303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淋巴结多呈圆形或椭圆形，灰白或黄白色；位于淋巴管径路上，多位于凹窝或隐藏之处，大小不一、形态不一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2862" y="5488022"/>
            <a:ext cx="7776864" cy="11062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淋巴结是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体内最重要、分布广泛的免疫器官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淋巴结是重要的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造血器官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，可以产生淋巴细胞。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3808" y="33729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（二）周围免疫器官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淋巴结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4" y="2132499"/>
            <a:ext cx="2967340" cy="24482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58" y="2132499"/>
            <a:ext cx="2794929" cy="24482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516" y="2255489"/>
            <a:ext cx="2761658" cy="22326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67544" y="4964374"/>
            <a:ext cx="2516994" cy="12729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猪下颌淋巴结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下颌淋巴结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腮腺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15746" y="5120350"/>
            <a:ext cx="2314752" cy="6248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猪肩前淋巴结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61706" y="5094029"/>
            <a:ext cx="2314752" cy="6248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猪股前淋巴结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3808" y="337297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（二）周围免疫器官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淋巴结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）猪常检淋巴结的分布位置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7544" y="4964374"/>
            <a:ext cx="2314752" cy="118897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猪腘淋巴结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腘淋巴结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股二头肌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31398" y="4964374"/>
            <a:ext cx="2314752" cy="118897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猪胃淋巴结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胃门淋巴结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胃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3.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肝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57874" y="5048606"/>
            <a:ext cx="2314752" cy="9786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猪肾门淋巴结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肾门淋巴结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肾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873" y="2090737"/>
            <a:ext cx="2171700" cy="2676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296" y="2214561"/>
            <a:ext cx="3248025" cy="2428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283031"/>
            <a:ext cx="2857500" cy="2343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43808" y="337297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（二）周围免疫器官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淋巴结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）猪常检淋巴结的分布位置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aaf0560-24ef-4808-a6e6-3fa199d78bc8}"/>
</p:tagLst>
</file>

<file path=ppt/theme/theme1.xml><?xml version="1.0" encoding="utf-8"?>
<a:theme xmlns:a="http://schemas.openxmlformats.org/drawingml/2006/main" name="主题1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1712</Words>
  <Application>WPS 演示</Application>
  <PresentationFormat>全屏显示(4:3)</PresentationFormat>
  <Paragraphs>204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Arial</vt:lpstr>
      <vt:lpstr>Times New Roman</vt:lpstr>
      <vt:lpstr>楷体</vt:lpstr>
      <vt:lpstr>微软雅黑</vt:lpstr>
      <vt:lpstr>Arial Unicode MS</vt:lpstr>
      <vt:lpstr>主题1</vt:lpstr>
      <vt:lpstr>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caomanman</dc:creator>
  <cp:lastModifiedBy>周生生</cp:lastModifiedBy>
  <cp:revision>72</cp:revision>
  <dcterms:created xsi:type="dcterms:W3CDTF">2020-11-08T15:44:00Z</dcterms:created>
  <dcterms:modified xsi:type="dcterms:W3CDTF">2020-11-21T15:18:13Z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2052-11.1.0.9998</vt:lpwstr>
  </property>
</Properties>
</file>