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06" r:id="rId2"/>
    <p:sldId id="259" r:id="rId3"/>
    <p:sldId id="332" r:id="rId4"/>
    <p:sldId id="333" r:id="rId5"/>
    <p:sldId id="334" r:id="rId6"/>
    <p:sldId id="335" r:id="rId7"/>
    <p:sldId id="336"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CCFFFF"/>
    <a:srgbClr val="33CC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4CB71-5D57-4DA8-84E2-303F4AA5DDB3}" type="datetimeFigureOut">
              <a:rPr lang="zh-CN" altLang="en-US" smtClean="0"/>
              <a:t>2020/12/6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6521-63A5-485F-BF7F-E913C232126C}" type="slidenum">
              <a:rPr lang="zh-CN" altLang="en-US" smtClean="0"/>
              <a:t>‹#›</a:t>
            </a:fld>
            <a:endParaRPr lang="zh-CN" altLang="en-US"/>
          </a:p>
        </p:txBody>
      </p:sp>
    </p:spTree>
    <p:extLst>
      <p:ext uri="{BB962C8B-B14F-4D97-AF65-F5344CB8AC3E}">
        <p14:creationId xmlns:p14="http://schemas.microsoft.com/office/powerpoint/2010/main" val="3346809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5AAFF7-60B8-4FB6-B88E-EC2E2CCF797C}"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86828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89178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14520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5AAFF7-60B8-4FB6-B88E-EC2E2CCF797C}"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39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36112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192938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214552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63710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EA8D89-5B2C-46FE-B719-AA12A6821064}" type="datetimeFigureOut">
              <a:rPr lang="zh-CN" altLang="en-US" smtClean="0"/>
              <a:t>2020/12/6</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1932154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29EA8D89-5B2C-46FE-B719-AA12A6821064}" type="datetimeFigureOut">
              <a:rPr lang="zh-CN" altLang="en-US" smtClean="0"/>
              <a:t>2020/12/6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5AAFF7-60B8-4FB6-B88E-EC2E2CCF797C}" type="slidenum">
              <a:rPr lang="zh-CN" altLang="en-US" smtClean="0"/>
              <a:t>‹#›</a:t>
            </a:fld>
            <a:endParaRPr lang="zh-CN" altLang="en-US"/>
          </a:p>
        </p:txBody>
      </p:sp>
    </p:spTree>
    <p:extLst>
      <p:ext uri="{BB962C8B-B14F-4D97-AF65-F5344CB8AC3E}">
        <p14:creationId xmlns:p14="http://schemas.microsoft.com/office/powerpoint/2010/main" val="90592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9EA8D89-5B2C-46FE-B719-AA12A6821064}" type="datetimeFigureOut">
              <a:rPr lang="zh-CN" altLang="en-US" smtClean="0"/>
              <a:t>2020/12/6</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B5AAFF7-60B8-4FB6-B88E-EC2E2CCF797C}"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953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81446" y="628599"/>
            <a:ext cx="9144000" cy="939945"/>
          </a:xfrm>
          <a:solidFill>
            <a:schemeClr val="bg1"/>
          </a:solidFill>
        </p:spPr>
        <p:txBody>
          <a:bodyPr>
            <a:normAutofit/>
          </a:bodyPr>
          <a:lstStyle/>
          <a:p>
            <a:pPr algn="ctr"/>
            <a:r>
              <a:rPr lang="zh-CN" altLang="en-US" sz="5400" b="1" dirty="0">
                <a:latin typeface="微软雅黑" panose="020B0503020204020204" pitchFamily="34" charset="-122"/>
                <a:ea typeface="微软雅黑" panose="020B0503020204020204" pitchFamily="34" charset="-122"/>
              </a:rPr>
              <a:t>项目</a:t>
            </a:r>
            <a:r>
              <a:rPr lang="zh-CN" altLang="en-US" sz="5400" b="1" dirty="0" smtClean="0">
                <a:latin typeface="微软雅黑" panose="020B0503020204020204" pitchFamily="34" charset="-122"/>
                <a:ea typeface="微软雅黑" panose="020B0503020204020204" pitchFamily="34" charset="-122"/>
              </a:rPr>
              <a:t>四   种猪</a:t>
            </a:r>
            <a:r>
              <a:rPr lang="zh-CN" altLang="en-US" sz="5400" b="1" dirty="0">
                <a:latin typeface="微软雅黑" panose="020B0503020204020204" pitchFamily="34" charset="-122"/>
                <a:ea typeface="微软雅黑" panose="020B0503020204020204" pitchFamily="34" charset="-122"/>
              </a:rPr>
              <a:t>饲养管理</a:t>
            </a:r>
          </a:p>
        </p:txBody>
      </p:sp>
      <p:sp>
        <p:nvSpPr>
          <p:cNvPr id="3" name="副标题 2"/>
          <p:cNvSpPr>
            <a:spLocks noGrp="1"/>
          </p:cNvSpPr>
          <p:nvPr>
            <p:ph type="subTitle" idx="1"/>
          </p:nvPr>
        </p:nvSpPr>
        <p:spPr>
          <a:xfrm>
            <a:off x="2421972" y="2173859"/>
            <a:ext cx="7418714" cy="782926"/>
          </a:xfrm>
          <a:solidFill>
            <a:srgbClr val="92D050"/>
          </a:solidFill>
        </p:spPr>
        <p:txBody>
          <a:bodyPr anchor="ctr">
            <a:noAutofit/>
          </a:bodyPr>
          <a:lstStyle/>
          <a:p>
            <a:pPr algn="ctr"/>
            <a:r>
              <a:rPr lang="zh-CN" altLang="en-US" sz="4400" b="1" dirty="0" smtClean="0">
                <a:solidFill>
                  <a:schemeClr val="tx1"/>
                </a:solidFill>
                <a:latin typeface="黑体" panose="02010609060101010101" pitchFamily="49" charset="-122"/>
                <a:ea typeface="黑体" panose="02010609060101010101" pitchFamily="49" charset="-122"/>
              </a:rPr>
              <a:t>任务</a:t>
            </a:r>
            <a:r>
              <a:rPr lang="en-US" altLang="zh-CN" sz="4400" b="1" dirty="0" smtClean="0">
                <a:solidFill>
                  <a:schemeClr val="tx1"/>
                </a:solidFill>
                <a:latin typeface="黑体" panose="02010609060101010101" pitchFamily="49" charset="-122"/>
                <a:ea typeface="黑体" panose="02010609060101010101" pitchFamily="49" charset="-122"/>
              </a:rPr>
              <a:t>4  </a:t>
            </a:r>
            <a:r>
              <a:rPr lang="zh-CN" altLang="en-US" sz="4400" b="1" dirty="0" smtClean="0">
                <a:solidFill>
                  <a:schemeClr val="tx1"/>
                </a:solidFill>
                <a:latin typeface="黑体" panose="02010609060101010101" pitchFamily="49" charset="-122"/>
                <a:ea typeface="黑体" panose="02010609060101010101" pitchFamily="49" charset="-122"/>
              </a:rPr>
              <a:t>妊娠母猪饲养管理</a:t>
            </a:r>
            <a:endParaRPr lang="en-US" altLang="zh-CN" sz="4400" b="1" dirty="0" smtClean="0">
              <a:solidFill>
                <a:schemeClr val="tx1"/>
              </a:solidFill>
              <a:latin typeface="黑体" panose="02010609060101010101" pitchFamily="49" charset="-122"/>
              <a:ea typeface="黑体" panose="02010609060101010101" pitchFamily="49" charset="-122"/>
            </a:endParaRPr>
          </a:p>
        </p:txBody>
      </p:sp>
      <p:pic>
        <p:nvPicPr>
          <p:cNvPr id="1026" name="Picture 2" descr="https://timgsa.baidu.com/timg?image&amp;quality=80&amp;size=b9999_10000&amp;sec=1606747589451&amp;di=4c27cff2d257a79312a4813659ee4250&amp;imgtype=0&amp;src=http%3A%2F%2Fwww.gltsl.com%2Fuploads%2Fimage%2F20181018%2F153985544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038"/>
          <a:stretch/>
        </p:blipFill>
        <p:spPr bwMode="auto">
          <a:xfrm>
            <a:off x="6426927" y="3669732"/>
            <a:ext cx="3544388" cy="2266586"/>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28" name="Picture 4" descr="https://timgsa.baidu.com/timg?image&amp;quality=80&amp;size=b9999_10000&amp;sec=1606747596081&amp;di=2c23710906bd3e622775f841df0c5462&amp;imgtype=0&amp;src=http%3A%2F%2Fn.sinaimg.cn%2Fsinacn%2Fw450h320%2F20171224%2F0e7e-fypyuva760244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499" y="3669731"/>
            <a:ext cx="3187388" cy="2266587"/>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02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4179" name="Rectangle 3"/>
          <p:cNvSpPr>
            <a:spLocks noGrp="1" noChangeArrowheads="1"/>
          </p:cNvSpPr>
          <p:nvPr>
            <p:ph type="body" idx="1"/>
          </p:nvPr>
        </p:nvSpPr>
        <p:spPr>
          <a:xfrm>
            <a:off x="553785" y="1749701"/>
            <a:ext cx="11181805" cy="2131866"/>
          </a:xfrm>
          <a:ln w="19050">
            <a:solidFill>
              <a:srgbClr val="00B050"/>
            </a:solidFill>
          </a:ln>
        </p:spPr>
        <p:txBody>
          <a:bodyPr wrap="square">
            <a:spAutoFit/>
          </a:bodyPr>
          <a:lstStyle/>
          <a:p>
            <a:pPr marL="342900" indent="-342900">
              <a:lnSpc>
                <a:spcPct val="130000"/>
              </a:lnSpc>
              <a:buClrTx/>
              <a:buFont typeface="Wingdings" panose="05000000000000000000" pitchFamily="2" charset="2"/>
              <a:buChar char="Ø"/>
            </a:pPr>
            <a:r>
              <a:rPr lang="zh-CN" altLang="en-US" sz="2800" b="1" dirty="0" smtClean="0">
                <a:solidFill>
                  <a:schemeClr val="tx1"/>
                </a:solidFill>
                <a:latin typeface="华文细黑" panose="02010600040101010101" pitchFamily="2" charset="-122"/>
                <a:ea typeface="华文细黑" panose="02010600040101010101" pitchFamily="2" charset="-122"/>
              </a:rPr>
              <a:t>减少</a:t>
            </a:r>
            <a:r>
              <a:rPr lang="zh-CN" altLang="en-US" sz="2800" b="1" dirty="0">
                <a:solidFill>
                  <a:schemeClr val="tx1"/>
                </a:solidFill>
                <a:latin typeface="华文细黑" panose="02010600040101010101" pitchFamily="2" charset="-122"/>
                <a:ea typeface="华文细黑" panose="02010600040101010101" pitchFamily="2" charset="-122"/>
              </a:rPr>
              <a:t>胚胎死亡、防止流产、产出体大健壮、数量多的活仔猪</a:t>
            </a:r>
            <a:r>
              <a:rPr lang="zh-CN" altLang="en-US" sz="2800" b="1" dirty="0" smtClean="0">
                <a:solidFill>
                  <a:schemeClr val="tx1"/>
                </a:solidFill>
                <a:latin typeface="华文细黑" panose="02010600040101010101" pitchFamily="2" charset="-122"/>
                <a:ea typeface="华文细黑" panose="02010600040101010101" pitchFamily="2" charset="-122"/>
              </a:rPr>
              <a:t>；</a:t>
            </a:r>
            <a:endParaRPr lang="en-US" altLang="zh-CN" sz="2800" b="1" dirty="0">
              <a:solidFill>
                <a:schemeClr val="tx1"/>
              </a:solidFill>
              <a:latin typeface="华文细黑" panose="02010600040101010101" pitchFamily="2" charset="-122"/>
              <a:ea typeface="华文细黑" panose="02010600040101010101" pitchFamily="2" charset="-122"/>
            </a:endParaRPr>
          </a:p>
          <a:p>
            <a:pPr marL="342900" indent="-342900">
              <a:lnSpc>
                <a:spcPct val="130000"/>
              </a:lnSpc>
              <a:buClrTx/>
              <a:buFont typeface="Wingdings" panose="05000000000000000000" pitchFamily="2" charset="2"/>
              <a:buChar char="Ø"/>
            </a:pPr>
            <a:r>
              <a:rPr lang="zh-CN" altLang="en-US" sz="2800" b="1" dirty="0">
                <a:solidFill>
                  <a:schemeClr val="tx1"/>
                </a:solidFill>
                <a:latin typeface="华文细黑" panose="02010600040101010101" pitchFamily="2" charset="-122"/>
                <a:ea typeface="华文细黑" panose="02010600040101010101" pitchFamily="2" charset="-122"/>
              </a:rPr>
              <a:t>产后母猪乳腺发育正常，产奶多</a:t>
            </a:r>
            <a:r>
              <a:rPr lang="zh-CN" altLang="en-US" sz="2800" b="1" dirty="0" smtClean="0">
                <a:solidFill>
                  <a:schemeClr val="tx1"/>
                </a:solidFill>
                <a:latin typeface="华文细黑" panose="02010600040101010101" pitchFamily="2" charset="-122"/>
                <a:ea typeface="华文细黑" panose="02010600040101010101" pitchFamily="2" charset="-122"/>
              </a:rPr>
              <a:t>；</a:t>
            </a:r>
            <a:endParaRPr lang="en-US" altLang="zh-CN" sz="2800" b="1" dirty="0">
              <a:solidFill>
                <a:schemeClr val="tx1"/>
              </a:solidFill>
              <a:latin typeface="华文细黑" panose="02010600040101010101" pitchFamily="2" charset="-122"/>
              <a:ea typeface="华文细黑" panose="02010600040101010101" pitchFamily="2" charset="-122"/>
            </a:endParaRPr>
          </a:p>
          <a:p>
            <a:pPr marL="342900" indent="-342900">
              <a:lnSpc>
                <a:spcPct val="130000"/>
              </a:lnSpc>
              <a:buClrTx/>
              <a:buFont typeface="Wingdings" panose="05000000000000000000" pitchFamily="2" charset="2"/>
              <a:buChar char="Ø"/>
            </a:pPr>
            <a:r>
              <a:rPr lang="zh-CN" altLang="en-US" sz="2800" b="1" dirty="0">
                <a:solidFill>
                  <a:schemeClr val="tx1"/>
                </a:solidFill>
                <a:latin typeface="华文细黑" panose="02010600040101010101" pitchFamily="2" charset="-122"/>
                <a:ea typeface="华文细黑" panose="02010600040101010101" pitchFamily="2" charset="-122"/>
              </a:rPr>
              <a:t>尽可能地节省饲料，降低初生仔猪生产成本。</a:t>
            </a:r>
          </a:p>
        </p:txBody>
      </p:sp>
      <p:sp>
        <p:nvSpPr>
          <p:cNvPr id="2" name="矩形 1"/>
          <p:cNvSpPr/>
          <p:nvPr/>
        </p:nvSpPr>
        <p:spPr>
          <a:xfrm>
            <a:off x="4470895" y="285753"/>
            <a:ext cx="2698175" cy="707886"/>
          </a:xfrm>
          <a:prstGeom prst="rect">
            <a:avLst/>
          </a:prstGeom>
          <a:solidFill>
            <a:schemeClr val="bg1"/>
          </a:solidFill>
        </p:spPr>
        <p:txBody>
          <a:bodyPr wrap="none">
            <a:spAutoFit/>
          </a:bodyPr>
          <a:lstStyle/>
          <a:p>
            <a:pPr algn="ctr"/>
            <a:r>
              <a:rPr lang="zh-CN" altLang="en-US" sz="4000" b="1" dirty="0">
                <a:latin typeface="微软雅黑" panose="020B0503020204020204" pitchFamily="34" charset="-122"/>
                <a:ea typeface="微软雅黑" panose="020B0503020204020204" pitchFamily="34" charset="-122"/>
              </a:rPr>
              <a:t>工作目标</a:t>
            </a:r>
            <a:r>
              <a:rPr lang="zh-CN" altLang="en-US" sz="3600" b="1"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77182291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837407" y="227426"/>
            <a:ext cx="3989218" cy="584775"/>
          </a:xfrm>
          <a:prstGeom prst="rect">
            <a:avLst/>
          </a:prstGeom>
          <a:noFill/>
        </p:spPr>
        <p:txBody>
          <a:bodyPr wrap="square" rtlCol="0">
            <a:spAutoFit/>
          </a:bodyPr>
          <a:lstStyle/>
          <a:p>
            <a:r>
              <a:rPr lang="zh-CN" altLang="en-US" sz="3200" b="1" dirty="0" smtClean="0">
                <a:latin typeface="黑体" panose="02010609060101010101" pitchFamily="49" charset="-122"/>
                <a:ea typeface="黑体" panose="02010609060101010101" pitchFamily="49" charset="-122"/>
              </a:rPr>
              <a:t>五、妊娠母猪管理</a:t>
            </a:r>
            <a:endParaRPr lang="zh-CN" altLang="en-US" sz="3200" b="1" dirty="0">
              <a:latin typeface="黑体" panose="02010609060101010101" pitchFamily="49" charset="-122"/>
              <a:ea typeface="黑体" panose="02010609060101010101" pitchFamily="49" charset="-122"/>
            </a:endParaRPr>
          </a:p>
        </p:txBody>
      </p:sp>
      <p:sp>
        <p:nvSpPr>
          <p:cNvPr id="3" name="矩形 2"/>
          <p:cNvSpPr/>
          <p:nvPr/>
        </p:nvSpPr>
        <p:spPr>
          <a:xfrm>
            <a:off x="470261" y="2076553"/>
            <a:ext cx="11199225" cy="2308324"/>
          </a:xfrm>
          <a:prstGeom prst="rect">
            <a:avLst/>
          </a:prstGeom>
          <a:ln w="28575">
            <a:solidFill>
              <a:srgbClr val="00B050"/>
            </a:solid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en-US" altLang="zh-CN" sz="2400" b="1" dirty="0" smtClean="0">
                <a:solidFill>
                  <a:srgbClr val="0000FF"/>
                </a:solidFill>
                <a:latin typeface="微软雅黑" panose="020B0503020204020204" pitchFamily="34" charset="-122"/>
                <a:ea typeface="微软雅黑" panose="020B0503020204020204" pitchFamily="34" charset="-122"/>
              </a:rPr>
              <a:t>1.</a:t>
            </a:r>
            <a:r>
              <a:rPr lang="zh-CN" altLang="en-US" sz="2400" b="1" dirty="0" smtClean="0">
                <a:solidFill>
                  <a:srgbClr val="0000FF"/>
                </a:solidFill>
                <a:latin typeface="微软雅黑" panose="020B0503020204020204" pitchFamily="34" charset="-122"/>
                <a:ea typeface="微软雅黑" panose="020B0503020204020204" pitchFamily="34" charset="-122"/>
              </a:rPr>
              <a:t>小</a:t>
            </a:r>
            <a:r>
              <a:rPr lang="zh-CN" altLang="en-US" sz="2400" b="1" dirty="0">
                <a:solidFill>
                  <a:srgbClr val="0000FF"/>
                </a:solidFill>
                <a:latin typeface="微软雅黑" panose="020B0503020204020204" pitchFamily="34" charset="-122"/>
                <a:ea typeface="微软雅黑" panose="020B0503020204020204" pitchFamily="34" charset="-122"/>
              </a:rPr>
              <a:t>群</a:t>
            </a:r>
            <a:r>
              <a:rPr lang="zh-CN" altLang="en-US" sz="2400" b="1" dirty="0" smtClean="0">
                <a:solidFill>
                  <a:srgbClr val="0000FF"/>
                </a:solidFill>
                <a:latin typeface="微软雅黑" panose="020B0503020204020204" pitchFamily="34" charset="-122"/>
                <a:ea typeface="微软雅黑" panose="020B0503020204020204" pitchFamily="34" charset="-122"/>
              </a:rPr>
              <a:t>饲养：</a:t>
            </a:r>
            <a:r>
              <a:rPr lang="zh-CN" altLang="en-US" sz="2400" b="1" dirty="0" smtClean="0">
                <a:latin typeface="华文楷体" panose="02010600040101010101" pitchFamily="2" charset="-122"/>
                <a:ea typeface="华文楷体" panose="02010600040101010101" pitchFamily="2" charset="-122"/>
              </a:rPr>
              <a:t>将</a:t>
            </a:r>
            <a:r>
              <a:rPr lang="zh-CN" altLang="en-US" sz="2400" b="1" dirty="0">
                <a:latin typeface="华文楷体" panose="02010600040101010101" pitchFamily="2" charset="-122"/>
                <a:ea typeface="华文楷体" panose="02010600040101010101" pitchFamily="2" charset="-122"/>
              </a:rPr>
              <a:t>配种期相近、体重大小和性情相近的</a:t>
            </a:r>
            <a:r>
              <a:rPr lang="en-US" altLang="zh-CN" sz="2400" b="1" dirty="0">
                <a:latin typeface="华文楷体" panose="02010600040101010101" pitchFamily="2" charset="-122"/>
                <a:ea typeface="华文楷体" panose="02010600040101010101" pitchFamily="2" charset="-122"/>
              </a:rPr>
              <a:t>3</a:t>
            </a:r>
            <a:r>
              <a:rPr lang="zh-CN" altLang="en-US" sz="2400" b="1" dirty="0">
                <a:latin typeface="华文楷体" panose="02010600040101010101" pitchFamily="2" charset="-122"/>
                <a:ea typeface="华文楷体" panose="02010600040101010101" pitchFamily="2" charset="-122"/>
              </a:rPr>
              <a:t>～</a:t>
            </a:r>
            <a:r>
              <a:rPr lang="en-US" altLang="zh-CN" sz="2400" b="1" dirty="0">
                <a:latin typeface="华文楷体" panose="02010600040101010101" pitchFamily="2" charset="-122"/>
                <a:ea typeface="华文楷体" panose="02010600040101010101" pitchFamily="2" charset="-122"/>
              </a:rPr>
              <a:t>5</a:t>
            </a:r>
            <a:r>
              <a:rPr lang="zh-CN" altLang="en-US" sz="2400" b="1" dirty="0">
                <a:latin typeface="华文楷体" panose="02010600040101010101" pitchFamily="2" charset="-122"/>
                <a:ea typeface="华文楷体" panose="02010600040101010101" pitchFamily="2" charset="-122"/>
              </a:rPr>
              <a:t>头母猪放在一圈饲养，到妊娠后期每圈饲养</a:t>
            </a:r>
            <a:r>
              <a:rPr lang="en-US" altLang="zh-CN" sz="2400" b="1" dirty="0">
                <a:latin typeface="华文楷体" panose="02010600040101010101" pitchFamily="2" charset="-122"/>
                <a:ea typeface="华文楷体" panose="02010600040101010101" pitchFamily="2" charset="-122"/>
              </a:rPr>
              <a:t>2</a:t>
            </a:r>
            <a:r>
              <a:rPr lang="zh-CN" altLang="en-US" sz="2400" b="1" dirty="0">
                <a:latin typeface="华文楷体" panose="02010600040101010101" pitchFamily="2" charset="-122"/>
                <a:ea typeface="华文楷体" panose="02010600040101010101" pitchFamily="2" charset="-122"/>
              </a:rPr>
              <a:t>～</a:t>
            </a:r>
            <a:r>
              <a:rPr lang="en-US" altLang="zh-CN" sz="2400" b="1" dirty="0">
                <a:latin typeface="华文楷体" panose="02010600040101010101" pitchFamily="2" charset="-122"/>
                <a:ea typeface="华文楷体" panose="02010600040101010101" pitchFamily="2" charset="-122"/>
              </a:rPr>
              <a:t>3</a:t>
            </a:r>
            <a:r>
              <a:rPr lang="zh-CN" altLang="en-US" sz="2400" b="1" dirty="0">
                <a:latin typeface="华文楷体" panose="02010600040101010101" pitchFamily="2" charset="-122"/>
                <a:ea typeface="华文楷体" panose="02010600040101010101" pitchFamily="2" charset="-122"/>
              </a:rPr>
              <a:t>头，生产前</a:t>
            </a:r>
            <a:r>
              <a:rPr lang="en-US" altLang="zh-CN" sz="2400" b="1" dirty="0">
                <a:latin typeface="华文楷体" panose="02010600040101010101" pitchFamily="2" charset="-122"/>
                <a:ea typeface="华文楷体" panose="02010600040101010101" pitchFamily="2" charset="-122"/>
              </a:rPr>
              <a:t>3d</a:t>
            </a:r>
            <a:r>
              <a:rPr lang="zh-CN" altLang="en-US" sz="2400" b="1" dirty="0">
                <a:latin typeface="华文楷体" panose="02010600040101010101" pitchFamily="2" charset="-122"/>
                <a:ea typeface="华文楷体" panose="02010600040101010101" pitchFamily="2" charset="-122"/>
              </a:rPr>
              <a:t>再进入产仔舍</a:t>
            </a:r>
            <a:r>
              <a:rPr lang="zh-CN" altLang="en-US" sz="2400" b="1" dirty="0" smtClean="0">
                <a:latin typeface="华文楷体" panose="02010600040101010101" pitchFamily="2" charset="-122"/>
                <a:ea typeface="华文楷体" panose="02010600040101010101" pitchFamily="2" charset="-122"/>
              </a:rPr>
              <a:t>。</a:t>
            </a:r>
            <a:endParaRPr lang="en-US" altLang="zh-CN" sz="2400" b="1" dirty="0" smtClean="0">
              <a:latin typeface="华文楷体" panose="02010600040101010101" pitchFamily="2" charset="-122"/>
              <a:ea typeface="华文楷体" panose="02010600040101010101" pitchFamily="2" charset="-122"/>
            </a:endParaRPr>
          </a:p>
          <a:p>
            <a:pPr>
              <a:lnSpc>
                <a:spcPct val="150000"/>
              </a:lnSpc>
            </a:pPr>
            <a:r>
              <a:rPr lang="en-US" altLang="zh-CN" sz="2400" b="1" dirty="0">
                <a:solidFill>
                  <a:srgbClr val="0000FF"/>
                </a:solidFill>
                <a:latin typeface="微软雅黑" panose="020B0503020204020204" pitchFamily="34" charset="-122"/>
                <a:ea typeface="微软雅黑" panose="020B0503020204020204" pitchFamily="34" charset="-122"/>
              </a:rPr>
              <a:t>2.</a:t>
            </a:r>
            <a:r>
              <a:rPr lang="zh-CN" altLang="en-US" sz="2400" b="1" dirty="0">
                <a:solidFill>
                  <a:srgbClr val="0000FF"/>
                </a:solidFill>
                <a:latin typeface="微软雅黑" panose="020B0503020204020204" pitchFamily="34" charset="-122"/>
                <a:ea typeface="微软雅黑" panose="020B0503020204020204" pitchFamily="34" charset="-122"/>
              </a:rPr>
              <a:t>单栏饲养：</a:t>
            </a:r>
            <a:r>
              <a:rPr lang="zh-CN" altLang="en-US" sz="2400" b="1" dirty="0" smtClean="0">
                <a:latin typeface="华文楷体" panose="02010600040101010101" pitchFamily="2" charset="-122"/>
                <a:ea typeface="华文楷体" panose="02010600040101010101" pitchFamily="2" charset="-122"/>
              </a:rPr>
              <a:t>也</a:t>
            </a:r>
            <a:r>
              <a:rPr lang="zh-CN" altLang="en-US" sz="2400" b="1" dirty="0">
                <a:latin typeface="华文楷体" panose="02010600040101010101" pitchFamily="2" charset="-122"/>
                <a:ea typeface="华文楷体" panose="02010600040101010101" pitchFamily="2" charset="-122"/>
              </a:rPr>
              <a:t>称禁闭式饲养。妊娠母猪从空怀阶段开始到妊娠产仔前均饲养在宽</a:t>
            </a:r>
            <a:r>
              <a:rPr lang="en-US" altLang="zh-CN" sz="2400" b="1" dirty="0">
                <a:latin typeface="华文楷体" panose="02010600040101010101" pitchFamily="2" charset="-122"/>
                <a:ea typeface="华文楷体" panose="02010600040101010101" pitchFamily="2" charset="-122"/>
              </a:rPr>
              <a:t>60</a:t>
            </a:r>
            <a:r>
              <a:rPr lang="zh-CN" altLang="en-US" sz="2400" b="1" dirty="0">
                <a:latin typeface="华文楷体" panose="02010600040101010101" pitchFamily="2" charset="-122"/>
                <a:ea typeface="华文楷体" panose="02010600040101010101" pitchFamily="2" charset="-122"/>
              </a:rPr>
              <a:t>～</a:t>
            </a:r>
            <a:r>
              <a:rPr lang="en-US" altLang="zh-CN" sz="2400" b="1" dirty="0">
                <a:latin typeface="华文楷体" panose="02010600040101010101" pitchFamily="2" charset="-122"/>
                <a:ea typeface="华文楷体" panose="02010600040101010101" pitchFamily="2" charset="-122"/>
              </a:rPr>
              <a:t>70cm</a:t>
            </a:r>
            <a:r>
              <a:rPr lang="zh-CN" altLang="en-US" sz="2400" b="1" dirty="0">
                <a:latin typeface="华文楷体" panose="02010600040101010101" pitchFamily="2" charset="-122"/>
                <a:ea typeface="华文楷体" panose="02010600040101010101" pitchFamily="2" charset="-122"/>
              </a:rPr>
              <a:t>、长</a:t>
            </a:r>
            <a:r>
              <a:rPr lang="en-US" altLang="zh-CN" sz="2400" b="1" dirty="0">
                <a:latin typeface="华文楷体" panose="02010600040101010101" pitchFamily="2" charset="-122"/>
                <a:ea typeface="华文楷体" panose="02010600040101010101" pitchFamily="2" charset="-122"/>
              </a:rPr>
              <a:t>2.2m</a:t>
            </a:r>
            <a:r>
              <a:rPr lang="zh-CN" altLang="en-US" sz="2400" b="1" dirty="0">
                <a:latin typeface="华文楷体" panose="02010600040101010101" pitchFamily="2" charset="-122"/>
                <a:ea typeface="华文楷体" panose="02010600040101010101" pitchFamily="2" charset="-122"/>
              </a:rPr>
              <a:t>的栏中。 </a:t>
            </a:r>
          </a:p>
        </p:txBody>
      </p:sp>
      <p:sp>
        <p:nvSpPr>
          <p:cNvPr id="5" name="矩形 4"/>
          <p:cNvSpPr/>
          <p:nvPr/>
        </p:nvSpPr>
        <p:spPr>
          <a:xfrm>
            <a:off x="1149531" y="5128018"/>
            <a:ext cx="9723119" cy="461665"/>
          </a:xfrm>
          <a:prstGeom prst="rect">
            <a:avLst/>
          </a:prstGeom>
          <a:solidFill>
            <a:srgbClr val="FFFFCC"/>
          </a:solidFill>
        </p:spPr>
        <p:txBody>
          <a:bodyPr wrap="square">
            <a:spAutoFit/>
          </a:bodyPr>
          <a:lstStyle/>
          <a:p>
            <a:r>
              <a:rPr lang="zh-CN" altLang="en-US" sz="2400" dirty="0">
                <a:solidFill>
                  <a:srgbClr val="FF0000"/>
                </a:solidFill>
                <a:latin typeface="微软雅黑" panose="020B0503020204020204" pitchFamily="34" charset="-122"/>
                <a:ea typeface="微软雅黑" panose="020B0503020204020204" pitchFamily="34" charset="-122"/>
              </a:rPr>
              <a:t>妊娠母猪最好单栏饲养，母猪群饲比单饲要增加</a:t>
            </a:r>
            <a:r>
              <a:rPr lang="en-US" altLang="zh-CN" sz="2400" dirty="0">
                <a:solidFill>
                  <a:srgbClr val="FF0000"/>
                </a:solidFill>
                <a:latin typeface="微软雅黑" panose="020B0503020204020204" pitchFamily="34" charset="-122"/>
                <a:ea typeface="微软雅黑" panose="020B0503020204020204" pitchFamily="34" charset="-122"/>
              </a:rPr>
              <a:t>5%</a:t>
            </a:r>
            <a:r>
              <a:rPr lang="zh-CN" altLang="en-US" sz="2400" dirty="0">
                <a:solidFill>
                  <a:srgbClr val="FF0000"/>
                </a:solidFill>
                <a:latin typeface="微软雅黑" panose="020B0503020204020204" pitchFamily="34" charset="-122"/>
                <a:ea typeface="微软雅黑" panose="020B0503020204020204" pitchFamily="34" charset="-122"/>
              </a:rPr>
              <a:t>～</a:t>
            </a:r>
            <a:r>
              <a:rPr lang="en-US" altLang="zh-CN" sz="2400" dirty="0">
                <a:solidFill>
                  <a:srgbClr val="FF0000"/>
                </a:solidFill>
                <a:latin typeface="微软雅黑" panose="020B0503020204020204" pitchFamily="34" charset="-122"/>
                <a:ea typeface="微软雅黑" panose="020B0503020204020204" pitchFamily="34" charset="-122"/>
              </a:rPr>
              <a:t>15% </a:t>
            </a:r>
            <a:r>
              <a:rPr lang="zh-CN" altLang="en-US" sz="2400" dirty="0">
                <a:solidFill>
                  <a:srgbClr val="FF0000"/>
                </a:solidFill>
                <a:latin typeface="微软雅黑" panose="020B0503020204020204" pitchFamily="34" charset="-122"/>
                <a:ea typeface="微软雅黑" panose="020B0503020204020204" pitchFamily="34" charset="-122"/>
              </a:rPr>
              <a:t>的饲料。</a:t>
            </a:r>
          </a:p>
        </p:txBody>
      </p:sp>
      <p:sp>
        <p:nvSpPr>
          <p:cNvPr id="6" name="矩形 5"/>
          <p:cNvSpPr/>
          <p:nvPr/>
        </p:nvSpPr>
        <p:spPr>
          <a:xfrm>
            <a:off x="679267" y="1399959"/>
            <a:ext cx="3775393" cy="523220"/>
          </a:xfrm>
          <a:prstGeom prst="rect">
            <a:avLst/>
          </a:prstGeom>
        </p:spPr>
        <p:txBody>
          <a:bodyPr wrap="none">
            <a:spAutoFit/>
          </a:bodyPr>
          <a:lstStyle/>
          <a:p>
            <a:r>
              <a:rPr lang="zh-CN" altLang="en-US" sz="2800" b="1" dirty="0">
                <a:latin typeface="华文细黑" panose="02010600040101010101" pitchFamily="2" charset="-122"/>
                <a:ea typeface="华文细黑" panose="02010600040101010101" pitchFamily="2" charset="-122"/>
              </a:rPr>
              <a:t>（一）小群或单栏饲养</a:t>
            </a:r>
          </a:p>
        </p:txBody>
      </p:sp>
    </p:spTree>
    <p:extLst>
      <p:ext uri="{BB962C8B-B14F-4D97-AF65-F5344CB8AC3E}">
        <p14:creationId xmlns:p14="http://schemas.microsoft.com/office/powerpoint/2010/main" val="4058843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505097" y="1736582"/>
            <a:ext cx="11120846" cy="3970318"/>
          </a:xfrm>
          <a:prstGeom prst="rect">
            <a:avLst/>
          </a:prstGeom>
          <a:ln w="28575">
            <a:solidFill>
              <a:srgbClr val="00B05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妊娠母猪最适宜的温度为</a:t>
            </a:r>
            <a:r>
              <a:rPr lang="en-US" altLang="zh-CN" sz="2400" b="1" dirty="0">
                <a:solidFill>
                  <a:schemeClr val="dk1"/>
                </a:solidFill>
                <a:latin typeface="华文楷体" panose="02010600040101010101" pitchFamily="2" charset="-122"/>
                <a:ea typeface="华文楷体" panose="02010600040101010101" pitchFamily="2" charset="-122"/>
              </a:rPr>
              <a:t>15</a:t>
            </a:r>
            <a:r>
              <a:rPr lang="zh-CN" altLang="en-US" sz="2400" b="1" dirty="0">
                <a:solidFill>
                  <a:schemeClr val="dk1"/>
                </a:solidFill>
                <a:latin typeface="华文楷体" panose="02010600040101010101" pitchFamily="2" charset="-122"/>
                <a:ea typeface="华文楷体" panose="02010600040101010101" pitchFamily="2" charset="-122"/>
              </a:rPr>
              <a:t>～</a:t>
            </a:r>
            <a:r>
              <a:rPr lang="en-US" altLang="zh-CN" sz="2400" b="1" dirty="0">
                <a:solidFill>
                  <a:schemeClr val="dk1"/>
                </a:solidFill>
                <a:latin typeface="华文楷体" panose="02010600040101010101" pitchFamily="2" charset="-122"/>
                <a:ea typeface="华文楷体" panose="02010600040101010101" pitchFamily="2" charset="-122"/>
              </a:rPr>
              <a:t>21℃</a:t>
            </a:r>
            <a:r>
              <a:rPr lang="zh-CN" altLang="en-US" sz="2400" b="1" dirty="0">
                <a:solidFill>
                  <a:schemeClr val="dk1"/>
                </a:solidFill>
                <a:latin typeface="华文楷体" panose="02010600040101010101" pitchFamily="2" charset="-122"/>
                <a:ea typeface="华文楷体" panose="02010600040101010101" pitchFamily="2" charset="-122"/>
              </a:rPr>
              <a:t>，湿度为</a:t>
            </a:r>
            <a:r>
              <a:rPr lang="en-US" altLang="zh-CN" sz="2400" b="1" dirty="0">
                <a:solidFill>
                  <a:schemeClr val="dk1"/>
                </a:solidFill>
                <a:latin typeface="华文楷体" panose="02010600040101010101" pitchFamily="2" charset="-122"/>
                <a:ea typeface="华文楷体" panose="02010600040101010101" pitchFamily="2" charset="-122"/>
              </a:rPr>
              <a:t>45%</a:t>
            </a:r>
            <a:r>
              <a:rPr lang="zh-CN" altLang="en-US" sz="2400" b="1" dirty="0">
                <a:solidFill>
                  <a:schemeClr val="dk1"/>
                </a:solidFill>
                <a:latin typeface="华文楷体" panose="02010600040101010101" pitchFamily="2" charset="-122"/>
                <a:ea typeface="华文楷体" panose="02010600040101010101" pitchFamily="2" charset="-122"/>
              </a:rPr>
              <a:t>～</a:t>
            </a:r>
            <a:r>
              <a:rPr lang="en-US" altLang="zh-CN" sz="2400" b="1" dirty="0">
                <a:solidFill>
                  <a:schemeClr val="dk1"/>
                </a:solidFill>
                <a:latin typeface="华文楷体" panose="02010600040101010101" pitchFamily="2" charset="-122"/>
                <a:ea typeface="华文楷体" panose="02010600040101010101" pitchFamily="2" charset="-122"/>
              </a:rPr>
              <a:t>65</a:t>
            </a:r>
            <a:r>
              <a:rPr lang="en-US" altLang="zh-CN" sz="2400" b="1" dirty="0" smtClean="0">
                <a:solidFill>
                  <a:schemeClr val="dk1"/>
                </a:solidFill>
                <a:latin typeface="华文楷体" panose="02010600040101010101" pitchFamily="2" charset="-122"/>
                <a:ea typeface="华文楷体" panose="02010600040101010101" pitchFamily="2" charset="-122"/>
              </a:rPr>
              <a:t>%</a:t>
            </a:r>
            <a:r>
              <a:rPr lang="zh-CN" altLang="en-US" sz="2400" b="1" dirty="0" smtClean="0">
                <a:solidFill>
                  <a:schemeClr val="dk1"/>
                </a:solidFill>
                <a:latin typeface="华文楷体" panose="02010600040101010101" pitchFamily="2" charset="-122"/>
                <a:ea typeface="华文楷体" panose="02010600040101010101" pitchFamily="2" charset="-122"/>
              </a:rPr>
              <a:t>；</a:t>
            </a:r>
            <a:endParaRPr lang="zh-CN" altLang="en-US" sz="2400" b="1" dirty="0">
              <a:solidFill>
                <a:schemeClr val="dk1"/>
              </a:solidFill>
              <a:latin typeface="华文楷体" panose="02010600040101010101" pitchFamily="2" charset="-122"/>
              <a:ea typeface="华文楷体" panose="02010600040101010101" pitchFamily="2" charset="-122"/>
            </a:endParaRP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母猪妊娠后，保持环境安静和充分</a:t>
            </a:r>
            <a:r>
              <a:rPr lang="zh-CN" altLang="en-US" sz="2400" b="1" dirty="0" smtClean="0">
                <a:solidFill>
                  <a:schemeClr val="dk1"/>
                </a:solidFill>
                <a:latin typeface="华文楷体" panose="02010600040101010101" pitchFamily="2" charset="-122"/>
                <a:ea typeface="华文楷体" panose="02010600040101010101" pitchFamily="2" charset="-122"/>
              </a:rPr>
              <a:t>休息，有利于</a:t>
            </a:r>
            <a:r>
              <a:rPr lang="zh-CN" altLang="en-US" sz="2400" b="1" dirty="0">
                <a:solidFill>
                  <a:schemeClr val="dk1"/>
                </a:solidFill>
                <a:latin typeface="华文楷体" panose="02010600040101010101" pitchFamily="2" charset="-122"/>
                <a:ea typeface="华文楷体" panose="02010600040101010101" pitchFamily="2" charset="-122"/>
              </a:rPr>
              <a:t>受精卵的着床，减少胚胎死亡和</a:t>
            </a:r>
            <a:r>
              <a:rPr lang="zh-CN" altLang="en-US" sz="2400" b="1" dirty="0" smtClean="0">
                <a:solidFill>
                  <a:schemeClr val="dk1"/>
                </a:solidFill>
                <a:latin typeface="华文楷体" panose="02010600040101010101" pitchFamily="2" charset="-122"/>
                <a:ea typeface="华文楷体" panose="02010600040101010101" pitchFamily="2" charset="-122"/>
              </a:rPr>
              <a:t>流产；</a:t>
            </a:r>
            <a:endParaRPr lang="zh-CN" altLang="en-US" sz="2400" b="1" dirty="0">
              <a:solidFill>
                <a:schemeClr val="dk1"/>
              </a:solidFill>
              <a:latin typeface="华文楷体" panose="02010600040101010101" pitchFamily="2" charset="-122"/>
              <a:ea typeface="华文楷体" panose="02010600040101010101" pitchFamily="2" charset="-122"/>
            </a:endParaRP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注意保持猪舍及猪体的清洁卫生；</a:t>
            </a: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注意通风换气，保证猪舍空气清新；</a:t>
            </a: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保持冬暖夏凉，夏季温度不能超过</a:t>
            </a:r>
            <a:r>
              <a:rPr lang="en-US" altLang="zh-CN" sz="2400" b="1" dirty="0">
                <a:solidFill>
                  <a:schemeClr val="dk1"/>
                </a:solidFill>
                <a:latin typeface="华文楷体" panose="02010600040101010101" pitchFamily="2" charset="-122"/>
                <a:ea typeface="华文楷体" panose="02010600040101010101" pitchFamily="2" charset="-122"/>
              </a:rPr>
              <a:t>32℃</a:t>
            </a:r>
            <a:r>
              <a:rPr lang="zh-CN" altLang="en-US" sz="2400" b="1" dirty="0">
                <a:solidFill>
                  <a:schemeClr val="dk1"/>
                </a:solidFill>
                <a:latin typeface="华文楷体" panose="02010600040101010101" pitchFamily="2" charset="-122"/>
                <a:ea typeface="华文楷体" panose="02010600040101010101" pitchFamily="2" charset="-122"/>
              </a:rPr>
              <a:t>，否则易引起胚胎死亡或中暑流产；</a:t>
            </a: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猪圈要平坦，不要过于光滑，要有一定坡度便于冲刷，一般为</a:t>
            </a:r>
            <a:r>
              <a:rPr lang="en-US" altLang="zh-CN" sz="2400" b="1" dirty="0">
                <a:solidFill>
                  <a:schemeClr val="dk1"/>
                </a:solidFill>
                <a:latin typeface="华文楷体" panose="02010600040101010101" pitchFamily="2" charset="-122"/>
                <a:ea typeface="华文楷体" panose="02010600040101010101" pitchFamily="2" charset="-122"/>
              </a:rPr>
              <a:t>3%</a:t>
            </a:r>
            <a:r>
              <a:rPr lang="zh-CN" altLang="en-US" sz="2400" b="1" dirty="0">
                <a:solidFill>
                  <a:schemeClr val="dk1"/>
                </a:solidFill>
                <a:latin typeface="华文楷体" panose="02010600040101010101" pitchFamily="2" charset="-122"/>
                <a:ea typeface="华文楷体" panose="02010600040101010101" pitchFamily="2" charset="-122"/>
              </a:rPr>
              <a:t>左右坡度。</a:t>
            </a:r>
          </a:p>
        </p:txBody>
      </p:sp>
      <p:sp>
        <p:nvSpPr>
          <p:cNvPr id="3" name="矩形 2"/>
          <p:cNvSpPr/>
          <p:nvPr/>
        </p:nvSpPr>
        <p:spPr>
          <a:xfrm>
            <a:off x="783771" y="755406"/>
            <a:ext cx="3416320" cy="523220"/>
          </a:xfrm>
          <a:prstGeom prst="rect">
            <a:avLst/>
          </a:prstGeom>
        </p:spPr>
        <p:txBody>
          <a:bodyPr wrap="none">
            <a:spAutoFit/>
          </a:bodyPr>
          <a:lstStyle/>
          <a:p>
            <a:r>
              <a:rPr lang="zh-CN" altLang="en-US" sz="2800" b="1" dirty="0">
                <a:latin typeface="华文细黑" panose="02010600040101010101" pitchFamily="2" charset="-122"/>
                <a:ea typeface="华文细黑" panose="02010600040101010101" pitchFamily="2" charset="-122"/>
              </a:rPr>
              <a:t>（二）创造良好环境</a:t>
            </a:r>
          </a:p>
        </p:txBody>
      </p:sp>
    </p:spTree>
    <p:extLst>
      <p:ext uri="{BB962C8B-B14F-4D97-AF65-F5344CB8AC3E}">
        <p14:creationId xmlns:p14="http://schemas.microsoft.com/office/powerpoint/2010/main" val="204167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635726" y="1551190"/>
            <a:ext cx="11364685" cy="2862322"/>
          </a:xfrm>
          <a:prstGeom prst="rect">
            <a:avLst/>
          </a:prstGeom>
          <a:ln w="28575">
            <a:solidFill>
              <a:srgbClr val="00B05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妊娠母猪适当运动，可以增强体质，有利于母体健康与胎儿发育，避免难产。</a:t>
            </a:r>
          </a:p>
          <a:p>
            <a:pPr marL="342900" indent="-342900">
              <a:lnSpc>
                <a:spcPct val="150000"/>
              </a:lnSpc>
              <a:buFont typeface="Wingdings" panose="05000000000000000000" pitchFamily="2" charset="2"/>
              <a:buChar char="Ø"/>
            </a:pPr>
            <a:r>
              <a:rPr lang="zh-CN" altLang="en-US" sz="2400" b="1" dirty="0">
                <a:solidFill>
                  <a:srgbClr val="FF0000"/>
                </a:solidFill>
                <a:latin typeface="华文楷体" panose="02010600040101010101" pitchFamily="2" charset="-122"/>
                <a:ea typeface="华文楷体" panose="02010600040101010101" pitchFamily="2" charset="-122"/>
              </a:rPr>
              <a:t>运动有三种形式：一是设运动通道；二是设计专门舍外运动场；三是赶至圈外运动。</a:t>
            </a: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有条件的猪场可以进行放牧运动。</a:t>
            </a:r>
            <a:endParaRPr lang="en-US" altLang="zh-CN" sz="2400" b="1" dirty="0">
              <a:solidFill>
                <a:schemeClr val="dk1"/>
              </a:solidFill>
              <a:latin typeface="华文楷体" panose="02010600040101010101" pitchFamily="2" charset="-122"/>
              <a:ea typeface="华文楷体" panose="02010600040101010101" pitchFamily="2" charset="-122"/>
            </a:endParaRP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产前</a:t>
            </a:r>
            <a:r>
              <a:rPr lang="en-US" altLang="zh-CN" sz="2400" b="1" dirty="0">
                <a:solidFill>
                  <a:schemeClr val="dk1"/>
                </a:solidFill>
                <a:latin typeface="华文楷体" panose="02010600040101010101" pitchFamily="2" charset="-122"/>
                <a:ea typeface="华文楷体" panose="02010600040101010101" pitchFamily="2" charset="-122"/>
              </a:rPr>
              <a:t>1</a:t>
            </a:r>
            <a:r>
              <a:rPr lang="zh-CN" altLang="en-US" sz="2400" b="1" dirty="0">
                <a:solidFill>
                  <a:schemeClr val="dk1"/>
                </a:solidFill>
                <a:latin typeface="华文楷体" panose="02010600040101010101" pitchFamily="2" charset="-122"/>
                <a:ea typeface="华文楷体" panose="02010600040101010101" pitchFamily="2" charset="-122"/>
              </a:rPr>
              <a:t>周应停止运动。</a:t>
            </a:r>
          </a:p>
        </p:txBody>
      </p:sp>
      <p:sp>
        <p:nvSpPr>
          <p:cNvPr id="3" name="矩形 2"/>
          <p:cNvSpPr/>
          <p:nvPr/>
        </p:nvSpPr>
        <p:spPr>
          <a:xfrm>
            <a:off x="1038713" y="580737"/>
            <a:ext cx="2698175" cy="523220"/>
          </a:xfrm>
          <a:prstGeom prst="rect">
            <a:avLst/>
          </a:prstGeom>
        </p:spPr>
        <p:txBody>
          <a:bodyPr wrap="none">
            <a:spAutoFit/>
          </a:bodyPr>
          <a:lstStyle/>
          <a:p>
            <a:r>
              <a:rPr lang="zh-CN" altLang="en-US" sz="2800" b="1" dirty="0">
                <a:latin typeface="华文细黑" panose="02010600040101010101" pitchFamily="2" charset="-122"/>
                <a:ea typeface="华文细黑" panose="02010600040101010101" pitchFamily="2" charset="-122"/>
              </a:rPr>
              <a:t>（三）适当运动</a:t>
            </a:r>
          </a:p>
        </p:txBody>
      </p:sp>
    </p:spTree>
    <p:extLst>
      <p:ext uri="{BB962C8B-B14F-4D97-AF65-F5344CB8AC3E}">
        <p14:creationId xmlns:p14="http://schemas.microsoft.com/office/powerpoint/2010/main" val="2087218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524090" y="1628729"/>
            <a:ext cx="11145396" cy="2308324"/>
          </a:xfrm>
          <a:prstGeom prst="rect">
            <a:avLst/>
          </a:prstGeom>
          <a:ln w="28575">
            <a:solidFill>
              <a:srgbClr val="00B05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妊娠母猪产前免疫的目的在于保证仔猪通过吸食母猪初乳获得母源被动性免疫。</a:t>
            </a:r>
          </a:p>
          <a:p>
            <a:pPr marL="342900" indent="-342900">
              <a:lnSpc>
                <a:spcPct val="150000"/>
              </a:lnSpc>
              <a:buFont typeface="Wingdings" panose="05000000000000000000" pitchFamily="2" charset="2"/>
              <a:buChar char="Ø"/>
            </a:pPr>
            <a:r>
              <a:rPr lang="zh-CN" altLang="en-US" sz="2400" b="1" dirty="0">
                <a:solidFill>
                  <a:schemeClr val="dk1"/>
                </a:solidFill>
                <a:latin typeface="华文楷体" panose="02010600040101010101" pitchFamily="2" charset="-122"/>
                <a:ea typeface="华文楷体" panose="02010600040101010101" pitchFamily="2" charset="-122"/>
              </a:rPr>
              <a:t>对母猪进行预防注射的日期应安排在预产前并隔开较长时间，以便母猪有足够时间产生和积累抗体。</a:t>
            </a:r>
          </a:p>
          <a:p>
            <a:pPr marL="342900" indent="-342900">
              <a:lnSpc>
                <a:spcPct val="150000"/>
              </a:lnSpc>
              <a:buFont typeface="Wingdings" panose="05000000000000000000" pitchFamily="2" charset="2"/>
              <a:buChar char="Ø"/>
            </a:pPr>
            <a:r>
              <a:rPr lang="zh-CN" altLang="en-US" sz="2400" b="1" dirty="0">
                <a:solidFill>
                  <a:srgbClr val="FF0000"/>
                </a:solidFill>
                <a:latin typeface="华文楷体" panose="02010600040101010101" pitchFamily="2" charset="-122"/>
                <a:ea typeface="华文楷体" panose="02010600040101010101" pitchFamily="2" charset="-122"/>
              </a:rPr>
              <a:t>一般认为产前</a:t>
            </a:r>
            <a:r>
              <a:rPr lang="en-US" altLang="zh-CN" sz="2400" b="1" dirty="0">
                <a:solidFill>
                  <a:srgbClr val="FF0000"/>
                </a:solidFill>
                <a:latin typeface="华文楷体" panose="02010600040101010101" pitchFamily="2" charset="-122"/>
                <a:ea typeface="华文楷体" panose="02010600040101010101" pitchFamily="2" charset="-122"/>
              </a:rPr>
              <a:t>3 </a:t>
            </a:r>
            <a:r>
              <a:rPr lang="zh-CN" altLang="en-US" sz="2400" b="1" dirty="0">
                <a:solidFill>
                  <a:srgbClr val="FF0000"/>
                </a:solidFill>
                <a:latin typeface="华文楷体" panose="02010600040101010101" pitchFamily="2" charset="-122"/>
                <a:ea typeface="华文楷体" panose="02010600040101010101" pitchFamily="2" charset="-122"/>
              </a:rPr>
              <a:t>周适合于大多数疫苗的免疫预防注射工作。</a:t>
            </a:r>
          </a:p>
        </p:txBody>
      </p:sp>
      <p:sp>
        <p:nvSpPr>
          <p:cNvPr id="3" name="矩形 2"/>
          <p:cNvSpPr/>
          <p:nvPr/>
        </p:nvSpPr>
        <p:spPr>
          <a:xfrm>
            <a:off x="915976" y="493197"/>
            <a:ext cx="2698175" cy="523220"/>
          </a:xfrm>
          <a:prstGeom prst="rect">
            <a:avLst/>
          </a:prstGeom>
        </p:spPr>
        <p:txBody>
          <a:bodyPr wrap="none">
            <a:spAutoFit/>
          </a:bodyPr>
          <a:lstStyle/>
          <a:p>
            <a:r>
              <a:rPr lang="zh-CN" altLang="en-US" sz="2800" b="1" dirty="0" smtClean="0">
                <a:latin typeface="华文细黑" panose="02010600040101010101" pitchFamily="2" charset="-122"/>
                <a:ea typeface="华文细黑" panose="02010600040101010101" pitchFamily="2" charset="-122"/>
              </a:rPr>
              <a:t>（四）产前</a:t>
            </a:r>
            <a:r>
              <a:rPr lang="zh-CN" altLang="en-US" sz="2800" b="1" dirty="0">
                <a:latin typeface="华文细黑" panose="02010600040101010101" pitchFamily="2" charset="-122"/>
                <a:ea typeface="华文细黑" panose="02010600040101010101" pitchFamily="2" charset="-122"/>
              </a:rPr>
              <a:t>免疫</a:t>
            </a:r>
          </a:p>
        </p:txBody>
      </p:sp>
    </p:spTree>
    <p:extLst>
      <p:ext uri="{BB962C8B-B14F-4D97-AF65-F5344CB8AC3E}">
        <p14:creationId xmlns:p14="http://schemas.microsoft.com/office/powerpoint/2010/main" val="1254935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557348" y="1323929"/>
            <a:ext cx="11059885" cy="4524315"/>
          </a:xfrm>
          <a:prstGeom prst="rect">
            <a:avLst/>
          </a:prstGeom>
          <a:ln w="28575">
            <a:solidFill>
              <a:srgbClr val="00B05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饲养人员要加强责任心，细心照顾，切不可粗暴对待。</a:t>
            </a:r>
          </a:p>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保证饲料质量，不吃冰冻、发霉的饲料，供给清洁充足的饮水。</a:t>
            </a:r>
          </a:p>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初配母猪妊娠后应进行乳房按摩，有利于乳腺系统发育，有利于泌乳</a:t>
            </a:r>
            <a:r>
              <a:rPr lang="zh-CN" altLang="en-US" sz="2400" b="1" dirty="0" smtClean="0">
                <a:solidFill>
                  <a:schemeClr val="tx1"/>
                </a:solidFill>
                <a:latin typeface="华文楷体" panose="02010600040101010101" pitchFamily="2" charset="-122"/>
                <a:ea typeface="华文楷体" panose="02010600040101010101" pitchFamily="2" charset="-122"/>
              </a:rPr>
              <a:t>。</a:t>
            </a:r>
            <a:endParaRPr lang="en-US" altLang="zh-CN" sz="2400" b="1" dirty="0" smtClean="0">
              <a:solidFill>
                <a:schemeClr val="tx1"/>
              </a:solidFill>
              <a:latin typeface="华文楷体" panose="02010600040101010101" pitchFamily="2" charset="-122"/>
              <a:ea typeface="华文楷体" panose="02010600040101010101" pitchFamily="2" charset="-122"/>
            </a:endParaRPr>
          </a:p>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如果有寄生虫，要进行体内外寄生虫的驱除</a:t>
            </a:r>
            <a:r>
              <a:rPr lang="zh-CN" altLang="en-US" sz="2400" b="1" dirty="0" smtClean="0">
                <a:solidFill>
                  <a:schemeClr val="tx1"/>
                </a:solidFill>
                <a:latin typeface="华文楷体" panose="02010600040101010101" pitchFamily="2" charset="-122"/>
                <a:ea typeface="华文楷体" panose="02010600040101010101" pitchFamily="2" charset="-122"/>
              </a:rPr>
              <a:t>工作。</a:t>
            </a:r>
            <a:endParaRPr lang="zh-CN" altLang="en-US" sz="2400" b="1" dirty="0">
              <a:solidFill>
                <a:schemeClr val="tx1"/>
              </a:solidFill>
              <a:latin typeface="华文楷体" panose="02010600040101010101" pitchFamily="2" charset="-122"/>
              <a:ea typeface="华文楷体" panose="02010600040101010101" pitchFamily="2" charset="-122"/>
            </a:endParaRPr>
          </a:p>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母猪在妊娠</a:t>
            </a:r>
            <a:r>
              <a:rPr lang="en-US" altLang="zh-CN" sz="2400" b="1" dirty="0">
                <a:solidFill>
                  <a:schemeClr val="tx1"/>
                </a:solidFill>
                <a:latin typeface="华文楷体" panose="02010600040101010101" pitchFamily="2" charset="-122"/>
                <a:ea typeface="华文楷体" panose="02010600040101010101" pitchFamily="2" charset="-122"/>
              </a:rPr>
              <a:t>15</a:t>
            </a:r>
            <a:r>
              <a:rPr lang="zh-CN" altLang="en-US" sz="2400" b="1" dirty="0" smtClean="0">
                <a:solidFill>
                  <a:schemeClr val="tx1"/>
                </a:solidFill>
                <a:latin typeface="华文楷体" panose="02010600040101010101" pitchFamily="2" charset="-122"/>
                <a:ea typeface="华文楷体" panose="02010600040101010101" pitchFamily="2" charset="-122"/>
              </a:rPr>
              <a:t>周（</a:t>
            </a:r>
            <a:r>
              <a:rPr lang="en-US" altLang="zh-CN" sz="2400" b="1" dirty="0" smtClean="0">
                <a:solidFill>
                  <a:schemeClr val="tx1"/>
                </a:solidFill>
                <a:latin typeface="华文楷体" panose="02010600040101010101" pitchFamily="2" charset="-122"/>
                <a:ea typeface="华文楷体" panose="02010600040101010101" pitchFamily="2" charset="-122"/>
              </a:rPr>
              <a:t>105</a:t>
            </a:r>
            <a:r>
              <a:rPr lang="zh-CN" altLang="en-US" sz="2400" b="1" dirty="0" smtClean="0">
                <a:solidFill>
                  <a:schemeClr val="tx1"/>
                </a:solidFill>
                <a:latin typeface="华文楷体" panose="02010600040101010101" pitchFamily="2" charset="-122"/>
                <a:ea typeface="华文楷体" panose="02010600040101010101" pitchFamily="2" charset="-122"/>
              </a:rPr>
              <a:t>天）时</a:t>
            </a:r>
            <a:r>
              <a:rPr lang="zh-CN" altLang="en-US" sz="2400" b="1" dirty="0">
                <a:solidFill>
                  <a:schemeClr val="tx1"/>
                </a:solidFill>
                <a:latin typeface="华文楷体" panose="02010600040101010101" pitchFamily="2" charset="-122"/>
                <a:ea typeface="华文楷体" panose="02010600040101010101" pitchFamily="2" charset="-122"/>
              </a:rPr>
              <a:t>使用</a:t>
            </a:r>
            <a:r>
              <a:rPr lang="en-US" altLang="zh-CN" sz="2400" b="1" dirty="0">
                <a:solidFill>
                  <a:schemeClr val="tx1"/>
                </a:solidFill>
                <a:latin typeface="华文楷体" panose="02010600040101010101" pitchFamily="2" charset="-122"/>
                <a:ea typeface="华文楷体" panose="02010600040101010101" pitchFamily="2" charset="-122"/>
              </a:rPr>
              <a:t>0.1%</a:t>
            </a:r>
            <a:r>
              <a:rPr lang="zh-CN" altLang="en-US" sz="2400" b="1" dirty="0">
                <a:solidFill>
                  <a:schemeClr val="tx1"/>
                </a:solidFill>
                <a:latin typeface="华文楷体" panose="02010600040101010101" pitchFamily="2" charset="-122"/>
                <a:ea typeface="华文楷体" panose="02010600040101010101" pitchFamily="2" charset="-122"/>
              </a:rPr>
              <a:t>的高锰酸钾溶液进行全身淋浴消毒，再迁入分娩舍待产。</a:t>
            </a:r>
          </a:p>
          <a:p>
            <a:pPr marL="342900" indent="-342900">
              <a:lnSpc>
                <a:spcPct val="150000"/>
              </a:lnSpc>
              <a:buFont typeface="Wingdings" panose="05000000000000000000" pitchFamily="2" charset="2"/>
              <a:buChar char="Ø"/>
            </a:pPr>
            <a:r>
              <a:rPr lang="zh-CN" altLang="en-US" sz="2400" b="1" dirty="0">
                <a:solidFill>
                  <a:schemeClr val="tx1"/>
                </a:solidFill>
                <a:latin typeface="华文楷体" panose="02010600040101010101" pitchFamily="2" charset="-122"/>
                <a:ea typeface="华文楷体" panose="02010600040101010101" pitchFamily="2" charset="-122"/>
              </a:rPr>
              <a:t>产前在饲粮中添加抗生素</a:t>
            </a:r>
            <a:r>
              <a:rPr lang="en-US" altLang="zh-CN" sz="2400" b="1" dirty="0">
                <a:solidFill>
                  <a:schemeClr val="tx1"/>
                </a:solidFill>
                <a:latin typeface="华文楷体" panose="02010600040101010101" pitchFamily="2" charset="-122"/>
                <a:ea typeface="华文楷体" panose="02010600040101010101" pitchFamily="2" charset="-122"/>
              </a:rPr>
              <a:t>1</a:t>
            </a:r>
            <a:r>
              <a:rPr lang="zh-CN" altLang="en-US" sz="2400" b="1" dirty="0">
                <a:solidFill>
                  <a:schemeClr val="tx1"/>
                </a:solidFill>
                <a:latin typeface="华文楷体" panose="02010600040101010101" pitchFamily="2" charset="-122"/>
                <a:ea typeface="华文楷体" panose="02010600040101010101" pitchFamily="2" charset="-122"/>
              </a:rPr>
              <a:t>周，预防一些疾病的发生。如支原净</a:t>
            </a:r>
            <a:r>
              <a:rPr lang="en-US" altLang="zh-CN" sz="2400" b="1" dirty="0">
                <a:solidFill>
                  <a:schemeClr val="tx1"/>
                </a:solidFill>
                <a:latin typeface="华文楷体" panose="02010600040101010101" pitchFamily="2" charset="-122"/>
                <a:ea typeface="华文楷体" panose="02010600040101010101" pitchFamily="2" charset="-122"/>
              </a:rPr>
              <a:t>100mg/kg</a:t>
            </a:r>
            <a:r>
              <a:rPr lang="zh-CN" altLang="en-US" sz="2400" b="1" dirty="0">
                <a:solidFill>
                  <a:schemeClr val="tx1"/>
                </a:solidFill>
                <a:latin typeface="华文楷体" panose="02010600040101010101" pitchFamily="2" charset="-122"/>
                <a:ea typeface="华文楷体" panose="02010600040101010101" pitchFamily="2" charset="-122"/>
              </a:rPr>
              <a:t>，强力霉素</a:t>
            </a:r>
            <a:r>
              <a:rPr lang="en-US" altLang="zh-CN" sz="2400" b="1" dirty="0">
                <a:solidFill>
                  <a:schemeClr val="tx1"/>
                </a:solidFill>
                <a:latin typeface="华文楷体" panose="02010600040101010101" pitchFamily="2" charset="-122"/>
                <a:ea typeface="华文楷体" panose="02010600040101010101" pitchFamily="2" charset="-122"/>
              </a:rPr>
              <a:t>100mg/kg</a:t>
            </a:r>
            <a:r>
              <a:rPr lang="zh-CN" altLang="en-US" sz="2400" b="1" dirty="0">
                <a:solidFill>
                  <a:schemeClr val="tx1"/>
                </a:solidFill>
                <a:latin typeface="华文楷体" panose="02010600040101010101" pitchFamily="2" charset="-122"/>
                <a:ea typeface="华文楷体" panose="02010600040101010101" pitchFamily="2" charset="-122"/>
              </a:rPr>
              <a:t>，连喂</a:t>
            </a:r>
            <a:r>
              <a:rPr lang="en-US" altLang="zh-CN" sz="2400" b="1" dirty="0">
                <a:solidFill>
                  <a:schemeClr val="tx1"/>
                </a:solidFill>
                <a:latin typeface="华文楷体" panose="02010600040101010101" pitchFamily="2" charset="-122"/>
                <a:ea typeface="华文楷体" panose="02010600040101010101" pitchFamily="2" charset="-122"/>
              </a:rPr>
              <a:t>7d</a:t>
            </a:r>
            <a:r>
              <a:rPr lang="zh-CN" altLang="en-US" sz="2400" b="1" dirty="0" smtClean="0">
                <a:solidFill>
                  <a:schemeClr val="tx1"/>
                </a:solidFill>
                <a:latin typeface="华文楷体" panose="02010600040101010101" pitchFamily="2" charset="-122"/>
                <a:ea typeface="华文楷体" panose="02010600040101010101" pitchFamily="2" charset="-122"/>
              </a:rPr>
              <a:t>。</a:t>
            </a:r>
            <a:endParaRPr lang="zh-CN" altLang="en-US" sz="2400" b="1" dirty="0">
              <a:solidFill>
                <a:schemeClr val="tx1"/>
              </a:solidFill>
              <a:latin typeface="华文楷体" panose="02010600040101010101" pitchFamily="2" charset="-122"/>
              <a:ea typeface="华文楷体" panose="02010600040101010101" pitchFamily="2" charset="-122"/>
            </a:endParaRPr>
          </a:p>
        </p:txBody>
      </p:sp>
      <p:sp>
        <p:nvSpPr>
          <p:cNvPr id="4" name="矩形 3"/>
          <p:cNvSpPr/>
          <p:nvPr/>
        </p:nvSpPr>
        <p:spPr>
          <a:xfrm>
            <a:off x="1351812" y="369746"/>
            <a:ext cx="2698175" cy="523220"/>
          </a:xfrm>
          <a:prstGeom prst="rect">
            <a:avLst/>
          </a:prstGeom>
        </p:spPr>
        <p:txBody>
          <a:bodyPr wrap="none">
            <a:spAutoFit/>
          </a:bodyPr>
          <a:lstStyle/>
          <a:p>
            <a:r>
              <a:rPr lang="zh-CN" altLang="en-US" sz="2800" b="1" dirty="0" smtClean="0">
                <a:latin typeface="华文细黑" panose="02010600040101010101" pitchFamily="2" charset="-122"/>
                <a:ea typeface="华文细黑" panose="02010600040101010101" pitchFamily="2" charset="-122"/>
              </a:rPr>
              <a:t>（五）其它</a:t>
            </a:r>
            <a:r>
              <a:rPr lang="zh-CN" altLang="en-US" sz="2800" b="1" dirty="0">
                <a:latin typeface="华文细黑" panose="02010600040101010101" pitchFamily="2" charset="-122"/>
                <a:ea typeface="华文细黑" panose="02010600040101010101" pitchFamily="2" charset="-122"/>
              </a:rPr>
              <a:t>方面</a:t>
            </a:r>
          </a:p>
        </p:txBody>
      </p:sp>
    </p:spTree>
    <p:extLst>
      <p:ext uri="{BB962C8B-B14F-4D97-AF65-F5344CB8AC3E}">
        <p14:creationId xmlns:p14="http://schemas.microsoft.com/office/powerpoint/2010/main" val="203682192"/>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1332</TotalTime>
  <Words>538</Words>
  <Application>Microsoft Office PowerPoint</Application>
  <PresentationFormat>宽屏</PresentationFormat>
  <Paragraphs>34</Paragraphs>
  <Slides>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黑体</vt:lpstr>
      <vt:lpstr>华文楷体</vt:lpstr>
      <vt:lpstr>华文细黑</vt:lpstr>
      <vt:lpstr>宋体</vt:lpstr>
      <vt:lpstr>微软雅黑</vt:lpstr>
      <vt:lpstr>Calibri</vt:lpstr>
      <vt:lpstr>Calibri Light</vt:lpstr>
      <vt:lpstr>Wingdings</vt:lpstr>
      <vt:lpstr>回顾</vt:lpstr>
      <vt:lpstr>项目四   种猪饲养管理</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FKL</dc:creator>
  <cp:lastModifiedBy>FKL</cp:lastModifiedBy>
  <cp:revision>69</cp:revision>
  <dcterms:created xsi:type="dcterms:W3CDTF">2020-11-20T08:13:36Z</dcterms:created>
  <dcterms:modified xsi:type="dcterms:W3CDTF">2020-12-06T15:28:31Z</dcterms:modified>
</cp:coreProperties>
</file>