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  <p:sldId id="412" r:id="rId3"/>
    <p:sldId id="413" r:id="rId4"/>
    <p:sldId id="415" r:id="rId5"/>
    <p:sldId id="416" r:id="rId6"/>
    <p:sldId id="417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39" d="100"/>
          <a:sy n="39" d="100"/>
        </p:scale>
        <p:origin x="40" y="700"/>
      </p:cViewPr>
      <p:guideLst>
        <p:guide orient="horz" pos="21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2021/2/7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二级</a:t>
            </a:r>
          </a:p>
          <a:p>
            <a:pPr lvl="2" indent="-228600"/>
            <a:r>
              <a:rPr lang="zh-CN" altLang="en-US"/>
              <a:t>三级</a:t>
            </a:r>
          </a:p>
          <a:p>
            <a:pPr lvl="3" indent="-228600"/>
            <a:r>
              <a:rPr lang="zh-CN" altLang="en-US"/>
              <a:t>四级</a:t>
            </a:r>
          </a:p>
          <a:p>
            <a:pPr lvl="4" indent="-228600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97425"/>
            <a:chOff x="0" y="0"/>
            <a:chExt cx="12192000" cy="597425"/>
          </a:xfrm>
        </p:grpSpPr>
        <p:pic>
          <p:nvPicPr>
            <p:cNvPr id="7" name="图片 6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43875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9742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204085" y="2588895"/>
            <a:ext cx="8245475" cy="1998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6000" b="1" i="0" noProof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</a:t>
            </a:r>
            <a:r>
              <a:rPr kumimoji="0" lang="en-US" altLang="zh-CN" sz="6000" b="1" i="0" noProof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kumimoji="0" lang="zh-CN" altLang="en-US" sz="6000" b="1" i="0" noProof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家畜鉴定</a:t>
            </a:r>
            <a:endParaRPr kumimoji="0" lang="en-US" altLang="zh-CN" sz="6000" b="1" i="0" noProof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en-US" sz="6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0" sz="5400" b="1" i="0" noProof="0" dirty="0" err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系谱鉴定</a:t>
            </a:r>
            <a:endParaRPr kumimoji="0" sz="6000" b="1" i="0" noProof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图形 2"/>
          <p:cNvSpPr/>
          <p:nvPr>
            <p:custDataLst>
              <p:tags r:id="rId4"/>
            </p:custDataLst>
          </p:nvPr>
        </p:nvSpPr>
        <p:spPr>
          <a:xfrm rot="10800000">
            <a:off x="0" y="4923155"/>
            <a:ext cx="4312920" cy="1925320"/>
          </a:xfrm>
          <a:custGeom>
            <a:avLst/>
            <a:gdLst>
              <a:gd name="connsiteX0" fmla="*/ 0 w 4408769"/>
              <a:gd name="connsiteY0" fmla="*/ 0 h 1761423"/>
              <a:gd name="connsiteX1" fmla="*/ 3199745 w 4408769"/>
              <a:gd name="connsiteY1" fmla="*/ 906768 h 1761423"/>
              <a:gd name="connsiteX2" fmla="*/ 4408769 w 4408769"/>
              <a:gd name="connsiteY2" fmla="*/ 1761423 h 1761423"/>
              <a:gd name="connsiteX3" fmla="*/ 4408769 w 4408769"/>
              <a:gd name="connsiteY3" fmla="*/ 31268 h 1761423"/>
              <a:gd name="connsiteX4" fmla="*/ 0 w 4408769"/>
              <a:gd name="connsiteY4" fmla="*/ 0 h 1761423"/>
              <a:gd name="connsiteX0-1" fmla="*/ 0 w 3926787"/>
              <a:gd name="connsiteY0-2" fmla="*/ 0 h 1752659"/>
              <a:gd name="connsiteX1-3" fmla="*/ 2717763 w 3926787"/>
              <a:gd name="connsiteY1-4" fmla="*/ 898004 h 1752659"/>
              <a:gd name="connsiteX2-5" fmla="*/ 3926787 w 3926787"/>
              <a:gd name="connsiteY2-6" fmla="*/ 1752659 h 1752659"/>
              <a:gd name="connsiteX3-7" fmla="*/ 3926787 w 3926787"/>
              <a:gd name="connsiteY3-8" fmla="*/ 22504 h 1752659"/>
              <a:gd name="connsiteX4-9" fmla="*/ 0 w 3926787"/>
              <a:gd name="connsiteY4-10" fmla="*/ 0 h 1752659"/>
              <a:gd name="connsiteX0-11" fmla="*/ 0 w 3926787"/>
              <a:gd name="connsiteY0-12" fmla="*/ 0 h 1752659"/>
              <a:gd name="connsiteX1-13" fmla="*/ 2717763 w 3926787"/>
              <a:gd name="connsiteY1-14" fmla="*/ 898004 h 1752659"/>
              <a:gd name="connsiteX2-15" fmla="*/ 3926787 w 3926787"/>
              <a:gd name="connsiteY2-16" fmla="*/ 1752659 h 1752659"/>
              <a:gd name="connsiteX3-17" fmla="*/ 3926787 w 3926787"/>
              <a:gd name="connsiteY3-18" fmla="*/ 22504 h 1752659"/>
              <a:gd name="connsiteX4-19" fmla="*/ 0 w 3926787"/>
              <a:gd name="connsiteY4-20" fmla="*/ 0 h 1752659"/>
              <a:gd name="connsiteX0-21" fmla="*/ 0 w 3926787"/>
              <a:gd name="connsiteY0-22" fmla="*/ 0 h 1752659"/>
              <a:gd name="connsiteX1-23" fmla="*/ 2717763 w 3926787"/>
              <a:gd name="connsiteY1-24" fmla="*/ 898004 h 1752659"/>
              <a:gd name="connsiteX2-25" fmla="*/ 3926787 w 3926787"/>
              <a:gd name="connsiteY2-26" fmla="*/ 1752659 h 1752659"/>
              <a:gd name="connsiteX3-27" fmla="*/ 3926787 w 3926787"/>
              <a:gd name="connsiteY3-28" fmla="*/ 22504 h 1752659"/>
              <a:gd name="connsiteX4-29" fmla="*/ 0 w 3926787"/>
              <a:gd name="connsiteY4-30" fmla="*/ 0 h 1752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26787" h="1752659">
                <a:moveTo>
                  <a:pt x="0" y="0"/>
                </a:moveTo>
                <a:cubicBezTo>
                  <a:pt x="0" y="0"/>
                  <a:pt x="1265841" y="150202"/>
                  <a:pt x="2717763" y="898004"/>
                </a:cubicBezTo>
                <a:cubicBezTo>
                  <a:pt x="3354915" y="1226165"/>
                  <a:pt x="3926787" y="1752659"/>
                  <a:pt x="3926787" y="1752659"/>
                </a:cubicBezTo>
                <a:lnTo>
                  <a:pt x="3926787" y="22504"/>
                </a:lnTo>
                <a:lnTo>
                  <a:pt x="0" y="0"/>
                </a:lnTo>
                <a:close/>
              </a:path>
            </a:pathLst>
          </a:custGeom>
          <a:solidFill>
            <a:srgbClr val="4F7896">
              <a:alpha val="19000"/>
            </a:srgbClr>
          </a:solidFill>
          <a:ln w="104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图形 2"/>
          <p:cNvSpPr/>
          <p:nvPr>
            <p:custDataLst>
              <p:tags r:id="rId5"/>
            </p:custDataLst>
          </p:nvPr>
        </p:nvSpPr>
        <p:spPr>
          <a:xfrm rot="10800000">
            <a:off x="0" y="5096510"/>
            <a:ext cx="4408805" cy="1761490"/>
          </a:xfrm>
          <a:custGeom>
            <a:avLst/>
            <a:gdLst>
              <a:gd name="connsiteX0" fmla="*/ 0 w 4408769"/>
              <a:gd name="connsiteY0" fmla="*/ 0 h 1761423"/>
              <a:gd name="connsiteX1" fmla="*/ 3199745 w 4408769"/>
              <a:gd name="connsiteY1" fmla="*/ 906768 h 1761423"/>
              <a:gd name="connsiteX2" fmla="*/ 4408769 w 4408769"/>
              <a:gd name="connsiteY2" fmla="*/ 1761423 h 1761423"/>
              <a:gd name="connsiteX3" fmla="*/ 4408769 w 4408769"/>
              <a:gd name="connsiteY3" fmla="*/ 31268 h 1761423"/>
              <a:gd name="connsiteX4" fmla="*/ 0 w 4408769"/>
              <a:gd name="connsiteY4" fmla="*/ 0 h 17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769" h="1761423">
                <a:moveTo>
                  <a:pt x="0" y="0"/>
                </a:moveTo>
                <a:cubicBezTo>
                  <a:pt x="0" y="0"/>
                  <a:pt x="1990721" y="229298"/>
                  <a:pt x="3199745" y="906768"/>
                </a:cubicBezTo>
                <a:cubicBezTo>
                  <a:pt x="4200317" y="1480012"/>
                  <a:pt x="4408769" y="1761423"/>
                  <a:pt x="4408769" y="1761423"/>
                </a:cubicBezTo>
                <a:lnTo>
                  <a:pt x="4408769" y="31268"/>
                </a:lnTo>
                <a:lnTo>
                  <a:pt x="0" y="0"/>
                </a:lnTo>
                <a:close/>
              </a:path>
            </a:pathLst>
          </a:custGeom>
          <a:solidFill>
            <a:srgbClr val="91AFC5"/>
          </a:solidFill>
          <a:ln w="104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图形 16"/>
          <p:cNvSpPr/>
          <p:nvPr>
            <p:custDataLst>
              <p:tags r:id="rId6"/>
            </p:custDataLst>
          </p:nvPr>
        </p:nvSpPr>
        <p:spPr>
          <a:xfrm rot="10800000">
            <a:off x="0" y="5491480"/>
            <a:ext cx="4513580" cy="1366520"/>
          </a:xfrm>
          <a:custGeom>
            <a:avLst/>
            <a:gdLst>
              <a:gd name="connsiteX0" fmla="*/ 0 w 4513576"/>
              <a:gd name="connsiteY0" fmla="*/ 0 h 1366787"/>
              <a:gd name="connsiteX1" fmla="*/ 4513576 w 4513576"/>
              <a:gd name="connsiteY1" fmla="*/ 1366787 h 1366787"/>
              <a:gd name="connsiteX2" fmla="*/ 4513576 w 4513576"/>
              <a:gd name="connsiteY2" fmla="*/ 0 h 1366787"/>
              <a:gd name="connsiteX3" fmla="*/ 0 w 4513576"/>
              <a:gd name="connsiteY3" fmla="*/ 0 h 1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576" h="1366787">
                <a:moveTo>
                  <a:pt x="0" y="0"/>
                </a:moveTo>
                <a:cubicBezTo>
                  <a:pt x="0" y="0"/>
                  <a:pt x="2532265" y="10595"/>
                  <a:pt x="4513576" y="1366787"/>
                </a:cubicBezTo>
                <a:cubicBezTo>
                  <a:pt x="4513576" y="360238"/>
                  <a:pt x="4513576" y="0"/>
                  <a:pt x="451357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F2F6"/>
          </a:solidFill>
          <a:ln w="105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图形 2"/>
          <p:cNvSpPr/>
          <p:nvPr>
            <p:custDataLst>
              <p:tags r:id="rId7"/>
            </p:custDataLst>
          </p:nvPr>
        </p:nvSpPr>
        <p:spPr>
          <a:xfrm>
            <a:off x="7879080" y="9525"/>
            <a:ext cx="4312920" cy="1925320"/>
          </a:xfrm>
          <a:custGeom>
            <a:avLst/>
            <a:gdLst>
              <a:gd name="connsiteX0" fmla="*/ 0 w 4408769"/>
              <a:gd name="connsiteY0" fmla="*/ 0 h 1761423"/>
              <a:gd name="connsiteX1" fmla="*/ 3199745 w 4408769"/>
              <a:gd name="connsiteY1" fmla="*/ 906768 h 1761423"/>
              <a:gd name="connsiteX2" fmla="*/ 4408769 w 4408769"/>
              <a:gd name="connsiteY2" fmla="*/ 1761423 h 1761423"/>
              <a:gd name="connsiteX3" fmla="*/ 4408769 w 4408769"/>
              <a:gd name="connsiteY3" fmla="*/ 31268 h 1761423"/>
              <a:gd name="connsiteX4" fmla="*/ 0 w 4408769"/>
              <a:gd name="connsiteY4" fmla="*/ 0 h 1761423"/>
              <a:gd name="connsiteX0-1" fmla="*/ 0 w 3926787"/>
              <a:gd name="connsiteY0-2" fmla="*/ 0 h 1752659"/>
              <a:gd name="connsiteX1-3" fmla="*/ 2717763 w 3926787"/>
              <a:gd name="connsiteY1-4" fmla="*/ 898004 h 1752659"/>
              <a:gd name="connsiteX2-5" fmla="*/ 3926787 w 3926787"/>
              <a:gd name="connsiteY2-6" fmla="*/ 1752659 h 1752659"/>
              <a:gd name="connsiteX3-7" fmla="*/ 3926787 w 3926787"/>
              <a:gd name="connsiteY3-8" fmla="*/ 22504 h 1752659"/>
              <a:gd name="connsiteX4-9" fmla="*/ 0 w 3926787"/>
              <a:gd name="connsiteY4-10" fmla="*/ 0 h 1752659"/>
              <a:gd name="connsiteX0-11" fmla="*/ 0 w 3926787"/>
              <a:gd name="connsiteY0-12" fmla="*/ 0 h 1752659"/>
              <a:gd name="connsiteX1-13" fmla="*/ 2717763 w 3926787"/>
              <a:gd name="connsiteY1-14" fmla="*/ 898004 h 1752659"/>
              <a:gd name="connsiteX2-15" fmla="*/ 3926787 w 3926787"/>
              <a:gd name="connsiteY2-16" fmla="*/ 1752659 h 1752659"/>
              <a:gd name="connsiteX3-17" fmla="*/ 3926787 w 3926787"/>
              <a:gd name="connsiteY3-18" fmla="*/ 22504 h 1752659"/>
              <a:gd name="connsiteX4-19" fmla="*/ 0 w 3926787"/>
              <a:gd name="connsiteY4-20" fmla="*/ 0 h 1752659"/>
              <a:gd name="connsiteX0-21" fmla="*/ 0 w 3926787"/>
              <a:gd name="connsiteY0-22" fmla="*/ 0 h 1752659"/>
              <a:gd name="connsiteX1-23" fmla="*/ 2717763 w 3926787"/>
              <a:gd name="connsiteY1-24" fmla="*/ 898004 h 1752659"/>
              <a:gd name="connsiteX2-25" fmla="*/ 3926787 w 3926787"/>
              <a:gd name="connsiteY2-26" fmla="*/ 1752659 h 1752659"/>
              <a:gd name="connsiteX3-27" fmla="*/ 3926787 w 3926787"/>
              <a:gd name="connsiteY3-28" fmla="*/ 22504 h 1752659"/>
              <a:gd name="connsiteX4-29" fmla="*/ 0 w 3926787"/>
              <a:gd name="connsiteY4-30" fmla="*/ 0 h 1752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26787" h="1752659">
                <a:moveTo>
                  <a:pt x="0" y="0"/>
                </a:moveTo>
                <a:cubicBezTo>
                  <a:pt x="0" y="0"/>
                  <a:pt x="1265841" y="150202"/>
                  <a:pt x="2717763" y="898004"/>
                </a:cubicBezTo>
                <a:cubicBezTo>
                  <a:pt x="3354915" y="1226165"/>
                  <a:pt x="3926787" y="1752659"/>
                  <a:pt x="3926787" y="1752659"/>
                </a:cubicBezTo>
                <a:lnTo>
                  <a:pt x="3926787" y="22504"/>
                </a:lnTo>
                <a:lnTo>
                  <a:pt x="0" y="0"/>
                </a:lnTo>
                <a:close/>
              </a:path>
            </a:pathLst>
          </a:custGeom>
          <a:solidFill>
            <a:srgbClr val="4F7896">
              <a:alpha val="19000"/>
            </a:srgbClr>
          </a:solidFill>
          <a:ln w="104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图形 2"/>
          <p:cNvSpPr/>
          <p:nvPr>
            <p:custDataLst>
              <p:tags r:id="rId8"/>
            </p:custDataLst>
          </p:nvPr>
        </p:nvSpPr>
        <p:spPr>
          <a:xfrm>
            <a:off x="7783195" y="0"/>
            <a:ext cx="4408805" cy="1761490"/>
          </a:xfrm>
          <a:custGeom>
            <a:avLst/>
            <a:gdLst>
              <a:gd name="connsiteX0" fmla="*/ 0 w 4408769"/>
              <a:gd name="connsiteY0" fmla="*/ 0 h 1761423"/>
              <a:gd name="connsiteX1" fmla="*/ 3199745 w 4408769"/>
              <a:gd name="connsiteY1" fmla="*/ 906768 h 1761423"/>
              <a:gd name="connsiteX2" fmla="*/ 4408769 w 4408769"/>
              <a:gd name="connsiteY2" fmla="*/ 1761423 h 1761423"/>
              <a:gd name="connsiteX3" fmla="*/ 4408769 w 4408769"/>
              <a:gd name="connsiteY3" fmla="*/ 31268 h 1761423"/>
              <a:gd name="connsiteX4" fmla="*/ 0 w 4408769"/>
              <a:gd name="connsiteY4" fmla="*/ 0 h 17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769" h="1761423">
                <a:moveTo>
                  <a:pt x="0" y="0"/>
                </a:moveTo>
                <a:cubicBezTo>
                  <a:pt x="0" y="0"/>
                  <a:pt x="1990721" y="229298"/>
                  <a:pt x="3199745" y="906768"/>
                </a:cubicBezTo>
                <a:cubicBezTo>
                  <a:pt x="4200317" y="1480012"/>
                  <a:pt x="4408769" y="1761423"/>
                  <a:pt x="4408769" y="1761423"/>
                </a:cubicBezTo>
                <a:lnTo>
                  <a:pt x="4408769" y="31268"/>
                </a:lnTo>
                <a:lnTo>
                  <a:pt x="0" y="0"/>
                </a:lnTo>
                <a:close/>
              </a:path>
            </a:pathLst>
          </a:custGeom>
          <a:solidFill>
            <a:srgbClr val="91AFC5"/>
          </a:solidFill>
          <a:ln w="104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图形 16"/>
          <p:cNvSpPr/>
          <p:nvPr>
            <p:custDataLst>
              <p:tags r:id="rId9"/>
            </p:custDataLst>
          </p:nvPr>
        </p:nvSpPr>
        <p:spPr>
          <a:xfrm>
            <a:off x="7678420" y="0"/>
            <a:ext cx="4513580" cy="1366520"/>
          </a:xfrm>
          <a:custGeom>
            <a:avLst/>
            <a:gdLst>
              <a:gd name="connsiteX0" fmla="*/ 0 w 4513576"/>
              <a:gd name="connsiteY0" fmla="*/ 0 h 1366787"/>
              <a:gd name="connsiteX1" fmla="*/ 4513576 w 4513576"/>
              <a:gd name="connsiteY1" fmla="*/ 1366787 h 1366787"/>
              <a:gd name="connsiteX2" fmla="*/ 4513576 w 4513576"/>
              <a:gd name="connsiteY2" fmla="*/ 0 h 1366787"/>
              <a:gd name="connsiteX3" fmla="*/ 0 w 4513576"/>
              <a:gd name="connsiteY3" fmla="*/ 0 h 1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576" h="1366787">
                <a:moveTo>
                  <a:pt x="0" y="0"/>
                </a:moveTo>
                <a:cubicBezTo>
                  <a:pt x="0" y="0"/>
                  <a:pt x="2532265" y="10595"/>
                  <a:pt x="4513576" y="1366787"/>
                </a:cubicBezTo>
                <a:cubicBezTo>
                  <a:pt x="4513576" y="360238"/>
                  <a:pt x="4513576" y="0"/>
                  <a:pt x="451357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F2F6"/>
          </a:solidFill>
          <a:ln w="105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7402" y="1665099"/>
            <a:ext cx="8404959" cy="4937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三、系谱鉴定的作用与方法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493895" y="938530"/>
            <a:ext cx="3502660" cy="44259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sz="2800" spc="-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对比母方</a:t>
            </a:r>
          </a:p>
        </p:txBody>
      </p:sp>
      <p:sp>
        <p:nvSpPr>
          <p:cNvPr id="5" name="矩形 4"/>
          <p:cNvSpPr/>
          <p:nvPr/>
        </p:nvSpPr>
        <p:spPr>
          <a:xfrm>
            <a:off x="6044565" y="1617980"/>
            <a:ext cx="75565" cy="4956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088390" y="4227195"/>
            <a:ext cx="9406890" cy="10160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301875" y="5026660"/>
            <a:ext cx="5761355" cy="1446530"/>
            <a:chOff x="3625" y="7916"/>
            <a:chExt cx="9073" cy="2278"/>
          </a:xfrm>
        </p:grpSpPr>
        <p:sp>
          <p:nvSpPr>
            <p:cNvPr id="7" name="椭圆 6"/>
            <p:cNvSpPr/>
            <p:nvPr/>
          </p:nvSpPr>
          <p:spPr>
            <a:xfrm>
              <a:off x="3625" y="7916"/>
              <a:ext cx="2310" cy="2278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388" y="7916"/>
              <a:ext cx="2310" cy="2278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50005" y="5241290"/>
            <a:ext cx="5633720" cy="1360805"/>
            <a:chOff x="6063" y="8254"/>
            <a:chExt cx="8872" cy="2143"/>
          </a:xfrm>
        </p:grpSpPr>
        <p:sp>
          <p:nvSpPr>
            <p:cNvPr id="10" name="等腰三角形 9"/>
            <p:cNvSpPr/>
            <p:nvPr/>
          </p:nvSpPr>
          <p:spPr>
            <a:xfrm>
              <a:off x="6063" y="8254"/>
              <a:ext cx="1686" cy="1940"/>
            </a:xfrm>
            <a:prstGeom prst="triangle">
              <a:avLst/>
            </a:prstGeom>
            <a:noFill/>
            <a:ln w="57150">
              <a:solidFill>
                <a:srgbClr val="00B05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12381" y="8457"/>
              <a:ext cx="2554" cy="1941"/>
            </a:xfrm>
            <a:prstGeom prst="triangle">
              <a:avLst/>
            </a:prstGeom>
            <a:noFill/>
            <a:ln w="57150">
              <a:solidFill>
                <a:srgbClr val="00B0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73650" y="4702810"/>
            <a:ext cx="5421630" cy="748030"/>
            <a:chOff x="7990" y="7406"/>
            <a:chExt cx="8538" cy="1178"/>
          </a:xfrm>
        </p:grpSpPr>
        <p:sp>
          <p:nvSpPr>
            <p:cNvPr id="12" name="矩形 11"/>
            <p:cNvSpPr/>
            <p:nvPr/>
          </p:nvSpPr>
          <p:spPr>
            <a:xfrm>
              <a:off x="7990" y="7406"/>
              <a:ext cx="1529" cy="1179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4354" y="7406"/>
              <a:ext cx="2175" cy="1051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2702560" y="1617980"/>
            <a:ext cx="7694295" cy="246634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5442" y="828802"/>
            <a:ext cx="197866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从母方比较</a:t>
            </a:r>
          </a:p>
        </p:txBody>
      </p:sp>
      <p:sp>
        <p:nvSpPr>
          <p:cNvPr id="19" name="内容占位符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三、系谱鉴定的作用与方法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670712" y="1767002"/>
            <a:ext cx="4936236" cy="501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4480" y="1766951"/>
            <a:ext cx="0" cy="5020310"/>
          </a:xfrm>
          <a:custGeom>
            <a:avLst/>
            <a:gdLst/>
            <a:ahLst/>
            <a:cxnLst/>
            <a:rect l="l" t="t" r="r" b="b"/>
            <a:pathLst>
              <a:path h="5020309">
                <a:moveTo>
                  <a:pt x="0" y="0"/>
                </a:moveTo>
                <a:lnTo>
                  <a:pt x="0" y="5019728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1375" y="2135505"/>
            <a:ext cx="445452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lvl="0" indent="-285750" algn="l">
              <a:spcBef>
                <a:spcPts val="100"/>
              </a:spcBef>
              <a:buClrTx/>
              <a:buSzTx/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东30285的母亲</a:t>
            </a:r>
            <a:r>
              <a:rPr b="1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1098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号母牛各胎产奶量都比0147的母亲</a:t>
            </a:r>
            <a:r>
              <a:rPr b="1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6506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号母牛各胎产奶量高，1098号第4胎比6506号第5胎高。</a:t>
            </a:r>
          </a:p>
        </p:txBody>
      </p:sp>
      <p:sp>
        <p:nvSpPr>
          <p:cNvPr id="7" name="object 7"/>
          <p:cNvSpPr/>
          <p:nvPr/>
        </p:nvSpPr>
        <p:spPr>
          <a:xfrm>
            <a:off x="6592443" y="2271141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597" y="0"/>
                </a:moveTo>
                <a:lnTo>
                  <a:pt x="157714" y="5408"/>
                </a:lnTo>
                <a:lnTo>
                  <a:pt x="114661" y="20811"/>
                </a:lnTo>
                <a:lnTo>
                  <a:pt x="76670" y="44976"/>
                </a:lnTo>
                <a:lnTo>
                  <a:pt x="44976" y="76670"/>
                </a:lnTo>
                <a:lnTo>
                  <a:pt x="20811" y="114661"/>
                </a:lnTo>
                <a:lnTo>
                  <a:pt x="5408" y="157714"/>
                </a:lnTo>
                <a:lnTo>
                  <a:pt x="0" y="204597"/>
                </a:lnTo>
                <a:lnTo>
                  <a:pt x="5408" y="251519"/>
                </a:lnTo>
                <a:lnTo>
                  <a:pt x="20811" y="294588"/>
                </a:lnTo>
                <a:lnTo>
                  <a:pt x="44976" y="332576"/>
                </a:lnTo>
                <a:lnTo>
                  <a:pt x="76670" y="364257"/>
                </a:lnTo>
                <a:lnTo>
                  <a:pt x="114661" y="388404"/>
                </a:lnTo>
                <a:lnTo>
                  <a:pt x="157714" y="403792"/>
                </a:lnTo>
                <a:lnTo>
                  <a:pt x="204597" y="409194"/>
                </a:lnTo>
                <a:lnTo>
                  <a:pt x="251519" y="403792"/>
                </a:lnTo>
                <a:lnTo>
                  <a:pt x="294588" y="388404"/>
                </a:lnTo>
                <a:lnTo>
                  <a:pt x="332576" y="364257"/>
                </a:lnTo>
                <a:lnTo>
                  <a:pt x="364257" y="332576"/>
                </a:lnTo>
                <a:lnTo>
                  <a:pt x="388404" y="294588"/>
                </a:lnTo>
                <a:lnTo>
                  <a:pt x="403792" y="251519"/>
                </a:lnTo>
                <a:lnTo>
                  <a:pt x="409193" y="204597"/>
                </a:lnTo>
                <a:lnTo>
                  <a:pt x="403792" y="157714"/>
                </a:lnTo>
                <a:lnTo>
                  <a:pt x="388404" y="114661"/>
                </a:lnTo>
                <a:lnTo>
                  <a:pt x="364257" y="76670"/>
                </a:lnTo>
                <a:lnTo>
                  <a:pt x="332576" y="44976"/>
                </a:lnTo>
                <a:lnTo>
                  <a:pt x="294588" y="20811"/>
                </a:lnTo>
                <a:lnTo>
                  <a:pt x="251519" y="5408"/>
                </a:lnTo>
                <a:lnTo>
                  <a:pt x="20459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80072" y="2349500"/>
            <a:ext cx="236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0170" y="3323691"/>
            <a:ext cx="4053840" cy="6731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9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东30285的外祖母</a:t>
            </a:r>
            <a:r>
              <a:rPr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0429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母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牛比</a:t>
            </a:r>
            <a:r>
              <a:rPr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0147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的外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祖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母</a:t>
            </a:r>
            <a:r>
              <a:rPr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1715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各胎产奶量高得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92443" y="3494404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597" y="0"/>
                </a:moveTo>
                <a:lnTo>
                  <a:pt x="157714" y="5408"/>
                </a:lnTo>
                <a:lnTo>
                  <a:pt x="114661" y="20811"/>
                </a:lnTo>
                <a:lnTo>
                  <a:pt x="76670" y="44976"/>
                </a:lnTo>
                <a:lnTo>
                  <a:pt x="44976" y="76670"/>
                </a:lnTo>
                <a:lnTo>
                  <a:pt x="20811" y="114661"/>
                </a:lnTo>
                <a:lnTo>
                  <a:pt x="5408" y="157714"/>
                </a:lnTo>
                <a:lnTo>
                  <a:pt x="0" y="204597"/>
                </a:lnTo>
                <a:lnTo>
                  <a:pt x="5408" y="251519"/>
                </a:lnTo>
                <a:lnTo>
                  <a:pt x="20811" y="294588"/>
                </a:lnTo>
                <a:lnTo>
                  <a:pt x="44976" y="332576"/>
                </a:lnTo>
                <a:lnTo>
                  <a:pt x="76670" y="364257"/>
                </a:lnTo>
                <a:lnTo>
                  <a:pt x="114661" y="388404"/>
                </a:lnTo>
                <a:lnTo>
                  <a:pt x="157714" y="403792"/>
                </a:lnTo>
                <a:lnTo>
                  <a:pt x="204597" y="409194"/>
                </a:lnTo>
                <a:lnTo>
                  <a:pt x="251519" y="403792"/>
                </a:lnTo>
                <a:lnTo>
                  <a:pt x="294588" y="388404"/>
                </a:lnTo>
                <a:lnTo>
                  <a:pt x="332576" y="364257"/>
                </a:lnTo>
                <a:lnTo>
                  <a:pt x="364257" y="332576"/>
                </a:lnTo>
                <a:lnTo>
                  <a:pt x="388404" y="294588"/>
                </a:lnTo>
                <a:lnTo>
                  <a:pt x="403792" y="251519"/>
                </a:lnTo>
                <a:lnTo>
                  <a:pt x="409193" y="204597"/>
                </a:lnTo>
                <a:lnTo>
                  <a:pt x="403792" y="157714"/>
                </a:lnTo>
                <a:lnTo>
                  <a:pt x="388404" y="114661"/>
                </a:lnTo>
                <a:lnTo>
                  <a:pt x="364257" y="76670"/>
                </a:lnTo>
                <a:lnTo>
                  <a:pt x="332576" y="44976"/>
                </a:lnTo>
                <a:lnTo>
                  <a:pt x="294588" y="20811"/>
                </a:lnTo>
                <a:lnTo>
                  <a:pt x="251519" y="5408"/>
                </a:lnTo>
                <a:lnTo>
                  <a:pt x="20459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80072" y="3573017"/>
            <a:ext cx="236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0170" y="4659883"/>
            <a:ext cx="43116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外祖父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母亲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同是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第3胎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产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奶量</a:t>
            </a:r>
            <a:r>
              <a:rPr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，405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号比</a:t>
            </a:r>
            <a:r>
              <a:rPr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059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号高。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2443" y="4717796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597" y="0"/>
                </a:moveTo>
                <a:lnTo>
                  <a:pt x="157714" y="5401"/>
                </a:lnTo>
                <a:lnTo>
                  <a:pt x="114661" y="20789"/>
                </a:lnTo>
                <a:lnTo>
                  <a:pt x="76670" y="44936"/>
                </a:lnTo>
                <a:lnTo>
                  <a:pt x="44976" y="76617"/>
                </a:lnTo>
                <a:lnTo>
                  <a:pt x="20811" y="114605"/>
                </a:lnTo>
                <a:lnTo>
                  <a:pt x="5408" y="157674"/>
                </a:lnTo>
                <a:lnTo>
                  <a:pt x="0" y="204596"/>
                </a:lnTo>
                <a:lnTo>
                  <a:pt x="5408" y="251479"/>
                </a:lnTo>
                <a:lnTo>
                  <a:pt x="20811" y="294532"/>
                </a:lnTo>
                <a:lnTo>
                  <a:pt x="44976" y="332523"/>
                </a:lnTo>
                <a:lnTo>
                  <a:pt x="76670" y="364217"/>
                </a:lnTo>
                <a:lnTo>
                  <a:pt x="114661" y="388382"/>
                </a:lnTo>
                <a:lnTo>
                  <a:pt x="157714" y="403785"/>
                </a:lnTo>
                <a:lnTo>
                  <a:pt x="204597" y="409193"/>
                </a:lnTo>
                <a:lnTo>
                  <a:pt x="251519" y="403785"/>
                </a:lnTo>
                <a:lnTo>
                  <a:pt x="294588" y="388382"/>
                </a:lnTo>
                <a:lnTo>
                  <a:pt x="332576" y="364217"/>
                </a:lnTo>
                <a:lnTo>
                  <a:pt x="364257" y="332523"/>
                </a:lnTo>
                <a:lnTo>
                  <a:pt x="388404" y="294532"/>
                </a:lnTo>
                <a:lnTo>
                  <a:pt x="403792" y="251479"/>
                </a:lnTo>
                <a:lnTo>
                  <a:pt x="409193" y="204596"/>
                </a:lnTo>
                <a:lnTo>
                  <a:pt x="403792" y="157674"/>
                </a:lnTo>
                <a:lnTo>
                  <a:pt x="388404" y="114605"/>
                </a:lnTo>
                <a:lnTo>
                  <a:pt x="364257" y="76617"/>
                </a:lnTo>
                <a:lnTo>
                  <a:pt x="332576" y="44936"/>
                </a:lnTo>
                <a:lnTo>
                  <a:pt x="294588" y="20789"/>
                </a:lnTo>
                <a:lnTo>
                  <a:pt x="251519" y="5401"/>
                </a:lnTo>
                <a:lnTo>
                  <a:pt x="20459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80072" y="4796409"/>
            <a:ext cx="236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0170" y="5840729"/>
            <a:ext cx="410527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lvl="0" indent="-172085" algn="l">
              <a:spcBef>
                <a:spcPts val="100"/>
              </a:spcBef>
              <a:buClrTx/>
              <a:buSzTx/>
              <a:buFont typeface="Arial" panose="020B0604020202020204"/>
              <a:tabLst>
                <a:tab pos="185420" algn="l"/>
              </a:tabLst>
            </a:pPr>
            <a:r>
              <a:rPr b="1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东30285的母方，不但产奶量高，而且各代呈上升趋势</a:t>
            </a:r>
          </a:p>
        </p:txBody>
      </p:sp>
      <p:sp>
        <p:nvSpPr>
          <p:cNvPr id="16" name="object 16"/>
          <p:cNvSpPr/>
          <p:nvPr/>
        </p:nvSpPr>
        <p:spPr>
          <a:xfrm>
            <a:off x="6592443" y="5941047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597" y="0"/>
                </a:moveTo>
                <a:lnTo>
                  <a:pt x="157714" y="5403"/>
                </a:lnTo>
                <a:lnTo>
                  <a:pt x="114661" y="20796"/>
                </a:lnTo>
                <a:lnTo>
                  <a:pt x="76670" y="44948"/>
                </a:lnTo>
                <a:lnTo>
                  <a:pt x="44976" y="76633"/>
                </a:lnTo>
                <a:lnTo>
                  <a:pt x="20811" y="114622"/>
                </a:lnTo>
                <a:lnTo>
                  <a:pt x="5408" y="157686"/>
                </a:lnTo>
                <a:lnTo>
                  <a:pt x="0" y="204597"/>
                </a:lnTo>
                <a:lnTo>
                  <a:pt x="5408" y="251507"/>
                </a:lnTo>
                <a:lnTo>
                  <a:pt x="20811" y="294571"/>
                </a:lnTo>
                <a:lnTo>
                  <a:pt x="44976" y="332560"/>
                </a:lnTo>
                <a:lnTo>
                  <a:pt x="76670" y="364245"/>
                </a:lnTo>
                <a:lnTo>
                  <a:pt x="114661" y="388397"/>
                </a:lnTo>
                <a:lnTo>
                  <a:pt x="157714" y="403790"/>
                </a:lnTo>
                <a:lnTo>
                  <a:pt x="204597" y="409194"/>
                </a:lnTo>
                <a:lnTo>
                  <a:pt x="251519" y="403790"/>
                </a:lnTo>
                <a:lnTo>
                  <a:pt x="294588" y="388397"/>
                </a:lnTo>
                <a:lnTo>
                  <a:pt x="332576" y="364245"/>
                </a:lnTo>
                <a:lnTo>
                  <a:pt x="364257" y="332560"/>
                </a:lnTo>
                <a:lnTo>
                  <a:pt x="388404" y="294571"/>
                </a:lnTo>
                <a:lnTo>
                  <a:pt x="403792" y="251507"/>
                </a:lnTo>
                <a:lnTo>
                  <a:pt x="409193" y="204597"/>
                </a:lnTo>
                <a:lnTo>
                  <a:pt x="403792" y="157686"/>
                </a:lnTo>
                <a:lnTo>
                  <a:pt x="388404" y="114622"/>
                </a:lnTo>
                <a:lnTo>
                  <a:pt x="364257" y="76633"/>
                </a:lnTo>
                <a:lnTo>
                  <a:pt x="332576" y="44948"/>
                </a:lnTo>
                <a:lnTo>
                  <a:pt x="294588" y="20796"/>
                </a:lnTo>
                <a:lnTo>
                  <a:pt x="251519" y="5403"/>
                </a:lnTo>
                <a:lnTo>
                  <a:pt x="20459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80072" y="6020206"/>
            <a:ext cx="236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712" y="3167126"/>
            <a:ext cx="4936490" cy="1810385"/>
          </a:xfrm>
          <a:prstGeom prst="rect">
            <a:avLst/>
          </a:prstGeom>
          <a:solidFill>
            <a:srgbClr val="000000">
              <a:alpha val="619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 marL="12636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举例：比较某公牛站两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头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公牛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种用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价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值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7402" y="1665099"/>
            <a:ext cx="8404959" cy="4937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三、系谱鉴定的作用与方法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219065" y="960120"/>
            <a:ext cx="1621790" cy="44259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2800" spc="-5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对比父方</a:t>
            </a:r>
          </a:p>
        </p:txBody>
      </p:sp>
      <p:sp>
        <p:nvSpPr>
          <p:cNvPr id="5" name="矩形 4"/>
          <p:cNvSpPr/>
          <p:nvPr/>
        </p:nvSpPr>
        <p:spPr>
          <a:xfrm>
            <a:off x="6044565" y="1617980"/>
            <a:ext cx="75565" cy="4956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088390" y="4227195"/>
            <a:ext cx="9406890" cy="10160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606800" y="2912110"/>
            <a:ext cx="5425440" cy="1446530"/>
            <a:chOff x="3625" y="7916"/>
            <a:chExt cx="8544" cy="2278"/>
          </a:xfrm>
        </p:grpSpPr>
        <p:sp>
          <p:nvSpPr>
            <p:cNvPr id="7" name="椭圆 6"/>
            <p:cNvSpPr/>
            <p:nvPr/>
          </p:nvSpPr>
          <p:spPr>
            <a:xfrm>
              <a:off x="3625" y="7916"/>
              <a:ext cx="2310" cy="2278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624" y="8115"/>
              <a:ext cx="1545" cy="1577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75835" y="2819400"/>
            <a:ext cx="5250180" cy="1231900"/>
            <a:chOff x="5705" y="8180"/>
            <a:chExt cx="8268" cy="1940"/>
          </a:xfrm>
        </p:grpSpPr>
        <p:sp>
          <p:nvSpPr>
            <p:cNvPr id="10" name="等腰三角形 9"/>
            <p:cNvSpPr/>
            <p:nvPr/>
          </p:nvSpPr>
          <p:spPr>
            <a:xfrm>
              <a:off x="5705" y="8180"/>
              <a:ext cx="2189" cy="1940"/>
            </a:xfrm>
            <a:prstGeom prst="triangle">
              <a:avLst>
                <a:gd name="adj" fmla="val 50938"/>
              </a:avLst>
            </a:prstGeom>
            <a:noFill/>
            <a:ln w="57150">
              <a:solidFill>
                <a:srgbClr val="00B05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12327" y="8457"/>
              <a:ext cx="1646" cy="1495"/>
            </a:xfrm>
            <a:prstGeom prst="triangle">
              <a:avLst/>
            </a:prstGeom>
            <a:noFill/>
            <a:ln w="57150">
              <a:solidFill>
                <a:srgbClr val="00B0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49215" y="1976755"/>
            <a:ext cx="4876165" cy="758825"/>
            <a:chOff x="7990" y="7406"/>
            <a:chExt cx="7679" cy="1195"/>
          </a:xfrm>
        </p:grpSpPr>
        <p:sp>
          <p:nvSpPr>
            <p:cNvPr id="12" name="矩形 11"/>
            <p:cNvSpPr/>
            <p:nvPr/>
          </p:nvSpPr>
          <p:spPr>
            <a:xfrm>
              <a:off x="7990" y="7406"/>
              <a:ext cx="1529" cy="1179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4354" y="7550"/>
              <a:ext cx="1315" cy="1051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2414905" y="4464050"/>
            <a:ext cx="8143240" cy="220789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659" y="828802"/>
            <a:ext cx="233426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从父方比较：</a:t>
            </a:r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三、系谱鉴定的作用与方法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670712" y="1767002"/>
            <a:ext cx="4936236" cy="501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4480" y="1766951"/>
            <a:ext cx="0" cy="5020310"/>
          </a:xfrm>
          <a:custGeom>
            <a:avLst/>
            <a:gdLst/>
            <a:ahLst/>
            <a:cxnLst/>
            <a:rect l="l" t="t" r="r" b="b"/>
            <a:pathLst>
              <a:path h="5020309">
                <a:moveTo>
                  <a:pt x="0" y="0"/>
                </a:moveTo>
                <a:lnTo>
                  <a:pt x="0" y="5019728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10170" y="2229459"/>
            <a:ext cx="420052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东30285的祖母</a:t>
            </a:r>
            <a:r>
              <a:rPr lang="en-US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胎产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奶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量比</a:t>
            </a:r>
            <a:r>
              <a:rPr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0147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祖母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高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，第</a:t>
            </a:r>
            <a:r>
              <a:rPr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胎产奶量东30285的祖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母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不如</a:t>
            </a:r>
            <a:r>
              <a:rPr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0147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祖母</a:t>
            </a:r>
            <a:r>
              <a:rPr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高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92443" y="2271141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597" y="0"/>
                </a:moveTo>
                <a:lnTo>
                  <a:pt x="157714" y="5408"/>
                </a:lnTo>
                <a:lnTo>
                  <a:pt x="114661" y="20811"/>
                </a:lnTo>
                <a:lnTo>
                  <a:pt x="76670" y="44976"/>
                </a:lnTo>
                <a:lnTo>
                  <a:pt x="44976" y="76670"/>
                </a:lnTo>
                <a:lnTo>
                  <a:pt x="20811" y="114661"/>
                </a:lnTo>
                <a:lnTo>
                  <a:pt x="5408" y="157714"/>
                </a:lnTo>
                <a:lnTo>
                  <a:pt x="0" y="204597"/>
                </a:lnTo>
                <a:lnTo>
                  <a:pt x="5408" y="251519"/>
                </a:lnTo>
                <a:lnTo>
                  <a:pt x="20811" y="294588"/>
                </a:lnTo>
                <a:lnTo>
                  <a:pt x="44976" y="332576"/>
                </a:lnTo>
                <a:lnTo>
                  <a:pt x="76670" y="364257"/>
                </a:lnTo>
                <a:lnTo>
                  <a:pt x="114661" y="388404"/>
                </a:lnTo>
                <a:lnTo>
                  <a:pt x="157714" y="403792"/>
                </a:lnTo>
                <a:lnTo>
                  <a:pt x="204597" y="409194"/>
                </a:lnTo>
                <a:lnTo>
                  <a:pt x="251519" y="403792"/>
                </a:lnTo>
                <a:lnTo>
                  <a:pt x="294588" y="388404"/>
                </a:lnTo>
                <a:lnTo>
                  <a:pt x="332576" y="364257"/>
                </a:lnTo>
                <a:lnTo>
                  <a:pt x="364257" y="332576"/>
                </a:lnTo>
                <a:lnTo>
                  <a:pt x="388404" y="294588"/>
                </a:lnTo>
                <a:lnTo>
                  <a:pt x="403792" y="251519"/>
                </a:lnTo>
                <a:lnTo>
                  <a:pt x="409193" y="204597"/>
                </a:lnTo>
                <a:lnTo>
                  <a:pt x="403792" y="157714"/>
                </a:lnTo>
                <a:lnTo>
                  <a:pt x="388404" y="114661"/>
                </a:lnTo>
                <a:lnTo>
                  <a:pt x="364257" y="76670"/>
                </a:lnTo>
                <a:lnTo>
                  <a:pt x="332576" y="44976"/>
                </a:lnTo>
                <a:lnTo>
                  <a:pt x="294588" y="20811"/>
                </a:lnTo>
                <a:lnTo>
                  <a:pt x="251519" y="5408"/>
                </a:lnTo>
                <a:lnTo>
                  <a:pt x="20459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80072" y="2349500"/>
            <a:ext cx="236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0170" y="3453485"/>
            <a:ext cx="4168140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lvl="0" indent="-172085" algn="l">
              <a:spcBef>
                <a:spcPts val="100"/>
              </a:spcBef>
              <a:buClrTx/>
              <a:buSzTx/>
              <a:buFont typeface="Arial" panose="020B0604020202020204"/>
              <a:tabLst>
                <a:tab pos="185420" algn="l"/>
              </a:tabLst>
            </a:pP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东30285的祖母的母亲产量不如0147号的祖母的母亲产奶量高。</a:t>
            </a:r>
          </a:p>
        </p:txBody>
      </p:sp>
      <p:sp>
        <p:nvSpPr>
          <p:cNvPr id="10" name="object 10"/>
          <p:cNvSpPr/>
          <p:nvPr/>
        </p:nvSpPr>
        <p:spPr>
          <a:xfrm>
            <a:off x="6592443" y="3494404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597" y="0"/>
                </a:moveTo>
                <a:lnTo>
                  <a:pt x="157714" y="5408"/>
                </a:lnTo>
                <a:lnTo>
                  <a:pt x="114661" y="20811"/>
                </a:lnTo>
                <a:lnTo>
                  <a:pt x="76670" y="44976"/>
                </a:lnTo>
                <a:lnTo>
                  <a:pt x="44976" y="76670"/>
                </a:lnTo>
                <a:lnTo>
                  <a:pt x="20811" y="114661"/>
                </a:lnTo>
                <a:lnTo>
                  <a:pt x="5408" y="157714"/>
                </a:lnTo>
                <a:lnTo>
                  <a:pt x="0" y="204597"/>
                </a:lnTo>
                <a:lnTo>
                  <a:pt x="5408" y="251519"/>
                </a:lnTo>
                <a:lnTo>
                  <a:pt x="20811" y="294588"/>
                </a:lnTo>
                <a:lnTo>
                  <a:pt x="44976" y="332576"/>
                </a:lnTo>
                <a:lnTo>
                  <a:pt x="76670" y="364257"/>
                </a:lnTo>
                <a:lnTo>
                  <a:pt x="114661" y="388404"/>
                </a:lnTo>
                <a:lnTo>
                  <a:pt x="157714" y="403792"/>
                </a:lnTo>
                <a:lnTo>
                  <a:pt x="204597" y="409194"/>
                </a:lnTo>
                <a:lnTo>
                  <a:pt x="251519" y="403792"/>
                </a:lnTo>
                <a:lnTo>
                  <a:pt x="294588" y="388404"/>
                </a:lnTo>
                <a:lnTo>
                  <a:pt x="332576" y="364257"/>
                </a:lnTo>
                <a:lnTo>
                  <a:pt x="364257" y="332576"/>
                </a:lnTo>
                <a:lnTo>
                  <a:pt x="388404" y="294588"/>
                </a:lnTo>
                <a:lnTo>
                  <a:pt x="403792" y="251519"/>
                </a:lnTo>
                <a:lnTo>
                  <a:pt x="409193" y="204597"/>
                </a:lnTo>
                <a:lnTo>
                  <a:pt x="403792" y="157714"/>
                </a:lnTo>
                <a:lnTo>
                  <a:pt x="388404" y="114661"/>
                </a:lnTo>
                <a:lnTo>
                  <a:pt x="364257" y="76670"/>
                </a:lnTo>
                <a:lnTo>
                  <a:pt x="332576" y="44976"/>
                </a:lnTo>
                <a:lnTo>
                  <a:pt x="294588" y="20811"/>
                </a:lnTo>
                <a:lnTo>
                  <a:pt x="251519" y="5408"/>
                </a:lnTo>
                <a:lnTo>
                  <a:pt x="20459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80072" y="3573017"/>
            <a:ext cx="236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0170" y="4677721"/>
            <a:ext cx="4344035" cy="142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lvl="0" indent="-172085" algn="l">
              <a:spcBef>
                <a:spcPts val="100"/>
              </a:spcBef>
              <a:buClrTx/>
              <a:buSzTx/>
              <a:buFont typeface="Arial" panose="020B0604020202020204"/>
              <a:tabLst>
                <a:tab pos="185420" algn="l"/>
              </a:tabLst>
            </a:pP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东30285祖父的母亲产奶量略高于0147祖父的母亲。</a:t>
            </a:r>
          </a:p>
          <a:p>
            <a:pPr marL="184785" marR="5080" lvl="0" indent="-172085" algn="l">
              <a:spcBef>
                <a:spcPts val="100"/>
              </a:spcBef>
              <a:buClrTx/>
              <a:buSzTx/>
              <a:buFont typeface="Arial" panose="020B0604020202020204"/>
              <a:tabLst>
                <a:tab pos="185420" algn="l"/>
              </a:tabLst>
            </a:pP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两系谱中都缺少各代公畜的鉴定资料，母畜缺少乳脂率测定资料。</a:t>
            </a:r>
          </a:p>
          <a:p>
            <a:pPr marL="184785" marR="5080" lvl="0" indent="-172085" algn="l">
              <a:spcBef>
                <a:spcPts val="100"/>
              </a:spcBef>
              <a:buClrTx/>
              <a:buSzTx/>
              <a:buFont typeface="Arial" panose="020B0604020202020204"/>
              <a:tabLst>
                <a:tab pos="185420" algn="l"/>
              </a:tabLst>
            </a:pPr>
            <a:endParaRPr dirty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2443" y="4717796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597" y="0"/>
                </a:moveTo>
                <a:lnTo>
                  <a:pt x="157714" y="5401"/>
                </a:lnTo>
                <a:lnTo>
                  <a:pt x="114661" y="20789"/>
                </a:lnTo>
                <a:lnTo>
                  <a:pt x="76670" y="44936"/>
                </a:lnTo>
                <a:lnTo>
                  <a:pt x="44976" y="76617"/>
                </a:lnTo>
                <a:lnTo>
                  <a:pt x="20811" y="114605"/>
                </a:lnTo>
                <a:lnTo>
                  <a:pt x="5408" y="157674"/>
                </a:lnTo>
                <a:lnTo>
                  <a:pt x="0" y="204596"/>
                </a:lnTo>
                <a:lnTo>
                  <a:pt x="5408" y="251479"/>
                </a:lnTo>
                <a:lnTo>
                  <a:pt x="20811" y="294532"/>
                </a:lnTo>
                <a:lnTo>
                  <a:pt x="44976" y="332523"/>
                </a:lnTo>
                <a:lnTo>
                  <a:pt x="76670" y="364217"/>
                </a:lnTo>
                <a:lnTo>
                  <a:pt x="114661" y="388382"/>
                </a:lnTo>
                <a:lnTo>
                  <a:pt x="157714" y="403785"/>
                </a:lnTo>
                <a:lnTo>
                  <a:pt x="204597" y="409193"/>
                </a:lnTo>
                <a:lnTo>
                  <a:pt x="251519" y="403785"/>
                </a:lnTo>
                <a:lnTo>
                  <a:pt x="294588" y="388382"/>
                </a:lnTo>
                <a:lnTo>
                  <a:pt x="332576" y="364217"/>
                </a:lnTo>
                <a:lnTo>
                  <a:pt x="364257" y="332523"/>
                </a:lnTo>
                <a:lnTo>
                  <a:pt x="388404" y="294532"/>
                </a:lnTo>
                <a:lnTo>
                  <a:pt x="403792" y="251479"/>
                </a:lnTo>
                <a:lnTo>
                  <a:pt x="409193" y="204596"/>
                </a:lnTo>
                <a:lnTo>
                  <a:pt x="403792" y="157674"/>
                </a:lnTo>
                <a:lnTo>
                  <a:pt x="388404" y="114605"/>
                </a:lnTo>
                <a:lnTo>
                  <a:pt x="364257" y="76617"/>
                </a:lnTo>
                <a:lnTo>
                  <a:pt x="332576" y="44936"/>
                </a:lnTo>
                <a:lnTo>
                  <a:pt x="294588" y="20789"/>
                </a:lnTo>
                <a:lnTo>
                  <a:pt x="251519" y="5401"/>
                </a:lnTo>
                <a:lnTo>
                  <a:pt x="20459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80072" y="4796409"/>
            <a:ext cx="236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712" y="3167126"/>
            <a:ext cx="4936490" cy="1810385"/>
          </a:xfrm>
          <a:prstGeom prst="rect">
            <a:avLst/>
          </a:prstGeom>
          <a:solidFill>
            <a:srgbClr val="000000">
              <a:alpha val="619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 marL="12636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举例：比较某公牛站两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头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公牛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种用</a:t>
            </a:r>
            <a:r>
              <a:rPr sz="200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价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值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4905" y="6212205"/>
            <a:ext cx="5516245" cy="368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 anchor="t">
            <a:spAutoFit/>
          </a:bodyPr>
          <a:lstStyle/>
          <a:p>
            <a:pPr marL="184785" marR="5080" lvl="0" indent="-172085" algn="l">
              <a:spcBef>
                <a:spcPts val="100"/>
              </a:spcBef>
              <a:buClrTx/>
              <a:buSzTx/>
              <a:buFont typeface="Arial" panose="020B0604020202020204"/>
              <a:tabLst>
                <a:tab pos="185420" algn="l"/>
              </a:tabLst>
            </a:pP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结论：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仅就现有资料来看，东30285号比0147号好。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4226623"/>
            <a:ext cx="11084560" cy="1709420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marL="494030" marR="420370" indent="45720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系谱鉴定的优点在于种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畜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幼年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青年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时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期本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身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无产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量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记录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情况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，就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可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进行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谱鉴定确定选留或淘汰。也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可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用于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种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公畜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限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性性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状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的选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择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。系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谱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鉴定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还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能发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现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选留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体的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祖</a:t>
            </a:r>
            <a:r>
              <a:rPr sz="2000" spc="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先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有无遗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传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缺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陷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。但是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单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独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使用系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谱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鉴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定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，选种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准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确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性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比较低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应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结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合其他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方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法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综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合使用。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3340353" y="266776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AC46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系谱鉴定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4003" y="3239515"/>
            <a:ext cx="231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系谱鉴定的作用与方法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4003" y="1953259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系谱的概念及意义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4003" y="2596388"/>
            <a:ext cx="231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系谱的形式与编制方法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5876" y="2143125"/>
            <a:ext cx="285750" cy="1285875"/>
          </a:xfrm>
          <a:custGeom>
            <a:avLst/>
            <a:gdLst/>
            <a:ahLst/>
            <a:cxnLst/>
            <a:rect l="l" t="t" r="r" b="b"/>
            <a:pathLst>
              <a:path w="285750" h="1285875">
                <a:moveTo>
                  <a:pt x="285750" y="1285875"/>
                </a:moveTo>
                <a:lnTo>
                  <a:pt x="230100" y="1284003"/>
                </a:lnTo>
                <a:lnTo>
                  <a:pt x="184689" y="1278905"/>
                </a:lnTo>
                <a:lnTo>
                  <a:pt x="154090" y="1271355"/>
                </a:lnTo>
                <a:lnTo>
                  <a:pt x="142875" y="1262126"/>
                </a:lnTo>
                <a:lnTo>
                  <a:pt x="142875" y="666750"/>
                </a:lnTo>
                <a:lnTo>
                  <a:pt x="131641" y="657447"/>
                </a:lnTo>
                <a:lnTo>
                  <a:pt x="101012" y="649858"/>
                </a:lnTo>
                <a:lnTo>
                  <a:pt x="55596" y="644747"/>
                </a:lnTo>
                <a:lnTo>
                  <a:pt x="0" y="642874"/>
                </a:lnTo>
                <a:lnTo>
                  <a:pt x="55596" y="641020"/>
                </a:lnTo>
                <a:lnTo>
                  <a:pt x="101012" y="635952"/>
                </a:lnTo>
                <a:lnTo>
                  <a:pt x="131641" y="628407"/>
                </a:lnTo>
                <a:lnTo>
                  <a:pt x="142875" y="619125"/>
                </a:lnTo>
                <a:lnTo>
                  <a:pt x="142875" y="23875"/>
                </a:lnTo>
                <a:lnTo>
                  <a:pt x="154090" y="14573"/>
                </a:lnTo>
                <a:lnTo>
                  <a:pt x="184689" y="6984"/>
                </a:lnTo>
                <a:lnTo>
                  <a:pt x="230100" y="1873"/>
                </a:lnTo>
                <a:lnTo>
                  <a:pt x="285750" y="0"/>
                </a:lnTo>
              </a:path>
            </a:pathLst>
          </a:custGeom>
          <a:ln w="381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四、小结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zh-CN" altLang="en-US">
                <a:solidFill>
                  <a:schemeClr val="bg1"/>
                </a:solidFill>
              </a:rPr>
              <a:t>课后作业</a:t>
            </a:r>
          </a:p>
        </p:txBody>
      </p:sp>
      <p:pic>
        <p:nvPicPr>
          <p:cNvPr id="4" name="内容占位符 3" descr="实训 系谱的编制与鉴定1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/>
          <a:srcRect l="3736" t="10982" r="8380" b="4361"/>
          <a:stretch>
            <a:fillRect/>
          </a:stretch>
        </p:blipFill>
        <p:spPr>
          <a:xfrm>
            <a:off x="932180" y="1317625"/>
            <a:ext cx="3362325" cy="5012055"/>
          </a:xfrm>
          <a:prstGeom prst="rect">
            <a:avLst/>
          </a:prstGeom>
        </p:spPr>
      </p:pic>
      <p:pic>
        <p:nvPicPr>
          <p:cNvPr id="5" name="图片 4" descr="实训 系谱的编制与鉴定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7129" t="6332"/>
          <a:stretch>
            <a:fillRect/>
          </a:stretch>
        </p:blipFill>
        <p:spPr>
          <a:xfrm>
            <a:off x="5076825" y="1199515"/>
            <a:ext cx="6085205" cy="51301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746" y="2737104"/>
            <a:ext cx="3975100" cy="214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 algn="just">
              <a:lnSpc>
                <a:spcPct val="150000"/>
              </a:lnSpc>
              <a:spcBef>
                <a:spcPts val="100"/>
              </a:spcBef>
              <a:buSzPct val="58000"/>
              <a:buFont typeface="Wingdings" panose="05000000000000000000"/>
              <a:buChar char=""/>
              <a:tabLst>
                <a:tab pos="299720" algn="l"/>
              </a:tabLst>
            </a:pPr>
            <a:r>
              <a:rPr sz="18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系谱是系统地</a:t>
            </a:r>
            <a:r>
              <a:rPr sz="1800" b="1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记录个体及祖先各种资料</a:t>
            </a:r>
            <a:r>
              <a:rPr sz="18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的一种文件。即记录家畜本身及其父母</a:t>
            </a:r>
            <a:r>
              <a:rPr sz="18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8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2-3代祖先情况的一份资料。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9085" marR="5080" indent="-286385" algn="just">
              <a:lnSpc>
                <a:spcPct val="150000"/>
              </a:lnSpc>
              <a:spcBef>
                <a:spcPts val="430"/>
              </a:spcBef>
              <a:buSzPct val="58000"/>
              <a:buFont typeface="Wingdings" panose="05000000000000000000"/>
              <a:buChar char=""/>
              <a:tabLst>
                <a:tab pos="299720" algn="l"/>
              </a:tabLst>
            </a:pPr>
            <a:r>
              <a:rPr sz="18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完整的系谱一般包括个体</a:t>
            </a:r>
            <a:r>
              <a:rPr sz="1800" spc="-2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8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2-3代祖先的</a:t>
            </a:r>
            <a:r>
              <a:rPr sz="1800" b="1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编号、名称及生产成绩</a:t>
            </a:r>
            <a:r>
              <a:rPr sz="18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等情况。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4614189" y="1993626"/>
            <a:ext cx="7336819" cy="3932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一、系谱的概念及意义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一、系谱的概念及意义</a:t>
            </a:r>
            <a:endParaRPr sz="240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/>
          <p:nvPr/>
        </p:nvSpPr>
        <p:spPr>
          <a:xfrm>
            <a:off x="525780" y="2470150"/>
            <a:ext cx="3554730" cy="325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6310" y="2656840"/>
            <a:ext cx="7073900" cy="3128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60315" y="3383915"/>
            <a:ext cx="6600190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系谱是家畜遗传育种信息的主要来源，能用于识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别个体、制订配种计划、确定家畜间血缘关系及畜牧场内近交率，以及估计家畜种群遗传参数等。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43330" y="3053207"/>
          <a:ext cx="9415143" cy="2345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3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7035"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子代</a:t>
                      </a:r>
                      <a:endParaRPr sz="2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b="1" spc="-5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种畜编号与名字</a:t>
                      </a:r>
                    </a:p>
                  </a:txBody>
                  <a:tcPr marL="0" marR="0" marT="3429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482600" marR="246380" indent="-2165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亲代I</a:t>
                      </a:r>
                      <a:endParaRPr sz="2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母</a:t>
                      </a:r>
                    </a:p>
                  </a:txBody>
                  <a:tcPr marL="0" marR="0" marT="3429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父</a:t>
                      </a:r>
                    </a:p>
                  </a:txBody>
                  <a:tcPr marL="0" marR="0" marT="3429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445770" marR="246380" indent="-1803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祖代</a:t>
                      </a:r>
                      <a:r>
                        <a:rPr sz="2000" spc="-5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II</a:t>
                      </a:r>
                      <a:endParaRPr sz="2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外祖母</a:t>
                      </a:r>
                    </a:p>
                  </a:txBody>
                  <a:tcPr marL="0" marR="0" marT="3619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外祖父</a:t>
                      </a:r>
                    </a:p>
                  </a:txBody>
                  <a:tcPr marL="0" marR="0" marT="3619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祖母</a:t>
                      </a:r>
                    </a:p>
                  </a:txBody>
                  <a:tcPr marL="0" marR="0" marT="3619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祖父</a:t>
                      </a:r>
                    </a:p>
                  </a:txBody>
                  <a:tcPr marL="0" marR="0" marT="3619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曾祖代</a:t>
                      </a:r>
                      <a:endParaRPr sz="2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III</a:t>
                      </a:r>
                      <a:endParaRPr sz="2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1562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外祖母的母亲</a:t>
                      </a:r>
                    </a:p>
                  </a:txBody>
                  <a:tcPr marL="0" marR="0" marT="3746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1562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外祖母的父亲</a:t>
                      </a:r>
                    </a:p>
                  </a:txBody>
                  <a:tcPr marL="0" marR="0" marT="3746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 marR="1555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外祖父的母亲</a:t>
                      </a:r>
                    </a:p>
                  </a:txBody>
                  <a:tcPr marL="0" marR="0" marT="3746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 marR="1549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外祖父的父亲</a:t>
                      </a:r>
                    </a:p>
                  </a:txBody>
                  <a:tcPr marL="0" marR="0" marT="3746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885" marR="107315" indent="-3429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祖母的母亲</a:t>
                      </a:r>
                    </a:p>
                  </a:txBody>
                  <a:tcPr marL="0" marR="0" marT="3746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875" marR="129540" indent="-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祖母的父亲</a:t>
                      </a:r>
                    </a:p>
                  </a:txBody>
                  <a:tcPr marL="0" marR="0" marT="3746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 marR="162560" indent="-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祖父的母亲</a:t>
                      </a:r>
                    </a:p>
                  </a:txBody>
                  <a:tcPr marL="0" marR="0" marT="3746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 marR="182245" indent="-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祖父的父亲</a:t>
                      </a:r>
                    </a:p>
                  </a:txBody>
                  <a:tcPr marL="0" marR="0" marT="3746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335" y="578009"/>
            <a:ext cx="105156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404040"/>
                </a:solidFill>
              </a:rPr>
              <a:t>二、系谱的种类及其编制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4862" y="1824482"/>
            <a:ext cx="7986395" cy="1095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862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1、竖式系谱</a:t>
            </a:r>
            <a:endParaRPr sz="2800" spc="10" dirty="0">
              <a:solidFill>
                <a:srgbClr val="40404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按子代在上，亲代在下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公畜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右，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母</a:t>
            </a: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畜在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左</a:t>
            </a: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的格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式</a:t>
            </a: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依次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填</a:t>
            </a: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写的</a:t>
            </a:r>
            <a:r>
              <a:rPr sz="2000"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</a:t>
            </a: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谱。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ts val="2690"/>
              </a:lnSpc>
            </a:pPr>
            <a:endParaRPr sz="2400" spc="-15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9978" y="2463112"/>
            <a:ext cx="5393470" cy="2965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2183130"/>
            <a:ext cx="4662170" cy="3994150"/>
          </a:xfrm>
        </p:spPr>
        <p:txBody>
          <a:bodyPr/>
          <a:lstStyle/>
          <a:p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横式系谱各代祖先的血统关系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式如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，即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代在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，亲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代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在右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公畜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上，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母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畜在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。其</a:t>
            </a:r>
            <a:r>
              <a:rPr spc="-1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格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式下：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945" y="541814"/>
            <a:ext cx="105156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404040"/>
                </a:solidFill>
              </a:rPr>
              <a:t>二、系谱的种类及其编制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972" y="1322197"/>
            <a:ext cx="1120902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472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2、横式系谱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</a:rPr>
              <a:t>二、系谱的种类及其编制</a:t>
            </a:r>
            <a:endParaRPr sz="240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2211704" y="2944297"/>
            <a:ext cx="7701280" cy="279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在系谱登记中，生产性</a:t>
            </a:r>
            <a:r>
              <a:rPr sz="2000" b="1" spc="-1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能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等资</a:t>
            </a:r>
            <a:r>
              <a:rPr sz="2000" b="1" spc="-1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料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应详</a:t>
            </a:r>
            <a:r>
              <a:rPr sz="2000" b="1" spc="-1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细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记载</a:t>
            </a:r>
            <a:r>
              <a:rPr sz="2000" b="1" spc="-1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，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产量</a:t>
            </a:r>
            <a:r>
              <a:rPr sz="2000" b="1" spc="-1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与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体尺</a:t>
            </a:r>
            <a:r>
              <a:rPr sz="2000" b="1" spc="-1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可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以简</a:t>
            </a:r>
            <a:r>
              <a:rPr sz="2000" b="1" spc="-1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写</a:t>
            </a:r>
            <a:r>
              <a:rPr sz="2000" b="0" spc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。</a:t>
            </a: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例如，奶牛的产奶性能按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某某</a:t>
            </a:r>
            <a:r>
              <a:rPr sz="2000" b="1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年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－n胎</a:t>
            </a:r>
            <a:r>
              <a:rPr sz="2000" b="1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次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－产</a:t>
            </a:r>
            <a:r>
              <a:rPr sz="2000" b="1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奶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量－</a:t>
            </a:r>
            <a:r>
              <a:rPr sz="2000" b="1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乳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脂率</a:t>
            </a:r>
            <a:r>
              <a:rPr sz="2000" b="0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的</a:t>
            </a: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顺序登记。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东30285号公牛</a:t>
            </a:r>
            <a:r>
              <a:rPr sz="2000" b="0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的</a:t>
            </a: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母亲</a:t>
            </a:r>
            <a:r>
              <a:rPr sz="2000" b="0" spc="-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1063</a:t>
            </a: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号栏</a:t>
            </a:r>
            <a:r>
              <a:rPr sz="2000" b="0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记</a:t>
            </a: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有</a:t>
            </a:r>
            <a:r>
              <a:rPr sz="2000" b="0" spc="-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65－Ⅰ－8727，</a:t>
            </a:r>
            <a:r>
              <a:rPr sz="2000" b="0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表</a:t>
            </a: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示1965年第一个泌乳期产奶8</a:t>
            </a:r>
            <a:r>
              <a:rPr sz="2000" b="0" spc="-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727</a:t>
            </a:r>
            <a:r>
              <a:rPr sz="2000" b="0" spc="-2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Kg</a:t>
            </a: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。</a:t>
            </a:r>
            <a:endParaRPr sz="2000">
              <a:latin typeface="微软雅黑 Light" panose="020B0502040204020203" charset="-122"/>
              <a:cs typeface="微软雅黑 Light" panose="020B0502040204020203" charset="-122"/>
            </a:endParaRPr>
          </a:p>
          <a:p>
            <a:pPr marL="85725">
              <a:lnSpc>
                <a:spcPct val="100000"/>
              </a:lnSpc>
              <a:spcBef>
                <a:spcPts val="1200"/>
              </a:spcBef>
            </a:pP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如有体尺资料，可按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体高－体</a:t>
            </a:r>
            <a:r>
              <a:rPr sz="2000" b="1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长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－胸</a:t>
            </a:r>
            <a:r>
              <a:rPr sz="2000" b="1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围</a:t>
            </a:r>
            <a:r>
              <a:rPr sz="2000" b="1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－管</a:t>
            </a:r>
            <a:r>
              <a:rPr sz="2000" b="1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围</a:t>
            </a: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的顺</a:t>
            </a:r>
            <a:r>
              <a:rPr sz="2000" b="0" spc="-15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序</a:t>
            </a:r>
            <a:r>
              <a:rPr sz="2000" b="0" dirty="0">
                <a:solidFill>
                  <a:srgbClr val="404040"/>
                </a:solidFill>
                <a:latin typeface="微软雅黑 Light" panose="020B0502040204020203" charset="-122"/>
                <a:cs typeface="微软雅黑 Light" panose="020B0502040204020203" charset="-122"/>
              </a:rPr>
              <a:t>写上。</a:t>
            </a:r>
            <a:endParaRPr sz="2000">
              <a:latin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3566" y="1045591"/>
            <a:ext cx="322389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系谱资料书写格式</a:t>
            </a:r>
            <a:endParaRPr sz="2800" spc="10" dirty="0">
              <a:solidFill>
                <a:srgbClr val="40404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8764" y="2215007"/>
            <a:ext cx="807720" cy="1518920"/>
          </a:xfrm>
          <a:custGeom>
            <a:avLst/>
            <a:gdLst/>
            <a:ahLst/>
            <a:cxnLst/>
            <a:rect l="l" t="t" r="r" b="b"/>
            <a:pathLst>
              <a:path w="807719" h="1518920">
                <a:moveTo>
                  <a:pt x="807720" y="0"/>
                </a:moveTo>
                <a:lnTo>
                  <a:pt x="0" y="0"/>
                </a:lnTo>
                <a:lnTo>
                  <a:pt x="0" y="1518411"/>
                </a:lnTo>
                <a:lnTo>
                  <a:pt x="269240" y="1012316"/>
                </a:lnTo>
                <a:lnTo>
                  <a:pt x="269240" y="269239"/>
                </a:lnTo>
                <a:lnTo>
                  <a:pt x="664464" y="269239"/>
                </a:lnTo>
                <a:lnTo>
                  <a:pt x="80772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55556" y="4570348"/>
            <a:ext cx="807720" cy="1518920"/>
          </a:xfrm>
          <a:custGeom>
            <a:avLst/>
            <a:gdLst/>
            <a:ahLst/>
            <a:cxnLst/>
            <a:rect l="l" t="t" r="r" b="b"/>
            <a:pathLst>
              <a:path w="807720" h="1518920">
                <a:moveTo>
                  <a:pt x="807593" y="0"/>
                </a:moveTo>
                <a:lnTo>
                  <a:pt x="538352" y="506221"/>
                </a:lnTo>
                <a:lnTo>
                  <a:pt x="538352" y="1249324"/>
                </a:lnTo>
                <a:lnTo>
                  <a:pt x="143128" y="1249324"/>
                </a:lnTo>
                <a:lnTo>
                  <a:pt x="0" y="1518526"/>
                </a:lnTo>
                <a:lnTo>
                  <a:pt x="807593" y="1518526"/>
                </a:lnTo>
                <a:lnTo>
                  <a:pt x="80759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三、系谱鉴定的作用与方法</a:t>
            </a:r>
            <a:endParaRPr lang="zh-CN" altLang="en-US"/>
          </a:p>
        </p:txBody>
      </p:sp>
      <p:sp>
        <p:nvSpPr>
          <p:cNvPr id="4" name="object 4"/>
          <p:cNvSpPr txBox="1"/>
          <p:nvPr/>
        </p:nvSpPr>
        <p:spPr>
          <a:xfrm>
            <a:off x="442468" y="1421638"/>
            <a:ext cx="3713479" cy="59880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920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25"/>
              </a:spcBef>
            </a:pPr>
            <a:r>
              <a:rPr sz="2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、系谱鉴定的概念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468" y="3705605"/>
            <a:ext cx="3713479" cy="59880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698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50"/>
              </a:spcBef>
            </a:pPr>
            <a:r>
              <a:rPr sz="2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2、系谱鉴定的意义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031" y="2173224"/>
            <a:ext cx="1060831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系谱鉴定是通过分析各代祖先的生产性能、发育情况及其他资料来估计种畜的近似种用价值。即以</a:t>
            </a:r>
            <a:r>
              <a:rPr sz="240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审查家畜的系谱来推断其种质优劣的方法称为系谱鉴定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7" name="object 7"/>
          <p:cNvSpPr/>
          <p:nvPr/>
        </p:nvSpPr>
        <p:spPr>
          <a:xfrm>
            <a:off x="442468" y="3329431"/>
            <a:ext cx="11079480" cy="114300"/>
          </a:xfrm>
          <a:custGeom>
            <a:avLst/>
            <a:gdLst/>
            <a:ahLst/>
            <a:cxnLst/>
            <a:rect l="l" t="t" r="r" b="b"/>
            <a:pathLst>
              <a:path w="1107948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1079480" h="114300">
                <a:moveTo>
                  <a:pt x="10964672" y="0"/>
                </a:moveTo>
                <a:lnTo>
                  <a:pt x="10964672" y="114300"/>
                </a:lnTo>
                <a:lnTo>
                  <a:pt x="11040872" y="76200"/>
                </a:lnTo>
                <a:lnTo>
                  <a:pt x="10983849" y="76200"/>
                </a:lnTo>
                <a:lnTo>
                  <a:pt x="10983849" y="38100"/>
                </a:lnTo>
                <a:lnTo>
                  <a:pt x="11040872" y="38100"/>
                </a:lnTo>
                <a:lnTo>
                  <a:pt x="10964672" y="0"/>
                </a:lnTo>
                <a:close/>
              </a:path>
              <a:path w="1107948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1079480" h="114300">
                <a:moveTo>
                  <a:pt x="10964672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0964672" y="76200"/>
                </a:lnTo>
                <a:lnTo>
                  <a:pt x="10964672" y="38100"/>
                </a:lnTo>
                <a:close/>
              </a:path>
              <a:path w="11079480" h="114300">
                <a:moveTo>
                  <a:pt x="11040872" y="38100"/>
                </a:moveTo>
                <a:lnTo>
                  <a:pt x="10983849" y="38100"/>
                </a:lnTo>
                <a:lnTo>
                  <a:pt x="10983849" y="76200"/>
                </a:lnTo>
                <a:lnTo>
                  <a:pt x="11040872" y="76200"/>
                </a:lnTo>
                <a:lnTo>
                  <a:pt x="11078972" y="57150"/>
                </a:lnTo>
                <a:lnTo>
                  <a:pt x="11040872" y="3810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468" y="6024867"/>
            <a:ext cx="11079480" cy="114300"/>
          </a:xfrm>
          <a:custGeom>
            <a:avLst/>
            <a:gdLst/>
            <a:ahLst/>
            <a:cxnLst/>
            <a:rect l="l" t="t" r="r" b="b"/>
            <a:pathLst>
              <a:path w="1107948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1079480" h="114300">
                <a:moveTo>
                  <a:pt x="10964672" y="0"/>
                </a:moveTo>
                <a:lnTo>
                  <a:pt x="10964672" y="114300"/>
                </a:lnTo>
                <a:lnTo>
                  <a:pt x="11040872" y="76200"/>
                </a:lnTo>
                <a:lnTo>
                  <a:pt x="10983849" y="76200"/>
                </a:lnTo>
                <a:lnTo>
                  <a:pt x="10983849" y="38100"/>
                </a:lnTo>
                <a:lnTo>
                  <a:pt x="11040872" y="38100"/>
                </a:lnTo>
                <a:lnTo>
                  <a:pt x="10964672" y="0"/>
                </a:lnTo>
                <a:close/>
              </a:path>
              <a:path w="1107948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1079480" h="114300">
                <a:moveTo>
                  <a:pt x="10964672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0964672" y="76200"/>
                </a:lnTo>
                <a:lnTo>
                  <a:pt x="10964672" y="38100"/>
                </a:lnTo>
                <a:close/>
              </a:path>
              <a:path w="11079480" h="114300">
                <a:moveTo>
                  <a:pt x="11040872" y="38100"/>
                </a:moveTo>
                <a:lnTo>
                  <a:pt x="10983849" y="38100"/>
                </a:lnTo>
                <a:lnTo>
                  <a:pt x="10983849" y="76200"/>
                </a:lnTo>
                <a:lnTo>
                  <a:pt x="11040872" y="76200"/>
                </a:lnTo>
                <a:lnTo>
                  <a:pt x="11078972" y="57150"/>
                </a:lnTo>
                <a:lnTo>
                  <a:pt x="11040872" y="3810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1309" y="4351832"/>
            <a:ext cx="1106678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除估计畜禽</a:t>
            </a:r>
            <a:r>
              <a:rPr sz="2400" spc="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种用价值，作为选种的依据之一外，还可</a:t>
            </a:r>
            <a:r>
              <a:rPr sz="240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了解祖先的亲缘关系和选配情况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，近交的有无和程度，以往配种工作的</a:t>
            </a:r>
            <a:r>
              <a:rPr sz="240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经验和存在的问题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，作为以后制订选配计划的重要参考。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3101"/>
            <a:ext cx="10515600" cy="68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三、系谱鉴定的作用与方法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object 3"/>
          <p:cNvSpPr txBox="1"/>
          <p:nvPr/>
        </p:nvSpPr>
        <p:spPr>
          <a:xfrm>
            <a:off x="442468" y="1882648"/>
            <a:ext cx="3713479" cy="59880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920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25"/>
              </a:spcBef>
            </a:pPr>
            <a:r>
              <a:rPr sz="2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2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、系谱鉴定的方法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545" y="2686685"/>
            <a:ext cx="11330940" cy="213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3875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将2个或2个以上的系谱进行比较分析，要</a:t>
            </a:r>
            <a:r>
              <a:rPr sz="240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同代祖先互相比较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，即</a:t>
            </a:r>
            <a:r>
              <a:rPr sz="2400" b="1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亲代与亲代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400" b="1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祖代与祖代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400" b="1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父系与母系的祖先分别比较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重点是</a:t>
            </a:r>
            <a:r>
              <a:rPr sz="2400" b="1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亲代为主</a:t>
            </a: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，血统越远，影响越小。</a:t>
            </a: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比较时以生产性能为主，同时注意有无遗传缺陷。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726" y="5071871"/>
            <a:ext cx="11079480" cy="114300"/>
          </a:xfrm>
          <a:custGeom>
            <a:avLst/>
            <a:gdLst/>
            <a:ahLst/>
            <a:cxnLst/>
            <a:rect l="l" t="t" r="r" b="b"/>
            <a:pathLst>
              <a:path w="1107948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1079480" h="114300">
                <a:moveTo>
                  <a:pt x="10964608" y="0"/>
                </a:moveTo>
                <a:lnTo>
                  <a:pt x="10964608" y="114300"/>
                </a:lnTo>
                <a:lnTo>
                  <a:pt x="11040808" y="76200"/>
                </a:lnTo>
                <a:lnTo>
                  <a:pt x="10983785" y="76200"/>
                </a:lnTo>
                <a:lnTo>
                  <a:pt x="10983785" y="38100"/>
                </a:lnTo>
                <a:lnTo>
                  <a:pt x="11040808" y="38100"/>
                </a:lnTo>
                <a:lnTo>
                  <a:pt x="10964608" y="0"/>
                </a:lnTo>
                <a:close/>
              </a:path>
              <a:path w="1107948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1079480" h="114300">
                <a:moveTo>
                  <a:pt x="10964608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0964608" y="76200"/>
                </a:lnTo>
                <a:lnTo>
                  <a:pt x="10964608" y="38100"/>
                </a:lnTo>
                <a:close/>
              </a:path>
              <a:path w="11079480" h="114300">
                <a:moveTo>
                  <a:pt x="11040808" y="38100"/>
                </a:moveTo>
                <a:lnTo>
                  <a:pt x="10983785" y="38100"/>
                </a:lnTo>
                <a:lnTo>
                  <a:pt x="10983785" y="76200"/>
                </a:lnTo>
                <a:lnTo>
                  <a:pt x="11040808" y="76200"/>
                </a:lnTo>
                <a:lnTo>
                  <a:pt x="11078908" y="57150"/>
                </a:lnTo>
                <a:lnTo>
                  <a:pt x="11040808" y="3810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7402" y="1825119"/>
            <a:ext cx="8404959" cy="4937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5735" y="368935"/>
            <a:ext cx="9720580" cy="68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三、系谱鉴定的作用与方法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1261" y="1332992"/>
            <a:ext cx="659765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举例：比较某公牛站两头公牛的种用价</a:t>
            </a:r>
            <a:r>
              <a:rPr sz="280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值</a:t>
            </a:r>
          </a:p>
        </p:txBody>
      </p:sp>
      <p:sp>
        <p:nvSpPr>
          <p:cNvPr id="5" name="矩形 4"/>
          <p:cNvSpPr/>
          <p:nvPr/>
        </p:nvSpPr>
        <p:spPr>
          <a:xfrm>
            <a:off x="6057900" y="1805940"/>
            <a:ext cx="75565" cy="4956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088390" y="4227195"/>
            <a:ext cx="9406890" cy="10160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2932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39"/>
  <p:tag name="KSO_WM_SLIDE_POSITION" val="0*0"/>
  <p:tag name="KSO_WM_TAG_VERSION" val="1.0"/>
  <p:tag name="KSO_WM_BEAUTIFY_FLAG" val="#wm#"/>
  <p:tag name="KSO_WM_TEMPLATE_CATEGORY" val="diagram"/>
  <p:tag name="KSO_WM_TEMPLATE_INDEX" val="20202932"/>
  <p:tag name="KSO_WM_SLIDE_LAYOUT" val="a"/>
  <p:tag name="KSO_WM_SLIDE_LAYOUT_CNT" val="1"/>
  <p:tag name="KSO_WM_SLIDE_BK_DARK_LIGHT" val="2"/>
  <p:tag name="KSO_WM_SLIDE_BACKGROUND_TYPE" val="gener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4e5c944-8fda-4ca5-bfae-c0172f5a9b3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86,&quot;width&quot;:569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97646284"/>
  <p:tag name="KSO_WM_UNIT_PLACING_PICTURE_USER_VIEWPORT" val="{&quot;height&quot;:13237,&quot;width&quot;:1584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文本具体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932_1*a*1"/>
  <p:tag name="KSO_WM_TEMPLATE_CATEGORY" val="diagram"/>
  <p:tag name="KSO_WM_TEMPLATE_INDEX" val="20202932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2932_1*i*6"/>
  <p:tag name="KSO_WM_TEMPLATE_CATEGORY" val="diagram"/>
  <p:tag name="KSO_WM_TEMPLATE_INDEX" val="20202932"/>
  <p:tag name="KSO_WM_UNIT_LAYERLEVEL" val="1"/>
  <p:tag name="KSO_WM_TAG_VERSION" val="1.0"/>
  <p:tag name="KSO_WM_BEAUTIFY_FLAG" val="#wm#"/>
  <p:tag name="KSO_WM_UNIT_FILL_FORE_SCHEMECOLOR_INDEX_BRIGHTNESS" val="0.25"/>
  <p:tag name="KSO_WM_UNIT_FILL_FORE_SCHEMECOLOR_INDEX" val="5"/>
  <p:tag name="KSO_WM_UNIT_FILL_TYPE" val="1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932_1*i*7"/>
  <p:tag name="KSO_WM_TEMPLATE_CATEGORY" val="diagram"/>
  <p:tag name="KSO_WM_TEMPLATE_INDEX" val="20202932"/>
  <p:tag name="KSO_WM_UNIT_LAYERLEVEL" val="1"/>
  <p:tag name="KSO_WM_TAG_VERSION" val="1.0"/>
  <p:tag name="KSO_WM_BEAUTIFY_FLAG" val="#wm#"/>
  <p:tag name="KSO_WM_UNIT_FILL_FORE_SCHEMECOLOR_INDEX_BRIGHTNESS" val="0.25"/>
  <p:tag name="KSO_WM_UNIT_FILL_FORE_SCHEMECOLOR_INDEX" val="5"/>
  <p:tag name="KSO_WM_UNIT_FILL_TYPE" val="1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2932_1*i*6"/>
  <p:tag name="KSO_WM_TEMPLATE_CATEGORY" val="diagram"/>
  <p:tag name="KSO_WM_TEMPLATE_INDEX" val="2020293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2932_1*i*6"/>
  <p:tag name="KSO_WM_TEMPLATE_CATEGORY" val="diagram"/>
  <p:tag name="KSO_WM_TEMPLATE_INDEX" val="20202932"/>
  <p:tag name="KSO_WM_UNIT_LAYERLEVEL" val="1"/>
  <p:tag name="KSO_WM_TAG_VERSION" val="1.0"/>
  <p:tag name="KSO_WM_BEAUTIFY_FLAG" val="#wm#"/>
  <p:tag name="KSO_WM_UNIT_FILL_FORE_SCHEMECOLOR_INDEX_BRIGHTNESS" val="0.25"/>
  <p:tag name="KSO_WM_UNIT_FILL_FORE_SCHEMECOLOR_INDEX" val="5"/>
  <p:tag name="KSO_WM_UNIT_FILL_TYPE" val="1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932_1*i*7"/>
  <p:tag name="KSO_WM_TEMPLATE_CATEGORY" val="diagram"/>
  <p:tag name="KSO_WM_TEMPLATE_INDEX" val="20202932"/>
  <p:tag name="KSO_WM_UNIT_LAYERLEVEL" val="1"/>
  <p:tag name="KSO_WM_TAG_VERSION" val="1.0"/>
  <p:tag name="KSO_WM_BEAUTIFY_FLAG" val="#wm#"/>
  <p:tag name="KSO_WM_UNIT_FILL_FORE_SCHEMECOLOR_INDEX_BRIGHTNESS" val="0.25"/>
  <p:tag name="KSO_WM_UNIT_FILL_FORE_SCHEMECOLOR_INDEX" val="5"/>
  <p:tag name="KSO_WM_UNIT_FILL_TYPE" val="1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2932_1*i*8"/>
  <p:tag name="KSO_WM_TEMPLATE_CATEGORY" val="diagram"/>
  <p:tag name="KSO_WM_TEMPLATE_INDEX" val="2020293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345</Words>
  <Application>Microsoft Office PowerPoint</Application>
  <PresentationFormat>宽屏</PresentationFormat>
  <Paragraphs>88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宋体</vt:lpstr>
      <vt:lpstr>微软雅黑</vt:lpstr>
      <vt:lpstr>微软雅黑 Light</vt:lpstr>
      <vt:lpstr>Arial</vt:lpstr>
      <vt:lpstr>Times New Roman</vt:lpstr>
      <vt:lpstr>Wingdings</vt:lpstr>
      <vt:lpstr>4_Office 主题​​</vt:lpstr>
      <vt:lpstr>PowerPoint 演示文稿</vt:lpstr>
      <vt:lpstr>一、系谱的概念及意义</vt:lpstr>
      <vt:lpstr>一、系谱的概念及意义</vt:lpstr>
      <vt:lpstr>二、系谱的种类及其编制</vt:lpstr>
      <vt:lpstr>二、系谱的种类及其编制</vt:lpstr>
      <vt:lpstr>二、系谱的种类及其编制</vt:lpstr>
      <vt:lpstr>三、系谱鉴定的作用与方法</vt:lpstr>
      <vt:lpstr>三、系谱鉴定的作用与方法</vt:lpstr>
      <vt:lpstr>三、系谱鉴定的作用与方法</vt:lpstr>
      <vt:lpstr>三、系谱鉴定的作用与方法</vt:lpstr>
      <vt:lpstr>三、系谱鉴定的作用与方法</vt:lpstr>
      <vt:lpstr>三、系谱鉴定的作用与方法</vt:lpstr>
      <vt:lpstr>三、系谱鉴定的作用与方法</vt:lpstr>
      <vt:lpstr>四、小结</vt:lpstr>
      <vt:lpstr>课后作业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李 玉丹</cp:lastModifiedBy>
  <cp:revision>174</cp:revision>
  <dcterms:created xsi:type="dcterms:W3CDTF">2019-06-19T02:08:00Z</dcterms:created>
  <dcterms:modified xsi:type="dcterms:W3CDTF">2021-02-07T14:30:55Z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