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sldIdLst>
    <p:sldId id="256" r:id="rId2"/>
    <p:sldId id="471" r:id="rId3"/>
    <p:sldId id="519" r:id="rId4"/>
    <p:sldId id="520" r:id="rId5"/>
    <p:sldId id="521" r:id="rId6"/>
    <p:sldId id="489" r:id="rId7"/>
    <p:sldId id="490" r:id="rId8"/>
    <p:sldId id="523" r:id="rId9"/>
    <p:sldId id="472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9" r:id="rId20"/>
    <p:sldId id="510" r:id="rId21"/>
    <p:sldId id="501" r:id="rId22"/>
    <p:sldId id="512" r:id="rId23"/>
    <p:sldId id="513" r:id="rId24"/>
    <p:sldId id="502" r:id="rId25"/>
    <p:sldId id="503" r:id="rId26"/>
    <p:sldId id="517" r:id="rId27"/>
    <p:sldId id="504" r:id="rId28"/>
    <p:sldId id="505" r:id="rId29"/>
    <p:sldId id="506" r:id="rId30"/>
    <p:sldId id="507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FF0000"/>
    <a:srgbClr val="FF0066"/>
    <a:srgbClr val="33CCCC"/>
    <a:srgbClr val="00FF00"/>
    <a:srgbClr val="FFFF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64" y="56"/>
      </p:cViewPr>
      <p:guideLst>
        <p:guide orient="horz" pos="2134"/>
        <p:guide pos="29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57700-17BA-48D0-8EE8-80BC0EDFDAAD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04835-75EE-4EB7-ADCD-C26C654183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74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4835-75EE-4EB7-ADCD-C26C654183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42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4835-75EE-4EB7-ADCD-C26C654183B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51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437063"/>
            <a:ext cx="7772400" cy="966787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445125"/>
            <a:ext cx="6400800" cy="6000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71C44-D107-4711-8000-50FB6218CF05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1950" y="117475"/>
            <a:ext cx="2057400" cy="55340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117475"/>
            <a:ext cx="6019800" cy="55340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EA054-20F2-496B-8426-7244E7DD30FE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117475"/>
            <a:ext cx="8075612" cy="720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9750" y="1123950"/>
            <a:ext cx="4038600" cy="45275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123950"/>
            <a:ext cx="4038600" cy="45275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ADDA87-4EF3-410E-8011-E6F2AA91D444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67476"/>
            <a:ext cx="2133600" cy="30099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32138" y="6557011"/>
            <a:ext cx="2895600" cy="30099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467476"/>
            <a:ext cx="2133600" cy="30099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BD876-86E1-408F-B4E8-D6054347F34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83FA5-342B-4F51-B2CD-14AD7EC6508E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1A065-C996-442B-82B7-BF3226326D5B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12395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0750" y="112395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0C97-888F-447A-BF53-CC9989C53F2A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F00DB-53F5-4B05-B494-CD33F93689F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C2C5D-EC7E-40E7-AED9-C46883ABB1E2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5FBA8-4D38-4789-8990-616C981D8958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AB30A-63BF-4580-A716-EECCEE35D054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88570-0F85-4CB3-A768-F326A95E733D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7475"/>
            <a:ext cx="8075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3950"/>
            <a:ext cx="8229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EBE5DD-917C-432E-B8F2-06ACED89E186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微软雅黑" pitchFamily="34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微软雅黑" pitchFamily="34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微软雅黑" pitchFamily="34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微软雅黑" pitchFamily="34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微软雅黑" pitchFamily="34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微软雅黑" pitchFamily="34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微软雅黑" pitchFamily="34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/>
        </p:nvSpPr>
        <p:spPr bwMode="auto">
          <a:xfrm>
            <a:off x="1074850" y="1916832"/>
            <a:ext cx="6984776" cy="151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40000"/>
              </a:lnSpc>
            </a:pPr>
            <a:r>
              <a:rPr lang="zh-CN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 </a:t>
            </a:r>
            <a:r>
              <a:rPr lang="zh-CN" altLang="en-US" sz="4400" b="1" dirty="0">
                <a:ea typeface="微软雅黑" pitchFamily="34" charset="-122"/>
              </a:rPr>
              <a:t>项目三</a:t>
            </a:r>
            <a:r>
              <a:rPr lang="zh-CN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 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 </a:t>
            </a:r>
            <a:r>
              <a:rPr lang="zh-CN" altLang="en-US" sz="4400" b="1" dirty="0" smtClean="0">
                <a:ea typeface="微软雅黑" pitchFamily="34" charset="-122"/>
              </a:rPr>
              <a:t>肉</a:t>
            </a:r>
            <a:r>
              <a:rPr lang="zh-CN" altLang="en-US" sz="4400" b="1" dirty="0">
                <a:ea typeface="微软雅黑" pitchFamily="34" charset="-122"/>
              </a:rPr>
              <a:t>用种鸡生产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67238" y="766763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260648"/>
            <a:ext cx="5688632" cy="720725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ea typeface="黑体" pitchFamily="49" charset="-122"/>
              </a:rPr>
              <a:t>（二）限制饲养的方法</a:t>
            </a:r>
          </a:p>
        </p:txBody>
      </p:sp>
      <p:graphicFrame>
        <p:nvGraphicFramePr>
          <p:cNvPr id="5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465711"/>
              </p:ext>
            </p:extLst>
          </p:nvPr>
        </p:nvGraphicFramePr>
        <p:xfrm>
          <a:off x="539552" y="1268760"/>
          <a:ext cx="8352928" cy="3471229"/>
        </p:xfrm>
        <a:graphic>
          <a:graphicData uri="http://schemas.openxmlformats.org/drawingml/2006/table">
            <a:tbl>
              <a:tblPr/>
              <a:tblGrid>
                <a:gridCol w="881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61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42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应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依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增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  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方案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3~6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7~11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12~19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20~23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24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以后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3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每   日   限    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5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每日限饲           五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·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二 限  饲                  每日限饲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7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每日限饲      隔日限饲     五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·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二限饲      每日限饲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2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每日限饲     隔日限饲     二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·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一限饲    五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·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二限饲   每日限饲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2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应 激 程 度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   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弱            强           渐弱          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8388" y="404664"/>
            <a:ext cx="6095900" cy="720725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ea typeface="黑体" pitchFamily="49" charset="-122"/>
              </a:rPr>
              <a:t>（三）限制饲养的注意事项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760"/>
            <a:ext cx="8713092" cy="2232025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en-US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.</a:t>
            </a:r>
            <a:r>
              <a:rPr lang="zh-CN" altLang="en-US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调整鸡群：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挑出弱小个体，并于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7~10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日龄正确断喙。♂♀分群管理，分别进行限饲。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正确的限饲时间：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♀从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周龄，♂从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5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周龄开始，或当每日采食量♀达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28g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，♂达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48~58g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时开始。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400" b="1" dirty="0"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2400" dirty="0"/>
          </a:p>
        </p:txBody>
      </p:sp>
      <p:pic>
        <p:nvPicPr>
          <p:cNvPr id="4" name="Picture 5" descr="1535302F6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374" y="3933056"/>
            <a:ext cx="3527898" cy="2469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43" name="Rectangle 51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6264696" cy="720725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ea typeface="黑体" pitchFamily="49" charset="-122"/>
              </a:rPr>
              <a:t>（三）限制饲养的注意事项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70323"/>
            <a:ext cx="8424862" cy="1798637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称重与喂料量的确定：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从第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周开始每周末进行称重，抽样率为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5~10%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，每日限饲时早上称重，其它在停料日称重。喂料量的确定如下表：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graphicFrame>
        <p:nvGraphicFramePr>
          <p:cNvPr id="59421" name="Group 29"/>
          <p:cNvGraphicFramePr>
            <a:graphicFrameLocks noGrp="1"/>
          </p:cNvGraphicFramePr>
          <p:nvPr>
            <p:ph sz="half" idx="2"/>
          </p:nvPr>
        </p:nvGraphicFramePr>
        <p:xfrm>
          <a:off x="395288" y="3212951"/>
          <a:ext cx="8445500" cy="1800225"/>
        </p:xfrm>
        <a:graphic>
          <a:graphicData uri="http://schemas.openxmlformats.org/drawingml/2006/table">
            <a:tbl>
              <a:tblPr/>
              <a:tblGrid>
                <a:gridCol w="305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周     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4~15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15~20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20~25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周增重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(g/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只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135~160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周增料量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(g/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只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3~5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6~7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7~8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6264696" cy="720725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ea typeface="黑体" pitchFamily="49" charset="-122"/>
              </a:rPr>
              <a:t>（三）限制饲养的注意事项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3950"/>
            <a:ext cx="8445500" cy="2953122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限水：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限饲期间，喂料日每天上午喂料前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1h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开始饮水直到采食结束后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1~2h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停水，然后分别在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14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18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时分别供水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20~30min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，其它时间不提供饮水。停料日上午饮水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1~2h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，中午和下午与喂料日相同。但还要根据温度、粪便及嗉囊软硬而定。</a:t>
            </a:r>
          </a:p>
          <a:p>
            <a:pPr>
              <a:lnSpc>
                <a:spcPct val="140000"/>
              </a:lnSpc>
              <a:buFontTx/>
              <a:buNone/>
            </a:pP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53253" name="Picture 5" descr="P20080304154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55278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5761012" cy="720725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ea typeface="黑体" pitchFamily="49" charset="-122"/>
              </a:rPr>
              <a:t>（三）限制饲养的注意事项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3950"/>
            <a:ext cx="8229600" cy="1800994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5.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保证采食均匀：每只鸡都同时吃到饲料。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6.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注意观察鸡群状态：观察健康状况。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7.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及时更换饲料。</a:t>
            </a:r>
          </a:p>
        </p:txBody>
      </p:sp>
      <p:pic>
        <p:nvPicPr>
          <p:cNvPr id="63493" name="Picture 5" descr="92_44987_558e854061e8f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69" y="2820689"/>
            <a:ext cx="4535488" cy="377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5" name="Picture 7" descr="2010060762113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439"/>
            <a:ext cx="4824413" cy="370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620688"/>
            <a:ext cx="6192688" cy="720725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ea typeface="黑体" pitchFamily="49" charset="-122"/>
              </a:rPr>
              <a:t>（四）体重控制与调整的原则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84784"/>
            <a:ext cx="8424936" cy="432070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ea typeface="楷体_GB2312" pitchFamily="49" charset="-122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</a:rPr>
              <a:t>原则：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①从育雏期到产蛋高峰期体重要稳定增长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每周不能有不增重现象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一生中任何阶段不得有体重减轻现象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;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从育雏期到产蛋高峰期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任何一周不得减少喂料量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;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任何限饲方案不能出现连续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天停料日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并尽量把每周的最后一天做为停料日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以便称重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;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④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无论哪种限饲方式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喂料日的喂料量不能突破肉种鸡产蛋高峰期的给料量。</a:t>
            </a:r>
          </a:p>
        </p:txBody>
      </p:sp>
      <p:pic>
        <p:nvPicPr>
          <p:cNvPr id="5" name="Picture 5" descr="131422LF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4664"/>
            <a:ext cx="2146477" cy="1584176"/>
          </a:xfrm>
          <a:prstGeom prst="ellipse">
            <a:avLst/>
          </a:prstGeom>
          <a:ln w="19050" cap="rnd">
            <a:solidFill>
              <a:srgbClr val="FFFF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5328592" cy="720725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ea typeface="黑体" pitchFamily="49" charset="-122"/>
              </a:rPr>
              <a:t>（五）种公鸡的限制饲养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3950"/>
            <a:ext cx="8229600" cy="360119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0~3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周龄：自由采食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4~6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周龄：隔日限饲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7~13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周龄：采用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5/2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4/3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限饲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14~23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周龄：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5/2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限饲或每日限饲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24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周龄以后：每日限饲</a:t>
            </a:r>
          </a:p>
          <a:p>
            <a:endParaRPr lang="zh-CN" altLang="en-US" sz="2400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3600" b="1" dirty="0"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260986"/>
            <a:ext cx="8785225" cy="640842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四、肉用种鸡的管理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开产前的管理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肉用种鸡的选择：</a:t>
            </a: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(1)1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日龄时的选择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♀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的选择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只淘汰体重过轻，体质弱小，发育畸形，病残个体。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♂的选择：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选留活泼好动，健壮个体，比例为♀的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17~20%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(2)6~8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周龄时的选择：重点在♂，体重符合本品种要求，胸部饱满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肌肉发育良好，腿部粗壮结实，比例为母雏的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12~13%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，将缺陷和体重较小的个体淘汰。</a:t>
            </a: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(3)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开产前的选择：淘汰明显不合格，发育差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有畸残，喙形不正的个体，比例为种母鸡的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11~12%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，人工授精时为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4~5%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ts val="45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477010"/>
            <a:ext cx="8642350" cy="5976326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4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环境条件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温度：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13~22</a:t>
            </a:r>
            <a:r>
              <a:rPr lang="zh-CN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℃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湿度：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50~65%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光照：肉种鸡对光照的刺激不如蛋鸡敏感，故光照强度应适当增大。</a:t>
            </a:r>
          </a:p>
          <a:p>
            <a:pPr>
              <a:lnSpc>
                <a:spcPts val="4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日常管理：</a:t>
            </a:r>
            <a:endParaRPr lang="en-US" altLang="zh-CN" b="1" dirty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⑴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适宜的密度和采食位置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;</a:t>
            </a: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⑵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保持环境的安静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;</a:t>
            </a: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⑶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种鸡的断喙及种公鸡的断趾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;</a:t>
            </a: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⑷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严格的卫生防疫制度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;</a:t>
            </a: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⑸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谨防应激。</a:t>
            </a:r>
          </a:p>
        </p:txBody>
      </p:sp>
      <p:pic>
        <p:nvPicPr>
          <p:cNvPr id="3" name="Picture 5" descr="vi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564904"/>
            <a:ext cx="2247900" cy="2408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1444363452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8569325" cy="571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333376"/>
            <a:ext cx="8713787" cy="5831928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zh-CN" altLang="en-US" sz="3600" b="1" dirty="0">
                <a:ea typeface="楷体_GB2312" pitchFamily="49" charset="-122"/>
              </a:rPr>
              <a:t>一、肉用种鸡的饲养管理目标：</a:t>
            </a:r>
          </a:p>
          <a:p>
            <a:pPr>
              <a:lnSpc>
                <a:spcPts val="4100"/>
              </a:lnSpc>
              <a:buFontTx/>
              <a:buNone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1.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适宜的体重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: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要求个体每周的体重均应在标准体重</a:t>
            </a:r>
            <a:r>
              <a:rPr lang="en-US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±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10%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范围内。</a:t>
            </a:r>
          </a:p>
          <a:p>
            <a:pPr>
              <a:lnSpc>
                <a:spcPts val="4100"/>
              </a:lnSpc>
              <a:buFontTx/>
              <a:buNone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2.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良好的整齐度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: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通过分群管理，抑大促小，使鸡群的整齐度达到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80%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以上。</a:t>
            </a:r>
          </a:p>
          <a:p>
            <a:pPr>
              <a:lnSpc>
                <a:spcPts val="4100"/>
              </a:lnSpc>
              <a:buFontTx/>
              <a:buNone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3.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适时开产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: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体成熟与性成熟一致，可提高产蛋率受精率及种蛋的合格率。一般要求种鸡于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22~25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周龄见蛋，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27~28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周龄开产，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30~32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周龄达产蛋高峰。</a:t>
            </a:r>
          </a:p>
          <a:p>
            <a:pPr>
              <a:lnSpc>
                <a:spcPts val="4100"/>
              </a:lnSpc>
              <a:buFontTx/>
              <a:buNone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4.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重视种蛋的生产：通过加强饲养管理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,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  <a:cs typeface="Tahoma" pitchFamily="34" charset="0"/>
              </a:rPr>
              <a:t>提高种蛋的受精率及合格率。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8388" y="0"/>
            <a:ext cx="8075612" cy="720725"/>
          </a:xfrm>
        </p:spPr>
        <p:txBody>
          <a:bodyPr/>
          <a:lstStyle/>
          <a:p>
            <a:pPr algn="l"/>
            <a:r>
              <a:rPr lang="zh-CN" altLang="en-US" b="1"/>
              <a:t>二、开产前的饲养管理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48680"/>
            <a:ext cx="4449688" cy="115222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备好产蛋箱 </a:t>
            </a: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每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个母鸡提供一个产蛋窝。</a:t>
            </a:r>
          </a:p>
        </p:txBody>
      </p:sp>
      <p:pic>
        <p:nvPicPr>
          <p:cNvPr id="69637" name="Picture 5" descr="63398108862875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916113"/>
            <a:ext cx="6335713" cy="475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333376"/>
            <a:ext cx="8569325" cy="619125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</a:t>
            </a: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产蛋期的管理：</a:t>
            </a:r>
            <a:endParaRPr lang="en-US" altLang="zh-CN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平养时适当组群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♂:♀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1:8~10</a:t>
            </a:r>
          </a:p>
          <a:p>
            <a:pPr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平养时公母同栏分饲：母鸡所用料槽装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4.2~4.5 cm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的栅格，公鸡头大伸不进去，公鸡用料桶并吊起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41~46cm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高，母鸡个矮吃不到。</a:t>
            </a:r>
            <a:endParaRPr lang="en-US" altLang="zh-CN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配合公鸡带鼻签可进一步防止公鸡吃母鸡料。</a:t>
            </a:r>
            <a:endParaRPr lang="zh-CN" altLang="en-US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保证充足合理的营养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;</a:t>
            </a:r>
          </a:p>
          <a:p>
            <a:pPr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加强种蛋管理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提高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种蛋的合格率：保持种蛋清洁，及时消毒，</a:t>
            </a:r>
            <a:r>
              <a: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加强种蛋的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保存期间的管理。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P2008030415401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0815" y="404813"/>
            <a:ext cx="7921625" cy="5942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1147460609"/>
          <p:cNvPicPr>
            <a:picLocks noChangeAspect="1" noChangeArrowheads="1"/>
          </p:cNvPicPr>
          <p:nvPr/>
        </p:nvPicPr>
        <p:blipFill>
          <a:blip r:embed="rId2" cstate="print"/>
          <a:srcRect l="8936" r="8958"/>
          <a:stretch>
            <a:fillRect/>
          </a:stretch>
        </p:blipFill>
        <p:spPr bwMode="auto">
          <a:xfrm>
            <a:off x="323528" y="2924944"/>
            <a:ext cx="5905500" cy="3160712"/>
          </a:xfrm>
          <a:prstGeom prst="rect">
            <a:avLst/>
          </a:prstGeom>
          <a:noFill/>
        </p:spPr>
      </p:pic>
      <p:pic>
        <p:nvPicPr>
          <p:cNvPr id="78854" name="Picture 6" descr="12994901433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3985434" cy="3252693"/>
          </a:xfrm>
          <a:prstGeom prst="ellipse">
            <a:avLst/>
          </a:prstGeom>
          <a:ln w="28575" cap="rnd">
            <a:solidFill>
              <a:srgbClr val="FFFF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548680"/>
            <a:ext cx="8569325" cy="5903596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4100"/>
              </a:lnSpc>
              <a:buFontTx/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5.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加强种公鸡的管理，提高配种能力：</a:t>
            </a:r>
          </a:p>
          <a:p>
            <a:pPr>
              <a:lnSpc>
                <a:spcPts val="4100"/>
              </a:lnSpc>
              <a:buFontTx/>
              <a:buNone/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）促进公鸡适时性成熟：</a:t>
            </a:r>
          </a:p>
          <a:p>
            <a:pPr>
              <a:lnSpc>
                <a:spcPts val="4100"/>
              </a:lnSpc>
              <a:buFontTx/>
              <a:buNone/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①控制适宜的配种体况；</a:t>
            </a:r>
          </a:p>
          <a:p>
            <a:pPr>
              <a:lnSpc>
                <a:spcPts val="4100"/>
              </a:lnSpc>
              <a:buFontTx/>
              <a:buNone/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②配种前公母合群不宜太迟，人工授精时应提前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1~2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周进行训练； </a:t>
            </a:r>
          </a:p>
          <a:p>
            <a:pPr>
              <a:lnSpc>
                <a:spcPts val="4100"/>
              </a:lnSpc>
              <a:buFontTx/>
              <a:buNone/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③公母鸡同时给足够的光照刺激</a:t>
            </a:r>
            <a:r>
              <a:rPr lang="zh-CN" altLang="en-US" b="1" dirty="0">
                <a:solidFill>
                  <a:srgbClr val="FFFF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476250"/>
            <a:ext cx="8568952" cy="6048376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4100"/>
              </a:lnSpc>
              <a:buNone/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）配种期内正确掌握好喂料量，加强管理：</a:t>
            </a:r>
          </a:p>
          <a:p>
            <a:pPr>
              <a:lnSpc>
                <a:spcPts val="4100"/>
              </a:lnSpc>
              <a:buNone/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①防止过瘦过肥，不允许体重有明显的下降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;</a:t>
            </a:r>
          </a:p>
          <a:p>
            <a:pPr>
              <a:lnSpc>
                <a:spcPts val="4100"/>
              </a:lnSpc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防止公鸡的损伤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;</a:t>
            </a:r>
          </a:p>
          <a:p>
            <a:pPr>
              <a:lnSpc>
                <a:spcPts val="4100"/>
              </a:lnSpc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及时淘汰不良公鸡，补充后备公鸡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;</a:t>
            </a:r>
          </a:p>
          <a:p>
            <a:pPr>
              <a:lnSpc>
                <a:spcPts val="4100"/>
              </a:lnSpc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维持适宜的温度</a:t>
            </a: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;</a:t>
            </a:r>
          </a:p>
          <a:p>
            <a:pPr>
              <a:lnSpc>
                <a:spcPts val="4100"/>
              </a:lnSpc>
              <a:buNone/>
            </a:pPr>
            <a:r>
              <a:rPr lang="en-US" altLang="zh-CN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⑤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加强运动，增强体质。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>
                <a:ea typeface="黑体" pitchFamily="49" charset="-122"/>
              </a:rPr>
              <a:t>三、产蛋期的饲养管理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3950"/>
            <a:ext cx="8301806" cy="4177258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6.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种蛋管理</a:t>
            </a:r>
          </a:p>
          <a:p>
            <a:pPr>
              <a:lnSpc>
                <a:spcPct val="140000"/>
              </a:lnSpc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）产蛋箱垫料：干燥清洁，可使用稻壳或麦秸或软木刨。</a:t>
            </a:r>
          </a:p>
          <a:p>
            <a:pPr>
              <a:lnSpc>
                <a:spcPct val="140000"/>
              </a:lnSpc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）种蛋收集：每天至少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次，产蛋率高时增加次数</a:t>
            </a:r>
          </a:p>
          <a:p>
            <a:pPr>
              <a:lnSpc>
                <a:spcPct val="140000"/>
              </a:lnSpc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）种蛋的消毒、保存和运输。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698" name="Group 2"/>
          <p:cNvGraphicFramePr>
            <a:graphicFrameLocks noGrp="1"/>
          </p:cNvGraphicFramePr>
          <p:nvPr>
            <p:ph idx="1"/>
          </p:nvPr>
        </p:nvGraphicFramePr>
        <p:xfrm>
          <a:off x="247650" y="1144906"/>
          <a:ext cx="8644829" cy="4644364"/>
        </p:xfrm>
        <a:graphic>
          <a:graphicData uri="http://schemas.openxmlformats.org/drawingml/2006/table">
            <a:tbl>
              <a:tblPr/>
              <a:tblGrid>
                <a:gridCol w="971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7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9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63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494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日龄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疫苗种类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剂量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(ml)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免疫方法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2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MD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疫苗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0.2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颈部皮下注射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传支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H120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喷雾或点眼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新支二联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H120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活苗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点眼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禽流感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H5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0.3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颈部皮下注射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球虫疫苗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地面垫料育雏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滴口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IBD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疫苗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滴口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新支二联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点眼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新支流油苗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0.3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颈部皮下注射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13740" name="Rectangle 4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391400" cy="481966"/>
          </a:xfrm>
          <a:noFill/>
          <a:ln/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肉种鸡免疫程序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722" name="Group 2"/>
          <p:cNvGraphicFramePr>
            <a:graphicFrameLocks noGrp="1"/>
          </p:cNvGraphicFramePr>
          <p:nvPr>
            <p:ph idx="1"/>
          </p:nvPr>
        </p:nvGraphicFramePr>
        <p:xfrm>
          <a:off x="250826" y="477392"/>
          <a:ext cx="8488363" cy="5217034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4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35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日龄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疫苗种类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剂量</a:t>
                      </a:r>
                      <a:r>
                        <a:rPr kumimoji="0" lang="en-US" altLang="zh-CN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(ml)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免疫方法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24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IBD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疫苗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滴口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球虫疫苗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网上育雏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滴口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REO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疫苗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0.2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颈部皮下注射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鸡痘疫苗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刺翅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IBD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疫苗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滴口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新支二联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点眼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新支流油苗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胸肌注射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流感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H5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胸肌注射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746" name="Group 2"/>
          <p:cNvGraphicFramePr>
            <a:graphicFrameLocks noGrp="1"/>
          </p:cNvGraphicFramePr>
          <p:nvPr>
            <p:ph idx="1"/>
          </p:nvPr>
        </p:nvGraphicFramePr>
        <p:xfrm>
          <a:off x="250825" y="272385"/>
          <a:ext cx="8569647" cy="5460871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7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494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日龄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疫苗种类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剂量</a:t>
                      </a:r>
                      <a:r>
                        <a:rPr kumimoji="0" lang="en-US" altLang="zh-CN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(ml)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免疫方法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ILT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疫苗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加白细胞介素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点眼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REO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疫苗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0.2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颈部皮下注射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AE-FP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二联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刺翅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新支二联活苗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点眼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新支流油苗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胸肌注射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禽流感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H5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胸肌注射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新城疫四系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点眼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新支流油苗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胸肌注射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禽流感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H5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胸肌注射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65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新城疫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Ⅳ</a:t>
                      </a: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喷雾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23D6-6127-432C-96A7-2566ABA9C7D5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332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947738"/>
          </a:xfrm>
        </p:spPr>
        <p:txBody>
          <a:bodyPr/>
          <a:lstStyle/>
          <a:p>
            <a:r>
              <a:rPr lang="zh-CN" altLang="en-US" dirty="0"/>
              <a:t>第三节   肉种鸡的饲养管理</a:t>
            </a:r>
          </a:p>
        </p:txBody>
      </p:sp>
      <p:sp>
        <p:nvSpPr>
          <p:cNvPr id="332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772226"/>
            <a:ext cx="8568952" cy="583264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肉种鸡常用以下几种饲养方式：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网上平养、混合地面 、笼养</a:t>
            </a:r>
          </a:p>
          <a:p>
            <a:pPr>
              <a:lnSpc>
                <a:spcPct val="130000"/>
              </a:lnSpc>
              <a:buNone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网上平养    离地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60cm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，由竹木条、硬塑网、金属网铺成，以硬塑网最好，平整，易冲洗消毒。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混合地面   肉种鸡配种期多用。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网面：地面为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或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，布局：通常中央铺垫料，两侧网床，产蛋箱一端架在网床边缘，另一端吊在垫料地面上方，与鸡舍长舍垂直排列。</a:t>
            </a:r>
          </a:p>
        </p:txBody>
      </p:sp>
      <p:sp>
        <p:nvSpPr>
          <p:cNvPr id="2" name="矩形 1"/>
          <p:cNvSpPr/>
          <p:nvPr/>
        </p:nvSpPr>
        <p:spPr>
          <a:xfrm>
            <a:off x="824902" y="278417"/>
            <a:ext cx="2656496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二、饲养方式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7026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770" name="Group 2"/>
          <p:cNvGraphicFramePr>
            <a:graphicFrameLocks noGrp="1"/>
          </p:cNvGraphicFramePr>
          <p:nvPr>
            <p:ph idx="1"/>
          </p:nvPr>
        </p:nvGraphicFramePr>
        <p:xfrm>
          <a:off x="611560" y="432048"/>
          <a:ext cx="7921377" cy="5517232"/>
        </p:xfrm>
        <a:graphic>
          <a:graphicData uri="http://schemas.openxmlformats.org/drawingml/2006/table">
            <a:tbl>
              <a:tblPr/>
              <a:tblGrid>
                <a:gridCol w="1101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8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1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0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868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日龄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疫苗种类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剂量</a:t>
                      </a:r>
                      <a:r>
                        <a:rPr kumimoji="0" lang="en-US" altLang="zh-CN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(ml)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免疫方法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新支流油苗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胸肌注射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流感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H5+H9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胸肌注射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新城疫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Ⅳ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喷雾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新城疫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Ⅳ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喷雾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新支二联油苗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胸肌注射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280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流感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H5+H9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胸肌注射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新城疫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Ⅳ</a:t>
                      </a: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喷雾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新城疫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Ⅳ</a:t>
                      </a: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喷雾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355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新城疫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Ⅳ</a:t>
                      </a: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喷雾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新城疫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Ⅳ</a:t>
                      </a: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喷雾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440</a:t>
                      </a:r>
                    </a:p>
                  </a:txBody>
                  <a:tcPr marT="54864" marB="548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新城疫</a:t>
                      </a: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Ⅳ</a:t>
                      </a: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系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羽份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楷体_GB2312" pitchFamily="49" charset="-122"/>
                          <a:cs typeface="Times New Roman" pitchFamily="18" charset="0"/>
                        </a:rPr>
                        <a:t>喷雾</a:t>
                      </a:r>
                    </a:p>
                  </a:txBody>
                  <a:tcPr marT="54864" marB="5486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7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22FE-00C3-4CC2-AEFE-FAA7B2792336}" type="slidenum">
              <a:rPr lang="en-US" altLang="zh-CN"/>
              <a:pPr/>
              <a:t>4</a:t>
            </a:fld>
            <a:endParaRPr lang="en-US" altLang="zh-CN"/>
          </a:p>
        </p:txBody>
      </p:sp>
      <p:pic>
        <p:nvPicPr>
          <p:cNvPr id="402438" name="Picture 6" descr="种鸡舍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76672"/>
            <a:ext cx="8208963" cy="5772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611188" y="170021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</a:rPr>
              <a:t>漏缝地板</a:t>
            </a:r>
          </a:p>
        </p:txBody>
      </p:sp>
    </p:spTree>
    <p:extLst>
      <p:ext uri="{BB962C8B-B14F-4D97-AF65-F5344CB8AC3E}">
        <p14:creationId xmlns:p14="http://schemas.microsoft.com/office/powerpoint/2010/main" val="86564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A95A-5BB4-4EB8-BB75-321025F1FFF0}" type="slidenum">
              <a:rPr lang="en-US" altLang="zh-CN"/>
              <a:pPr/>
              <a:t>5</a:t>
            </a:fld>
            <a:endParaRPr lang="en-US" altLang="zh-CN"/>
          </a:p>
        </p:txBody>
      </p:sp>
      <p:pic>
        <p:nvPicPr>
          <p:cNvPr id="333830" name="Picture 6" descr="肉种鸡混合地面饲养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908720"/>
            <a:ext cx="6552009" cy="4679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401677" y="1268413"/>
            <a:ext cx="55399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混合地面</a:t>
            </a:r>
          </a:p>
        </p:txBody>
      </p:sp>
    </p:spTree>
    <p:extLst>
      <p:ext uri="{BB962C8B-B14F-4D97-AF65-F5344CB8AC3E}">
        <p14:creationId xmlns:p14="http://schemas.microsoft.com/office/powerpoint/2010/main" val="177918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404664"/>
            <a:ext cx="4608512" cy="576064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笼养（主要方式）</a:t>
            </a:r>
          </a:p>
        </p:txBody>
      </p:sp>
      <p:pic>
        <p:nvPicPr>
          <p:cNvPr id="66567" name="Picture 7" descr="92_44987_81f9dcdbe775ea7"/>
          <p:cNvPicPr>
            <a:picLocks noChangeAspect="1" noChangeArrowheads="1"/>
          </p:cNvPicPr>
          <p:nvPr/>
        </p:nvPicPr>
        <p:blipFill>
          <a:blip r:embed="rId3" cstate="print"/>
          <a:srcRect t="4597"/>
          <a:stretch>
            <a:fillRect/>
          </a:stretch>
        </p:blipFill>
        <p:spPr bwMode="auto">
          <a:xfrm>
            <a:off x="197669" y="1970058"/>
            <a:ext cx="6264696" cy="4483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8" name="Picture 8" descr="92_44987_58d1f495176db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0" y="2021107"/>
            <a:ext cx="4860230" cy="441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611560" y="106700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便于限饲，利于提高种鸡均匀度，提高了饲养密度，可获得较高而稳定的人工授精率。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92_44987_fa6b0e1ed54ef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7993062" cy="5995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F8F8-8412-4F47-A96E-F6259E44C1CD}" type="datetime1">
              <a:rPr lang="zh-CN" altLang="en-US"/>
              <a:pPr/>
              <a:t>2021/10/17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94E-3A01-4A1A-BEA3-A1FFAD670C8C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4956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ea typeface="楷体" pitchFamily="49" charset="-122"/>
              </a:rPr>
              <a:t>肉种鸡饲养阶段的划分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FF"/>
                </a:solidFill>
                <a:ea typeface="楷体" pitchFamily="49" charset="-122"/>
              </a:rPr>
              <a:t>雏鸡阶段</a:t>
            </a:r>
            <a:r>
              <a:rPr lang="zh-CN" altLang="en-US" b="1" dirty="0">
                <a:ea typeface="楷体" pitchFamily="49" charset="-122"/>
              </a:rPr>
              <a:t>（</a:t>
            </a:r>
            <a:r>
              <a:rPr lang="en-US" altLang="zh-CN" b="1" dirty="0">
                <a:ea typeface="楷体" pitchFamily="49" charset="-122"/>
              </a:rPr>
              <a:t>0~6</a:t>
            </a:r>
            <a:r>
              <a:rPr lang="zh-CN" altLang="en-US" b="1" dirty="0">
                <a:ea typeface="楷体" pitchFamily="49" charset="-122"/>
              </a:rPr>
              <a:t>周龄）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FF"/>
                </a:solidFill>
                <a:ea typeface="楷体" pitchFamily="49" charset="-122"/>
              </a:rPr>
              <a:t>育成阶段</a:t>
            </a:r>
            <a:r>
              <a:rPr lang="zh-CN" altLang="en-US" b="1" dirty="0">
                <a:ea typeface="楷体" pitchFamily="49" charset="-122"/>
              </a:rPr>
              <a:t>（</a:t>
            </a:r>
            <a:r>
              <a:rPr lang="en-US" altLang="zh-CN" b="1" dirty="0">
                <a:ea typeface="楷体" pitchFamily="49" charset="-122"/>
              </a:rPr>
              <a:t>7</a:t>
            </a:r>
            <a:r>
              <a:rPr lang="zh-CN" altLang="en-US" b="1" dirty="0">
                <a:ea typeface="楷体" pitchFamily="49" charset="-122"/>
              </a:rPr>
              <a:t>周龄</a:t>
            </a:r>
            <a:r>
              <a:rPr lang="en-US" altLang="zh-CN" b="1" dirty="0">
                <a:ea typeface="楷体" pitchFamily="49" charset="-122"/>
              </a:rPr>
              <a:t>~18</a:t>
            </a:r>
            <a:r>
              <a:rPr lang="zh-CN" altLang="en-US" b="1" dirty="0">
                <a:ea typeface="楷体" pitchFamily="49" charset="-122"/>
              </a:rPr>
              <a:t>周龄）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ea typeface="楷体" pitchFamily="49" charset="-122"/>
              </a:rPr>
              <a:t>（</a:t>
            </a:r>
            <a:r>
              <a:rPr lang="en-US" altLang="zh-CN" b="1" dirty="0">
                <a:ea typeface="楷体" pitchFamily="49" charset="-122"/>
              </a:rPr>
              <a:t>19</a:t>
            </a:r>
            <a:r>
              <a:rPr lang="zh-CN" altLang="en-US" b="1" dirty="0">
                <a:ea typeface="楷体" pitchFamily="49" charset="-122"/>
              </a:rPr>
              <a:t>周龄起，或转入产蛋舍时起）</a:t>
            </a:r>
            <a:r>
              <a:rPr lang="en-US" altLang="zh-CN" b="1" dirty="0">
                <a:ea typeface="楷体" pitchFamily="49" charset="-122"/>
              </a:rPr>
              <a:t>19-23</a:t>
            </a:r>
            <a:r>
              <a:rPr lang="zh-CN" altLang="en-US" b="1" dirty="0">
                <a:ea typeface="楷体" pitchFamily="49" charset="-122"/>
              </a:rPr>
              <a:t>周为</a:t>
            </a:r>
            <a:r>
              <a:rPr lang="zh-CN" altLang="en-US" b="1" dirty="0">
                <a:solidFill>
                  <a:srgbClr val="0000FF"/>
                </a:solidFill>
                <a:ea typeface="楷体" pitchFamily="49" charset="-122"/>
              </a:rPr>
              <a:t>产蛋前阶段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ea typeface="楷体" pitchFamily="49" charset="-122"/>
              </a:rPr>
              <a:t>24</a:t>
            </a:r>
            <a:r>
              <a:rPr lang="zh-CN" altLang="en-US" b="1" dirty="0">
                <a:ea typeface="楷体" pitchFamily="49" charset="-122"/>
              </a:rPr>
              <a:t>周始进入</a:t>
            </a:r>
            <a:r>
              <a:rPr lang="zh-CN" altLang="en-US" b="1" dirty="0">
                <a:solidFill>
                  <a:srgbClr val="0000FF"/>
                </a:solidFill>
                <a:ea typeface="楷体" pitchFamily="49" charset="-122"/>
              </a:rPr>
              <a:t>产蛋阶段</a:t>
            </a:r>
          </a:p>
        </p:txBody>
      </p:sp>
    </p:spTree>
    <p:extLst>
      <p:ext uri="{BB962C8B-B14F-4D97-AF65-F5344CB8AC3E}">
        <p14:creationId xmlns:p14="http://schemas.microsoft.com/office/powerpoint/2010/main" val="217468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340768"/>
            <a:ext cx="8496944" cy="4896588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三、限制饲养</a:t>
            </a:r>
            <a:r>
              <a:rPr lang="zh-CN" altLang="en-US" sz="3600" b="1" dirty="0">
                <a:ea typeface="楷体_GB2312" pitchFamily="49" charset="-122"/>
              </a:rPr>
              <a:t>：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</a:t>
            </a: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限制饲养的意义：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控制种鸡的生长速度使体重符合标准，整齐度好</a:t>
            </a:r>
            <a:endParaRPr lang="en-US" altLang="zh-CN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防止性成熟过早，提高产蛋率和受精率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;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防止过肥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减少死淘率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;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节省饲料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提高饲料转化率</a:t>
            </a: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降低成本。</a:t>
            </a:r>
          </a:p>
        </p:txBody>
      </p:sp>
      <p:pic>
        <p:nvPicPr>
          <p:cNvPr id="4" name="Picture 7" descr="20110104005947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02511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875A8"/>
      </a:accent2>
      <a:accent3>
        <a:srgbClr val="FFFFFF"/>
      </a:accent3>
      <a:accent4>
        <a:srgbClr val="000000"/>
      </a:accent4>
      <a:accent5>
        <a:srgbClr val="DAEDEF"/>
      </a:accent5>
      <a:accent6>
        <a:srgbClr val="326998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6F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4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75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9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157257822</TotalTime>
  <Pages>0</Pages>
  <Words>1851</Words>
  <Characters>0</Characters>
  <Application>Microsoft Office PowerPoint</Application>
  <DocSecurity>0</DocSecurity>
  <PresentationFormat>全屏显示(4:3)</PresentationFormat>
  <Lines>0</Lines>
  <Paragraphs>281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黑体</vt:lpstr>
      <vt:lpstr>华文楷体</vt:lpstr>
      <vt:lpstr>楷体</vt:lpstr>
      <vt:lpstr>楷体_GB2312</vt:lpstr>
      <vt:lpstr>宋体</vt:lpstr>
      <vt:lpstr>微软雅黑</vt:lpstr>
      <vt:lpstr>Arial</vt:lpstr>
      <vt:lpstr>Calibri</vt:lpstr>
      <vt:lpstr>Tahoma</vt:lpstr>
      <vt:lpstr>Times New Roman</vt:lpstr>
      <vt:lpstr>默认设计模板</vt:lpstr>
      <vt:lpstr>PowerPoint 演示文稿</vt:lpstr>
      <vt:lpstr>PowerPoint 演示文稿</vt:lpstr>
      <vt:lpstr>第三节   肉种鸡的饲养管理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（二）限制饲养的方法</vt:lpstr>
      <vt:lpstr>（三）限制饲养的注意事项</vt:lpstr>
      <vt:lpstr>（三）限制饲养的注意事项</vt:lpstr>
      <vt:lpstr>（三）限制饲养的注意事项</vt:lpstr>
      <vt:lpstr>（三）限制饲养的注意事项</vt:lpstr>
      <vt:lpstr>（四）体重控制与调整的原则</vt:lpstr>
      <vt:lpstr>（五）种公鸡的限制饲养</vt:lpstr>
      <vt:lpstr>PowerPoint 演示文稿</vt:lpstr>
      <vt:lpstr>PowerPoint 演示文稿</vt:lpstr>
      <vt:lpstr>PowerPoint 演示文稿</vt:lpstr>
      <vt:lpstr>二、开产前的饲养管理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三、产蛋期的饲养管理</vt:lpstr>
      <vt:lpstr>肉种鸡免疫程序 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FKL</cp:lastModifiedBy>
  <cp:revision>166</cp:revision>
  <cp:lastPrinted>1899-12-30T00:00:00Z</cp:lastPrinted>
  <dcterms:created xsi:type="dcterms:W3CDTF">2012-04-16T21:06:31Z</dcterms:created>
  <dcterms:modified xsi:type="dcterms:W3CDTF">2021-10-17T16:11:50Z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