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46"/>
  </p:handoutMasterIdLst>
  <p:sldIdLst>
    <p:sldId id="436" r:id="rId4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0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BCD9-1CAC-4F61-BD94-0E6CC4E93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4B2C-7AB5-4685-9E45-096901B54E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0974-1F7B-4DCE-AEE4-6333F652F2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4B2C-7AB5-4685-9E45-096901B54E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0974-1F7B-4DCE-AEE4-6333F652F2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4B2C-7AB5-4685-9E45-096901B54E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0974-1F7B-4DCE-AEE4-6333F652F2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1" Type="http://schemas.openxmlformats.org/officeDocument/2006/relationships/tags" Target="../tags/tag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3981450 h 6858000"/>
              <a:gd name="connsiteX1" fmla="*/ 12192000 w 12192000"/>
              <a:gd name="connsiteY1" fmla="*/ 398145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2933700 h 6858000"/>
              <a:gd name="connsiteX7" fmla="*/ 0 w 12192000"/>
              <a:gd name="connsiteY7" fmla="*/ 2933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3981450"/>
                </a:moveTo>
                <a:lnTo>
                  <a:pt x="12192000" y="398145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933700"/>
                </a:lnTo>
                <a:lnTo>
                  <a:pt x="0" y="293370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4114800" y="3013501"/>
            <a:ext cx="3962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20AAC7"/>
                </a:solidFill>
                <a:cs typeface="+mn-ea"/>
                <a:sym typeface="+mn-lt"/>
              </a:rPr>
              <a:t>  </a:t>
            </a:r>
            <a:r>
              <a:rPr lang="zh-CN" altLang="en-US" sz="4800" b="1" dirty="0">
                <a:solidFill>
                  <a:srgbClr val="20AAC7"/>
                </a:solidFill>
                <a:ea typeface="宋体" panose="02010600030101010101" pitchFamily="2" charset="-122"/>
                <a:cs typeface="+mn-ea"/>
                <a:sym typeface="+mn-lt"/>
              </a:rPr>
              <a:t>离合器认知</a:t>
            </a:r>
            <a:endParaRPr lang="zh-CN" altLang="en-US" sz="4800" b="1" dirty="0">
              <a:solidFill>
                <a:srgbClr val="20AAC7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19920" cy="725805"/>
          </a:xfrm>
        </p:spPr>
        <p:txBody>
          <a:bodyPr/>
          <a:p>
            <a:r>
              <a:rPr lang="zh-CN" altLang="en-US" sz="3600" b="1">
                <a:ea typeface="宋体" panose="02010600030101010101" pitchFamily="2" charset="-122"/>
              </a:rPr>
              <a:t>判断题（选</a:t>
            </a:r>
            <a:r>
              <a:rPr lang="en-US" altLang="zh-CN" sz="3600" b="1">
                <a:ea typeface="宋体" panose="02010600030101010101" pitchFamily="2" charset="-122"/>
              </a:rPr>
              <a:t>“A”</a:t>
            </a:r>
            <a:r>
              <a:rPr lang="zh-CN" altLang="en-US" sz="3600" b="1">
                <a:ea typeface="宋体" panose="02010600030101010101" pitchFamily="2" charset="-122"/>
              </a:rPr>
              <a:t>和</a:t>
            </a:r>
            <a:r>
              <a:rPr lang="en-US" altLang="zh-CN" sz="3600" b="1">
                <a:ea typeface="宋体" panose="02010600030101010101" pitchFamily="2" charset="-122"/>
              </a:rPr>
              <a:t>“B”</a:t>
            </a:r>
            <a:r>
              <a:rPr lang="zh-CN" altLang="en-US" sz="3600" b="1">
                <a:ea typeface="宋体" panose="02010600030101010101" pitchFamily="2" charset="-122"/>
              </a:rPr>
              <a:t>，</a:t>
            </a:r>
            <a:r>
              <a:rPr lang="en-US" altLang="zh-CN" sz="3600" b="1">
                <a:ea typeface="宋体" panose="02010600030101010101" pitchFamily="2" charset="-122"/>
              </a:rPr>
              <a:t>A</a:t>
            </a:r>
            <a:r>
              <a:rPr lang="zh-CN" altLang="en-US" sz="3600" b="1">
                <a:ea typeface="宋体" panose="02010600030101010101" pitchFamily="2" charset="-122"/>
              </a:rPr>
              <a:t>是对，</a:t>
            </a:r>
            <a:r>
              <a:rPr lang="en-US" altLang="zh-CN" sz="3600" b="1">
                <a:ea typeface="宋体" panose="02010600030101010101" pitchFamily="2" charset="-122"/>
              </a:rPr>
              <a:t>B</a:t>
            </a:r>
            <a:r>
              <a:rPr lang="zh-CN" altLang="en-US" sz="3600" b="1">
                <a:ea typeface="宋体" panose="02010600030101010101" pitchFamily="2" charset="-122"/>
              </a:rPr>
              <a:t>是错）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838200" y="1400810"/>
            <a:ext cx="9519920" cy="72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838200" y="1297940"/>
            <a:ext cx="11117580" cy="1751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buNone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  <a:sym typeface="+mn-ea"/>
              </a:rPr>
              <a:t>离合器位于变速器与车轮之间．是汽车传动系中直接与车轮相联系的总成，用来切断和实现发动机对传动系的动力传递。（      ）</a:t>
            </a:r>
            <a:endParaRPr lang="zh-CN" altLang="en-US" sz="3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_GB2312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六边形 2"/>
          <p:cNvSpPr/>
          <p:nvPr/>
        </p:nvSpPr>
        <p:spPr>
          <a:xfrm>
            <a:off x="2832735" y="1077595"/>
            <a:ext cx="7579360" cy="633095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离合器的类型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719705" y="2110105"/>
            <a:ext cx="6055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algn="l"/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（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）摩擦式离合器</a:t>
            </a:r>
            <a:endParaRPr lang="en-US" altLang="zh-CN" sz="3600" b="1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86050" y="3342005"/>
            <a:ext cx="5313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algn="l"/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（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）液力式离合器</a:t>
            </a:r>
            <a:endParaRPr lang="en-US" altLang="zh-CN" sz="3600" b="1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86050" y="4429125"/>
            <a:ext cx="4826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algn="l"/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（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）电磁式离合器</a:t>
            </a:r>
            <a:endParaRPr lang="en-US" altLang="zh-CN" sz="3600" b="1" dirty="0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17467" y="2362113"/>
            <a:ext cx="141328" cy="141328"/>
          </a:xfrm>
          <a:prstGeom prst="ellipse">
            <a:avLst/>
          </a:prstGeom>
          <a:solidFill>
            <a:srgbClr val="20AAC7"/>
          </a:solidFill>
          <a:ln>
            <a:solidFill>
              <a:srgbClr val="20A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17467" y="3594013"/>
            <a:ext cx="141328" cy="141328"/>
          </a:xfrm>
          <a:prstGeom prst="ellipse">
            <a:avLst/>
          </a:prstGeom>
          <a:solidFill>
            <a:srgbClr val="20AAC7"/>
          </a:solidFill>
          <a:ln>
            <a:solidFill>
              <a:srgbClr val="20A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917467" y="4681133"/>
            <a:ext cx="141328" cy="141328"/>
          </a:xfrm>
          <a:prstGeom prst="ellipse">
            <a:avLst/>
          </a:prstGeom>
          <a:solidFill>
            <a:srgbClr val="20AAC7"/>
          </a:solidFill>
          <a:ln>
            <a:solidFill>
              <a:srgbClr val="20A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六边形 2"/>
          <p:cNvSpPr/>
          <p:nvPr/>
        </p:nvSpPr>
        <p:spPr>
          <a:xfrm>
            <a:off x="3774440" y="273685"/>
            <a:ext cx="4841875" cy="633095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zh-CN" altLang="en-US" sz="3200" b="1">
                <a:solidFill>
                  <a:srgbClr val="FF0000"/>
                </a:solidFill>
              </a:rPr>
              <a:t>摩擦式离合器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119505" y="2197100"/>
            <a:ext cx="4549140" cy="2306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marL="0" indent="0">
              <a:buClrTx/>
              <a:buSzTx/>
              <a:buFontTx/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(1)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按从动盘的数目分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ClrTx/>
              <a:buSzTx/>
              <a:buFontTx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*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单片式   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ClrTx/>
              <a:buSzTx/>
              <a:buFontTx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*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双片式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ClrTx/>
              <a:buSzTx/>
              <a:buFontTx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*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多片式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09360" y="2275205"/>
            <a:ext cx="5269230" cy="2306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0" indent="0">
              <a:buClrTx/>
              <a:buSzTx/>
              <a:buFontTx/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(2)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按压紧弹簧的形式分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ClrTx/>
              <a:buSz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*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膜片弹簧式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（膜片式）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ClrTx/>
              <a:buSzTx/>
              <a:buFontTx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*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多簧式 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ClrTx/>
              <a:buSzTx/>
              <a:buFontTx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*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中央弹簧式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737235" y="1231900"/>
            <a:ext cx="10717530" cy="54229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buNone/>
            </a:pPr>
            <a:r>
              <a:rPr lang="en-US" altLang="zh-CN" sz="3600" dirty="0"/>
              <a:t> 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</a:rPr>
              <a:t>在汽车机械式传动系中广泛采用的是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</a:rPr>
              <a:t>摩擦式离合器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</a:rPr>
              <a:t>。</a:t>
            </a:r>
            <a:r>
              <a:rPr lang="zh-CN" altLang="en-US" sz="3600" dirty="0"/>
              <a:t> 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六边形 2"/>
          <p:cNvSpPr/>
          <p:nvPr/>
        </p:nvSpPr>
        <p:spPr>
          <a:xfrm>
            <a:off x="3373755" y="297815"/>
            <a:ext cx="6164580" cy="633095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（</a:t>
            </a:r>
            <a:r>
              <a:rPr lang="en-US" altLang="zh-CN" sz="3600" b="1">
                <a:solidFill>
                  <a:srgbClr val="FF0000"/>
                </a:solidFill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zh-CN" altLang="en-US" sz="3600" b="1">
                <a:solidFill>
                  <a:srgbClr val="FF0000"/>
                </a:solidFill>
              </a:rPr>
              <a:t>摩擦式离合器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35425" y="2628265"/>
            <a:ext cx="4121150" cy="2306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0" indent="0">
              <a:buClrTx/>
              <a:buSzTx/>
              <a:buFontTx/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(3)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按操纵方式分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ClrTx/>
              <a:buSzTx/>
              <a:buFontTx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*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机械式   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ClrTx/>
              <a:buSzTx/>
              <a:buFontTx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*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液压式   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ClrTx/>
              <a:buSzTx/>
              <a:buFontTx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*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气压式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781050" y="1654810"/>
            <a:ext cx="10884535" cy="54229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buNone/>
            </a:pPr>
            <a:r>
              <a:rPr lang="en-US" altLang="zh-CN" sz="3600" dirty="0"/>
              <a:t> 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</a:rPr>
              <a:t>在汽车机械式传动系中广泛采用的是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</a:rPr>
              <a:t>摩擦式离合器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</a:rPr>
              <a:t>。</a:t>
            </a:r>
            <a:r>
              <a:rPr lang="zh-CN" altLang="en-US" sz="3600" dirty="0"/>
              <a:t> 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0175"/>
            <a:ext cx="10515600" cy="935990"/>
          </a:xfrm>
        </p:spPr>
        <p:txBody>
          <a:bodyPr/>
          <a:p>
            <a:r>
              <a:rPr lang="en-US" altLang="zh-CN"/>
              <a:t>                  </a:t>
            </a:r>
            <a:r>
              <a:rPr lang="zh-CN" altLang="en-US">
                <a:solidFill>
                  <a:srgbClr val="FF0000"/>
                </a:solidFill>
              </a:rPr>
              <a:t>膜片弹簧式离合器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0724" name="Rectangle 3"/>
          <p:cNvSpPr>
            <a:spLocks noGrp="1" noRot="1"/>
          </p:cNvSpPr>
          <p:nvPr>
            <p:ph idx="1"/>
          </p:nvPr>
        </p:nvSpPr>
        <p:spPr>
          <a:xfrm>
            <a:off x="838200" y="876935"/>
            <a:ext cx="10391140" cy="1398905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buNone/>
            </a:pPr>
            <a:r>
              <a:rPr lang="zh-CN" altLang="en-US" sz="3200" b="1" dirty="0"/>
              <a:t>特点：</a:t>
            </a:r>
            <a:endParaRPr lang="zh-CN" altLang="en-US" sz="3200" b="1" dirty="0"/>
          </a:p>
          <a:p>
            <a:pPr eaLnBrk="1" hangingPunct="1">
              <a:buNone/>
            </a:pPr>
            <a:r>
              <a:rPr lang="zh-CN" altLang="en-US" sz="3200" b="1" dirty="0"/>
              <a:t>	用弹簧钢板制成的带有锥度的膜片弹簧作为压紧弹簧。</a:t>
            </a:r>
            <a:endParaRPr lang="zh-CN" altLang="en-US" sz="3200" b="1" dirty="0"/>
          </a:p>
        </p:txBody>
      </p:sp>
      <p:sp>
        <p:nvSpPr>
          <p:cNvPr id="101378" name="Rectangle 2"/>
          <p:cNvSpPr>
            <a:spLocks noGrp="1"/>
          </p:cNvSpPr>
          <p:nvPr/>
        </p:nvSpPr>
        <p:spPr>
          <a:xfrm>
            <a:off x="316230" y="2092325"/>
            <a:ext cx="11758295" cy="38055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）膜片弹簧与螺旋弹簧相比具有以下优点：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①结构紧凑，尺寸小，重量轻。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由于膜片弹簧既作为压紧装置，又承担了分离杠杆的作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用。因此，这种离合器就没有单独的分离杠杆及相应的连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接元件。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0175"/>
            <a:ext cx="10515600" cy="935990"/>
          </a:xfrm>
        </p:spPr>
        <p:txBody>
          <a:bodyPr/>
          <a:p>
            <a:r>
              <a:rPr lang="en-US" altLang="zh-CN"/>
              <a:t>                  </a:t>
            </a:r>
            <a:r>
              <a:rPr lang="zh-CN" altLang="en-US">
                <a:solidFill>
                  <a:srgbClr val="FF0000"/>
                </a:solidFill>
              </a:rPr>
              <a:t>膜片弹簧式离合器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1378" name="Rectangle 2"/>
          <p:cNvSpPr>
            <a:spLocks noGrp="1"/>
          </p:cNvSpPr>
          <p:nvPr/>
        </p:nvSpPr>
        <p:spPr>
          <a:xfrm>
            <a:off x="661670" y="1213485"/>
            <a:ext cx="10692130" cy="33166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②使用寿命长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由于没有分离杠杆，相应的摩擦副减少。同时，压盘的移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动均匀，不易引起偏斜，从动盘、压盘和飞轮的磨损均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匀，尤其是从动盘磨损量减小，使用寿命延长。一般在正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常使用条件下，膜片弹簧式离合器的寿命大约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100000km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4305"/>
            <a:ext cx="10515600" cy="1325563"/>
          </a:xfrm>
        </p:spPr>
        <p:txBody>
          <a:bodyPr/>
          <a:p>
            <a:r>
              <a:rPr lang="en-US" altLang="zh-CN">
                <a:solidFill>
                  <a:srgbClr val="FF0000"/>
                </a:solidFill>
                <a:sym typeface="+mn-ea"/>
              </a:rPr>
              <a:t>                 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膜片弹簧式离合器</a:t>
            </a:r>
            <a:endParaRPr lang="zh-CN" altLang="en-US"/>
          </a:p>
        </p:txBody>
      </p:sp>
      <p:sp>
        <p:nvSpPr>
          <p:cNvPr id="101378" name="Rectangle 2"/>
          <p:cNvSpPr>
            <a:spLocks noGrp="1"/>
          </p:cNvSpPr>
          <p:nvPr/>
        </p:nvSpPr>
        <p:spPr>
          <a:xfrm>
            <a:off x="928370" y="1307465"/>
            <a:ext cx="10833100" cy="340169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③工作性能稳定，操纵轻便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膜片弹簧的弹性曲线呈非线性变化，从动盘磨损后，压盘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前移，此时膜片弹簧的弹力略有上升（下图中的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BF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段），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从而保传递发动机最大输出转矩。当驾驶员踩下离合器踏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板时，膜片弹簧的变形增大（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BH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段），而此时其弹力是减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小的，从而使操纵轻便。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FF0000"/>
                </a:solidFill>
                <a:sym typeface="+mn-ea"/>
              </a:rPr>
              <a:t>                   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膜片弹簧式离合器</a:t>
            </a:r>
            <a:endParaRPr lang="zh-CN" altLang="en-US"/>
          </a:p>
        </p:txBody>
      </p:sp>
      <p:pic>
        <p:nvPicPr>
          <p:cNvPr id="267273" name="图片 267272" descr="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1780" y="1421130"/>
            <a:ext cx="7918450" cy="3687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9995" cy="711200"/>
          </a:xfrm>
        </p:spPr>
        <p:txBody>
          <a:bodyPr/>
          <a:p>
            <a:r>
              <a:rPr lang="zh-CN" altLang="en-US" sz="3600" b="1"/>
              <a:t>单项选择题</a:t>
            </a:r>
            <a:endParaRPr lang="zh-CN" altLang="en-US" sz="3600" b="1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838200" y="1076325"/>
            <a:ext cx="1011999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/>
              <a:t>关于膜片弹簧式离合器的特点，描述不正确的是（    ）</a:t>
            </a:r>
            <a:endParaRPr lang="zh-CN" altLang="en-US" sz="3200" b="1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680845" y="1787525"/>
            <a:ext cx="1011999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/>
              <a:t>A  </a:t>
            </a:r>
            <a:r>
              <a:rPr lang="zh-CN" altLang="en-US" sz="3200"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结构紧凑，尺寸小，重量轻</a:t>
            </a:r>
            <a:r>
              <a:rPr lang="en-US" altLang="zh-CN" sz="3200"/>
              <a:t> </a:t>
            </a:r>
            <a:endParaRPr lang="en-US" altLang="zh-CN" sz="3200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680845" y="2632710"/>
            <a:ext cx="1011999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</a:rPr>
              <a:t>B  </a:t>
            </a:r>
            <a:r>
              <a:rPr lang="zh-CN" altLang="en-US" sz="3200">
                <a:solidFill>
                  <a:schemeClr val="tx1"/>
                </a:solidFill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使用寿命长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680845" y="3343910"/>
            <a:ext cx="1011999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</a:rPr>
              <a:t>C  </a:t>
            </a:r>
            <a:r>
              <a:rPr lang="zh-CN" altLang="en-US" sz="3200">
                <a:solidFill>
                  <a:schemeClr val="tx1"/>
                </a:solidFill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工作性能稳定，操纵轻便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680845" y="4055110"/>
            <a:ext cx="1011999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/>
              <a:t>D  </a:t>
            </a:r>
            <a:r>
              <a:rPr lang="zh-CN" altLang="en-US" sz="3200"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膜片弹簧式离合器的寿命大约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sym typeface="+mn-ea"/>
              </a:rPr>
              <a:t>10000km</a:t>
            </a:r>
            <a:r>
              <a:rPr lang="en-US" altLang="zh-CN" sz="3200"/>
              <a:t> </a:t>
            </a:r>
            <a:endParaRPr lang="en-US" altLang="zh-CN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2080" y="349885"/>
            <a:ext cx="6847840" cy="720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>
            <a:norm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摩擦式离合器的基本结构组成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  <a:sym typeface="+mn-ea"/>
            </a:endParaRPr>
          </a:p>
        </p:txBody>
      </p:sp>
      <p:sp>
        <p:nvSpPr>
          <p:cNvPr id="95238" name="Rectangle 8"/>
          <p:cNvSpPr/>
          <p:nvPr/>
        </p:nvSpPr>
        <p:spPr>
          <a:xfrm>
            <a:off x="640715" y="1069975"/>
            <a:ext cx="101028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、基本结构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根据各结构元件的动力传递和作用不同，摩擦式离合器可分为以下</a:t>
            </a:r>
            <a:r>
              <a:rPr lang="en-US" altLang="zh-CN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部分：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5234" name="Rectangle 2"/>
          <p:cNvSpPr>
            <a:spLocks noGrp="1"/>
          </p:cNvSpPr>
          <p:nvPr>
            <p:ph idx="1"/>
          </p:nvPr>
        </p:nvSpPr>
        <p:spPr>
          <a:xfrm>
            <a:off x="157480" y="2638425"/>
            <a:ext cx="11725910" cy="2667000"/>
          </a:xfrm>
        </p:spPr>
        <p:txBody>
          <a:bodyPr vert="horz" wrap="square" lIns="91440" tIns="45720" rIns="91440" bIns="45720" anchor="t">
            <a:normAutofit/>
          </a:bodyPr>
          <a:p>
            <a:pPr marL="609600" indent="-609600"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）主动部分：飞轮、压盘、离合器盖。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609600" indent="-609600"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）从动部分：从动盘、输出轴（又是变速器输入轴）。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609600" indent="-609600" eaLnBrk="1" hangingPunct="1">
              <a:buNone/>
            </a:pP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4418330" y="169545"/>
            <a:ext cx="33553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/>
              <a:t> 学习目标</a:t>
            </a:r>
            <a:endParaRPr lang="zh-CN" altLang="en-US" sz="4000"/>
          </a:p>
        </p:txBody>
      </p:sp>
      <p:sp>
        <p:nvSpPr>
          <p:cNvPr id="4" name="椭圆 3"/>
          <p:cNvSpPr/>
          <p:nvPr/>
        </p:nvSpPr>
        <p:spPr>
          <a:xfrm>
            <a:off x="2498090" y="1340485"/>
            <a:ext cx="576580" cy="590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/>
              <a:t>一</a:t>
            </a:r>
            <a:endParaRPr lang="zh-CN" altLang="en-US" sz="3600"/>
          </a:p>
        </p:txBody>
      </p:sp>
      <p:sp>
        <p:nvSpPr>
          <p:cNvPr id="5" name="椭圆 4"/>
          <p:cNvSpPr/>
          <p:nvPr/>
        </p:nvSpPr>
        <p:spPr>
          <a:xfrm>
            <a:off x="2498090" y="2116455"/>
            <a:ext cx="576580" cy="590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/>
              <a:t>二</a:t>
            </a:r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2498090" y="2906395"/>
            <a:ext cx="576580" cy="590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/>
              <a:t>三</a:t>
            </a:r>
            <a:endParaRPr lang="zh-CN" altLang="en-US" sz="3600"/>
          </a:p>
        </p:txBody>
      </p:sp>
      <p:sp>
        <p:nvSpPr>
          <p:cNvPr id="8" name="椭圆 7"/>
          <p:cNvSpPr/>
          <p:nvPr/>
        </p:nvSpPr>
        <p:spPr>
          <a:xfrm>
            <a:off x="2498090" y="3682365"/>
            <a:ext cx="576580" cy="590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/>
              <a:t>四</a:t>
            </a:r>
            <a:endParaRPr lang="zh-CN" altLang="en-US" sz="3600"/>
          </a:p>
        </p:txBody>
      </p:sp>
      <p:sp>
        <p:nvSpPr>
          <p:cNvPr id="9" name="椭圆 8"/>
          <p:cNvSpPr/>
          <p:nvPr/>
        </p:nvSpPr>
        <p:spPr>
          <a:xfrm>
            <a:off x="2498090" y="4472940"/>
            <a:ext cx="576580" cy="590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/>
              <a:t>五</a:t>
            </a:r>
            <a:endParaRPr lang="zh-CN" altLang="en-US" sz="3600"/>
          </a:p>
        </p:txBody>
      </p:sp>
      <p:sp>
        <p:nvSpPr>
          <p:cNvPr id="10" name="圆角矩形 9"/>
          <p:cNvSpPr/>
          <p:nvPr/>
        </p:nvSpPr>
        <p:spPr>
          <a:xfrm>
            <a:off x="3846830" y="1340485"/>
            <a:ext cx="5979795" cy="4794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了解离合器的概述</a:t>
            </a:r>
            <a:endParaRPr lang="zh-CN" altLang="en-US" sz="3600" b="1"/>
          </a:p>
        </p:txBody>
      </p:sp>
      <p:sp>
        <p:nvSpPr>
          <p:cNvPr id="12" name="圆角矩形 11"/>
          <p:cNvSpPr/>
          <p:nvPr/>
        </p:nvSpPr>
        <p:spPr>
          <a:xfrm>
            <a:off x="3846830" y="2171700"/>
            <a:ext cx="5979795" cy="4794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 dirty="0">
                <a:sym typeface="+mn-ea"/>
              </a:rPr>
              <a:t>了解离合器的作用和要求</a:t>
            </a:r>
            <a:endParaRPr lang="zh-CN" altLang="en-US" sz="3600" b="1" dirty="0"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46830" y="2962275"/>
            <a:ext cx="5979795" cy="4794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indent="0" algn="l" eaLnBrk="1" hangingPunct="1">
              <a:buClr>
                <a:srgbClr val="663300"/>
              </a:buClr>
              <a:buSzTx/>
              <a:buFont typeface="Wingdings 2" pitchFamily="18" charset="2"/>
              <a:buNone/>
            </a:pPr>
            <a:r>
              <a:rPr lang="en-US" altLang="zh-CN" sz="3600" b="1" dirty="0">
                <a:sym typeface="+mn-ea"/>
              </a:rPr>
              <a:t>       </a:t>
            </a:r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熟悉</a:t>
            </a:r>
            <a:r>
              <a:rPr lang="zh-CN" altLang="en-US" sz="3600" b="1" dirty="0">
                <a:sym typeface="+mn-ea"/>
              </a:rPr>
              <a:t>离合器的工作原理</a:t>
            </a:r>
            <a:endParaRPr lang="zh-CN" altLang="en-US" sz="3600"/>
          </a:p>
        </p:txBody>
      </p:sp>
      <p:sp>
        <p:nvSpPr>
          <p:cNvPr id="14" name="圆角矩形 13"/>
          <p:cNvSpPr/>
          <p:nvPr/>
        </p:nvSpPr>
        <p:spPr>
          <a:xfrm>
            <a:off x="3846830" y="3738245"/>
            <a:ext cx="5979795" cy="4794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 dirty="0">
                <a:sym typeface="+mn-ea"/>
              </a:rPr>
              <a:t>熟悉离合器的种类</a:t>
            </a:r>
            <a:endParaRPr lang="zh-CN" altLang="en-US" sz="3600" b="1" dirty="0"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846830" y="4528820"/>
            <a:ext cx="5979795" cy="4794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 dirty="0">
                <a:sym typeface="+mn-ea"/>
              </a:rPr>
              <a:t>掌握离合器的构造与检修</a:t>
            </a:r>
            <a:endParaRPr lang="zh-CN" altLang="en-US" sz="3600" b="1" dirty="0"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2080" y="349885"/>
            <a:ext cx="6847840" cy="720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>
            <a:norm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摩擦式离合器的基本结构组成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  <a:sym typeface="+mn-ea"/>
            </a:endParaRPr>
          </a:p>
        </p:txBody>
      </p:sp>
      <p:sp>
        <p:nvSpPr>
          <p:cNvPr id="95234" name="Rectangle 2"/>
          <p:cNvSpPr>
            <a:spLocks noGrp="1"/>
          </p:cNvSpPr>
          <p:nvPr>
            <p:ph idx="1"/>
          </p:nvPr>
        </p:nvSpPr>
        <p:spPr>
          <a:xfrm>
            <a:off x="1099185" y="1899920"/>
            <a:ext cx="9644380" cy="2667000"/>
          </a:xfrm>
        </p:spPr>
        <p:txBody>
          <a:bodyPr vert="horz" wrap="square" lIns="91440" tIns="45720" rIns="91440" bIns="45720" anchor="t">
            <a:normAutofit/>
          </a:bodyPr>
          <a:p>
            <a:pPr marL="609600" indent="-609600"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）压紧装置：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膜片或螺旋弹簧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（目前轿车及中型车辆上大多采用膜片弹簧）。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609600" indent="-609600"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）操纵机构：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sym typeface="+mn-ea"/>
              </a:rPr>
              <a:t>分离杠杆、浮动支承、踏板、回位弹簧拉杆调节叉、分离叉、分离轴承。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2080" y="132715"/>
            <a:ext cx="6847840" cy="720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>
            <a:norm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摩擦式离合器的基本结构组成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  <a:sym typeface="+mn-ea"/>
            </a:endParaRPr>
          </a:p>
        </p:txBody>
      </p:sp>
      <p:graphicFrame>
        <p:nvGraphicFramePr>
          <p:cNvPr id="19458" name="Object 4"/>
          <p:cNvGraphicFramePr/>
          <p:nvPr/>
        </p:nvGraphicFramePr>
        <p:xfrm>
          <a:off x="3796665" y="1069975"/>
          <a:ext cx="506476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" imgW="3267075" imgH="3810000" progId="Paint.Picture">
                  <p:embed/>
                </p:oleObj>
              </mc:Choice>
              <mc:Fallback>
                <p:oleObj name="" r:id="rId1" imgW="3267075" imgH="3810000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96665" y="1069975"/>
                        <a:ext cx="5064760" cy="434340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333333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9" name="AutoShape 7"/>
          <p:cNvSpPr/>
          <p:nvPr/>
        </p:nvSpPr>
        <p:spPr>
          <a:xfrm>
            <a:off x="2311400" y="852805"/>
            <a:ext cx="1295400" cy="541655"/>
          </a:xfrm>
          <a:prstGeom prst="wedgeRectCallout">
            <a:avLst>
              <a:gd name="adj1" fmla="val 135537"/>
              <a:gd name="adj2" fmla="val 8055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3200" dirty="0">
                <a:latin typeface="Times New Roman" panose="02020603050405020304" pitchFamily="18" charset="0"/>
              </a:rPr>
              <a:t>飞轮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61803" name="AutoShape 11"/>
          <p:cNvSpPr/>
          <p:nvPr/>
        </p:nvSpPr>
        <p:spPr>
          <a:xfrm>
            <a:off x="2163445" y="2047875"/>
            <a:ext cx="1591310" cy="542925"/>
          </a:xfrm>
          <a:prstGeom prst="wedgeRectCallout">
            <a:avLst>
              <a:gd name="adj1" fmla="val 135296"/>
              <a:gd name="adj2" fmla="val 1694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3200" dirty="0">
                <a:latin typeface="Times New Roman" panose="02020603050405020304" pitchFamily="18" charset="0"/>
              </a:rPr>
              <a:t>输出轴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61797" name="AutoShape 5"/>
          <p:cNvSpPr/>
          <p:nvPr/>
        </p:nvSpPr>
        <p:spPr>
          <a:xfrm>
            <a:off x="5638800" y="4815205"/>
            <a:ext cx="1689735" cy="598170"/>
          </a:xfrm>
          <a:prstGeom prst="wedgeRectCallout">
            <a:avLst>
              <a:gd name="adj1" fmla="val -76538"/>
              <a:gd name="adj2" fmla="val -15010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3200" dirty="0">
                <a:latin typeface="Times New Roman" panose="02020603050405020304" pitchFamily="18" charset="0"/>
              </a:rPr>
              <a:t>从动盘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61800" name="AutoShape 8"/>
          <p:cNvSpPr/>
          <p:nvPr/>
        </p:nvSpPr>
        <p:spPr>
          <a:xfrm>
            <a:off x="5261610" y="723265"/>
            <a:ext cx="2066925" cy="567690"/>
          </a:xfrm>
          <a:prstGeom prst="wedgeRectCallout">
            <a:avLst>
              <a:gd name="adj1" fmla="val -29447"/>
              <a:gd name="adj2" fmla="val 11588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3200" dirty="0">
                <a:latin typeface="Times New Roman" panose="02020603050405020304" pitchFamily="18" charset="0"/>
              </a:rPr>
              <a:t>离合器盖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61801" name="AutoShape 9"/>
          <p:cNvSpPr/>
          <p:nvPr/>
        </p:nvSpPr>
        <p:spPr>
          <a:xfrm>
            <a:off x="9122410" y="1590675"/>
            <a:ext cx="1810385" cy="591820"/>
          </a:xfrm>
          <a:prstGeom prst="wedgeRectCallout">
            <a:avLst>
              <a:gd name="adj1" fmla="val -251753"/>
              <a:gd name="adj2" fmla="val -289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3200" dirty="0">
                <a:latin typeface="Times New Roman" panose="02020603050405020304" pitchFamily="18" charset="0"/>
              </a:rPr>
              <a:t>压盘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61802" name="AutoShape 10"/>
          <p:cNvSpPr/>
          <p:nvPr/>
        </p:nvSpPr>
        <p:spPr>
          <a:xfrm>
            <a:off x="9028430" y="3013075"/>
            <a:ext cx="2312035" cy="577850"/>
          </a:xfrm>
          <a:prstGeom prst="wedgeRectCallout">
            <a:avLst>
              <a:gd name="adj1" fmla="val -122829"/>
              <a:gd name="adj2" fmla="val 1402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3200" dirty="0">
                <a:latin typeface="Times New Roman" panose="02020603050405020304" pitchFamily="18" charset="0"/>
              </a:rPr>
              <a:t>离合器踏板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61798" name="AutoShape 6"/>
          <p:cNvSpPr/>
          <p:nvPr/>
        </p:nvSpPr>
        <p:spPr>
          <a:xfrm>
            <a:off x="9258300" y="4618990"/>
            <a:ext cx="2384425" cy="598170"/>
          </a:xfrm>
          <a:prstGeom prst="wedgeRectCallout">
            <a:avLst>
              <a:gd name="adj1" fmla="val -204300"/>
              <a:gd name="adj2" fmla="val -1402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膜片弹簧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utoShape 11"/>
          <p:cNvSpPr/>
          <p:nvPr/>
        </p:nvSpPr>
        <p:spPr>
          <a:xfrm>
            <a:off x="1937385" y="4618990"/>
            <a:ext cx="2042795" cy="542925"/>
          </a:xfrm>
          <a:prstGeom prst="wedgeRectCallout">
            <a:avLst>
              <a:gd name="adj1" fmla="val 155843"/>
              <a:gd name="adj2" fmla="val -3752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3200" dirty="0">
                <a:latin typeface="Times New Roman" panose="02020603050405020304" pitchFamily="18" charset="0"/>
              </a:rPr>
              <a:t>分离叉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4" name="AutoShape 10"/>
          <p:cNvSpPr/>
          <p:nvPr/>
        </p:nvSpPr>
        <p:spPr>
          <a:xfrm>
            <a:off x="9668510" y="723265"/>
            <a:ext cx="2312035" cy="577850"/>
          </a:xfrm>
          <a:prstGeom prst="wedgeRectCallout">
            <a:avLst>
              <a:gd name="adj1" fmla="val -144369"/>
              <a:gd name="adj2" fmla="val 8549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3200" dirty="0">
                <a:latin typeface="Times New Roman" panose="02020603050405020304" pitchFamily="18" charset="0"/>
              </a:rPr>
              <a:t>分离杠杆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 bldLvl="0" animBg="1"/>
      <p:bldP spid="161803" grpId="0" bldLvl="0" animBg="1"/>
      <p:bldP spid="161797" grpId="0" bldLvl="0" animBg="1"/>
      <p:bldP spid="161800" grpId="0" bldLvl="0" animBg="1"/>
      <p:bldP spid="161801" grpId="0" bldLvl="0" animBg="1"/>
      <p:bldP spid="161802" grpId="0" bldLvl="0" animBg="1"/>
      <p:bldP spid="161798" grpId="0" bldLvl="0" animBg="1"/>
      <p:bldP spid="3" grpId="0" bldLvl="0" animBg="1"/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2080" y="132715"/>
            <a:ext cx="6847840" cy="720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>
            <a:norm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摩擦式离合器的基本结构组成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  <a:sym typeface="+mn-ea"/>
            </a:endParaRPr>
          </a:p>
        </p:txBody>
      </p:sp>
      <p:pic>
        <p:nvPicPr>
          <p:cNvPr id="247814" name="图片 247813" descr="6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76003" y="852805"/>
            <a:ext cx="5040312" cy="4456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9995" cy="711200"/>
          </a:xfrm>
        </p:spPr>
        <p:txBody>
          <a:bodyPr/>
          <a:p>
            <a:r>
              <a:rPr lang="zh-CN" altLang="en-US" sz="3600" b="1"/>
              <a:t>单项选择题</a:t>
            </a:r>
            <a:endParaRPr lang="zh-CN" altLang="en-US" sz="3600" b="1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838200" y="1076325"/>
            <a:ext cx="1011999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/>
              <a:t>摩擦式离合器的主动部分不包括以下哪项（    ）</a:t>
            </a:r>
            <a:endParaRPr lang="zh-CN" altLang="en-US" sz="3200" b="1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680845" y="1787525"/>
            <a:ext cx="1011999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/>
              <a:t>A  </a:t>
            </a:r>
            <a:r>
              <a:rPr lang="zh-CN" altLang="en-US" sz="3200">
                <a:ea typeface="宋体" panose="02010600030101010101" pitchFamily="2" charset="-122"/>
              </a:rPr>
              <a:t>、</a:t>
            </a:r>
            <a:r>
              <a:rPr lang="zh-CN" altLang="en-US" sz="3200">
                <a:ea typeface="宋体" panose="02010600030101010101" pitchFamily="2" charset="-122"/>
              </a:rPr>
              <a:t>飞轮</a:t>
            </a:r>
            <a:r>
              <a:rPr lang="en-US" altLang="zh-CN" sz="3200"/>
              <a:t>  </a:t>
            </a:r>
            <a:endParaRPr lang="en-US" altLang="zh-CN" sz="3200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680845" y="2632710"/>
            <a:ext cx="1011999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/>
              <a:t>B  </a:t>
            </a:r>
            <a:r>
              <a:rPr lang="zh-CN" altLang="en-US" sz="3200">
                <a:ea typeface="宋体" panose="02010600030101010101" pitchFamily="2" charset="-122"/>
              </a:rPr>
              <a:t>、</a:t>
            </a:r>
            <a:r>
              <a:rPr lang="zh-CN" altLang="en-US" sz="3200">
                <a:ea typeface="宋体" panose="02010600030101010101" pitchFamily="2" charset="-122"/>
              </a:rPr>
              <a:t>压盘</a:t>
            </a:r>
            <a:r>
              <a:rPr lang="en-US" altLang="zh-CN" sz="3200"/>
              <a:t>  </a:t>
            </a:r>
            <a:endParaRPr lang="en-US" altLang="zh-CN" sz="3200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680845" y="3343910"/>
            <a:ext cx="1011999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/>
              <a:t>C </a:t>
            </a:r>
            <a:r>
              <a:rPr lang="zh-CN" altLang="en-US" sz="3200">
                <a:ea typeface="宋体" panose="02010600030101010101" pitchFamily="2" charset="-122"/>
              </a:rPr>
              <a:t>、</a:t>
            </a:r>
            <a:r>
              <a:rPr lang="en-US" altLang="zh-CN" sz="3200"/>
              <a:t> </a:t>
            </a:r>
            <a:r>
              <a:rPr lang="zh-CN" altLang="en-US" sz="3200">
                <a:ea typeface="宋体" panose="02010600030101010101" pitchFamily="2" charset="-122"/>
              </a:rPr>
              <a:t>输出轴</a:t>
            </a:r>
            <a:r>
              <a:rPr lang="en-US" altLang="zh-CN" sz="3200"/>
              <a:t>  </a:t>
            </a:r>
            <a:endParaRPr lang="en-US" altLang="zh-CN" sz="3200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680845" y="4055110"/>
            <a:ext cx="1011999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/>
              <a:t>D  </a:t>
            </a:r>
            <a:r>
              <a:rPr lang="zh-CN" altLang="en-US" sz="3200">
                <a:ea typeface="宋体" panose="02010600030101010101" pitchFamily="2" charset="-122"/>
              </a:rPr>
              <a:t>、</a:t>
            </a:r>
            <a:r>
              <a:rPr lang="zh-CN" altLang="en-US" sz="3200">
                <a:ea typeface="宋体" panose="02010600030101010101" pitchFamily="2" charset="-122"/>
              </a:rPr>
              <a:t>离合器盖</a:t>
            </a:r>
            <a:r>
              <a:rPr lang="en-US" altLang="zh-CN" sz="3200"/>
              <a:t>  </a:t>
            </a:r>
            <a:endParaRPr lang="en-US" altLang="zh-CN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29510" cy="706120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主动部分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8841" name="文本框 248840"/>
          <p:cNvSpPr txBox="1"/>
          <p:nvPr/>
        </p:nvSpPr>
        <p:spPr>
          <a:xfrm>
            <a:off x="268605" y="1071245"/>
            <a:ext cx="108654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组成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飞轮、压盘、离合器盖。</a:t>
            </a:r>
            <a:b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动部分由飞轮、压盘和离合器盖等组成，离合器盖用螺钉固定于飞轮的后端面上，压盘通过传动片与离合器盖相连，可作轴向移动，飞轮与曲轴固定在一起，只要曲轴旋转，发动机动力便可通过飞轮、离合器盖带动压盘一起转动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252730"/>
            <a:ext cx="9509125" cy="410527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9301480" y="2889885"/>
            <a:ext cx="1679575" cy="758825"/>
          </a:xfrm>
          <a:prstGeom prst="wedgeRoundRectCallout">
            <a:avLst>
              <a:gd name="adj1" fmla="val 11134"/>
              <a:gd name="adj2" fmla="val -21251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飞轮</a:t>
            </a:r>
            <a:endParaRPr lang="zh-CN" altLang="en-US" sz="3200"/>
          </a:p>
        </p:txBody>
      </p:sp>
      <p:sp>
        <p:nvSpPr>
          <p:cNvPr id="5" name="圆角矩形标注 4"/>
          <p:cNvSpPr/>
          <p:nvPr/>
        </p:nvSpPr>
        <p:spPr>
          <a:xfrm rot="10800000" flipV="1">
            <a:off x="5908675" y="3782060"/>
            <a:ext cx="1588770" cy="440055"/>
          </a:xfrm>
          <a:prstGeom prst="wedgeRoundRectCallout">
            <a:avLst>
              <a:gd name="adj1" fmla="val 67432"/>
              <a:gd name="adj2" fmla="val -28621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压盘</a:t>
            </a:r>
            <a:endParaRPr lang="zh-CN" altLang="en-US" sz="3200"/>
          </a:p>
        </p:txBody>
      </p:sp>
      <p:sp>
        <p:nvSpPr>
          <p:cNvPr id="6" name="圆角矩形标注 5"/>
          <p:cNvSpPr/>
          <p:nvPr/>
        </p:nvSpPr>
        <p:spPr>
          <a:xfrm>
            <a:off x="1856740" y="1027430"/>
            <a:ext cx="2124075" cy="758825"/>
          </a:xfrm>
          <a:prstGeom prst="wedgeRoundRectCallout">
            <a:avLst>
              <a:gd name="adj1" fmla="val 28505"/>
              <a:gd name="adj2" fmla="val 14849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离合器盖</a:t>
            </a:r>
            <a:endParaRPr lang="zh-CN" altLang="en-US"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230" y="111125"/>
            <a:ext cx="2444750" cy="77660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从动部分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50889" name="文本框 250888"/>
          <p:cNvSpPr txBox="1"/>
          <p:nvPr/>
        </p:nvSpPr>
        <p:spPr>
          <a:xfrm>
            <a:off x="-158115" y="254635"/>
            <a:ext cx="1182497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1">
              <a:lnSpc>
                <a:spcPct val="100000"/>
              </a:lnSpc>
              <a:spcBef>
                <a:spcPct val="0"/>
              </a:spcBef>
            </a:pP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组成: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从动盘、输出轴（又是变速器输入轴）。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从动部分由从动盘和变速器第一轴组成，变速器第一轴通过轴承支承于曲轴后端中心孔内。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9770" y="3286125"/>
            <a:ext cx="5473065" cy="30562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465" y="3286125"/>
            <a:ext cx="4140200" cy="290639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3712845" y="3286125"/>
            <a:ext cx="3729990" cy="728345"/>
          </a:xfrm>
          <a:prstGeom prst="straightConnector1">
            <a:avLst/>
          </a:prstGeom>
          <a:ln w="539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7784465" y="3228975"/>
            <a:ext cx="1390650" cy="78549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6166485" y="2766695"/>
            <a:ext cx="2711450" cy="46228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从动盘</a:t>
            </a:r>
            <a:endParaRPr lang="zh-CN" altLang="en-US" sz="2800"/>
          </a:p>
        </p:txBody>
      </p:sp>
      <p:sp>
        <p:nvSpPr>
          <p:cNvPr id="13" name="圆角矩形标注 12"/>
          <p:cNvSpPr/>
          <p:nvPr/>
        </p:nvSpPr>
        <p:spPr>
          <a:xfrm>
            <a:off x="9637395" y="2625090"/>
            <a:ext cx="2287270" cy="603885"/>
          </a:xfrm>
          <a:prstGeom prst="wedgeRoundRectCallout">
            <a:avLst>
              <a:gd name="adj1" fmla="val -45707"/>
              <a:gd name="adj2" fmla="val 20520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扭转减震器</a:t>
            </a:r>
            <a:endParaRPr lang="zh-CN" altLang="en-US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从动盘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50892" name="图片 250891" descr="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518" y="1421130"/>
            <a:ext cx="4176712" cy="354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0891" name="图片 250890" descr="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720" y="1421130"/>
            <a:ext cx="4286250" cy="3514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3715" y="196215"/>
            <a:ext cx="2429510" cy="706120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压紧装置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53961" name="文本框 253960"/>
          <p:cNvSpPr txBox="1"/>
          <p:nvPr/>
        </p:nvSpPr>
        <p:spPr>
          <a:xfrm>
            <a:off x="325120" y="361950"/>
            <a:ext cx="1121092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1">
              <a:lnSpc>
                <a:spcPct val="100000"/>
              </a:lnSpc>
              <a:spcBef>
                <a:spcPct val="0"/>
              </a:spcBef>
            </a:pP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组成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膜片或螺旋弹簧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（摩擦式离合器大多使用膜片弹簧）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压紧装置由膜片弹簧或若干螺旋弹簧组成，安装于压盘与离合器盖之间，沿周向均匀分布，把压盘、飞轮、从动盘相互压紧。 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53962" name="图片 253961" descr="dp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3025140"/>
            <a:ext cx="3541395" cy="2934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615" y="3025140"/>
            <a:ext cx="5473065" cy="3056255"/>
          </a:xfrm>
          <a:prstGeom prst="rect">
            <a:avLst/>
          </a:prstGeom>
        </p:spPr>
      </p:pic>
      <p:sp>
        <p:nvSpPr>
          <p:cNvPr id="13" name="圆角矩形标注 12"/>
          <p:cNvSpPr/>
          <p:nvPr/>
        </p:nvSpPr>
        <p:spPr>
          <a:xfrm>
            <a:off x="9197340" y="2421255"/>
            <a:ext cx="2452370" cy="603885"/>
          </a:xfrm>
          <a:prstGeom prst="wedgeRoundRectCallout">
            <a:avLst>
              <a:gd name="adj1" fmla="val -45707"/>
              <a:gd name="adj2" fmla="val 205205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膜片弹簧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40715" y="407670"/>
            <a:ext cx="2429510" cy="706120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操纵机构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29379" name="Rectangle 3"/>
          <p:cNvSpPr>
            <a:spLocks noGrp="1" noRot="1"/>
          </p:cNvSpPr>
          <p:nvPr>
            <p:ph idx="1"/>
          </p:nvPr>
        </p:nvSpPr>
        <p:spPr>
          <a:xfrm>
            <a:off x="1193800" y="1066800"/>
            <a:ext cx="10997565" cy="4724400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作用</a:t>
            </a:r>
            <a:r>
              <a:rPr lang="zh-CN" altLang="en-US" sz="3600" b="1" dirty="0"/>
              <a:t>：</a:t>
            </a:r>
            <a:endParaRPr lang="zh-CN" altLang="en-US" sz="3600" b="1" dirty="0"/>
          </a:p>
          <a:p>
            <a:pPr eaLnBrk="1" hangingPunct="1">
              <a:buNone/>
            </a:pPr>
            <a:r>
              <a:rPr lang="zh-CN" altLang="en-US" sz="3600" b="1" dirty="0"/>
              <a:t>	驾驶员</a:t>
            </a:r>
            <a:r>
              <a:rPr lang="zh-CN" altLang="en-US" sz="3600" b="1" dirty="0">
                <a:latin typeface="楷体_GB2312" pitchFamily="49" charset="-122"/>
                <a:sym typeface="+mn-ea"/>
              </a:rPr>
              <a:t>使离合器迅速彻底分离适应换挡需要</a:t>
            </a:r>
            <a:r>
              <a:rPr lang="en-US" altLang="zh-CN" sz="3600" b="1" dirty="0">
                <a:latin typeface="楷体_GB2312" pitchFamily="49" charset="-122"/>
                <a:sym typeface="+mn-ea"/>
              </a:rPr>
              <a:t>;</a:t>
            </a:r>
            <a:endParaRPr lang="en-US" altLang="zh-CN" sz="3600" b="1" dirty="0">
              <a:latin typeface="楷体_GB2312" pitchFamily="49" charset="-122"/>
              <a:sym typeface="+mn-ea"/>
            </a:endParaRPr>
          </a:p>
          <a:p>
            <a:pPr eaLnBrk="1" hangingPunct="1">
              <a:buNone/>
            </a:pPr>
            <a:r>
              <a:rPr lang="en-US" altLang="zh-CN" sz="3600" b="1" dirty="0">
                <a:latin typeface="楷体_GB2312" pitchFamily="49" charset="-122"/>
                <a:sym typeface="+mn-ea"/>
              </a:rPr>
              <a:t> </a:t>
            </a:r>
            <a:r>
              <a:rPr lang="zh-CN" altLang="en-US" sz="3600" b="1" dirty="0">
                <a:latin typeface="楷体_GB2312" pitchFamily="49" charset="-122"/>
                <a:sym typeface="+mn-ea"/>
              </a:rPr>
              <a:t>并使之柔和接合以满足汽车平稳起步的需要。</a:t>
            </a:r>
            <a:endParaRPr lang="zh-CN" altLang="en-US" sz="3600" b="1" dirty="0"/>
          </a:p>
          <a:p>
            <a:pPr eaLnBrk="1" hangingPunct="1">
              <a:buNone/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297045" y="137160"/>
            <a:ext cx="3962400" cy="911860"/>
          </a:xfrm>
          <a:prstGeom prst="roundRect">
            <a:avLst/>
          </a:prstGeom>
          <a:solidFill>
            <a:srgbClr val="99E7E8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一、 概述</a:t>
            </a:r>
            <a:endParaRPr lang="zh-CN" altLang="en-US" sz="3600" b="1" i="1" dirty="0">
              <a:solidFill>
                <a:srgbClr val="FF0000"/>
              </a:solidFill>
              <a:cs typeface="+mn-ea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75640" y="1049020"/>
            <a:ext cx="1858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rPr>
              <a:t>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5970" y="1694180"/>
            <a:ext cx="8464550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ym typeface="+mn-ea"/>
              </a:rPr>
              <a:t>1</a:t>
            </a:r>
            <a:r>
              <a:rPr lang="zh-CN" altLang="en-US" sz="3600" b="1" dirty="0">
                <a:sym typeface="+mn-ea"/>
              </a:rPr>
              <a:t>、平稳起步。</a:t>
            </a:r>
            <a:endParaRPr lang="zh-CN" altLang="en-US" sz="3600" b="1" dirty="0">
              <a:sym typeface="+mn-ea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3600" b="1" dirty="0">
                <a:sym typeface="+mn-ea"/>
              </a:rPr>
              <a:t>汽车从静止到行驶过程中，其速度由零逐渐增大，而发动机在汽车行驶之前就先处于运转状态，如果发动机的动力直接传给驱动轮，会因汽车巨大的惯性而导致发动机熄火或汽车起步抖动，甚至造成机件损坏。</a:t>
            </a:r>
            <a:endParaRPr lang="zh-CN" altLang="en-US" sz="3600" b="1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36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40715" y="407670"/>
            <a:ext cx="2429510" cy="706120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操纵机构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29379" name="Rectangle 3"/>
          <p:cNvSpPr>
            <a:spLocks noGrp="1" noRot="1"/>
          </p:cNvSpPr>
          <p:nvPr>
            <p:ph idx="1"/>
          </p:nvPr>
        </p:nvSpPr>
        <p:spPr>
          <a:xfrm>
            <a:off x="502285" y="1066800"/>
            <a:ext cx="10504170" cy="4724400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组成</a:t>
            </a:r>
            <a:r>
              <a:rPr lang="zh-CN" altLang="en-US" sz="3600" b="1" dirty="0"/>
              <a:t>：包括离合器踏板到离合器壳内的分离轴承及中间的传动部件。</a:t>
            </a:r>
            <a:endParaRPr lang="zh-CN" altLang="en-US" sz="3600" b="1" dirty="0"/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分类</a:t>
            </a:r>
            <a:r>
              <a:rPr lang="zh-CN" altLang="en-US" sz="3600" b="1" dirty="0"/>
              <a:t>：</a:t>
            </a:r>
            <a:endParaRPr lang="zh-CN" altLang="en-US" sz="3600" b="1" dirty="0"/>
          </a:p>
          <a:p>
            <a:pPr eaLnBrk="1" hangingPunct="1">
              <a:buNone/>
            </a:pPr>
            <a:r>
              <a:rPr lang="zh-CN" altLang="en-US" sz="3600" b="1" dirty="0"/>
              <a:t>	</a:t>
            </a:r>
            <a:r>
              <a:rPr lang="zh-CN" altLang="en-US" sz="3600" b="1" dirty="0">
                <a:solidFill>
                  <a:srgbClr val="FF0000"/>
                </a:solidFill>
              </a:rPr>
              <a:t>一、机械式操纵机构             二、液压式操纵机构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一、机械式操纵机构</a:t>
            </a:r>
            <a:endParaRPr lang="zh-CN" altLang="en-US" sz="4000"/>
          </a:p>
        </p:txBody>
      </p:sp>
      <p:sp>
        <p:nvSpPr>
          <p:cNvPr id="273415" name="文本框 273414"/>
          <p:cNvSpPr txBox="1"/>
          <p:nvPr/>
        </p:nvSpPr>
        <p:spPr>
          <a:xfrm>
            <a:off x="598805" y="1070610"/>
            <a:ext cx="1100391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机械式操纵机构有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杠杆传动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钢索传动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两种；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机械式操纵机构（杠杆式）操纵机构由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踏板、回位弹簧、拉杆调节叉、分离叉、分离轴承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等组成。</a:t>
            </a:r>
            <a:r>
              <a:rPr lang="zh-CN" altLang="en-US" sz="3600" b="1" dirty="0">
                <a:latin typeface="宋体" panose="02010600030101010101" pitchFamily="2" charset="-122"/>
                <a:ea typeface="楷体_GB2312" pitchFamily="49" charset="-122"/>
              </a:rPr>
              <a:t>    </a:t>
            </a:r>
            <a:endParaRPr lang="zh-CN" altLang="en-US" sz="3600" b="1" dirty="0">
              <a:latin typeface="宋体" panose="02010600030101010101" pitchFamily="2" charset="-122"/>
              <a:ea typeface="楷体_GB2312" pitchFamily="49" charset="-12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dirty="0">
                <a:latin typeface="宋体" panose="02010600030101010101" pitchFamily="2" charset="-122"/>
                <a:ea typeface="楷体_GB2312" pitchFamily="49" charset="-122"/>
              </a:rPr>
              <a:t>    杠杆式操纵机构结构简单，工作可靠，但杠杆间的铰接多，中间磨损大，当车身和车架发生变形时，影响其正常工作。</a:t>
            </a:r>
            <a:endParaRPr lang="zh-CN" altLang="en-US" sz="3600" b="1" dirty="0">
              <a:latin typeface="宋体" panose="02010600030101010101" pitchFamily="2" charset="-122"/>
              <a:ea typeface="楷体_GB2312" pitchFamily="49" charset="-12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一、机械式操纵机构</a:t>
            </a:r>
            <a:endParaRPr lang="zh-CN" altLang="en-US" sz="4000"/>
          </a:p>
        </p:txBody>
      </p:sp>
      <p:pic>
        <p:nvPicPr>
          <p:cNvPr id="257032" name="图片 257031" descr="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430" y="1070610"/>
            <a:ext cx="4720590" cy="421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7033" name="图片 257032" descr="108"/>
          <p:cNvPicPr>
            <a:picLocks noChangeAspect="1"/>
          </p:cNvPicPr>
          <p:nvPr/>
        </p:nvPicPr>
        <p:blipFill>
          <a:blip r:embed="rId2"/>
          <a:srcRect l="29532" t="18495" r="33455" b="19560"/>
          <a:stretch>
            <a:fillRect/>
          </a:stretch>
        </p:blipFill>
        <p:spPr>
          <a:xfrm>
            <a:off x="7056755" y="406400"/>
            <a:ext cx="3891915" cy="4883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圆角矩形标注 12"/>
          <p:cNvSpPr/>
          <p:nvPr/>
        </p:nvSpPr>
        <p:spPr>
          <a:xfrm>
            <a:off x="7858760" y="3303270"/>
            <a:ext cx="2287270" cy="664845"/>
          </a:xfrm>
          <a:prstGeom prst="wedgeRoundRectCallout">
            <a:avLst>
              <a:gd name="adj1" fmla="val -18656"/>
              <a:gd name="adj2" fmla="val 2539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分离叉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900430" y="4625340"/>
            <a:ext cx="2287270" cy="664845"/>
          </a:xfrm>
          <a:prstGeom prst="wedgeRoundRectCallout">
            <a:avLst>
              <a:gd name="adj1" fmla="val -18656"/>
              <a:gd name="adj2" fmla="val 2539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分离轴承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030" y="1288415"/>
            <a:ext cx="4485005" cy="37801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一、机械式操纵机构        </a:t>
            </a: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3018790" y="4257675"/>
            <a:ext cx="1974850" cy="603885"/>
          </a:xfrm>
          <a:prstGeom prst="wedgeRoundRectCallout">
            <a:avLst>
              <a:gd name="adj1" fmla="val 31829"/>
              <a:gd name="adj2" fmla="val -22718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钢索传动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graphicFrame>
        <p:nvGraphicFramePr>
          <p:cNvPr id="35842" name="Object 4"/>
          <p:cNvGraphicFramePr/>
          <p:nvPr/>
        </p:nvGraphicFramePr>
        <p:xfrm>
          <a:off x="7392035" y="1121410"/>
          <a:ext cx="30765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2" imgW="2514600" imgH="3362325" progId="Paint.Picture">
                  <p:embed/>
                </p:oleObj>
              </mc:Choice>
              <mc:Fallback>
                <p:oleObj name="" r:id="rId2" imgW="2514600" imgH="3362325" progId="Paint.Picture">
                  <p:embed/>
                  <p:pic>
                    <p:nvPicPr>
                      <p:cNvPr id="0" name="图片 313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92035" y="1121410"/>
                        <a:ext cx="3076575" cy="4114800"/>
                      </a:xfrm>
                      <a:prstGeom prst="rect">
                        <a:avLst/>
                      </a:prstGeom>
                      <a:noFill/>
                      <a:ln w="57150" cap="flat" cmpd="sng">
                        <a:solidFill>
                          <a:srgbClr val="333333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圆角矩形标注 3"/>
          <p:cNvSpPr/>
          <p:nvPr/>
        </p:nvSpPr>
        <p:spPr>
          <a:xfrm>
            <a:off x="10168255" y="2709545"/>
            <a:ext cx="2261235" cy="603885"/>
          </a:xfrm>
          <a:prstGeom prst="wedgeRoundRectCallout">
            <a:avLst>
              <a:gd name="adj1" fmla="val -87910"/>
              <a:gd name="adj2" fmla="val -8964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杠杆传动</a:t>
            </a:r>
            <a:endParaRPr lang="zh-CN" alt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一、机械式操纵机构</a:t>
            </a:r>
            <a:endParaRPr lang="zh-CN" altLang="en-US" sz="4000"/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319405" y="1070610"/>
            <a:ext cx="11060430" cy="4114800"/>
          </a:xfrm>
        </p:spPr>
        <p:txBody>
          <a:bodyPr vert="horz" wrap="square" lIns="91440" tIns="45720" rIns="91440" bIns="45720" anchor="t">
            <a:normAutofit/>
          </a:bodyPr>
          <a:p>
            <a:pPr eaLnBrk="1" hangingPunct="1">
              <a:lnSpc>
                <a:spcPct val="105000"/>
              </a:lnSpc>
              <a:buNone/>
            </a:pPr>
            <a:r>
              <a:rPr lang="en-US" altLang="zh-CN" sz="3600" b="1" dirty="0">
                <a:solidFill>
                  <a:schemeClr val="hlink"/>
                </a:solidFill>
              </a:rPr>
              <a:t>      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杠杆传动的特点是：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结构简单，成本低，维修方便。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05000"/>
              </a:lnSpc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不足是：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铰接点多，易磨损，维护里程短；空间尺寸大，不利于其他机件的布置；操纵费力，这种结构形式目前只在一些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轻、中型货车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上采用。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05000"/>
              </a:lnSpc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</a:t>
            </a:r>
            <a:endParaRPr lang="en-US" altLang="zh-CN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一、机械式操纵机构</a:t>
            </a:r>
            <a:endParaRPr lang="zh-CN" altLang="en-US" sz="4000"/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lnSpc>
                <a:spcPct val="105000"/>
              </a:lnSpc>
              <a:buNone/>
            </a:pPr>
            <a:r>
              <a:rPr lang="en-US" altLang="zh-CN" sz="3200" b="1" dirty="0">
                <a:solidFill>
                  <a:schemeClr val="hlink"/>
                </a:solidFill>
              </a:rPr>
              <a:t>      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钢索传动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和杠杆传动基本相同，只是杠杆传动中的拉杆用钢索来代替。不足之处是：使用过程中，钢索会被拉长，导致踏板自由行程变大，造成离合器分离不彻底；不能增大踏板力，操纵较费力。因此，这种结构形式多用于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微型、轻型车辆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以及部分早期的轿车上。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05000"/>
              </a:lnSpc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一、机械式操纵机构</a:t>
            </a:r>
            <a:endParaRPr lang="zh-CN" altLang="en-US" sz="4000"/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lnSpc>
                <a:spcPct val="105000"/>
              </a:lnSpc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机械式操纵机构不论是杠杆传动还是钢索传动，在目前设计的车辆上均已被淘汰，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而以液压式操纵机构替代。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二、液压操纵机构</a:t>
            </a:r>
            <a:endParaRPr lang="zh-CN" altLang="en-US" sz="4000"/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lnSpc>
                <a:spcPct val="105000"/>
              </a:lnSpc>
              <a:buNone/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sym typeface="+mn-ea"/>
              </a:rPr>
              <a:t>   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液压式操纵机构由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踏板、主缸（又称总泵）、储液罐、工作缸（又称分泵）、分离板、分离轴承、助力弹簧及管路系统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等所组成。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eaLnBrk="1" hangingPunct="1">
              <a:lnSpc>
                <a:spcPct val="105000"/>
              </a:lnSpc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     液压操纵机构具有摩擦阻力小、质量轻、操纵轻便、接合柔和、布置方便、不受车身车架变形的影响等优点，另外由于采用了吊挂式踏板，提高了车身内的密封性，因此应用较为广泛。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二、液压操纵机构</a:t>
            </a:r>
            <a:endParaRPr lang="zh-CN" altLang="en-US" sz="4000"/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lnSpc>
                <a:spcPct val="105000"/>
              </a:lnSpc>
              <a:buNone/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sym typeface="+mn-ea"/>
              </a:rPr>
              <a:t>（1）主缸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（又称总泵）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sym typeface="+mn-ea"/>
              </a:rPr>
              <a:t>的结构和工作原理</a:t>
            </a:r>
            <a:endParaRPr lang="en-US" altLang="zh-CN" sz="32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eaLnBrk="1" hangingPunct="1">
              <a:lnSpc>
                <a:spcPct val="105000"/>
              </a:lnSpc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 离合器主缸具有以下功能：使油液通过管路流至离合器分泵，通过使用进油孔和补偿孔对温度变化和最小油液损失进行补偿，以维持正确的流量；通过储油箱补偿孔排出流体，补偿了离合器从动盘和压盘的磨损，从而无需进行周期性调整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二、液压操纵机构</a:t>
            </a:r>
            <a:endParaRPr lang="zh-CN" altLang="en-US" sz="4000"/>
          </a:p>
        </p:txBody>
      </p:sp>
      <p:pic>
        <p:nvPicPr>
          <p:cNvPr id="110595" name="Picture 3"/>
          <p:cNvPicPr>
            <a:picLocks noChangeAspect="1"/>
          </p:cNvPicPr>
          <p:nvPr/>
        </p:nvPicPr>
        <p:blipFill>
          <a:blip r:embed="rId1"/>
          <a:srcRect b="11546"/>
          <a:stretch>
            <a:fillRect/>
          </a:stretch>
        </p:blipFill>
        <p:spPr>
          <a:xfrm>
            <a:off x="1631950" y="1070610"/>
            <a:ext cx="9758045" cy="5364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297045" y="137160"/>
            <a:ext cx="3962400" cy="911860"/>
          </a:xfrm>
          <a:prstGeom prst="roundRect">
            <a:avLst/>
          </a:prstGeom>
          <a:solidFill>
            <a:srgbClr val="99E7E8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一、 概述</a:t>
            </a:r>
            <a:endParaRPr lang="zh-CN" altLang="en-US" sz="3600" b="1" i="1" dirty="0">
              <a:solidFill>
                <a:srgbClr val="FF0000"/>
              </a:solidFill>
              <a:cs typeface="+mn-ea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75640" y="1049020"/>
            <a:ext cx="1858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rPr>
              <a:t>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5970" y="1694180"/>
            <a:ext cx="8464550" cy="357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ym typeface="+mn-ea"/>
              </a:rPr>
              <a:t>1</a:t>
            </a:r>
            <a:r>
              <a:rPr lang="zh-CN" altLang="en-US" sz="3600" b="1" dirty="0">
                <a:sym typeface="+mn-ea"/>
              </a:rPr>
              <a:t>、平稳起步。</a:t>
            </a:r>
            <a:endParaRPr lang="zh-CN" altLang="en-US" sz="36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3600" b="1">
                <a:ea typeface="宋体" panose="02010600030101010101" pitchFamily="2" charset="-122"/>
              </a:rPr>
              <a:t>有了离合器，在汽车起步时就可通过离合器逐渐接合（与此同时，逐渐踩下加速踏板以增加发动机的输出转矩），利用逐渐增大的摩擦力使离合器输出的转矩逐渐增大，于是，发动机的转矩便可由小到大地传给驱动轮产生驱动力。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二、液压操纵机构（看图填空）</a:t>
            </a:r>
            <a:endParaRPr lang="zh-CN" altLang="en-US" sz="4000"/>
          </a:p>
        </p:txBody>
      </p:sp>
      <p:graphicFrame>
        <p:nvGraphicFramePr>
          <p:cNvPr id="36866" name="Object 4"/>
          <p:cNvGraphicFramePr/>
          <p:nvPr/>
        </p:nvGraphicFramePr>
        <p:xfrm>
          <a:off x="3803015" y="1084580"/>
          <a:ext cx="5457825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3448050" imgH="2962275" progId="Paint.Picture">
                  <p:embed/>
                </p:oleObj>
              </mc:Choice>
              <mc:Fallback>
                <p:oleObj name="" r:id="rId1" imgW="3448050" imgH="2962275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03015" y="1084580"/>
                        <a:ext cx="5457825" cy="4689475"/>
                      </a:xfrm>
                      <a:prstGeom prst="rect">
                        <a:avLst/>
                      </a:prstGeom>
                      <a:noFill/>
                      <a:ln w="57150" cap="flat" cmpd="sng">
                        <a:solidFill>
                          <a:srgbClr val="333333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1298575" y="2009775"/>
            <a:ext cx="1974850" cy="603885"/>
          </a:xfrm>
          <a:prstGeom prst="wedgeRoundRectCallout">
            <a:avLst>
              <a:gd name="adj1" fmla="val 134951"/>
              <a:gd name="adj2" fmla="val -647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（   </a:t>
            </a:r>
            <a:r>
              <a:rPr lang="en-US" altLang="zh-CN" sz="3200" b="1">
                <a:solidFill>
                  <a:schemeClr val="tx1"/>
                </a:solidFill>
              </a:rPr>
              <a:t>1</a:t>
            </a:r>
            <a:r>
              <a:rPr lang="zh-CN" altLang="en-US" sz="3200" b="1">
                <a:solidFill>
                  <a:schemeClr val="tx1"/>
                </a:solidFill>
              </a:rPr>
              <a:t>   ）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298575" y="2981325"/>
            <a:ext cx="1974850" cy="603885"/>
          </a:xfrm>
          <a:prstGeom prst="wedgeRoundRectCallout">
            <a:avLst>
              <a:gd name="adj1" fmla="val 151768"/>
              <a:gd name="adj2" fmla="val 6766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（   </a:t>
            </a:r>
            <a:r>
              <a:rPr lang="en-US" altLang="zh-CN" sz="3200" b="1">
                <a:solidFill>
                  <a:schemeClr val="tx1"/>
                </a:solidFill>
              </a:rPr>
              <a:t>2</a:t>
            </a:r>
            <a:r>
              <a:rPr lang="zh-CN" altLang="en-US" sz="3200" b="1">
                <a:solidFill>
                  <a:schemeClr val="tx1"/>
                </a:solidFill>
              </a:rPr>
              <a:t>   ）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485900" y="5275580"/>
            <a:ext cx="1974850" cy="603885"/>
          </a:xfrm>
          <a:prstGeom prst="wedgeRoundRectCallout">
            <a:avLst>
              <a:gd name="adj1" fmla="val 129614"/>
              <a:gd name="adj2" fmla="val 278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（   </a:t>
            </a:r>
            <a:r>
              <a:rPr lang="en-US" altLang="zh-CN" sz="3200" b="1">
                <a:solidFill>
                  <a:schemeClr val="tx1"/>
                </a:solidFill>
              </a:rPr>
              <a:t>3</a:t>
            </a:r>
            <a:r>
              <a:rPr lang="zh-CN" altLang="en-US" sz="3200" b="1">
                <a:solidFill>
                  <a:schemeClr val="tx1"/>
                </a:solidFill>
              </a:rPr>
              <a:t>   ）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634990" y="2106930"/>
            <a:ext cx="1974850" cy="603885"/>
          </a:xfrm>
          <a:prstGeom prst="wedgeRoundRectCallout">
            <a:avLst>
              <a:gd name="adj1" fmla="val 50128"/>
              <a:gd name="adj2" fmla="val 35252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（   </a:t>
            </a:r>
            <a:r>
              <a:rPr lang="en-US" altLang="zh-CN" sz="3200" b="1">
                <a:solidFill>
                  <a:schemeClr val="tx1"/>
                </a:solidFill>
              </a:rPr>
              <a:t>4</a:t>
            </a:r>
            <a:r>
              <a:rPr lang="zh-CN" altLang="en-US" sz="3200" b="1">
                <a:solidFill>
                  <a:schemeClr val="tx1"/>
                </a:solidFill>
              </a:rPr>
              <a:t>   ）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9624695" y="648970"/>
            <a:ext cx="1974850" cy="603885"/>
          </a:xfrm>
          <a:prstGeom prst="wedgeRoundRectCallout">
            <a:avLst>
              <a:gd name="adj1" fmla="val -114147"/>
              <a:gd name="adj2" fmla="val 16019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（   </a:t>
            </a:r>
            <a:r>
              <a:rPr lang="en-US" altLang="zh-CN" sz="3200" b="1">
                <a:solidFill>
                  <a:schemeClr val="tx1"/>
                </a:solidFill>
              </a:rPr>
              <a:t>5</a:t>
            </a:r>
            <a:r>
              <a:rPr lang="zh-CN" altLang="en-US" sz="3200" b="1">
                <a:solidFill>
                  <a:schemeClr val="tx1"/>
                </a:solidFill>
              </a:rPr>
              <a:t>   ）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805670" y="2106930"/>
            <a:ext cx="1974850" cy="603885"/>
          </a:xfrm>
          <a:prstGeom prst="wedgeRoundRectCallout">
            <a:avLst>
              <a:gd name="adj1" fmla="val -110321"/>
              <a:gd name="adj2" fmla="val 4516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（   </a:t>
            </a:r>
            <a:r>
              <a:rPr lang="en-US" altLang="zh-CN" sz="3200" b="1">
                <a:solidFill>
                  <a:schemeClr val="tx1"/>
                </a:solidFill>
              </a:rPr>
              <a:t>6</a:t>
            </a:r>
            <a:r>
              <a:rPr lang="zh-CN" altLang="en-US" sz="3200" b="1">
                <a:solidFill>
                  <a:schemeClr val="tx1"/>
                </a:solidFill>
              </a:rPr>
              <a:t>   ）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9805670" y="3585210"/>
            <a:ext cx="1974850" cy="603885"/>
          </a:xfrm>
          <a:prstGeom prst="wedgeRoundRectCallout">
            <a:avLst>
              <a:gd name="adj1" fmla="val -96559"/>
              <a:gd name="adj2" fmla="val 4526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（   </a:t>
            </a:r>
            <a:r>
              <a:rPr lang="en-US" altLang="zh-CN" sz="3200" b="1">
                <a:solidFill>
                  <a:schemeClr val="tx1"/>
                </a:solidFill>
              </a:rPr>
              <a:t>7</a:t>
            </a:r>
            <a:r>
              <a:rPr lang="zh-CN" altLang="en-US" sz="3200" b="1">
                <a:solidFill>
                  <a:schemeClr val="tx1"/>
                </a:solidFill>
              </a:rPr>
              <a:t>  ）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9805670" y="4512310"/>
            <a:ext cx="1974850" cy="603885"/>
          </a:xfrm>
          <a:prstGeom prst="wedgeRoundRectCallout">
            <a:avLst>
              <a:gd name="adj1" fmla="val -117942"/>
              <a:gd name="adj2" fmla="val -97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（   </a:t>
            </a:r>
            <a:r>
              <a:rPr lang="en-US" altLang="zh-CN" sz="3200" b="1">
                <a:solidFill>
                  <a:schemeClr val="tx1"/>
                </a:solidFill>
              </a:rPr>
              <a:t>8</a:t>
            </a:r>
            <a:r>
              <a:rPr lang="zh-CN" altLang="en-US" sz="3200" b="1">
                <a:solidFill>
                  <a:schemeClr val="tx1"/>
                </a:solidFill>
              </a:rPr>
              <a:t>  ）</a:t>
            </a:r>
            <a:endParaRPr lang="zh-CN" alt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016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zh-CN" b="1" dirty="0"/>
              <a:t>                            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作业</a:t>
            </a:r>
            <a:endParaRPr lang="zh-CN" alt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0163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、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汽车离合器的作用有哪些？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摩擦式离合器的基本结构组成有哪些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297045" y="137160"/>
            <a:ext cx="3962400" cy="911860"/>
          </a:xfrm>
          <a:prstGeom prst="roundRect">
            <a:avLst/>
          </a:prstGeom>
          <a:solidFill>
            <a:srgbClr val="99E7E8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一、 概述</a:t>
            </a:r>
            <a:endParaRPr lang="zh-CN" altLang="en-US" sz="3600" b="1" i="1" dirty="0">
              <a:solidFill>
                <a:srgbClr val="FF0000"/>
              </a:solidFill>
              <a:cs typeface="+mn-ea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75640" y="1049020"/>
            <a:ext cx="1858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rPr>
              <a:t>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5970" y="1694180"/>
            <a:ext cx="9649460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ym typeface="+mn-ea"/>
              </a:rPr>
              <a:t>2</a:t>
            </a:r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、便于换挡</a:t>
            </a:r>
            <a:r>
              <a:rPr lang="zh-CN" altLang="en-US" sz="3600" b="1" dirty="0">
                <a:sym typeface="+mn-ea"/>
              </a:rPr>
              <a:t>。</a:t>
            </a:r>
            <a:endParaRPr lang="zh-CN" altLang="en-US" sz="36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3600" b="1">
                <a:ea typeface="宋体" panose="02010600030101010101" pitchFamily="2" charset="-122"/>
              </a:rPr>
              <a:t>利用离合器的分离来切断动力传递，便于挂入所需挡位。汽车上采用的手动齿轮式变速器，在变换挡位时，需将发动机的动力切断，从而使原啮合的齿轮易于分离，这样需啮合两齿轮的圆周速度能更快的达到同步，减小换挡冲击以便于挂挡，同时可避免或减轻齿轮的撞击现象。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296410" y="109220"/>
            <a:ext cx="3962400" cy="911860"/>
          </a:xfrm>
          <a:prstGeom prst="roundRect">
            <a:avLst/>
          </a:prstGeom>
          <a:solidFill>
            <a:srgbClr val="99E7E8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一、 概述</a:t>
            </a:r>
            <a:endParaRPr lang="zh-CN" altLang="en-US" sz="3600" b="1" i="1" dirty="0">
              <a:solidFill>
                <a:srgbClr val="FF0000"/>
              </a:solidFill>
              <a:cs typeface="+mn-ea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06095" y="1265555"/>
            <a:ext cx="1858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功用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5335" y="1786890"/>
            <a:ext cx="9494520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ym typeface="+mn-ea"/>
              </a:rPr>
              <a:t>3</a:t>
            </a:r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、防止传动系过载</a:t>
            </a:r>
            <a:r>
              <a:rPr lang="zh-CN" altLang="en-US" sz="3600" b="1" dirty="0">
                <a:sym typeface="+mn-ea"/>
              </a:rPr>
              <a:t>。</a:t>
            </a:r>
            <a:endParaRPr lang="zh-CN" altLang="en-US" sz="3600" b="1" dirty="0"/>
          </a:p>
          <a:p>
            <a:pPr marL="0" lvl="1" eaLnBrk="1" hangingPunct="1">
              <a:lnSpc>
                <a:spcPct val="90000"/>
              </a:lnSpc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当汽车紧急制动时，驱动车轮突然减速，如果没有离合器，则发动机将因和传动系刚性连接而急剧降低转速，使发动机和传动系中的运动件产生很大惯性力矩（其数值将远远超过发动机正常工况下所发生的最大扭矩），从而使传动系过载而造成机件损坏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36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338955" y="193675"/>
            <a:ext cx="3962400" cy="911860"/>
          </a:xfrm>
          <a:prstGeom prst="roundRect">
            <a:avLst/>
          </a:prstGeom>
          <a:solidFill>
            <a:srgbClr val="99E7E8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一、 概述</a:t>
            </a:r>
            <a:endParaRPr lang="zh-CN" altLang="en-US" sz="3600" b="1" i="1" dirty="0">
              <a:solidFill>
                <a:srgbClr val="FF0000"/>
              </a:solidFill>
              <a:cs typeface="+mn-ea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48640" y="1308100"/>
            <a:ext cx="1858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功用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7880" y="1889125"/>
            <a:ext cx="8464550" cy="1585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>
                <a:ea typeface="宋体" panose="02010600030101010101" pitchFamily="2" charset="-122"/>
              </a:rPr>
              <a:t>4</a:t>
            </a:r>
            <a:r>
              <a:rPr lang="zh-CN" altLang="en-US" sz="3600" b="1">
                <a:ea typeface="宋体" panose="02010600030101010101" pitchFamily="2" charset="-122"/>
              </a:rPr>
              <a:t>、传递转矩</a:t>
            </a:r>
            <a:endParaRPr lang="zh-CN" altLang="en-US" sz="3600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3600" b="1">
                <a:ea typeface="宋体" panose="02010600030101010101" pitchFamily="2" charset="-122"/>
              </a:rPr>
              <a:t>在汽车机械式传动系中，发动机转矩是利用离合器的摩擦力矩传递给驱动轮。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254500" y="236220"/>
            <a:ext cx="3962400" cy="911860"/>
          </a:xfrm>
          <a:prstGeom prst="roundRect">
            <a:avLst/>
          </a:prstGeom>
          <a:solidFill>
            <a:srgbClr val="99E7E8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一、 概述</a:t>
            </a:r>
            <a:endParaRPr lang="zh-CN" altLang="en-US" sz="3600" b="1" i="1" dirty="0">
              <a:solidFill>
                <a:srgbClr val="FF0000"/>
              </a:solidFill>
              <a:cs typeface="+mn-ea"/>
              <a:sym typeface="+mn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764030" y="1148080"/>
            <a:ext cx="2778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rPr>
              <a:t>性能要求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891030" y="1793240"/>
            <a:ext cx="9272270" cy="2582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ym typeface="+mn-ea"/>
              </a:rPr>
              <a:t>1</a:t>
            </a:r>
            <a:r>
              <a:rPr lang="zh-CN" altLang="en-US" sz="3600" b="1" dirty="0">
                <a:sym typeface="+mn-ea"/>
              </a:rPr>
              <a:t>、保证发动机最大扭矩输出。</a:t>
            </a:r>
            <a:endParaRPr lang="zh-CN" altLang="en-US" sz="36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ym typeface="+mn-ea"/>
              </a:rPr>
              <a:t>2</a:t>
            </a:r>
            <a:r>
              <a:rPr lang="zh-CN" altLang="en-US" sz="3600" b="1" dirty="0">
                <a:sym typeface="+mn-ea"/>
              </a:rPr>
              <a:t>、分离彻底，接合平顺。</a:t>
            </a:r>
            <a:endParaRPr lang="zh-CN" altLang="en-US" sz="36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ym typeface="+mn-ea"/>
              </a:rPr>
              <a:t>3</a:t>
            </a:r>
            <a:r>
              <a:rPr lang="zh-CN" altLang="en-US" sz="3600" b="1" dirty="0">
                <a:sym typeface="+mn-ea"/>
              </a:rPr>
              <a:t>、良好的散热能力。</a:t>
            </a:r>
            <a:endParaRPr lang="zh-CN" altLang="en-US" sz="36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ym typeface="+mn-ea"/>
              </a:rPr>
              <a:t>4</a:t>
            </a:r>
            <a:r>
              <a:rPr lang="zh-CN" altLang="en-US" sz="3600" b="1" dirty="0">
                <a:sym typeface="+mn-ea"/>
              </a:rPr>
              <a:t>、操作轻便。</a:t>
            </a:r>
            <a:endParaRPr lang="zh-CN" altLang="en-US" sz="36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ym typeface="+mn-ea"/>
              </a:rPr>
              <a:t>5</a:t>
            </a:r>
            <a:r>
              <a:rPr lang="zh-CN" altLang="en-US" sz="3600" b="1" dirty="0">
                <a:sym typeface="+mn-ea"/>
              </a:rPr>
              <a:t>、从动部分质量小，减少换档时的冲击。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3676015" y="959485"/>
            <a:ext cx="3962400" cy="911860"/>
          </a:xfrm>
          <a:prstGeom prst="roundRect">
            <a:avLst/>
          </a:prstGeom>
          <a:solidFill>
            <a:srgbClr val="99E7E8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一、 概述</a:t>
            </a:r>
            <a:endParaRPr lang="zh-CN" altLang="en-US" sz="3200" b="1" i="1" dirty="0">
              <a:solidFill>
                <a:srgbClr val="FF0000"/>
              </a:solidFill>
              <a:cs typeface="+mn-ea"/>
              <a:sym typeface="+mn-ea"/>
            </a:endParaRPr>
          </a:p>
        </p:txBody>
      </p:sp>
      <p:sp>
        <p:nvSpPr>
          <p:cNvPr id="90115" name="Rectangle 3"/>
          <p:cNvSpPr>
            <a:spLocks noGrp="1"/>
          </p:cNvSpPr>
          <p:nvPr>
            <p:ph idx="1"/>
          </p:nvPr>
        </p:nvSpPr>
        <p:spPr>
          <a:xfrm>
            <a:off x="644525" y="2247900"/>
            <a:ext cx="10025380" cy="236220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buNone/>
            </a:pPr>
            <a:r>
              <a:rPr lang="en-US" altLang="zh-CN" sz="3600" dirty="0"/>
              <a:t>   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</a:rPr>
              <a:t>离合器位于发动机与变速器之间．是汽车传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</a:rPr>
              <a:t>动系中直接与发动机相联系的总成，用来切断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</a:rPr>
              <a:t>和实现发动机对传动系的动力传递。</a:t>
            </a:r>
            <a:r>
              <a:rPr lang="zh-CN" altLang="en-US" sz="3600" dirty="0"/>
              <a:t> </a:t>
            </a:r>
            <a:endParaRPr lang="zh-CN" altLang="en-US" sz="3600" dirty="0"/>
          </a:p>
        </p:txBody>
      </p:sp>
      <p:pic>
        <p:nvPicPr>
          <p:cNvPr id="90119" name="Picture 9" descr="p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2190" y="3724910"/>
            <a:ext cx="3333750" cy="1978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PLACING_PICTURE_USER_VIEWPORT" val="{&quot;height&quot;:7017.5007874015746,&quot;width&quot;:7937.4992125984254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nwersin">
      <a:majorFont>
        <a:latin typeface=""/>
        <a:ea typeface="华文新魏"/>
        <a:cs typeface=""/>
      </a:majorFont>
      <a:minorFont>
        <a:latin typeface="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3255</Words>
  <Application>WPS 演示</Application>
  <PresentationFormat>宽屏</PresentationFormat>
  <Paragraphs>322</Paragraphs>
  <Slides>41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Wingdings 2</vt:lpstr>
      <vt:lpstr>Wingdings</vt:lpstr>
      <vt:lpstr>楷体_GB2312</vt:lpstr>
      <vt:lpstr>新宋体</vt:lpstr>
      <vt:lpstr>Arial Unicode MS</vt:lpstr>
      <vt:lpstr>华文新魏</vt:lpstr>
      <vt:lpstr>楷体</vt:lpstr>
      <vt:lpstr>Times New Roman</vt:lpstr>
      <vt:lpstr>Office 主题​​</vt:lpstr>
      <vt:lpstr>1_Office 主题​​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判断题（选“A”和“B”，A是对，B是错）</vt:lpstr>
      <vt:lpstr>PowerPoint 演示文稿</vt:lpstr>
      <vt:lpstr>PowerPoint 演示文稿</vt:lpstr>
      <vt:lpstr>PowerPoint 演示文稿</vt:lpstr>
      <vt:lpstr>                  膜片弹簧式离合器</vt:lpstr>
      <vt:lpstr>                  膜片弹簧式离合器</vt:lpstr>
      <vt:lpstr>                  膜片弹簧式离合器</vt:lpstr>
      <vt:lpstr>                    膜片弹簧式离合器</vt:lpstr>
      <vt:lpstr>单项选择题</vt:lpstr>
      <vt:lpstr>摩擦式离合器的基本结构组成</vt:lpstr>
      <vt:lpstr>摩擦式离合器的基本结构组成</vt:lpstr>
      <vt:lpstr>摩擦式离合器的基本结构组成</vt:lpstr>
      <vt:lpstr>摩擦式离合器的基本结构组成</vt:lpstr>
      <vt:lpstr>单项选择题</vt:lpstr>
      <vt:lpstr>主动部分</vt:lpstr>
      <vt:lpstr>PowerPoint 演示文稿</vt:lpstr>
      <vt:lpstr>从动部分</vt:lpstr>
      <vt:lpstr>从动盘</vt:lpstr>
      <vt:lpstr>压紧装置</vt:lpstr>
      <vt:lpstr>操纵机构</vt:lpstr>
      <vt:lpstr>操纵机构</vt:lpstr>
      <vt:lpstr>一、机械式操纵机构</vt:lpstr>
      <vt:lpstr>一、机械式操纵机构</vt:lpstr>
      <vt:lpstr>一、机械式操纵机构        </vt:lpstr>
      <vt:lpstr>一、机械式操纵机构</vt:lpstr>
      <vt:lpstr>一、机械式操纵机构</vt:lpstr>
      <vt:lpstr>一、机械式操纵机构</vt:lpstr>
      <vt:lpstr>二、液压操纵机构</vt:lpstr>
      <vt:lpstr>二、液压操纵机构</vt:lpstr>
      <vt:lpstr>二、液压操纵机构</vt:lpstr>
      <vt:lpstr>二、液压操纵机构（看图填空）</vt:lpstr>
      <vt:lpstr>                             作业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酷杏</cp:lastModifiedBy>
  <cp:revision>112</cp:revision>
  <dcterms:created xsi:type="dcterms:W3CDTF">2019-06-19T02:08:00Z</dcterms:created>
  <dcterms:modified xsi:type="dcterms:W3CDTF">2020-05-24T13:51:42Z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