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44" r:id="rId2"/>
    <p:sldId id="545" r:id="rId3"/>
    <p:sldId id="307" r:id="rId4"/>
    <p:sldId id="810" r:id="rId5"/>
    <p:sldId id="508" r:id="rId6"/>
    <p:sldId id="798" r:id="rId7"/>
    <p:sldId id="510" r:id="rId8"/>
    <p:sldId id="812" r:id="rId9"/>
    <p:sldId id="837" r:id="rId10"/>
    <p:sldId id="581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玉丹" initials="李" lastIdx="1" clrIdx="0">
    <p:extLst>
      <p:ext uri="{19B8F6BF-5375-455C-9EA6-DF929625EA0E}">
        <p15:presenceInfo xmlns:p15="http://schemas.microsoft.com/office/powerpoint/2012/main" userId="a37cabdd090a0e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BE9"/>
    <a:srgbClr val="24E45F"/>
    <a:srgbClr val="F711D1"/>
    <a:srgbClr val="811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30" autoAdjust="0"/>
  </p:normalViewPr>
  <p:slideViewPr>
    <p:cSldViewPr snapToGrid="0">
      <p:cViewPr varScale="1">
        <p:scale>
          <a:sx n="92" d="100"/>
          <a:sy n="92" d="100"/>
        </p:scale>
        <p:origin x="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B1B1-D084-40F3-A8CC-6C808683DC69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B2CA-97E2-417C-BA7A-89DEDF11C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78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32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9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7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08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51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CDC5EE-AA64-4C64-AA7D-C57DE085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AAA489-1476-41B7-B30F-82BD8AA7E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510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D2FEA00-33F4-412E-BFE4-EAE7E7191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3903663"/>
            <a:ext cx="10972800" cy="2152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02F31B1-9F54-4264-9218-22A80628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E3FDCDC-83D7-4C82-97B9-A002A301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535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583424" y="2695929"/>
            <a:ext cx="520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rgbClr val="2280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任务一   母猪的接产与护理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83424" y="3730039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rgbClr val="5858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任务二   哺乳母猪的饲养管理</a:t>
            </a:r>
          </a:p>
        </p:txBody>
      </p:sp>
      <p:sp>
        <p:nvSpPr>
          <p:cNvPr id="8" name="箭头: 五边形 7"/>
          <p:cNvSpPr/>
          <p:nvPr/>
        </p:nvSpPr>
        <p:spPr>
          <a:xfrm>
            <a:off x="1014494" y="837702"/>
            <a:ext cx="5752257" cy="118659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a typeface="【苹果】迟暮朝朝醉晚灯" panose="02000500000000000000" pitchFamily="2" charset="-122"/>
              </a:rPr>
              <a:t>项目五 哺乳母猪生产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140CD16-BEE0-44CD-8AC6-48AF1CDF6E52}"/>
              </a:ext>
            </a:extLst>
          </p:cNvPr>
          <p:cNvSpPr txBox="1"/>
          <p:nvPr/>
        </p:nvSpPr>
        <p:spPr>
          <a:xfrm>
            <a:off x="6583424" y="4797975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任务三   哺乳仔猪的饲养管理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A9799EC-4DB2-4687-A589-8665F0F1E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94" y="2773882"/>
            <a:ext cx="5076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9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18943F-0D73-43DE-A782-47DE34B3141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2159000"/>
            <a:ext cx="10515600" cy="4351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7200" dirty="0">
                <a:solidFill>
                  <a:srgbClr val="000099"/>
                </a:solidFill>
                <a:ea typeface="华文行楷" pitchFamily="2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0706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8345" y="31750"/>
            <a:ext cx="6770404" cy="67704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394" y="1668308"/>
            <a:ext cx="4267881" cy="433813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158441" y="2983838"/>
            <a:ext cx="3365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endParaRPr lang="en-US" altLang="zh-CN" sz="4800" kern="0" dirty="0">
              <a:solidFill>
                <a:srgbClr val="AE5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8565">
              <a:defRPr/>
            </a:pPr>
            <a:r>
              <a:rPr lang="zh-CN" altLang="en-US" sz="4800" kern="0" dirty="0">
                <a:solidFill>
                  <a:srgbClr val="AE5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母猪的接产与护理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83304" y="2441738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任务一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06DE5CA-508D-4A75-8D18-00FFFD3C98C9}"/>
              </a:ext>
            </a:extLst>
          </p:cNvPr>
          <p:cNvSpPr txBox="1"/>
          <p:nvPr/>
        </p:nvSpPr>
        <p:spPr>
          <a:xfrm>
            <a:off x="7267405" y="1178582"/>
            <a:ext cx="4457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一、分娩前的准备工作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2944A78-15CA-41E1-AAFF-FF3B413FBB8A}"/>
              </a:ext>
            </a:extLst>
          </p:cNvPr>
          <p:cNvSpPr txBox="1"/>
          <p:nvPr/>
        </p:nvSpPr>
        <p:spPr>
          <a:xfrm>
            <a:off x="7260478" y="2922108"/>
            <a:ext cx="4533284" cy="59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二、分娩母猪接产</a:t>
            </a:r>
          </a:p>
        </p:txBody>
      </p:sp>
      <p:sp>
        <p:nvSpPr>
          <p:cNvPr id="13" name="圆角矩形 51">
            <a:extLst>
              <a:ext uri="{FF2B5EF4-FFF2-40B4-BE49-F238E27FC236}">
                <a16:creationId xmlns:a16="http://schemas.microsoft.com/office/drawing/2014/main" xmlns="" id="{F9391E40-1D38-4132-9B31-9F4A1103F3AC}"/>
              </a:ext>
            </a:extLst>
          </p:cNvPr>
          <p:cNvSpPr/>
          <p:nvPr/>
        </p:nvSpPr>
        <p:spPr>
          <a:xfrm>
            <a:off x="7180733" y="897405"/>
            <a:ext cx="4544291" cy="1147131"/>
          </a:xfrm>
          <a:prstGeom prst="roundRect">
            <a:avLst/>
          </a:prstGeom>
          <a:noFill/>
          <a:ln>
            <a:solidFill>
              <a:srgbClr val="5858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51">
            <a:extLst>
              <a:ext uri="{FF2B5EF4-FFF2-40B4-BE49-F238E27FC236}">
                <a16:creationId xmlns:a16="http://schemas.microsoft.com/office/drawing/2014/main" xmlns="" id="{CC70BE93-6CE4-4A4C-9355-15B0410F936E}"/>
              </a:ext>
            </a:extLst>
          </p:cNvPr>
          <p:cNvSpPr/>
          <p:nvPr/>
        </p:nvSpPr>
        <p:spPr>
          <a:xfrm>
            <a:off x="7206136" y="2688014"/>
            <a:ext cx="4544291" cy="1195647"/>
          </a:xfrm>
          <a:prstGeom prst="roundRect">
            <a:avLst/>
          </a:prstGeom>
          <a:noFill/>
          <a:ln>
            <a:solidFill>
              <a:srgbClr val="5858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81A1C89-52FD-4B50-AF03-1A95F858CD0B}"/>
              </a:ext>
            </a:extLst>
          </p:cNvPr>
          <p:cNvSpPr txBox="1"/>
          <p:nvPr/>
        </p:nvSpPr>
        <p:spPr>
          <a:xfrm>
            <a:off x="7316861" y="4400443"/>
            <a:ext cx="4306179" cy="100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三、产后母猪和新生仔猪的处理</a:t>
            </a:r>
          </a:p>
        </p:txBody>
      </p:sp>
      <p:sp>
        <p:nvSpPr>
          <p:cNvPr id="16" name="圆角矩形 51">
            <a:extLst>
              <a:ext uri="{FF2B5EF4-FFF2-40B4-BE49-F238E27FC236}">
                <a16:creationId xmlns:a16="http://schemas.microsoft.com/office/drawing/2014/main" xmlns="" id="{A177C8DB-F2C5-480A-A95B-ACB50A0A4993}"/>
              </a:ext>
            </a:extLst>
          </p:cNvPr>
          <p:cNvSpPr/>
          <p:nvPr/>
        </p:nvSpPr>
        <p:spPr>
          <a:xfrm>
            <a:off x="7162800" y="4306252"/>
            <a:ext cx="4544291" cy="1195647"/>
          </a:xfrm>
          <a:prstGeom prst="roundRect">
            <a:avLst/>
          </a:prstGeom>
          <a:noFill/>
          <a:ln>
            <a:solidFill>
              <a:srgbClr val="5858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922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bldLvl="0" animBg="1"/>
      <p:bldP spid="14" grpId="0" bldLvl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26638" y="696250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一、分娩前准备工作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2595A13-DD5B-45FE-BB4F-19D7EA234DAF}"/>
              </a:ext>
            </a:extLst>
          </p:cNvPr>
          <p:cNvSpPr txBox="1"/>
          <p:nvPr/>
        </p:nvSpPr>
        <p:spPr>
          <a:xfrm>
            <a:off x="1063867" y="1858128"/>
            <a:ext cx="10355974" cy="3852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（一）产房的准备和消毒</a:t>
            </a:r>
            <a:endParaRPr lang="en-US" altLang="zh-CN" sz="3200" b="1" dirty="0"/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产房要求经常保持清洁卫生、干燥、空气新鲜、光线充足、通风良好且</a:t>
            </a:r>
            <a:r>
              <a:rPr lang="zh-CN" altLang="en-US" sz="2400" dirty="0">
                <a:latin typeface="宋体" panose="02010600030101010101" pitchFamily="2" charset="-122"/>
              </a:rPr>
              <a:t>无穿堂风。产房内设有护仔栏</a:t>
            </a:r>
            <a:r>
              <a:rPr lang="zh-CN" altLang="en-US" sz="2400" dirty="0"/>
              <a:t>，同时安装好保温箱，准备好红外线保温灯或保温板等取暖设备。</a:t>
            </a:r>
            <a:endParaRPr lang="en-US" altLang="zh-CN" sz="2400" dirty="0"/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舍内温度控制在</a:t>
            </a:r>
            <a:r>
              <a:rPr lang="en-US" altLang="zh-CN" sz="2400" dirty="0"/>
              <a:t>15-22℃</a:t>
            </a:r>
            <a:r>
              <a:rPr lang="zh-CN" altLang="en-US" sz="2400" dirty="0"/>
              <a:t>，相对湿度</a:t>
            </a:r>
            <a:r>
              <a:rPr lang="en-US" altLang="zh-CN" sz="2400" dirty="0"/>
              <a:t>50%-80%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使用前</a:t>
            </a:r>
            <a:r>
              <a:rPr lang="en-US" altLang="zh-CN" sz="2400" dirty="0"/>
              <a:t>1</a:t>
            </a:r>
            <a:r>
              <a:rPr lang="zh-CN" altLang="en-US" sz="2400" dirty="0"/>
              <a:t>周，用</a:t>
            </a:r>
            <a:r>
              <a:rPr lang="en-US" altLang="zh-CN" sz="2400" dirty="0"/>
              <a:t>2%</a:t>
            </a:r>
            <a:r>
              <a:rPr lang="zh-CN" altLang="en-US" sz="2400" dirty="0"/>
              <a:t>氢氧化钠水溶液或其他消毒液进行彻底消毒后用清水冲洗，再采用熏蒸消毒后通风干燥后备用。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5CCF527B-C179-4DE9-AFB5-082111492287}"/>
              </a:ext>
            </a:extLst>
          </p:cNvPr>
          <p:cNvCxnSpPr/>
          <p:nvPr/>
        </p:nvCxnSpPr>
        <p:spPr>
          <a:xfrm flipV="1">
            <a:off x="835660" y="1606316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9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F6FBEBCD-D0CD-45C2-9C5C-98B8B55E2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67987"/>
            <a:ext cx="10515600" cy="1325563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/>
            </a:r>
            <a:br>
              <a:rPr lang="zh-CN" altLang="en-US" sz="3200" b="1" dirty="0">
                <a:latin typeface="+mn-ea"/>
                <a:ea typeface="+mn-ea"/>
              </a:rPr>
            </a:br>
            <a:r>
              <a:rPr lang="zh-CN" altLang="en-US" sz="3200" b="1" dirty="0">
                <a:latin typeface="+mn-ea"/>
                <a:ea typeface="+mn-ea"/>
              </a:rPr>
              <a:t>（一）产房的准备和消毒</a:t>
            </a:r>
            <a:r>
              <a:rPr lang="en-US" altLang="zh-CN" sz="3200" b="1" dirty="0"/>
              <a:t/>
            </a:r>
            <a:br>
              <a:rPr lang="en-US" altLang="zh-CN" sz="3200" b="1" dirty="0"/>
            </a:b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5650ACEA-8705-420D-A6DC-0988323F0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2520" y="233076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CN" altLang="en-US" b="1" dirty="0"/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宋体" panose="02010600030101010101" pitchFamily="2" charset="-122"/>
              </a:rPr>
              <a:t>冲栏消毒</a:t>
            </a:r>
            <a:r>
              <a:rPr lang="zh-CN" altLang="en-US" dirty="0">
                <a:latin typeface="宋体" panose="02010600030101010101" pitchFamily="2" charset="-122"/>
              </a:rPr>
              <a:t>：</a:t>
            </a:r>
            <a:endParaRPr lang="en-US" altLang="zh-CN" dirty="0">
              <a:latin typeface="宋体" panose="02010600030101010101" pitchFamily="2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宋体" panose="02010600030101010101" pitchFamily="2" charset="-122"/>
              </a:rPr>
              <a:t>    搬移产房所有物品，包括保温箱、记录本等→猪舍密封→</a:t>
            </a:r>
            <a:r>
              <a:rPr lang="en-US" altLang="zh-CN" dirty="0">
                <a:latin typeface="宋体" panose="02010600030101010101" pitchFamily="2" charset="-122"/>
              </a:rPr>
              <a:t>2%</a:t>
            </a:r>
            <a:r>
              <a:rPr lang="zh-CN" altLang="en-US" dirty="0">
                <a:latin typeface="宋体" panose="02010600030101010101" pitchFamily="2" charset="-122"/>
              </a:rPr>
              <a:t>烧碱将猪舍内部喷湿作用</a:t>
            </a:r>
            <a:r>
              <a:rPr lang="en-US" altLang="zh-CN" dirty="0">
                <a:latin typeface="宋体" panose="02010600030101010101" pitchFamily="2" charset="-122"/>
              </a:rPr>
              <a:t>1-2</a:t>
            </a:r>
            <a:r>
              <a:rPr lang="zh-CN" altLang="en-US" dirty="0">
                <a:latin typeface="宋体" panose="02010600030101010101" pitchFamily="2" charset="-122"/>
              </a:rPr>
              <a:t>小时→清洗→清水冲洗→猪舍晾干后使用福尔马林熏蒸消毒</a:t>
            </a:r>
            <a:r>
              <a:rPr lang="en-US" altLang="zh-CN" dirty="0">
                <a:latin typeface="宋体" panose="02010600030101010101" pitchFamily="2" charset="-122"/>
              </a:rPr>
              <a:t>12-24</a:t>
            </a:r>
            <a:r>
              <a:rPr lang="zh-CN" altLang="en-US" dirty="0">
                <a:latin typeface="宋体" panose="02010600030101010101" pitchFamily="2" charset="-122"/>
              </a:rPr>
              <a:t>小时→门窗通风干燥备用。</a:t>
            </a:r>
            <a:endParaRPr lang="en-US" altLang="zh-CN" dirty="0">
              <a:latin typeface="宋体" panose="02010600030101010101" pitchFamily="2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宋体" panose="02010600030101010101" pitchFamily="2" charset="-122"/>
              </a:rPr>
              <a:t>    清洗时需用高压水枪将产床、料槽、保温箱及猪舍过道、粪沟等各个角落彻底冲洗干净，尤其注意清除墙角和产床缝隙处积累的粪便及污物。</a:t>
            </a:r>
            <a:endParaRPr lang="en-US" altLang="zh-CN" dirty="0">
              <a:latin typeface="宋体" panose="02010600030101010101" pitchFamily="2" charset="-122"/>
            </a:endParaRP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altLang="zh-CN" dirty="0">
                <a:latin typeface="宋体" panose="02010600030101010101" pitchFamily="2" charset="-122"/>
              </a:rPr>
              <a:t>     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89565754-9272-44F5-BEAF-A9CDB473738A}"/>
              </a:ext>
            </a:extLst>
          </p:cNvPr>
          <p:cNvCxnSpPr/>
          <p:nvPr/>
        </p:nvCxnSpPr>
        <p:spPr>
          <a:xfrm flipV="1">
            <a:off x="1012520" y="164592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5CF144E-6828-4274-9AAE-EA78910C733C}"/>
              </a:ext>
            </a:extLst>
          </p:cNvPr>
          <p:cNvSpPr txBox="1">
            <a:spLocks noChangeArrowheads="1"/>
          </p:cNvSpPr>
          <p:nvPr/>
        </p:nvSpPr>
        <p:spPr>
          <a:xfrm>
            <a:off x="1012520" y="757210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一、分娩前准备工作</a:t>
            </a:r>
          </a:p>
        </p:txBody>
      </p:sp>
    </p:spTree>
    <p:extLst>
      <p:ext uri="{BB962C8B-B14F-4D97-AF65-F5344CB8AC3E}">
        <p14:creationId xmlns:p14="http://schemas.microsoft.com/office/powerpoint/2010/main" val="7759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>
            <a:extLst>
              <a:ext uri="{FF2B5EF4-FFF2-40B4-BE49-F238E27FC236}">
                <a16:creationId xmlns:a16="http://schemas.microsoft.com/office/drawing/2014/main" xmlns="" id="{11FB8BE7-73E8-4F37-A6D0-1B5BED64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81" y="2116898"/>
            <a:ext cx="5029200" cy="420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7" name="Rectangle 3">
            <a:extLst>
              <a:ext uri="{FF2B5EF4-FFF2-40B4-BE49-F238E27FC236}">
                <a16:creationId xmlns:a16="http://schemas.microsoft.com/office/drawing/2014/main" xmlns="" id="{D3821A79-BE81-4C21-9E15-B3285CB07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5577" y="128739"/>
            <a:ext cx="4377586" cy="1274175"/>
          </a:xfrm>
          <a:noFill/>
          <a:ln/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产房的准备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CC2BE24-3D1E-4F1B-B3BA-CF2E4C90A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522" y="2033340"/>
            <a:ext cx="4906944" cy="42860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84778" y="582281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一、分娩前准备工作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2595A13-DD5B-45FE-BB4F-19D7EA234DAF}"/>
              </a:ext>
            </a:extLst>
          </p:cNvPr>
          <p:cNvSpPr txBox="1"/>
          <p:nvPr/>
        </p:nvSpPr>
        <p:spPr>
          <a:xfrm>
            <a:off x="952107" y="1451728"/>
            <a:ext cx="10609416" cy="551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（二）接产用具的准备</a:t>
            </a:r>
            <a:endParaRPr lang="en-US" altLang="zh-CN" sz="32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药品、药具的准备                                                                                      </a:t>
            </a:r>
            <a:r>
              <a:rPr lang="en-US" altLang="zh-CN" sz="2400" dirty="0"/>
              <a:t>5%</a:t>
            </a:r>
            <a:r>
              <a:rPr lang="zh-CN" altLang="en-US" sz="2400" dirty="0"/>
              <a:t>碘酊、</a:t>
            </a:r>
            <a:r>
              <a:rPr lang="en-US" altLang="zh-CN" sz="2400" dirty="0"/>
              <a:t>0.1%</a:t>
            </a:r>
            <a:r>
              <a:rPr lang="zh-CN" altLang="en-US" sz="2400" dirty="0"/>
              <a:t>高锰酸钾溶液或</a:t>
            </a:r>
            <a:r>
              <a:rPr lang="en-US" altLang="zh-CN" sz="2400" dirty="0"/>
              <a:t>2%~5%</a:t>
            </a:r>
            <a:r>
              <a:rPr lang="zh-CN" altLang="en-US" sz="2400" dirty="0"/>
              <a:t>来苏儿、</a:t>
            </a:r>
            <a:r>
              <a:rPr lang="en-US" altLang="zh-CN" sz="2400" dirty="0"/>
              <a:t>75%</a:t>
            </a:r>
            <a:r>
              <a:rPr lang="zh-CN" altLang="en-US" sz="2400" dirty="0"/>
              <a:t>的酒精、抗菌素、催产素、解热镇痛药、樟脑针、凡士林、注射器及医用纱布等。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其他用具的准备 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</a:t>
            </a:r>
            <a:r>
              <a:rPr lang="zh-CN" altLang="en-US" sz="2400" dirty="0"/>
              <a:t>仔猪箱、毛巾、剪刀、耳号钳或耳标器、耳标、剪牙器、断尾器、计量器 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</a:t>
            </a:r>
            <a:r>
              <a:rPr lang="zh-CN" altLang="en-US" sz="2400" dirty="0"/>
              <a:t>具</a:t>
            </a:r>
            <a:r>
              <a:rPr lang="en-US" altLang="zh-CN" sz="2400" dirty="0"/>
              <a:t>(</a:t>
            </a:r>
            <a:r>
              <a:rPr lang="zh-CN" altLang="en-US" sz="2400" dirty="0"/>
              <a:t>秤</a:t>
            </a:r>
            <a:r>
              <a:rPr lang="en-US" altLang="zh-CN" sz="2400" dirty="0"/>
              <a:t>)</a:t>
            </a:r>
            <a:r>
              <a:rPr lang="zh-CN" altLang="en-US" sz="2400" dirty="0"/>
              <a:t>、产仔记录簿等。 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注：药物保质期、药物要避光保存、防潮</a:t>
            </a: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908353D-5C93-49FB-8845-BEA59EBC0FCA}"/>
              </a:ext>
            </a:extLst>
          </p:cNvPr>
          <p:cNvCxnSpPr/>
          <p:nvPr/>
        </p:nvCxnSpPr>
        <p:spPr>
          <a:xfrm flipV="1">
            <a:off x="861258" y="1346132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xmlns="" id="{77690F87-F365-4A46-8CC9-8B150E75C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5513" y="1999616"/>
            <a:ext cx="689927" cy="316166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+mn-ea"/>
                <a:ea typeface="+mn-ea"/>
              </a:rPr>
              <a:t>接产用具准备</a:t>
            </a:r>
          </a:p>
        </p:txBody>
      </p:sp>
      <p:pic>
        <p:nvPicPr>
          <p:cNvPr id="346116" name="Picture 4">
            <a:extLst>
              <a:ext uri="{FF2B5EF4-FFF2-40B4-BE49-F238E27FC236}">
                <a16:creationId xmlns:a16="http://schemas.microsoft.com/office/drawing/2014/main" xmlns="" id="{3AE504AA-A015-4F18-80D3-6C47004DEE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0274" y="747976"/>
            <a:ext cx="3968645" cy="2681024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3047B1-ADDC-4B98-934D-191734A5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4080" y="747976"/>
            <a:ext cx="3728720" cy="2693612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0EBF864-097D-4020-ADBD-CFD411FE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4080" y="3593808"/>
            <a:ext cx="3728720" cy="289218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A1EF5F3-E17A-42BB-AAC9-D067D53F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74" y="3580448"/>
            <a:ext cx="4004206" cy="29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61258" y="665810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一、分娩前准备工作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2595A13-DD5B-45FE-BB4F-19D7EA234DAF}"/>
              </a:ext>
            </a:extLst>
          </p:cNvPr>
          <p:cNvSpPr txBox="1"/>
          <p:nvPr/>
        </p:nvSpPr>
        <p:spPr>
          <a:xfrm>
            <a:off x="698107" y="1549196"/>
            <a:ext cx="10609416" cy="489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（三）将母猪迁入产房</a:t>
            </a:r>
            <a:endParaRPr lang="en-US" altLang="zh-CN" sz="3200" b="1" dirty="0"/>
          </a:p>
          <a:p>
            <a:endParaRPr lang="en-US" altLang="zh-CN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产房消毒</a:t>
            </a:r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天后，舍内彻底干燥后即可移入待产母猪。一般母猪临产前</a:t>
            </a:r>
            <a:r>
              <a:rPr lang="en-US" altLang="zh-CN" sz="2400" dirty="0">
                <a:latin typeface="+mn-ea"/>
              </a:rPr>
              <a:t>3</a:t>
            </a:r>
            <a:r>
              <a:rPr lang="zh-CN" altLang="en-US" sz="2400" dirty="0">
                <a:latin typeface="+mn-ea"/>
              </a:rPr>
              <a:t>～</a:t>
            </a:r>
            <a:r>
              <a:rPr lang="en-US" altLang="zh-CN" sz="2400" dirty="0">
                <a:latin typeface="+mn-ea"/>
              </a:rPr>
              <a:t>5</a:t>
            </a:r>
            <a:r>
              <a:rPr lang="zh-CN" altLang="en-US" sz="2400" dirty="0">
                <a:latin typeface="+mn-ea"/>
              </a:rPr>
              <a:t>天上产床，按预产期先后进行排列（优先考虑一、二胎猪放置通风良好的产栏）并对母猪进行消毒，先对猪体进行清洗，要消除猪体特别是腹部、乳房、阴门周围的污物，再用</a:t>
            </a:r>
            <a:r>
              <a:rPr lang="en-US" altLang="zh-CN" sz="2400" dirty="0">
                <a:latin typeface="+mn-ea"/>
              </a:rPr>
              <a:t>0.1</a:t>
            </a:r>
            <a:r>
              <a:rPr lang="zh-CN" altLang="en-US" sz="2400" dirty="0">
                <a:latin typeface="+mn-ea"/>
              </a:rPr>
              <a:t>％新洁尔灭溶液或</a:t>
            </a:r>
            <a:r>
              <a:rPr lang="en-US" altLang="zh-CN" sz="2400" dirty="0">
                <a:latin typeface="+mn-ea"/>
              </a:rPr>
              <a:t>0.1</a:t>
            </a:r>
            <a:r>
              <a:rPr lang="zh-CN" altLang="en-US" sz="2400" dirty="0">
                <a:latin typeface="+mn-ea"/>
              </a:rPr>
              <a:t>％高锰酸钾溶液或</a:t>
            </a:r>
            <a:r>
              <a:rPr lang="en-US" altLang="zh-CN" sz="2400" dirty="0">
                <a:latin typeface="+mn-ea"/>
              </a:rPr>
              <a:t>2%~5%</a:t>
            </a:r>
            <a:r>
              <a:rPr lang="zh-CN" altLang="en-US" sz="2400" dirty="0">
                <a:latin typeface="+mn-ea"/>
              </a:rPr>
              <a:t>的来苏儿溶液擦洗猪体消毒。如有必要时需进行驱虫。 </a:t>
            </a:r>
            <a:endParaRPr lang="en-US" altLang="zh-CN" sz="24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+mn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AFAC6A42-B68D-4A02-A03C-A0CF4218BE37}"/>
              </a:ext>
            </a:extLst>
          </p:cNvPr>
          <p:cNvCxnSpPr/>
          <p:nvPr/>
        </p:nvCxnSpPr>
        <p:spPr>
          <a:xfrm flipV="1">
            <a:off x="861258" y="143663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4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61258" y="665810"/>
            <a:ext cx="6400800" cy="6803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一、分娩前准备工作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2595A13-DD5B-45FE-BB4F-19D7EA234DAF}"/>
              </a:ext>
            </a:extLst>
          </p:cNvPr>
          <p:cNvSpPr txBox="1"/>
          <p:nvPr/>
        </p:nvSpPr>
        <p:spPr>
          <a:xfrm>
            <a:off x="992747" y="1620316"/>
            <a:ext cx="10609416" cy="384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（三）将母猪迁入产房</a:t>
            </a:r>
            <a:endParaRPr lang="en-US" altLang="zh-CN" sz="3200" b="1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</a:rPr>
              <a:t>   1</a:t>
            </a:r>
            <a:r>
              <a:rPr lang="zh-CN" altLang="en-US" sz="2400" dirty="0">
                <a:latin typeface="宋体" panose="02010600030101010101" pitchFamily="2" charset="-122"/>
              </a:rPr>
              <a:t>、在产前</a:t>
            </a:r>
            <a:r>
              <a:rPr lang="en-US" altLang="zh-CN" sz="2400" dirty="0">
                <a:latin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</a:rPr>
              <a:t>～</a:t>
            </a:r>
            <a:r>
              <a:rPr lang="en-US" altLang="zh-CN" sz="2400" dirty="0">
                <a:latin typeface="宋体" panose="02010600030101010101" pitchFamily="2" charset="-122"/>
              </a:rPr>
              <a:t>7</a:t>
            </a:r>
            <a:r>
              <a:rPr lang="zh-CN" altLang="en-US" sz="2400" dirty="0">
                <a:latin typeface="宋体" panose="02010600030101010101" pitchFamily="2" charset="-122"/>
              </a:rPr>
              <a:t>天，就应把母猪赶进分娩舍，</a:t>
            </a:r>
            <a:r>
              <a:rPr lang="zh-CN" altLang="en-US" sz="2400" b="1" dirty="0">
                <a:latin typeface="宋体" panose="02010600030101010101" pitchFamily="2" charset="-122"/>
              </a:rPr>
              <a:t>让母猪对新的环境有一个适应过程。</a:t>
            </a:r>
            <a:r>
              <a:rPr lang="zh-CN" altLang="en-US" sz="2400" dirty="0">
                <a:latin typeface="宋体" panose="02010600030101010101" pitchFamily="2" charset="-122"/>
              </a:rPr>
              <a:t>若母猪一进入分娩舍就分娩，常会表现精神紧张，站卧不安，影响正常的分娩和泌乳。初产母猪的这种表现，比经产母猪更为突出，常因精神紧张而咬死和压死小猪。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</a:rPr>
              <a:t>    2</a:t>
            </a:r>
            <a:r>
              <a:rPr lang="zh-CN" altLang="en-US" sz="2400" dirty="0">
                <a:latin typeface="宋体" panose="02010600030101010101" pitchFamily="2" charset="-122"/>
              </a:rPr>
              <a:t>、再次检查圈舍各设施，如产栏的坚固性、仔母猪饮水器及风机等是否正常工作。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EFF130E8-C172-4112-A79B-C3D7BFCCBFEC}"/>
              </a:ext>
            </a:extLst>
          </p:cNvPr>
          <p:cNvCxnSpPr/>
          <p:nvPr/>
        </p:nvCxnSpPr>
        <p:spPr>
          <a:xfrm flipV="1">
            <a:off x="861258" y="1391438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1597699-70f1-4b6a-ab61-0095a58b52b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项目一</Template>
  <TotalTime>5420</TotalTime>
  <Words>620</Words>
  <Application>Microsoft Office PowerPoint</Application>
  <PresentationFormat>宽屏</PresentationFormat>
  <Paragraphs>46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【苹果】迟暮朝朝醉晚灯</vt:lpstr>
      <vt:lpstr>等线</vt:lpstr>
      <vt:lpstr>等线 Light</vt:lpstr>
      <vt:lpstr>方正兰亭超细黑简体</vt:lpstr>
      <vt:lpstr>黑体</vt:lpstr>
      <vt:lpstr>华文行楷</vt:lpstr>
      <vt:lpstr>华文隶书</vt:lpstr>
      <vt:lpstr>宋体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 （一）产房的准备和消毒 </vt:lpstr>
      <vt:lpstr>产房的准备</vt:lpstr>
      <vt:lpstr>PowerPoint 演示文稿</vt:lpstr>
      <vt:lpstr>接产用具准备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动物繁殖与改良</dc:title>
  <dc:creator>李 玉丹</dc:creator>
  <cp:lastModifiedBy>FKL</cp:lastModifiedBy>
  <cp:revision>495</cp:revision>
  <dcterms:created xsi:type="dcterms:W3CDTF">2019-09-17T02:06:00Z</dcterms:created>
  <dcterms:modified xsi:type="dcterms:W3CDTF">2021-02-09T01:14:04Z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