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6" r:id="rId2"/>
    <p:sldId id="259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301" r:id="rId11"/>
    <p:sldId id="304" r:id="rId12"/>
    <p:sldId id="305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33CCFF"/>
    <a:srgbClr val="0000FF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8D89-5B2C-46FE-B719-AA12A6821064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AFF7-60B8-4FB6-B88E-EC2E2CCF797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8D89-5B2C-46FE-B719-AA12A6821064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AFF7-60B8-4FB6-B88E-EC2E2CCF79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828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8D89-5B2C-46FE-B719-AA12A6821064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AFF7-60B8-4FB6-B88E-EC2E2CCF79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178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8D89-5B2C-46FE-B719-AA12A6821064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AFF7-60B8-4FB6-B88E-EC2E2CCF79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20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8D89-5B2C-46FE-B719-AA12A6821064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AFF7-60B8-4FB6-B88E-EC2E2CCF797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39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8D89-5B2C-46FE-B719-AA12A6821064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AFF7-60B8-4FB6-B88E-EC2E2CCF79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12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8D89-5B2C-46FE-B719-AA12A6821064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AFF7-60B8-4FB6-B88E-EC2E2CCF79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938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8D89-5B2C-46FE-B719-AA12A6821064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AFF7-60B8-4FB6-B88E-EC2E2CCF79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552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8D89-5B2C-46FE-B719-AA12A6821064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AFF7-60B8-4FB6-B88E-EC2E2CCF79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7100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9EA8D89-5B2C-46FE-B719-AA12A6821064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5AAFF7-60B8-4FB6-B88E-EC2E2CCF79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215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8D89-5B2C-46FE-B719-AA12A6821064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AFF7-60B8-4FB6-B88E-EC2E2CCF79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592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EA8D89-5B2C-46FE-B719-AA12A6821064}" type="datetimeFigureOut">
              <a:rPr lang="zh-CN" altLang="en-US" smtClean="0"/>
              <a:t>2020/12/6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B5AAFF7-60B8-4FB6-B88E-EC2E2CCF797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95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37903" y="628599"/>
            <a:ext cx="9144000" cy="93994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四   种猪</a:t>
            </a: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饲养管理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421972" y="2269928"/>
            <a:ext cx="7418714" cy="782926"/>
          </a:xfrm>
          <a:solidFill>
            <a:srgbClr val="92D050"/>
          </a:solidFill>
        </p:spPr>
        <p:txBody>
          <a:bodyPr anchor="ctr">
            <a:noAutofit/>
          </a:bodyPr>
          <a:lstStyle/>
          <a:p>
            <a:pPr algn="ctr"/>
            <a:r>
              <a:rPr lang="zh-CN" altLang="en-US" sz="44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任务</a:t>
            </a:r>
            <a:r>
              <a:rPr lang="en-US" altLang="zh-CN" sz="44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  </a:t>
            </a:r>
            <a:r>
              <a:rPr lang="zh-CN" altLang="en-US" sz="44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种公猪饲养管理</a:t>
            </a:r>
            <a:endParaRPr lang="en-US" altLang="zh-CN" sz="4400" b="1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5" name="Picture 4" descr="https://timgsa.baidu.com/timg?image&amp;quality=80&amp;size=b9999_10000&amp;sec=1606669193406&amp;di=50e937218cfeaee50bb3c860c7dd975b&amp;imgtype=0&amp;src=http%3A%2F%2F5b0988e595225.cdn.sohucs.com%2Fimages%2F20190903%2F043f823551c941a1be2b6120e8a406db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526" y="3770415"/>
            <a:ext cx="3057897" cy="2293423"/>
          </a:xfrm>
          <a:prstGeom prst="ellipse">
            <a:avLst/>
          </a:prstGeom>
          <a:ln w="9525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timgsa.baidu.com/timg?image&amp;quality=80&amp;size=b9999_10000&amp;sec=1606670075496&amp;di=3742719416c690d4653cdc83a6263c61&amp;imgtype=0&amp;src=http%3A%2F%2Fimg.mp.itc.cn%2Fupload%2F20160708%2F413c28804ca6486da1d0b3cdcfd0c28f_th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303"/>
          <a:stretch/>
        </p:blipFill>
        <p:spPr bwMode="auto">
          <a:xfrm>
            <a:off x="7348857" y="3671949"/>
            <a:ext cx="2935966" cy="2490357"/>
          </a:xfrm>
          <a:prstGeom prst="ellipse">
            <a:avLst/>
          </a:prstGeom>
          <a:ln w="9525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022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32358" y="300714"/>
            <a:ext cx="3480440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三、种公猪的利用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53915" y="4022752"/>
            <a:ext cx="11157439" cy="2400657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2.</a:t>
            </a:r>
            <a:r>
              <a:rPr lang="zh-CN" altLang="en-US" sz="2800" b="1" dirty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配种强度：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一般</a:t>
            </a:r>
            <a:r>
              <a:rPr lang="en-US" altLang="zh-CN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1~2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岁的青年公猪，每周配种</a:t>
            </a:r>
            <a:r>
              <a:rPr lang="en-US" altLang="zh-CN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2~3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次，壮年公猪每天可配种</a:t>
            </a:r>
            <a:r>
              <a:rPr lang="en-US" altLang="zh-CN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1~2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次，配种高峰期可每天配种</a:t>
            </a:r>
            <a:r>
              <a:rPr lang="en-US" altLang="zh-CN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次，早、晚各配一次，连续配种</a:t>
            </a:r>
            <a:r>
              <a:rPr lang="en-US" altLang="zh-CN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4~6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天，休息</a:t>
            </a:r>
            <a:r>
              <a:rPr lang="en-US" altLang="zh-CN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天</a:t>
            </a: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400" b="1" dirty="0" smtClean="0">
              <a:solidFill>
                <a:schemeClr val="dk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人工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采精的青年公猪每周采</a:t>
            </a:r>
            <a:r>
              <a:rPr lang="en-US" altLang="zh-CN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次，成年公猪隔天采一次，老年公猪每周采一次</a:t>
            </a: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zh-CN" altLang="en-US" sz="2400" b="1" dirty="0">
              <a:solidFill>
                <a:schemeClr val="dk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53915" y="1196603"/>
            <a:ext cx="11157439" cy="2400657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1.</a:t>
            </a:r>
            <a:r>
              <a:rPr lang="zh-CN" altLang="en-US" sz="2800" b="1" dirty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初配年龄和体重：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一般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在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性成熟后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个月左右可开始配种使用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。要求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体重达到成年体重的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75%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左右</a:t>
            </a: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400" b="1" dirty="0" smtClean="0">
              <a:solidFill>
                <a:schemeClr val="dk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在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生产中一般要求小型早熟品种在</a:t>
            </a:r>
            <a:r>
              <a:rPr lang="en-US" altLang="zh-CN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7-8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月龄，体重</a:t>
            </a:r>
            <a:r>
              <a:rPr lang="en-US" altLang="zh-CN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75㎏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配种</a:t>
            </a: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；</a:t>
            </a:r>
            <a:endParaRPr lang="en-US" altLang="zh-CN" sz="2400" b="1" dirty="0" smtClean="0">
              <a:solidFill>
                <a:schemeClr val="dk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大中型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品种在</a:t>
            </a:r>
            <a:r>
              <a:rPr lang="en-US" altLang="zh-CN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9~10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月龄，体重</a:t>
            </a:r>
            <a:r>
              <a:rPr lang="en-US" altLang="zh-CN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 ㎏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配种。</a:t>
            </a:r>
          </a:p>
        </p:txBody>
      </p:sp>
    </p:spTree>
    <p:extLst>
      <p:ext uri="{BB962C8B-B14F-4D97-AF65-F5344CB8AC3E}">
        <p14:creationId xmlns:p14="http://schemas.microsoft.com/office/powerpoint/2010/main" val="1005908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82514" y="3188652"/>
            <a:ext cx="10603523" cy="286232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过早或过晚配种</a:t>
            </a: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----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不利于公猪的健康和养猪生产；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过度利用 </a:t>
            </a: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-----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显著降低精液品质；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影响受胎率和产仔数； 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造成种公猪早衰；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长期禁欲 </a:t>
            </a: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----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同样会损害种公种猪的繁殖机能；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三忌</a:t>
            </a: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----“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忌小配、忌多配、忌亲配”。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05557" y="453075"/>
            <a:ext cx="11157439" cy="2400657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2.</a:t>
            </a:r>
            <a:r>
              <a:rPr lang="zh-CN" altLang="en-US" sz="2800" b="1" dirty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配种强度：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一般</a:t>
            </a:r>
            <a:r>
              <a:rPr lang="en-US" altLang="zh-CN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1~2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岁的青年公猪，每周配种</a:t>
            </a:r>
            <a:r>
              <a:rPr lang="en-US" altLang="zh-CN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2~3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次，壮年公猪每天可配种</a:t>
            </a:r>
            <a:r>
              <a:rPr lang="en-US" altLang="zh-CN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1~2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次，配种高峰期可每天配种</a:t>
            </a:r>
            <a:r>
              <a:rPr lang="en-US" altLang="zh-CN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次，早、晚各配一次，连续配种</a:t>
            </a:r>
            <a:r>
              <a:rPr lang="en-US" altLang="zh-CN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4~6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天，休息</a:t>
            </a:r>
            <a:r>
              <a:rPr lang="en-US" altLang="zh-CN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天</a:t>
            </a: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400" b="1" dirty="0" smtClean="0">
              <a:solidFill>
                <a:schemeClr val="dk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人工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采精的青年公猪每周采</a:t>
            </a:r>
            <a:r>
              <a:rPr lang="en-US" altLang="zh-CN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次，成年公猪隔天采一次，老年公猪每周采一次</a:t>
            </a: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zh-CN" altLang="en-US" sz="2400" b="1" dirty="0">
              <a:solidFill>
                <a:schemeClr val="dk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7273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00285" y="474674"/>
            <a:ext cx="10975899" cy="1846659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3.</a:t>
            </a:r>
            <a:r>
              <a:rPr lang="zh-CN" altLang="en-US" sz="2800" b="1" dirty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配种比例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本交时公母性别比为</a:t>
            </a:r>
            <a:r>
              <a:rPr lang="en-US" altLang="zh-CN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～</a:t>
            </a:r>
            <a:r>
              <a:rPr lang="en-US" altLang="zh-CN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30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；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人工授精理论上可达</a:t>
            </a:r>
            <a:r>
              <a:rPr lang="en-US" altLang="zh-CN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300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，实际按</a:t>
            </a:r>
            <a:r>
              <a:rPr lang="en-US" altLang="zh-CN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配备。</a:t>
            </a:r>
          </a:p>
        </p:txBody>
      </p:sp>
      <p:sp>
        <p:nvSpPr>
          <p:cNvPr id="3" name="矩形 2"/>
          <p:cNvSpPr/>
          <p:nvPr/>
        </p:nvSpPr>
        <p:spPr>
          <a:xfrm>
            <a:off x="700285" y="3498557"/>
            <a:ext cx="10975899" cy="1938992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4.</a:t>
            </a:r>
            <a:r>
              <a:rPr lang="zh-CN" altLang="en-US" sz="2800" b="1" dirty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利用年限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一般使用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～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年，以青壮年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～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岁最佳。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生产中公猪的使用年限，一般控制在</a:t>
            </a:r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年左右。</a:t>
            </a:r>
          </a:p>
        </p:txBody>
      </p:sp>
    </p:spTree>
    <p:extLst>
      <p:ext uri="{BB962C8B-B14F-4D97-AF65-F5344CB8AC3E}">
        <p14:creationId xmlns:p14="http://schemas.microsoft.com/office/powerpoint/2010/main" val="590010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514" y="2124408"/>
            <a:ext cx="11181805" cy="2390398"/>
          </a:xfrm>
          <a:ln w="190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zh-CN" altLang="en-US" sz="2800" b="1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让公猪保持良好体况和旺盛的性欲，产生良好的精液，提高配种</a:t>
            </a:r>
            <a:r>
              <a:rPr lang="zh-CN" altLang="en-US" sz="2800" b="1" dirty="0" smtClean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效果；</a:t>
            </a:r>
            <a:endParaRPr lang="zh-CN" altLang="en-US" sz="2800" b="1" dirty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饲养</a:t>
            </a:r>
            <a:r>
              <a:rPr lang="zh-CN" altLang="en-US" sz="2800" b="1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管理的重点</a:t>
            </a:r>
            <a:r>
              <a:rPr lang="zh-CN" altLang="en-US" sz="2800" b="1" dirty="0" smtClean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：日</a:t>
            </a:r>
            <a:r>
              <a:rPr lang="zh-CN" altLang="en-US" sz="2800" b="1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粮的配合与投喂</a:t>
            </a:r>
            <a:r>
              <a:rPr lang="zh-CN" altLang="en-US" sz="2800" b="1" dirty="0" smtClean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；</a:t>
            </a:r>
            <a:endParaRPr lang="en-US" altLang="zh-CN" sz="2800" b="1" dirty="0" smtClean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关键：保持</a:t>
            </a:r>
            <a:r>
              <a:rPr lang="zh-CN" altLang="en-US" sz="2800" b="1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营养、运动和配种三者之间的平衡。</a:t>
            </a:r>
          </a:p>
        </p:txBody>
      </p:sp>
      <p:sp>
        <p:nvSpPr>
          <p:cNvPr id="2" name="矩形 1"/>
          <p:cNvSpPr/>
          <p:nvPr/>
        </p:nvSpPr>
        <p:spPr>
          <a:xfrm>
            <a:off x="4463969" y="729099"/>
            <a:ext cx="2698175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工作目标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val="771822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65389" y="422756"/>
            <a:ext cx="3480440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一、种公猪的饲养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94904" y="2450560"/>
            <a:ext cx="10702834" cy="3693319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蛋白质：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不低于日粮的</a:t>
            </a:r>
            <a:r>
              <a:rPr lang="en-US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12%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，一般</a:t>
            </a:r>
            <a:r>
              <a:rPr lang="en-US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14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～</a:t>
            </a:r>
            <a:r>
              <a:rPr lang="en-US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15%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；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能量：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消化能不低于</a:t>
            </a:r>
            <a:r>
              <a:rPr lang="en-US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12.97MJ/KG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日粮；</a:t>
            </a:r>
            <a:endParaRPr lang="en-US" altLang="zh-CN" sz="24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矿物质：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钙</a:t>
            </a:r>
            <a:r>
              <a:rPr lang="en-US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0.6-0.75%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，磷</a:t>
            </a:r>
            <a:r>
              <a:rPr lang="en-US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0.5-0.6%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，钙磷比例大致为</a:t>
            </a:r>
            <a:r>
              <a:rPr lang="en-US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1.25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；注意满足锰、锌、硒等于繁殖相关的矿物质元素。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4.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维生素：</a:t>
            </a:r>
            <a:r>
              <a:rPr lang="en-US" altLang="zh-CN" sz="2400" b="1" dirty="0" err="1" smtClean="0">
                <a:latin typeface="华文楷体" panose="02010600040101010101" pitchFamily="2" charset="-122"/>
                <a:ea typeface="华文楷体" panose="02010600040101010101" pitchFamily="2" charset="-122"/>
              </a:rPr>
              <a:t>VitA</a:t>
            </a:r>
            <a:r>
              <a:rPr lang="en-US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4100IU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VitD</a:t>
            </a:r>
            <a:r>
              <a:rPr lang="en-US" altLang="zh-CN" sz="2400" b="1" baseline="-25000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3 </a:t>
            </a:r>
            <a:r>
              <a:rPr lang="en-US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177IU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en-US" altLang="zh-CN" sz="2400" b="1" dirty="0" err="1" smtClean="0">
                <a:latin typeface="华文楷体" panose="02010600040101010101" pitchFamily="2" charset="-122"/>
                <a:ea typeface="华文楷体" panose="02010600040101010101" pitchFamily="2" charset="-122"/>
              </a:rPr>
              <a:t>VitE</a:t>
            </a:r>
            <a:r>
              <a:rPr lang="en-US" altLang="zh-CN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11mg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 同时注意添加烟酸和泛酸。</a:t>
            </a:r>
          </a:p>
          <a:p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023531" y="1574558"/>
            <a:ext cx="269817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华文细黑" panose="02010600040101010101" pitchFamily="2" charset="-122"/>
                <a:ea typeface="华文细黑" panose="02010600040101010101" pitchFamily="2" charset="-122"/>
              </a:rPr>
              <a:t>（一）营养需要</a:t>
            </a:r>
          </a:p>
        </p:txBody>
      </p:sp>
    </p:spTree>
    <p:extLst>
      <p:ext uri="{BB962C8B-B14F-4D97-AF65-F5344CB8AC3E}">
        <p14:creationId xmlns:p14="http://schemas.microsoft.com/office/powerpoint/2010/main" val="946926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49154" y="1418665"/>
            <a:ext cx="10576967" cy="1754326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夏季由于高温应激，公猪采食较差，很多场用了湿拌料。</a:t>
            </a:r>
            <a:endParaRPr lang="en-US" altLang="zh-CN" sz="2400" b="1" dirty="0">
              <a:solidFill>
                <a:schemeClr val="dk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冬春季节应逐渐改回干料。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限制喂食：定时定量定温定质，每天饲喂</a:t>
            </a:r>
            <a:r>
              <a:rPr lang="en-US" altLang="zh-CN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～</a:t>
            </a:r>
            <a:r>
              <a:rPr lang="en-US" altLang="zh-CN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次。</a:t>
            </a:r>
          </a:p>
        </p:txBody>
      </p:sp>
      <p:sp>
        <p:nvSpPr>
          <p:cNvPr id="3" name="矩形 2"/>
          <p:cNvSpPr/>
          <p:nvPr/>
        </p:nvSpPr>
        <p:spPr>
          <a:xfrm>
            <a:off x="970599" y="427818"/>
            <a:ext cx="2698175" cy="6601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（二）饲喂技术</a:t>
            </a:r>
          </a:p>
        </p:txBody>
      </p:sp>
      <p:sp>
        <p:nvSpPr>
          <p:cNvPr id="7" name="矩形 6"/>
          <p:cNvSpPr/>
          <p:nvPr/>
        </p:nvSpPr>
        <p:spPr>
          <a:xfrm>
            <a:off x="752884" y="3546684"/>
            <a:ext cx="10573237" cy="2862322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生产公猪料量按</a:t>
            </a:r>
            <a:r>
              <a:rPr lang="en-US" altLang="zh-CN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3Kg/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天*头的标准，酌情增减（胖减瘦添，夏减冬添）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青年公猪</a:t>
            </a:r>
            <a:r>
              <a:rPr lang="en-US" altLang="zh-CN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2.5-2.6kg/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头*天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老年公猪</a:t>
            </a:r>
            <a:r>
              <a:rPr lang="en-US" altLang="zh-CN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2.7-2.8kg/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头*天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冬季比夏季每头公猪多加</a:t>
            </a:r>
            <a:r>
              <a:rPr lang="en-US" altLang="zh-CN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0.2KG/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头*天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个别瘦弱猪增加</a:t>
            </a:r>
            <a:r>
              <a:rPr lang="en-US" altLang="zh-CN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0.2-0.3kg/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头*天</a:t>
            </a:r>
          </a:p>
        </p:txBody>
      </p:sp>
    </p:spTree>
    <p:extLst>
      <p:ext uri="{BB962C8B-B14F-4D97-AF65-F5344CB8AC3E}">
        <p14:creationId xmlns:p14="http://schemas.microsoft.com/office/powerpoint/2010/main" val="3780220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66874" y="466300"/>
            <a:ext cx="3467616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二、种公猪的管理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47574" y="2263786"/>
            <a:ext cx="4369554" cy="3323987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</a:t>
            </a:r>
            <a:r>
              <a:rPr lang="en-US" altLang="zh-CN" sz="2800" b="1" dirty="0" smtClean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.</a:t>
            </a:r>
            <a:r>
              <a:rPr lang="zh-CN" altLang="en-US" sz="2800" b="1" dirty="0" smtClean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单栏饲养</a:t>
            </a:r>
            <a:endParaRPr lang="zh-CN" altLang="en-US" sz="2800" b="1" dirty="0">
              <a:solidFill>
                <a:schemeClr val="dk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种</a:t>
            </a:r>
            <a:r>
              <a:rPr lang="zh-CN" altLang="en-US" sz="28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公猪性成熟前合群饲养，性成熟后单栏饲养，预防公猪自淫和打架，不要离母猪太近。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939" y="2263787"/>
            <a:ext cx="5053091" cy="332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954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90781" y="551028"/>
            <a:ext cx="10456954" cy="2954655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2.</a:t>
            </a:r>
            <a:r>
              <a:rPr lang="zh-CN" altLang="en-US" sz="2800" b="1" dirty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适当运动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运动有助于增强新陈代谢，提高繁殖机能，保持性欲，防止公猪过</a:t>
            </a: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肥； </a:t>
            </a:r>
            <a:endParaRPr lang="zh-CN" altLang="en-US" sz="2400" b="1" dirty="0">
              <a:solidFill>
                <a:schemeClr val="dk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一般要求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上、下午各运动一次，每次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～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2h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，约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～</a:t>
            </a:r>
            <a:r>
              <a:rPr lang="en-US" altLang="zh-CN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2km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；</a:t>
            </a:r>
            <a:endParaRPr lang="en-US" altLang="zh-CN" sz="24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大场地自由运动 </a:t>
            </a: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，小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场地人工驱赶</a:t>
            </a: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运动；</a:t>
            </a:r>
            <a:endParaRPr lang="zh-CN" altLang="en-US" sz="2400" b="1" dirty="0">
              <a:solidFill>
                <a:schemeClr val="dk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夏季早晚，冬季中午进行。</a:t>
            </a:r>
          </a:p>
        </p:txBody>
      </p:sp>
      <p:sp>
        <p:nvSpPr>
          <p:cNvPr id="4" name="矩形 3"/>
          <p:cNvSpPr/>
          <p:nvPr/>
        </p:nvSpPr>
        <p:spPr>
          <a:xfrm>
            <a:off x="2650680" y="5903089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猪的环形跑道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7472334" y="5927738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猪的运动场</a:t>
            </a:r>
            <a:endParaRPr lang="zh-CN" altLang="en-US" dirty="0"/>
          </a:p>
        </p:txBody>
      </p:sp>
      <p:pic>
        <p:nvPicPr>
          <p:cNvPr id="1026" name="Picture 2" descr="https://timgsa.baidu.com/timg?image&amp;quality=80&amp;size=b9999_10000&amp;sec=1607250913119&amp;di=af6531061a0955e2723b077bd80b3c7b&amp;imgtype=0&amp;src=http%3A%2F%2Fwww.371zy.com%2Fuploads%2Fallimg%2F180903%2F102552M32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466" y="3899664"/>
            <a:ext cx="3554464" cy="200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6" t="5796" r="3514" b="5364"/>
          <a:stretch/>
        </p:blipFill>
        <p:spPr>
          <a:xfrm>
            <a:off x="2104574" y="3962042"/>
            <a:ext cx="2661872" cy="194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00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15319" y="593497"/>
            <a:ext cx="10598332" cy="3508653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3.</a:t>
            </a:r>
            <a:r>
              <a:rPr lang="zh-CN" altLang="en-US" sz="2800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刷拭和护蹄，保持猪体清洁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修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蹄：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防止蹄病和配种时对母猪的刮伤。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刷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拭：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体表美观、消灭体外寄生虫、促进皮肤代谢和血液循环、提高性活动机能、使种公猪和采精员建立感情 </a:t>
            </a: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，易于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接近采精</a:t>
            </a: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400" b="1" dirty="0" smtClean="0">
              <a:solidFill>
                <a:schemeClr val="dk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每天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按时给种公猪刷</a:t>
            </a: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拭、清洁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皮肤</a:t>
            </a:r>
            <a:r>
              <a:rPr lang="en-US" altLang="zh-CN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1~2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 </a:t>
            </a: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，夏季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每天可让公猪洗澡</a:t>
            </a:r>
            <a:r>
              <a:rPr lang="en-US" altLang="zh-CN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1~2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次 </a:t>
            </a: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，切忌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采精后洗冷水澡</a:t>
            </a: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zh-CN" altLang="en-US" sz="2400" b="1" dirty="0">
              <a:solidFill>
                <a:schemeClr val="dk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6494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07925" y="336487"/>
            <a:ext cx="11025051" cy="2954655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4.</a:t>
            </a:r>
            <a:r>
              <a:rPr lang="zh-CN" altLang="en-US" sz="2800" b="1" dirty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防寒防暑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种公猪最适宜温度为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18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～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20℃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4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冬季要防寒保温，可减少饲料的消耗和疾病的发生。</a:t>
            </a:r>
            <a:endParaRPr lang="en-US" altLang="zh-CN" sz="2400" b="1" dirty="0">
              <a:solidFill>
                <a:schemeClr val="dk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高温可以引起公猪食欲下降，性欲低下，严重的会导致精液品质下降，甚至会中暑</a:t>
            </a: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死亡</a:t>
            </a:r>
            <a:endParaRPr lang="en-US" altLang="zh-CN" sz="2400" b="1" dirty="0">
              <a:solidFill>
                <a:schemeClr val="dk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7925" y="3753452"/>
            <a:ext cx="11025051" cy="2400657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5.</a:t>
            </a:r>
            <a:r>
              <a:rPr lang="zh-CN" altLang="en-US" sz="2800" b="1" dirty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定期检查精液品质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无论是人工授精还是采用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本</a:t>
            </a: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交的公猪，都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要检查精液品质，根据精液品质的好坏，调整营养、夏季做好防暑降温</a:t>
            </a: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工作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运动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和配种次数，这是保证种公猪健壮和提高受胎率的重要措施之一。</a:t>
            </a:r>
          </a:p>
        </p:txBody>
      </p:sp>
    </p:spTree>
    <p:extLst>
      <p:ext uri="{BB962C8B-B14F-4D97-AF65-F5344CB8AC3E}">
        <p14:creationId xmlns:p14="http://schemas.microsoft.com/office/powerpoint/2010/main" val="2145947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27102" y="370982"/>
            <a:ext cx="10946674" cy="1477328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6.</a:t>
            </a:r>
            <a:r>
              <a:rPr lang="zh-CN" altLang="en-US" sz="2800" b="1" dirty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定期称重</a:t>
            </a:r>
          </a:p>
          <a:p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公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猪应定期称重，然后根据体重变化情况检查饲料是否</a:t>
            </a: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适当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并进行调整，</a:t>
            </a: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及时</a:t>
            </a:r>
            <a:r>
              <a:rPr lang="zh-CN" altLang="en-US" sz="2400" b="1" dirty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检查生长发育状况，防止膘情过肥或过瘦，以提高配种效果</a:t>
            </a:r>
            <a:r>
              <a:rPr lang="zh-CN" altLang="en-US" sz="2400" b="1" dirty="0" smtClean="0">
                <a:solidFill>
                  <a:schemeClr val="dk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zh-CN" altLang="en-US" sz="2400" b="1" dirty="0">
              <a:solidFill>
                <a:schemeClr val="dk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7102" y="2462142"/>
            <a:ext cx="11007634" cy="1477328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7.</a:t>
            </a:r>
            <a:r>
              <a:rPr lang="zh-CN" altLang="en-US" sz="2800" b="1" dirty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防止公猪咬架</a:t>
            </a:r>
          </a:p>
          <a:p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    公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猪好斗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，防止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公猪咬架的最有效方法，是不让其相遇，所以在运动的时候可以设立固定跑道。</a:t>
            </a:r>
          </a:p>
        </p:txBody>
      </p:sp>
      <p:sp>
        <p:nvSpPr>
          <p:cNvPr id="4" name="矩形 3"/>
          <p:cNvSpPr/>
          <p:nvPr/>
        </p:nvSpPr>
        <p:spPr>
          <a:xfrm>
            <a:off x="627102" y="4553302"/>
            <a:ext cx="11007634" cy="1846659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8.</a:t>
            </a:r>
            <a:r>
              <a:rPr lang="zh-CN" altLang="en-US" sz="2800" b="1" dirty="0">
                <a:solidFill>
                  <a:schemeClr val="dk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建立正常管理制度</a:t>
            </a:r>
          </a:p>
          <a:p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最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基本的是要做好吃、睡、便三定位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工作</a:t>
            </a:r>
            <a:endParaRPr lang="en-US" altLang="zh-CN" sz="24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主张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人猪“亲和”，严禁以粗暴的态度对待公猪，以防造成恶癖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4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调教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公猪养成良好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习惯，防止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自淫</a:t>
            </a:r>
            <a:r>
              <a:rPr lang="zh-CN" altLang="en-US" sz="2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，杜绝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偷配和公猪咬架等现象发生。</a:t>
            </a:r>
          </a:p>
        </p:txBody>
      </p:sp>
    </p:spTree>
    <p:extLst>
      <p:ext uri="{BB962C8B-B14F-4D97-AF65-F5344CB8AC3E}">
        <p14:creationId xmlns:p14="http://schemas.microsoft.com/office/powerpoint/2010/main" val="4040457902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191</TotalTime>
  <Words>1097</Words>
  <Application>Microsoft Office PowerPoint</Application>
  <PresentationFormat>宽屏</PresentationFormat>
  <Paragraphs>72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黑体</vt:lpstr>
      <vt:lpstr>华文楷体</vt:lpstr>
      <vt:lpstr>华文细黑</vt:lpstr>
      <vt:lpstr>宋体</vt:lpstr>
      <vt:lpstr>微软雅黑</vt:lpstr>
      <vt:lpstr>Calibri</vt:lpstr>
      <vt:lpstr>Calibri Light</vt:lpstr>
      <vt:lpstr>Wingdings</vt:lpstr>
      <vt:lpstr>回顾</vt:lpstr>
      <vt:lpstr>项目四   种猪饲养管理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FKL</dc:creator>
  <cp:lastModifiedBy>FKL</cp:lastModifiedBy>
  <cp:revision>29</cp:revision>
  <dcterms:created xsi:type="dcterms:W3CDTF">2020-11-20T08:13:36Z</dcterms:created>
  <dcterms:modified xsi:type="dcterms:W3CDTF">2020-12-06T08:24:55Z</dcterms:modified>
</cp:coreProperties>
</file>