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727" r:id="rId3"/>
    <p:sldId id="3728" r:id="rId4"/>
    <p:sldId id="3729" r:id="rId5"/>
    <p:sldId id="3730" r:id="rId6"/>
    <p:sldId id="3731" r:id="rId7"/>
    <p:sldId id="3732" r:id="rId8"/>
    <p:sldId id="3733" r:id="rId9"/>
    <p:sldId id="3734" r:id="rId10"/>
    <p:sldId id="3735" r:id="rId11"/>
    <p:sldId id="3737" r:id="rId12"/>
    <p:sldId id="3738" r:id="rId13"/>
    <p:sldId id="3739" r:id="rId14"/>
    <p:sldId id="374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0290" name="标题 140289"/>
          <p:cNvSpPr>
            <a:spLocks noGrp="1" noRot="1"/>
          </p:cNvSpPr>
          <p:nvPr>
            <p:ph type="ctrTitle"/>
          </p:nvPr>
        </p:nvSpPr>
        <p:spPr>
          <a:xfrm>
            <a:off x="5283200" y="1066800"/>
            <a:ext cx="6197600" cy="198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40291" name="副标题 140290"/>
          <p:cNvSpPr>
            <a:spLocks noGrp="1" noRot="1"/>
          </p:cNvSpPr>
          <p:nvPr>
            <p:ph type="subTitle" idx="1"/>
          </p:nvPr>
        </p:nvSpPr>
        <p:spPr>
          <a:xfrm>
            <a:off x="5283200" y="3657600"/>
            <a:ext cx="6096000" cy="1676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40292" name="日期占位符 140291"/>
          <p:cNvSpPr>
            <a:spLocks noGrp="1"/>
          </p:cNvSpPr>
          <p:nvPr>
            <p:ph type="dt" sz="half" idx="2"/>
          </p:nvPr>
        </p:nvSpPr>
        <p:spPr>
          <a:xfrm>
            <a:off x="402167" y="607695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293" name="页脚占位符 140292"/>
          <p:cNvSpPr>
            <a:spLocks noGrp="1"/>
          </p:cNvSpPr>
          <p:nvPr>
            <p:ph type="ftr" sz="quarter" idx="3"/>
          </p:nvPr>
        </p:nvSpPr>
        <p:spPr>
          <a:xfrm>
            <a:off x="4165600" y="607695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0294" name="灯片编号占位符 140293"/>
          <p:cNvSpPr>
            <a:spLocks noGrp="1"/>
          </p:cNvSpPr>
          <p:nvPr>
            <p:ph type="sldNum" sz="quarter" idx="4"/>
          </p:nvPr>
        </p:nvSpPr>
        <p:spPr>
          <a:xfrm>
            <a:off x="8737600" y="607695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6092" y="685800"/>
            <a:ext cx="2847975" cy="5181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78825" cy="5181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0" y="1981200"/>
            <a:ext cx="5579957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4111" y="1981200"/>
            <a:ext cx="5579957" cy="3886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39265"/>
          <p:cNvSpPr>
            <a:spLocks noGrp="1" noRot="1"/>
          </p:cNvSpPr>
          <p:nvPr>
            <p:ph type="title"/>
          </p:nvPr>
        </p:nvSpPr>
        <p:spPr>
          <a:xfrm>
            <a:off x="402167" y="685800"/>
            <a:ext cx="11387667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39266"/>
          <p:cNvSpPr>
            <a:spLocks noGrp="1" noRot="1"/>
          </p:cNvSpPr>
          <p:nvPr>
            <p:ph type="body"/>
          </p:nvPr>
        </p:nvSpPr>
        <p:spPr>
          <a:xfrm>
            <a:off x="406400" y="1981200"/>
            <a:ext cx="11387667" cy="3886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9268" name="日期占位符 139267"/>
          <p:cNvSpPr>
            <a:spLocks noGrp="1"/>
          </p:cNvSpPr>
          <p:nvPr>
            <p:ph type="dt" sz="half" idx="2"/>
          </p:nvPr>
        </p:nvSpPr>
        <p:spPr>
          <a:xfrm>
            <a:off x="402167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69" name="页脚占位符 139268"/>
          <p:cNvSpPr>
            <a:spLocks noGrp="1"/>
          </p:cNvSpPr>
          <p:nvPr>
            <p:ph type="ftr" sz="quarter" idx="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70" name="灯片编号占位符 139269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1201420" y="1107440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0665" b="1" dirty="0">
                <a:solidFill>
                  <a:srgbClr val="3F3F3F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模块二   畜体基本结构的认知</a:t>
            </a:r>
            <a:endParaRPr lang="zh-CN" altLang="en-US" sz="10665" b="1" dirty="0">
              <a:latin typeface="Tahoma" panose="020B0604030504040204" pitchFamily="34" charset="0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rgbClr val="3F3F3F"/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                           </a:t>
            </a:r>
            <a:endParaRPr lang="zh-CN" altLang="en-US" sz="2800">
              <a:solidFill>
                <a:schemeClr val="accent1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1524000" y="2893695"/>
            <a:ext cx="9144000" cy="2364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effectLst/>
              </a:rPr>
              <a:t>项目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三    器官、系统等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的认识</a:t>
            </a:r>
            <a:endParaRPr lang="zh-CN" altLang="en-US" sz="2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>
              <a:solidFill>
                <a:schemeClr val="bg1">
                  <a:lumMod val="50000"/>
                </a:schemeClr>
              </a:solidFill>
              <a:effectLst/>
            </a:endParaRPr>
          </a:p>
          <a:p>
            <a:endParaRPr lang="zh-CN" altLang="en-US" sz="2800" b="1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effectLst/>
              </a:rPr>
              <a:t>任务一   体表部位名称等的</a:t>
            </a:r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认识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50925" y="1148080"/>
            <a:ext cx="5059680" cy="16967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>
              <a:lnSpc>
                <a:spcPct val="115000"/>
              </a:lnSpc>
              <a:spcBef>
                <a:spcPct val="45000"/>
              </a:spcBef>
            </a:pPr>
            <a:r>
              <a:rPr lang="en-US" altLang="zh-CN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ˎ̥"/>
                <a:sym typeface="+mn-ea"/>
              </a:rPr>
              <a:t>.2  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横断面：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分畜体为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前后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两部分。</a:t>
            </a:r>
            <a:endParaRPr lang="zh-CN" alt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 indent="0">
              <a:lnSpc>
                <a:spcPct val="115000"/>
              </a:lnSpc>
              <a:spcBef>
                <a:spcPct val="45000"/>
              </a:spcBef>
            </a:pPr>
            <a:endParaRPr lang="zh-CN" alt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 indent="0">
              <a:lnSpc>
                <a:spcPct val="115000"/>
              </a:lnSpc>
              <a:spcBef>
                <a:spcPct val="45000"/>
              </a:spcBef>
            </a:pP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与畜体的长轴及矢状面均垂直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的切面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zh-CN" altLang="en-US" sz="2400"/>
          </a:p>
        </p:txBody>
      </p:sp>
      <p:pic>
        <p:nvPicPr>
          <p:cNvPr id="23689" name="图片 89093"/>
          <p:cNvPicPr>
            <a:picLocks noChangeAspect="1"/>
          </p:cNvPicPr>
          <p:nvPr/>
        </p:nvPicPr>
        <p:blipFill>
          <a:blip r:embed="rId1">
            <a:lum bright="12000" contrast="48000"/>
          </a:blip>
          <a:srcRect t="8147" r="1683"/>
          <a:stretch>
            <a:fillRect/>
          </a:stretch>
        </p:blipFill>
        <p:spPr>
          <a:xfrm>
            <a:off x="7430770" y="619760"/>
            <a:ext cx="4055110" cy="2763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48665" y="4184015"/>
            <a:ext cx="6609080" cy="11061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>
              <a:lnSpc>
                <a:spcPct val="115000"/>
              </a:lnSpc>
              <a:spcBef>
                <a:spcPct val="45000"/>
              </a:spcBef>
            </a:pP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ˎ̥"/>
                <a:sym typeface="+mn-ea"/>
              </a:rPr>
              <a:t>3  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水平面（额面）：分畜体为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背侧和腹侧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两部分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lvl="0" indent="0">
              <a:lnSpc>
                <a:spcPct val="115000"/>
              </a:lnSpc>
              <a:spcBef>
                <a:spcPct val="4500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与长轴平行，与矢状面、横断面垂直的切面</a:t>
            </a:r>
            <a:endParaRPr lang="zh-CN" altLang="en-US" sz="2400"/>
          </a:p>
        </p:txBody>
      </p:sp>
      <p:pic>
        <p:nvPicPr>
          <p:cNvPr id="23690" name="图片 89091"/>
          <p:cNvPicPr>
            <a:picLocks noChangeAspect="1"/>
          </p:cNvPicPr>
          <p:nvPr/>
        </p:nvPicPr>
        <p:blipFill>
          <a:blip r:embed="rId2">
            <a:lum bright="17999" contrast="60000"/>
          </a:blip>
          <a:srcRect t="10616" r="3170"/>
          <a:stretch>
            <a:fillRect/>
          </a:stretch>
        </p:blipFill>
        <p:spPr>
          <a:xfrm>
            <a:off x="7492365" y="3556000"/>
            <a:ext cx="4075430" cy="2613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714" name="文本框 90117"/>
          <p:cNvSpPr txBox="1"/>
          <p:nvPr/>
        </p:nvSpPr>
        <p:spPr>
          <a:xfrm>
            <a:off x="405130" y="1732915"/>
            <a:ext cx="11381740" cy="3340100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ˎ̥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前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头侧）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后（尾侧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ˎ̥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ˎ̥"/>
              </a:rPr>
              <a:t>靠近畜体头端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ˎ̥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尾端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ˎ̥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背侧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腹侧：靠近脊柱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远离脊柱的一侧。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内侧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ˎ̥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外侧：靠近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ˎ̥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远离正中矢状面的一侧。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浅层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ˎ̥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深层：靠近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ˎ̥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远离皮肤表面。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近端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远端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ˎ̥"/>
                <a:sym typeface="+mn-ea"/>
              </a:rPr>
              <a:t>: 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在四肢上靠近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远离躯干的一端。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>
              <a:spcBef>
                <a:spcPct val="50000"/>
              </a:spcBef>
            </a:pP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0116" name="矩形 90115"/>
          <p:cNvSpPr/>
          <p:nvPr/>
        </p:nvSpPr>
        <p:spPr>
          <a:xfrm>
            <a:off x="1046480" y="541020"/>
            <a:ext cx="6792595" cy="102806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tx2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/>
          <a:p>
            <a:pPr lvl="0" indent="0"/>
            <a:r>
              <a:rPr lang="en-US" altLang="zh-CN" sz="2800">
                <a:latin typeface="Arial" panose="020B0604020202020204" pitchFamily="34" charset="0"/>
                <a:ea typeface="ˎ̥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（三）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 位 术 语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955675" y="1471930"/>
            <a:ext cx="685101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背侧：前肢和后肢的前面都称为背侧。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lvl="0"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掌侧：前肢的后面。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跖侧：后肢的后面。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桡侧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尺侧：前肢的内侧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前肢的后外侧。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胫侧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腓侧：后肢的内侧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后肢的后外侧。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轴侧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远轴侧：用于偶蹄动物（牛、羊、猪），指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ˎ̥"/>
                <a:sym typeface="+mn-ea"/>
              </a:rPr>
              <a:t>在四肢上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靠近</a:t>
            </a:r>
            <a:r>
              <a:rPr lang="en-US" altLang="zh-CN" sz="24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ˎ̥"/>
                <a:sym typeface="+mn-ea"/>
              </a:rPr>
              <a:t>/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远离四肢的纵轴的一侧。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ˎ̥"/>
                <a:sym typeface="+mn-ea"/>
              </a:rPr>
              <a:t>             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>
              <a:spcBef>
                <a:spcPct val="50000"/>
              </a:spcBef>
            </a:pPr>
            <a:endParaRPr lang="zh-CN" altLang="en-US" sz="2400"/>
          </a:p>
        </p:txBody>
      </p:sp>
      <p:sp>
        <p:nvSpPr>
          <p:cNvPr id="90116" name="矩形 90115"/>
          <p:cNvSpPr/>
          <p:nvPr/>
        </p:nvSpPr>
        <p:spPr>
          <a:xfrm>
            <a:off x="1046480" y="541020"/>
            <a:ext cx="6792595" cy="102806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chemeClr val="tx2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</a:ln>
        </p:spPr>
        <p:txBody>
          <a:bodyPr anchor="ctr"/>
          <a:p>
            <a:pPr lvl="0" indent="0"/>
            <a:r>
              <a:rPr lang="en-US" altLang="zh-CN" sz="2800">
                <a:latin typeface="Arial" panose="020B0604020202020204" pitchFamily="34" charset="0"/>
                <a:ea typeface="ˎ̥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（三）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 位 术 语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760" name="图片 92163"/>
          <p:cNvPicPr>
            <a:picLocks noChangeAspect="1"/>
          </p:cNvPicPr>
          <p:nvPr/>
        </p:nvPicPr>
        <p:blipFill>
          <a:blip r:embed="rId1">
            <a:lum bright="17999" contrast="41999"/>
          </a:blip>
          <a:stretch>
            <a:fillRect/>
          </a:stretch>
        </p:blipFill>
        <p:spPr>
          <a:xfrm>
            <a:off x="7285355" y="1892300"/>
            <a:ext cx="4039870" cy="190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4560" y="1642745"/>
            <a:ext cx="7385685" cy="2632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ctr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复习思考题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>
              <a:lnSpc>
                <a:spcPct val="110000"/>
              </a:lnSpc>
              <a:spcBef>
                <a:spcPct val="50000"/>
              </a:spcBef>
            </a:pPr>
            <a:endParaRPr lang="zh-CN" altLang="en-US" sz="2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>
              <a:lnSpc>
                <a:spcPct val="110000"/>
              </a:lnSpc>
              <a:spcBef>
                <a:spcPct val="50000"/>
              </a:spcBef>
            </a:pPr>
            <a:endParaRPr lang="zh-CN" altLang="en-US" sz="2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绘出畜体表部位名称</a:t>
            </a:r>
            <a:endParaRPr lang="zh-CN" altLang="en-US" sz="280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355725" y="2707640"/>
            <a:ext cx="814197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0">
                <a:solidFill>
                  <a:schemeClr val="bg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熟识动物体表部位名称和常用方位术语</a:t>
            </a:r>
            <a:endParaRPr lang="zh-CN" altLang="en-US" sz="2800" b="0">
              <a:solidFill>
                <a:schemeClr val="bg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800" b="0">
              <a:solidFill>
                <a:schemeClr val="bg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281430" y="856615"/>
            <a:ext cx="9144000" cy="6299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ysClr val="windowText" lastClr="000000"/>
                </a:solidFill>
                <a:latin typeface="Calibri" panose="020F0502020204030204" charset="0"/>
                <a:ea typeface="+mn-ea"/>
                <a:cs typeface="+mn-ea"/>
              </a:defRPr>
            </a:lvl1pPr>
          </a:lstStyle>
          <a:p>
            <a:pPr algn="l"/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7000">
                <a:latin typeface="宋体" panose="02010600030101010101" pitchFamily="2" charset="-122"/>
                <a:ea typeface="宋体" panose="02010600030101010101" pitchFamily="2" charset="-122"/>
              </a:rPr>
              <a:t>教学目标</a:t>
            </a:r>
            <a:endParaRPr lang="zh-CN" altLang="en-US" sz="7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570" name="文本框 82949"/>
          <p:cNvSpPr txBox="1"/>
          <p:nvPr/>
        </p:nvSpPr>
        <p:spPr>
          <a:xfrm>
            <a:off x="800100" y="644525"/>
            <a:ext cx="10979150" cy="1168400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一、畜体体表主要部位名称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571" name="文本框 82948"/>
          <p:cNvSpPr txBox="1"/>
          <p:nvPr/>
        </p:nvSpPr>
        <p:spPr>
          <a:xfrm>
            <a:off x="816610" y="3499485"/>
            <a:ext cx="10027285" cy="1456690"/>
          </a:xfrm>
          <a:prstGeom prst="rect">
            <a:avLst/>
          </a:prstGeom>
          <a:noFill/>
          <a:ln w="38100">
            <a:noFill/>
          </a:ln>
        </p:spPr>
        <p:txBody>
          <a:bodyPr wrap="square" anchor="t">
            <a:spAutoFit/>
          </a:bodyPr>
          <a:p>
            <a:pPr lvl="0" inden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6D6F71"/>
                </a:solidFill>
                <a:latin typeface="Times New Roman" panose="02020603050405020304" pitchFamily="18" charset="0"/>
                <a:ea typeface="ˎ̥"/>
              </a:rPr>
              <a:t> </a:t>
            </a:r>
            <a:r>
              <a:rPr lang="zh-CN" altLang="en-US" sz="2400" b="1" dirty="0">
                <a:solidFill>
                  <a:srgbClr val="6D6F7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颅部：枕部，顶部，额部，颞部，耳廓部，</a:t>
            </a:r>
            <a:r>
              <a:rPr lang="zh-CN" altLang="en-US" sz="2400" b="1" dirty="0">
                <a:solidFill>
                  <a:srgbClr val="6D6F71"/>
                </a:solidFill>
                <a:latin typeface="Times New Roman" panose="02020603050405020304" pitchFamily="18" charset="0"/>
                <a:ea typeface="ˎ̥"/>
              </a:rPr>
              <a:t> </a:t>
            </a:r>
            <a:r>
              <a:rPr lang="zh-CN" altLang="en-US" sz="2400" b="1" dirty="0">
                <a:solidFill>
                  <a:srgbClr val="6D6F7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眼部 </a:t>
            </a:r>
            <a:endParaRPr lang="zh-CN" altLang="en-US" sz="2400" dirty="0">
              <a:latin typeface="Arial" panose="020B0604020202020204" pitchFamily="34" charset="0"/>
              <a:ea typeface="ˎ̥"/>
            </a:endParaRPr>
          </a:p>
          <a:p>
            <a:pPr lvl="0" inden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6D6F71"/>
                </a:solidFill>
                <a:latin typeface="Times New Roman" panose="02020603050405020304" pitchFamily="18" charset="0"/>
                <a:ea typeface="ˎ̥"/>
              </a:rPr>
              <a:t> </a:t>
            </a:r>
            <a:r>
              <a:rPr lang="zh-CN" altLang="en-US" sz="2400" b="1" dirty="0">
                <a:solidFill>
                  <a:srgbClr val="6D6F7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面部：眶下部，鼻部，鼻孔部，唇部，咬肌部， </a:t>
            </a:r>
            <a:endParaRPr lang="zh-CN" altLang="en-US" sz="2400" dirty="0">
              <a:latin typeface="Arial" panose="020B0604020202020204" pitchFamily="34" charset="0"/>
              <a:ea typeface="ˎ̥"/>
            </a:endParaRPr>
          </a:p>
          <a:p>
            <a:pPr lvl="0" inden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6D6F71"/>
                </a:solidFill>
                <a:latin typeface="Times New Roman" panose="02020603050405020304" pitchFamily="18" charset="0"/>
                <a:ea typeface="ˎ̥"/>
              </a:rPr>
              <a:t>         </a:t>
            </a:r>
            <a:r>
              <a:rPr lang="zh-CN" altLang="en-US" sz="2400" b="1" dirty="0">
                <a:solidFill>
                  <a:srgbClr val="6D6F7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颊部，颏部。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6320" y="1716405"/>
            <a:ext cx="101123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（一）畜体体表部位名称    动物体表部位分头部、躯干部和四肢部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头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2948" name="图片 82947" descr="牛体表部位名称 拷贝"/>
          <p:cNvPicPr>
            <a:picLocks noChangeAspect="1"/>
          </p:cNvPicPr>
          <p:nvPr/>
        </p:nvPicPr>
        <p:blipFill>
          <a:blip r:embed="rId1">
            <a:lum bright="29999" contrast="48000"/>
          </a:blip>
          <a:stretch>
            <a:fillRect/>
          </a:stretch>
        </p:blipFill>
        <p:spPr>
          <a:xfrm>
            <a:off x="7905115" y="3272155"/>
            <a:ext cx="3570605" cy="2343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93" name="矩形 84996"/>
          <p:cNvSpPr/>
          <p:nvPr/>
        </p:nvSpPr>
        <p:spPr>
          <a:xfrm>
            <a:off x="1056640" y="1038860"/>
            <a:ext cx="8915400" cy="40716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 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躯干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颈部：颈上部，颈下部。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胸背部：鬐胛部，背部，肋部。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腰腹部：腰部，腹部。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</a:pPr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荐臀部：荐部，臀部。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尾部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indent="0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6D6F7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2948" name="图片 82947" descr="牛体表部位名称 拷贝"/>
          <p:cNvPicPr>
            <a:picLocks noChangeAspect="1"/>
          </p:cNvPicPr>
          <p:nvPr/>
        </p:nvPicPr>
        <p:blipFill>
          <a:blip r:embed="rId1">
            <a:lum bright="29999" contrast="48000"/>
          </a:blip>
          <a:stretch>
            <a:fillRect/>
          </a:stretch>
        </p:blipFill>
        <p:spPr>
          <a:xfrm>
            <a:off x="6285230" y="1165225"/>
            <a:ext cx="5332095" cy="4150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148715" y="1260475"/>
            <a:ext cx="54622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</a:t>
            </a:r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四肢：分前肢和后肢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9575" y="2179955"/>
            <a:ext cx="4231005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前肢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----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肩胛部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臂部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前臂部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前脚部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腕部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       掌部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       指部</a:t>
            </a:r>
            <a:endParaRPr lang="zh-CN" altLang="en-US" sz="2400"/>
          </a:p>
        </p:txBody>
      </p:sp>
      <p:pic>
        <p:nvPicPr>
          <p:cNvPr id="19594" name="图片 84995" descr="牛体表部位名称 拷贝"/>
          <p:cNvPicPr>
            <a:picLocks noChangeAspect="1"/>
          </p:cNvPicPr>
          <p:nvPr/>
        </p:nvPicPr>
        <p:blipFill>
          <a:blip r:embed="rId1">
            <a:lum bright="29999" contrast="48000"/>
          </a:blip>
          <a:stretch>
            <a:fillRect/>
          </a:stretch>
        </p:blipFill>
        <p:spPr>
          <a:xfrm>
            <a:off x="4246880" y="767080"/>
            <a:ext cx="5154295" cy="5701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141" name=" 141"/>
          <p:cNvSpPr/>
          <p:nvPr/>
        </p:nvSpPr>
        <p:spPr>
          <a:xfrm>
            <a:off x="3439160" y="1988820"/>
            <a:ext cx="2918460" cy="7556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141"/>
          <p:cNvSpPr/>
          <p:nvPr/>
        </p:nvSpPr>
        <p:spPr>
          <a:xfrm>
            <a:off x="3566160" y="2115820"/>
            <a:ext cx="2918460" cy="7556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41"/>
          <p:cNvSpPr/>
          <p:nvPr/>
        </p:nvSpPr>
        <p:spPr>
          <a:xfrm rot="21180000">
            <a:off x="2540000" y="3601720"/>
            <a:ext cx="3458210" cy="7620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41"/>
          <p:cNvSpPr/>
          <p:nvPr/>
        </p:nvSpPr>
        <p:spPr>
          <a:xfrm rot="21000000">
            <a:off x="2656205" y="2794635"/>
            <a:ext cx="3469640" cy="12255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41"/>
          <p:cNvSpPr/>
          <p:nvPr/>
        </p:nvSpPr>
        <p:spPr>
          <a:xfrm rot="21060000" flipV="1">
            <a:off x="2658745" y="4425315"/>
            <a:ext cx="3435985" cy="11684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41"/>
          <p:cNvSpPr/>
          <p:nvPr/>
        </p:nvSpPr>
        <p:spPr>
          <a:xfrm rot="20880000">
            <a:off x="3471545" y="5783580"/>
            <a:ext cx="2603500" cy="7620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41"/>
          <p:cNvSpPr/>
          <p:nvPr/>
        </p:nvSpPr>
        <p:spPr>
          <a:xfrm rot="21060000" flipV="1">
            <a:off x="3526790" y="5017135"/>
            <a:ext cx="2738755" cy="13144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41"/>
          <p:cNvSpPr/>
          <p:nvPr/>
        </p:nvSpPr>
        <p:spPr>
          <a:xfrm rot="21060000" flipV="1">
            <a:off x="3480435" y="5411470"/>
            <a:ext cx="2738755" cy="131445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625590" y="789305"/>
            <a:ext cx="395414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266700" algn="l"/>
            <a:r>
              <a:rPr lang="en-US" altLang="zh-CN" sz="3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</a:t>
            </a:r>
            <a:r>
              <a:rPr lang="zh-CN" altLang="en-US" sz="3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后肢</a:t>
            </a:r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zh-CN" altLang="en-US" sz="3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大腿部（股部）</a:t>
            </a:r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zh-CN" altLang="en-US" sz="3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小腿部</a:t>
            </a:r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zh-CN" altLang="en-US" sz="3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</a:t>
            </a:r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zh-CN" altLang="en-US" sz="3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跗部</a:t>
            </a:r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zh-CN" altLang="en-US" sz="3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跖部</a:t>
            </a:r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r>
              <a:rPr lang="zh-CN" altLang="en-US" sz="3200" b="0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趾部</a:t>
            </a:r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266700" algn="l"/>
            <a:endParaRPr lang="zh-CN" altLang="en-US" sz="3200" b="0" u="none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9594" name="图片 84995" descr="牛体表部位名称 拷贝"/>
          <p:cNvPicPr>
            <a:picLocks noChangeAspect="1"/>
          </p:cNvPicPr>
          <p:nvPr/>
        </p:nvPicPr>
        <p:blipFill>
          <a:blip r:embed="rId1">
            <a:lum bright="29999" contrast="48000"/>
          </a:blip>
          <a:srcRect l="67471" t="12094" r="7063" b="10642"/>
          <a:stretch>
            <a:fillRect/>
          </a:stretch>
        </p:blipFill>
        <p:spPr>
          <a:xfrm>
            <a:off x="2821305" y="814070"/>
            <a:ext cx="3560445" cy="54686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135" name=" 135"/>
          <p:cNvSpPr/>
          <p:nvPr/>
        </p:nvSpPr>
        <p:spPr>
          <a:xfrm rot="9840000">
            <a:off x="5064125" y="2117090"/>
            <a:ext cx="2138045" cy="889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135"/>
          <p:cNvSpPr/>
          <p:nvPr/>
        </p:nvSpPr>
        <p:spPr>
          <a:xfrm rot="9840000">
            <a:off x="5106670" y="3176270"/>
            <a:ext cx="2505075" cy="8191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35"/>
          <p:cNvSpPr/>
          <p:nvPr/>
        </p:nvSpPr>
        <p:spPr>
          <a:xfrm rot="9840000">
            <a:off x="5820410" y="3958590"/>
            <a:ext cx="2138045" cy="889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35"/>
          <p:cNvSpPr/>
          <p:nvPr/>
        </p:nvSpPr>
        <p:spPr>
          <a:xfrm rot="9840000">
            <a:off x="5678805" y="4839335"/>
            <a:ext cx="2138045" cy="889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35"/>
          <p:cNvSpPr/>
          <p:nvPr/>
        </p:nvSpPr>
        <p:spPr>
          <a:xfrm rot="9840000">
            <a:off x="5584190" y="5751830"/>
            <a:ext cx="2138045" cy="88900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4455" y="790575"/>
            <a:ext cx="642620" cy="36830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后肢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76020" y="947420"/>
            <a:ext cx="8265795" cy="4226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家禽主要体表部位名称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头部：肉冠、肉、喙、眼、鼻孔、脸等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躯干部：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颈部、 胸部、腹部、背腰部</a:t>
            </a:r>
            <a:r>
              <a:rPr lang="zh-CN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尾部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四肢部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：前肢变成翼，分臂部和前臂部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后肢部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黑体" panose="02010609060101010101" pitchFamily="49" charset="-122"/>
              </a:rPr>
              <a:t>股胫、飞节、跖、趾、爪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3" name="左中括号 2"/>
          <p:cNvSpPr/>
          <p:nvPr/>
        </p:nvSpPr>
        <p:spPr>
          <a:xfrm>
            <a:off x="1113790" y="2188845"/>
            <a:ext cx="123190" cy="1933575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左中括号 3"/>
          <p:cNvSpPr/>
          <p:nvPr/>
        </p:nvSpPr>
        <p:spPr>
          <a:xfrm>
            <a:off x="2623820" y="3872230"/>
            <a:ext cx="76200" cy="1085215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17" name="矩形 86022"/>
          <p:cNvSpPr/>
          <p:nvPr/>
        </p:nvSpPr>
        <p:spPr>
          <a:xfrm>
            <a:off x="1666875" y="1589088"/>
            <a:ext cx="8964613" cy="24971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>
              <a:lnSpc>
                <a:spcPct val="90000"/>
              </a:lnSpc>
            </a:pPr>
            <a:r>
              <a:rPr lang="en-US" altLang="zh-CN" sz="2400" dirty="0">
                <a:solidFill>
                  <a:srgbClr val="628EE3"/>
                </a:solidFill>
                <a:latin typeface="Times New Roman" panose="02020603050405020304" pitchFamily="18" charset="0"/>
                <a:ea typeface="ˎ̥"/>
              </a:rPr>
              <a:t>  </a:t>
            </a:r>
            <a:r>
              <a:rPr lang="en-US" altLang="zh-CN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ˎ̥"/>
              </a:rPr>
              <a:t> </a:t>
            </a:r>
            <a:r>
              <a:rPr lang="zh-CN" altLang="en-US" sz="240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（一）</a:t>
            </a:r>
            <a:r>
              <a:rPr lang="en-US" altLang="zh-CN" sz="240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ˎ̥"/>
              </a:rPr>
              <a:t>  </a:t>
            </a: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轴 </a:t>
            </a:r>
            <a:endParaRPr lang="zh-CN" altLang="en-US" sz="2400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>
              <a:lnSpc>
                <a:spcPct val="130000"/>
              </a:lnSpc>
            </a:pP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ˎ̥"/>
              </a:rPr>
              <a:t>  </a:t>
            </a: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家畜身体的长轴</a:t>
            </a:r>
            <a:r>
              <a:rPr lang="en-US" altLang="zh-CN" sz="240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ˎ̥"/>
              </a:rPr>
              <a:t>/</a:t>
            </a: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纵轴从头至尾，与地面平行。 </a:t>
            </a:r>
            <a:endParaRPr lang="zh-CN" altLang="en-US" sz="2400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>
              <a:spcBef>
                <a:spcPct val="50000"/>
              </a:spcBef>
            </a:pP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ˎ̥"/>
              </a:rPr>
              <a:t>         </a:t>
            </a: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注：各器官也有其自身的长轴。</a:t>
            </a:r>
            <a:endParaRPr lang="zh-CN" altLang="en-US" sz="2400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>
              <a:spcBef>
                <a:spcPct val="50000"/>
              </a:spcBef>
            </a:pPr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（二）</a:t>
            </a:r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ˎ̥"/>
                <a:sym typeface="+mn-ea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面 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>
              <a:spcBef>
                <a:spcPct val="50000"/>
              </a:spcBef>
            </a:pPr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ˎ̥"/>
                <a:sym typeface="+mn-ea"/>
              </a:rPr>
              <a:t> 1</a:t>
            </a:r>
            <a:r>
              <a:rPr lang="zh-CN" altLang="en-US" sz="240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。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矢状面：与畜体长轴平行，与地面垂直的切面。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>
              <a:spcBef>
                <a:spcPct val="50000"/>
              </a:spcBef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黑体" panose="02010609060101010101" pitchFamily="49" charset="-122"/>
              </a:rPr>
              <a:t>                       可分：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sym typeface="黑体" panose="02010609060101010101" pitchFamily="49" charset="-122"/>
              </a:rPr>
              <a:t>正中矢状面和侧矢状面。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pPr lvl="0" indent="0">
              <a:lnSpc>
                <a:spcPct val="130000"/>
              </a:lnSpc>
            </a:pPr>
            <a:endParaRPr lang="zh-CN" altLang="en-US" sz="2400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>
              <a:lnSpc>
                <a:spcPct val="130000"/>
              </a:lnSpc>
            </a:pPr>
            <a:endParaRPr lang="zh-CN" altLang="en-US" sz="2400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41805" y="854075"/>
            <a:ext cx="5187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indent="0"/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二、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畜体的轴、面和方位术语</a:t>
            </a:r>
            <a:endParaRPr lang="zh-CN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54760" y="1228090"/>
            <a:ext cx="10201275" cy="2287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15000"/>
              </a:lnSpc>
              <a:spcBef>
                <a:spcPct val="45000"/>
              </a:spcBef>
            </a:pP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正中矢状面</a:t>
            </a:r>
            <a:endParaRPr lang="zh-CN" altLang="en-US" sz="2400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lnSpc>
                <a:spcPct val="115000"/>
              </a:lnSpc>
              <a:spcBef>
                <a:spcPct val="45000"/>
              </a:spcBef>
            </a:pP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分</a:t>
            </a: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畜体</a:t>
            </a: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为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左右相等</a:t>
            </a:r>
            <a:r>
              <a:rPr lang="zh-CN" altLang="en-US" sz="2400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的两部分。 </a:t>
            </a:r>
            <a:endParaRPr lang="zh-CN" altLang="en-US" sz="2400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Bef>
                <a:spcPct val="45000"/>
              </a:spcBef>
            </a:pPr>
            <a:r>
              <a:rPr lang="en-US" altLang="zh-CN" sz="240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ˎ̥"/>
                <a:cs typeface="+mn-ea"/>
                <a:sym typeface="+mn-ea"/>
              </a:rPr>
              <a:t> </a:t>
            </a:r>
            <a:endParaRPr lang="zh-CN" altLang="en-US" sz="2400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lnSpc>
                <a:spcPct val="115000"/>
              </a:lnSpc>
              <a:spcBef>
                <a:spcPct val="45000"/>
              </a:spcBef>
            </a:pP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5934710" y="1085215"/>
            <a:ext cx="5440680" cy="12941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15000"/>
              </a:lnSpc>
              <a:spcBef>
                <a:spcPct val="45000"/>
              </a:spcBef>
            </a:pPr>
            <a:r>
              <a:rPr lang="zh-CN" altLang="en-US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侧矢状面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（右图）</a:t>
            </a:r>
            <a:endParaRPr lang="zh-CN" altLang="en-US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lnSpc>
                <a:spcPct val="115000"/>
              </a:lnSpc>
              <a:spcBef>
                <a:spcPct val="45000"/>
              </a:spcBef>
            </a:pPr>
            <a:endParaRPr lang="zh-CN" altLang="en-US" dirty="0">
              <a:solidFill>
                <a:srgbClr val="6D6F71"/>
              </a:solidFill>
              <a:effectLst>
                <a:outerShdw blurRad="38100" dist="19050" dir="2700000" algn="tl" rotWithShape="0">
                  <a:srgbClr val="6D6F71">
                    <a:alpha val="4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lnSpc>
                <a:spcPct val="115000"/>
              </a:lnSpc>
              <a:spcBef>
                <a:spcPct val="45000"/>
              </a:spcBef>
            </a:pPr>
            <a:r>
              <a:rPr lang="zh-CN" altLang="en-US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分畜体为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左右不相等</a:t>
            </a:r>
            <a:r>
              <a:rPr lang="zh-CN" altLang="en-US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黑体" panose="02010609060101010101" pitchFamily="49" charset="-122"/>
              </a:rPr>
              <a:t>的两部分。</a:t>
            </a:r>
            <a:r>
              <a:rPr lang="zh-CN" altLang="en-US" dirty="0">
                <a:solidFill>
                  <a:srgbClr val="6D6F71"/>
                </a:solidFill>
                <a:effectLst>
                  <a:outerShdw blurRad="38100" dist="19050" dir="2700000" algn="tl" rotWithShape="0">
                    <a:srgbClr val="6D6F71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与正中矢状面平行。</a:t>
            </a:r>
            <a:endParaRPr lang="zh-CN" altLang="en-US"/>
          </a:p>
        </p:txBody>
      </p:sp>
      <p:pic>
        <p:nvPicPr>
          <p:cNvPr id="21642" name="图片 87045"/>
          <p:cNvPicPr>
            <a:picLocks noChangeAspect="1"/>
          </p:cNvPicPr>
          <p:nvPr/>
        </p:nvPicPr>
        <p:blipFill>
          <a:blip r:embed="rId1">
            <a:lum bright="23999" contrast="35999"/>
          </a:blip>
          <a:srcRect l="19814" r="16556"/>
          <a:stretch>
            <a:fillRect/>
          </a:stretch>
        </p:blipFill>
        <p:spPr>
          <a:xfrm>
            <a:off x="1384935" y="3097530"/>
            <a:ext cx="3978275" cy="268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643" name="图片 87043"/>
          <p:cNvPicPr>
            <a:picLocks noChangeAspect="1"/>
          </p:cNvPicPr>
          <p:nvPr/>
        </p:nvPicPr>
        <p:blipFill>
          <a:blip r:embed="rId2">
            <a:lum bright="17999" contrast="35999"/>
          </a:blip>
          <a:srcRect l="17389" r="13889"/>
          <a:stretch>
            <a:fillRect/>
          </a:stretch>
        </p:blipFill>
        <p:spPr>
          <a:xfrm>
            <a:off x="6496685" y="2724150"/>
            <a:ext cx="4363720" cy="3176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992755" y="134175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（左图）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df54d78f-b2e4-4882-a314-b634acb846ae}"/>
</p:tagLst>
</file>

<file path=ppt/theme/theme1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F"/>
        </a:accent4>
        <a:accent5>
          <a:srgbClr val="E2F4FF"/>
        </a:accent5>
        <a:accent6>
          <a:srgbClr val="2D89E5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5FAF5"/>
        </a:accent3>
        <a:accent4>
          <a:srgbClr val="006866"/>
        </a:accent4>
        <a:accent5>
          <a:srgbClr val="F1F5F0"/>
        </a:accent5>
        <a:accent6>
          <a:srgbClr val="E589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B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9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E"/>
        </a:accent3>
        <a:accent4>
          <a:srgbClr val="545480"/>
        </a:accent4>
        <a:accent5>
          <a:srgbClr val="FFEDED"/>
        </a:accent5>
        <a:accent6>
          <a:srgbClr val="E589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D"/>
        </a:accent4>
        <a:accent5>
          <a:srgbClr val="E9F7FF"/>
        </a:accent5>
        <a:accent6>
          <a:srgbClr val="E589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DED"/>
        </a:accent3>
        <a:accent4>
          <a:srgbClr val="0057AF"/>
        </a:accent4>
        <a:accent5>
          <a:srgbClr val="FFFFE2"/>
        </a:accent5>
        <a:accent6>
          <a:srgbClr val="008989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22222"/>
        </a:accent4>
        <a:accent5>
          <a:srgbClr val="E1E1EA"/>
        </a:accent5>
        <a:accent6>
          <a:srgbClr val="E5B7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WPS 演示</Application>
  <PresentationFormat>宽屏</PresentationFormat>
  <Paragraphs>128</Paragraphs>
  <Slides>13</Slides>
  <Notes>7</Notes>
  <HiddenSlides>2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Tahoma</vt:lpstr>
      <vt:lpstr>黑体</vt:lpstr>
      <vt:lpstr>Times New Roman</vt:lpstr>
      <vt:lpstr>ˎ̥</vt:lpstr>
      <vt:lpstr>Segoe Print</vt:lpstr>
      <vt:lpstr>Arial Black</vt:lpstr>
      <vt:lpstr>微软雅黑</vt:lpstr>
      <vt:lpstr>Arial Unicode MS</vt:lpstr>
      <vt:lpstr>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周生生</cp:lastModifiedBy>
  <cp:revision>80</cp:revision>
  <dcterms:created xsi:type="dcterms:W3CDTF">2015-05-05T08:02:00Z</dcterms:created>
  <dcterms:modified xsi:type="dcterms:W3CDTF">2020-11-21T07:50:41Z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2052-11.1.0.9998</vt:lpwstr>
  </property>
</Properties>
</file>