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372" r:id="rId2"/>
    <p:sldId id="331" r:id="rId3"/>
    <p:sldId id="258" r:id="rId4"/>
    <p:sldId id="260" r:id="rId5"/>
    <p:sldId id="368" r:id="rId6"/>
    <p:sldId id="369" r:id="rId7"/>
    <p:sldId id="266" r:id="rId8"/>
    <p:sldId id="340" r:id="rId9"/>
    <p:sldId id="365" r:id="rId10"/>
    <p:sldId id="267" r:id="rId11"/>
    <p:sldId id="370" r:id="rId12"/>
    <p:sldId id="342" r:id="rId13"/>
    <p:sldId id="371" r:id="rId14"/>
    <p:sldId id="291" r:id="rId15"/>
    <p:sldId id="323" r:id="rId16"/>
    <p:sldId id="366" r:id="rId1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66"/>
    <a:srgbClr val="66FFFF"/>
    <a:srgbClr val="000066"/>
    <a:srgbClr val="99FF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9" autoAdjust="0"/>
  </p:normalViewPr>
  <p:slideViewPr>
    <p:cSldViewPr>
      <p:cViewPr varScale="1">
        <p:scale>
          <a:sx n="97" d="100"/>
          <a:sy n="97" d="100"/>
        </p:scale>
        <p:origin x="7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669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EAA7F-F514-4244-A32E-5D53178276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64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514F5-3C9B-433B-99F0-08165F6F35E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723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505D1-FB1B-4990-8036-2627B805DC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88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BB84C-ABF4-4681-830C-BE6D7A2635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50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E69A-8E50-4BCD-B987-9F40269135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630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42A4-9675-4545-91EA-78A28EED23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927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4AAF-8B2C-49EE-A4EB-E6D242E6C9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155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ADFB1-492A-4F98-9360-3C14662BE8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796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A946-29C9-478A-B694-83429AEF23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118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45743-69B3-4985-A965-087888C680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435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6C993-384B-47BA-BB0C-FC7E5B2051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705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7FE92B-C890-4AA7-A0F3-BE7A2BF0FA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6.jp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1.jpg"/><Relationship Id="rId2" Type="http://schemas.openxmlformats.org/officeDocument/2006/relationships/audio" Target="../media/audio1.wav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20.jpg"/><Relationship Id="rId5" Type="http://schemas.openxmlformats.org/officeDocument/2006/relationships/image" Target="../media/image4.png"/><Relationship Id="rId15" Type="http://schemas.openxmlformats.org/officeDocument/2006/relationships/image" Target="../media/image24.jpe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hyperlink" Target="&#39033;&#30446;&#20108;%20&#20840;&#36523;&#24615;&#30142;&#30149;.ppt" TargetMode="External"/><Relationship Id="rId18" Type="http://schemas.openxmlformats.org/officeDocument/2006/relationships/image" Target="../media/image9.gif"/><Relationship Id="rId3" Type="http://schemas.openxmlformats.org/officeDocument/2006/relationships/slide" Target="slide4.xml"/><Relationship Id="rId7" Type="http://schemas.openxmlformats.org/officeDocument/2006/relationships/slide" Target="slide14.xml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slide" Target="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hyperlink" Target="../&#29482;&#30149;&#38450;&#27835;.ppt" TargetMode="External"/><Relationship Id="rId5" Type="http://schemas.openxmlformats.org/officeDocument/2006/relationships/slide" Target="slide10.xml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19" Type="http://schemas.openxmlformats.org/officeDocument/2006/relationships/image" Target="../media/image10.gif"/><Relationship Id="rId4" Type="http://schemas.openxmlformats.org/officeDocument/2006/relationships/slide" Target="slide7.xml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hyperlink" Target="../2010&#32423;&#31165;&#30149;&#38450;&#27835;/&#31165;&#30149;&#30446;&#24405;.ppt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../&#21160;&#29289;&#20256;&#26579;&#30149;&#23398;.ppt#-1,2,PowerPoint &#28436;&#31034;&#25991;&#31295;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1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2010&#32423;&#31165;&#30149;&#38450;&#27835;/&#31165;&#30149;&#30446;&#24405;.ppt" TargetMode="External"/><Relationship Id="rId11" Type="http://schemas.openxmlformats.org/officeDocument/2006/relationships/image" Target="../media/image14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../&#21160;&#29289;&#20256;&#26579;&#30149;&#23398;.ppt#-1,2,PowerPoint &#28436;&#31034;&#25991;&#31295;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dirty="0"/>
              <a:t>任务</a:t>
            </a:r>
            <a:r>
              <a:rPr lang="en-US" altLang="zh-CN" dirty="0"/>
              <a:t>8 </a:t>
            </a:r>
            <a:r>
              <a:rPr lang="zh-CN" altLang="zh-CN"/>
              <a:t>附红细胞体病防控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42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20"/>
          <p:cNvSpPr>
            <a:spLocks noRot="1" noChangeArrowheads="1"/>
          </p:cNvSpPr>
          <p:nvPr/>
        </p:nvSpPr>
        <p:spPr bwMode="auto">
          <a:xfrm>
            <a:off x="1308101" y="538163"/>
            <a:ext cx="7359649" cy="57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特征：</a:t>
            </a:r>
            <a:r>
              <a:rPr lang="zh-CN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高热、贫血、黄疸。</a:t>
            </a:r>
          </a:p>
          <a:p>
            <a:pPr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急性病例（可一至数天内死亡）</a:t>
            </a:r>
          </a:p>
          <a:p>
            <a:pPr lvl="1"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体温升高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40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～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41℃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，呈稽留热；</a:t>
            </a:r>
          </a:p>
          <a:p>
            <a:pPr lvl="1"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精神沉郁，不愿走动，食欲降低或废绝，呼吸急促，心音亢进；</a:t>
            </a:r>
          </a:p>
          <a:p>
            <a:pPr lvl="1"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粪干或腹泻，尿黄或渐呈茶色。</a:t>
            </a:r>
          </a:p>
          <a:p>
            <a:pPr lvl="1"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耳尖、尾根及四肢末端发紫，可视黏膜苍白或黄染；</a:t>
            </a:r>
          </a:p>
          <a:p>
            <a:pPr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慢性病例</a:t>
            </a:r>
            <a:endParaRPr lang="en-US" altLang="zh-C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1"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消瘦、苍白，皮肤有瘀斑。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676400" y="762000"/>
            <a:ext cx="6412230" cy="5376863"/>
            <a:chOff x="1676400" y="762000"/>
            <a:chExt cx="6412230" cy="537686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762000"/>
              <a:ext cx="2907030" cy="251459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762000"/>
              <a:ext cx="3200400" cy="251459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0" y="3632655"/>
              <a:ext cx="3162300" cy="25062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632655"/>
              <a:ext cx="2907030" cy="2506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3028418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11"/>
          <p:cNvSpPr>
            <a:spLocks noRot="1" noChangeArrowheads="1"/>
          </p:cNvSpPr>
          <p:nvPr/>
        </p:nvSpPr>
        <p:spPr bwMode="auto">
          <a:xfrm>
            <a:off x="1295400" y="457200"/>
            <a:ext cx="7543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主要病理变化</a:t>
            </a:r>
          </a:p>
          <a:p>
            <a:pPr lvl="1" eaLnBrk="1" hangingPunct="1">
              <a:lnSpc>
                <a:spcPts val="4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全身皮下组织和全身浆膜黄染。全身淋巴结肿大黄染；</a:t>
            </a:r>
          </a:p>
          <a:p>
            <a:pPr lvl="1" eaLnBrk="1" hangingPunct="1">
              <a:lnSpc>
                <a:spcPts val="4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血液稀薄如水，血凝时间延长；</a:t>
            </a:r>
          </a:p>
          <a:p>
            <a:pPr lvl="1" eaLnBrk="1" hangingPunct="1">
              <a:lnSpc>
                <a:spcPts val="4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肝脏肿大变性，呈棕黄色；</a:t>
            </a:r>
          </a:p>
          <a:p>
            <a:pPr lvl="1" eaLnBrk="1" hangingPunct="1">
              <a:lnSpc>
                <a:spcPts val="4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脾脏肿大、质软脆。</a:t>
            </a:r>
          </a:p>
          <a:p>
            <a:pPr lvl="1" eaLnBrk="1" hangingPunct="1">
              <a:lnSpc>
                <a:spcPts val="4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心肌苍白松软，心外膜和心冠脂肪出血和黄染。</a:t>
            </a:r>
          </a:p>
          <a:p>
            <a:pPr lvl="1" eaLnBrk="1" hangingPunct="1">
              <a:lnSpc>
                <a:spcPts val="40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有时可见胸腔、腹腔及心包积液。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466737" y="760753"/>
            <a:ext cx="7296263" cy="2547937"/>
            <a:chOff x="1363663" y="4158797"/>
            <a:chExt cx="7399337" cy="2057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3663" y="4158797"/>
              <a:ext cx="2446337" cy="20574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217" y="4158797"/>
              <a:ext cx="2272166" cy="20574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58797"/>
              <a:ext cx="2438400" cy="205740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466737" y="3657600"/>
            <a:ext cx="7296264" cy="2145765"/>
            <a:chOff x="1466737" y="3805206"/>
            <a:chExt cx="7296264" cy="214576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737" y="3812155"/>
              <a:ext cx="2412259" cy="21388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525" y="3805207"/>
              <a:ext cx="2240514" cy="21457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8567" y="3805206"/>
              <a:ext cx="2404434" cy="2145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227603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9"/>
          <p:cNvSpPr>
            <a:spLocks noRot="1" noChangeArrowheads="1"/>
          </p:cNvSpPr>
          <p:nvPr/>
        </p:nvSpPr>
        <p:spPr bwMode="auto">
          <a:xfrm>
            <a:off x="1295400" y="533400"/>
            <a:ext cx="497363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800" b="1" dirty="0">
                <a:solidFill>
                  <a:srgbClr val="FF0066"/>
                </a:solidFill>
                <a:ea typeface="隶书" panose="02010509060101010101" pitchFamily="49" charset="-122"/>
              </a:rPr>
              <a:t>现场诊断</a:t>
            </a:r>
          </a:p>
          <a:p>
            <a:pPr lvl="1" eaLnBrk="1" hangingPunct="1"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400" b="1" dirty="0">
                <a:solidFill>
                  <a:srgbClr val="0000CC"/>
                </a:solidFill>
                <a:ea typeface="隶书" panose="02010509060101010101" pitchFamily="49" charset="-122"/>
              </a:rPr>
              <a:t>根据流行特点，症状和病变特征可作初步诊断。</a:t>
            </a:r>
          </a:p>
          <a:p>
            <a:pPr eaLnBrk="1" hangingPunct="1"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800" b="1" dirty="0">
                <a:solidFill>
                  <a:srgbClr val="FF0066"/>
                </a:solidFill>
                <a:ea typeface="隶书" panose="02010509060101010101" pitchFamily="49" charset="-122"/>
              </a:rPr>
              <a:t>实验室诊断</a:t>
            </a:r>
          </a:p>
          <a:p>
            <a:pPr lvl="1" eaLnBrk="1" hangingPunct="1"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400" b="1" dirty="0">
                <a:solidFill>
                  <a:srgbClr val="0000CC"/>
                </a:solidFill>
                <a:ea typeface="隶书" panose="02010509060101010101" pitchFamily="49" charset="-122"/>
              </a:rPr>
              <a:t>患猪耳静脉采血涂片姬姆萨染色后镜检。</a:t>
            </a:r>
          </a:p>
        </p:txBody>
      </p:sp>
      <p:pic>
        <p:nvPicPr>
          <p:cNvPr id="11273" name="Picture 20" descr="7045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7" y="3711349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20"/>
          <p:cNvSpPr>
            <a:spLocks noRot="1" noChangeArrowheads="1"/>
          </p:cNvSpPr>
          <p:nvPr/>
        </p:nvSpPr>
        <p:spPr bwMode="auto">
          <a:xfrm>
            <a:off x="1246187" y="576263"/>
            <a:ext cx="73723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eaLnBrk="1" hangingPunct="1">
              <a:lnSpc>
                <a:spcPts val="4000"/>
              </a:lnSpc>
              <a:spcBef>
                <a:spcPts val="600"/>
              </a:spcBef>
              <a:buClr>
                <a:srgbClr val="990000"/>
              </a:buClr>
              <a:buSzTx/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生物安全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endParaRPr lang="zh-CN" alt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540000" lvl="2" eaLnBrk="1" hangingPunct="1">
              <a:lnSpc>
                <a:spcPts val="4000"/>
              </a:lnSpc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切断传播途径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720000" lvl="3" eaLnBrk="1" hangingPunct="1">
              <a:lnSpc>
                <a:spcPts val="4000"/>
              </a:lnSpc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定期驱虫，杀灭虱子和疥螨及吸血昆虫。</a:t>
            </a:r>
          </a:p>
          <a:p>
            <a:pPr marL="720000" lvl="3" eaLnBrk="1" hangingPunct="1">
              <a:lnSpc>
                <a:spcPts val="4000"/>
              </a:lnSpc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给猪免疫或其他注射时一头猪一个针头。</a:t>
            </a:r>
          </a:p>
          <a:p>
            <a:pPr marL="720000" lvl="3" eaLnBrk="1" hangingPunct="1">
              <a:lnSpc>
                <a:spcPts val="4000"/>
              </a:lnSpc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断尾、剪齿、剪耳号的器械在用于每一头猪之前要消毒。</a:t>
            </a:r>
          </a:p>
          <a:p>
            <a:pPr marL="540000" lvl="2" eaLnBrk="1" hangingPunct="1">
              <a:lnSpc>
                <a:spcPts val="4000"/>
              </a:lnSpc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加强饲养管理，减少应激。</a:t>
            </a:r>
          </a:p>
          <a:p>
            <a:pPr marL="540000" lvl="2" eaLnBrk="1" hangingPunct="1">
              <a:lnSpc>
                <a:spcPts val="4000"/>
              </a:lnSpc>
              <a:spcBef>
                <a:spcPts val="6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  <a:defRPr/>
            </a:pPr>
            <a:r>
              <a:rPr lang="zh-CN" altLang="en-US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做好免疫抑制性疾病的预防接种。</a:t>
            </a: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10"/>
          <p:cNvSpPr>
            <a:spLocks noRot="1" noChangeArrowheads="1"/>
          </p:cNvSpPr>
          <p:nvPr/>
        </p:nvSpPr>
        <p:spPr bwMode="auto">
          <a:xfrm>
            <a:off x="1363663" y="609600"/>
            <a:ext cx="7391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药物措施</a:t>
            </a:r>
          </a:p>
          <a:p>
            <a:pPr lvl="1"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可用四环素类进行药物预防，全群拌料给药，连用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7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～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14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天。</a:t>
            </a:r>
          </a:p>
          <a:p>
            <a:pPr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治疗措施</a:t>
            </a:r>
          </a:p>
          <a:p>
            <a:pPr lvl="1"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血虫净 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～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10mg/kg 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深部肌注，一天一次连用二次。或长效土霉素肌注。</a:t>
            </a:r>
          </a:p>
          <a:p>
            <a:pPr lvl="1"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群体拌料或饮水投药。</a:t>
            </a:r>
          </a:p>
          <a:p>
            <a:pPr lvl="1" eaLnBrk="1" hangingPunct="1">
              <a:lnSpc>
                <a:spcPts val="35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止血、补铁、补维生素等可加快康复。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0" y="762000"/>
            <a:ext cx="5562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CN" sz="4800">
                <a:latin typeface="Times New Roman" panose="02020603050405020304" pitchFamily="18" charset="0"/>
              </a:rPr>
              <a:t>   </a:t>
            </a:r>
            <a:r>
              <a:rPr kumimoji="1" lang="zh-CN" altLang="en-US" sz="4800" b="1">
                <a:solidFill>
                  <a:srgbClr val="99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附红细胞体病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828800" y="1905000"/>
            <a:ext cx="23177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  <a:hlinkClick r:id="rId2" action="ppaction://hlinksldjump"/>
              </a:rPr>
              <a:t>概述</a:t>
            </a:r>
            <a:endParaRPr lang="zh-CN" altLang="en-US" sz="28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latin typeface="Times New Roman" panose="02020603050405020304" pitchFamily="18" charset="0"/>
                <a:ea typeface="隶书" panose="02010509060101010101" pitchFamily="49" charset="-122"/>
                <a:hlinkClick r:id="rId3" action="ppaction://hlinksldjump"/>
              </a:rPr>
              <a:t>病原</a:t>
            </a:r>
            <a:endParaRPr lang="zh-CN" altLang="en-US" sz="28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hlinkClick r:id="rId4" action="ppaction://hlinksldjump"/>
              </a:rPr>
              <a:t>流行病学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hlinkClick r:id="rId5" action="ppaction://hlinksldjump"/>
              </a:rPr>
              <a:t>临床症状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hlinkClick r:id="rId6" action="ppaction://hlinksldjump"/>
              </a:rPr>
              <a:t>病理变化</a:t>
            </a:r>
            <a:endParaRPr kumimoji="1"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hlinkClick r:id="rId7" action="ppaction://hlinksldjump"/>
              </a:rPr>
              <a:t>诊断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hlinkClick r:id="rId8" action="ppaction://hlinksldjump"/>
              </a:rPr>
              <a:t>防 制</a:t>
            </a:r>
            <a:endParaRPr lang="zh-CN" altLang="en-US" sz="2800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3076" name="Picture 6" descr="close button">
            <a:hlinkClick r:id="" action="ppaction://hlinkshowjump?jump=endshow" highlightClick="1">
              <a:snd r:embed="rId9" name="camera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content">
            <a:hlinkClick r:id="rId11" action="ppaction://hlinkpres?slideindex=1&amp;slidetitle=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chapter content">
            <a:hlinkClick r:id="rId13" action="ppaction://hlinkpres?slideindex=1&amp;slidetitle=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next page">
            <a:hlinkClick r:id="" action="ppaction://hlinkshowjump?jump=endshow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previous page">
            <a:hlinkClick r:id="" action="ppaction://hlinkshowjump?jump=previousslide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back to jie">
            <a:hlinkClick r:id="" action="ppaction://hlinkshowjump?jump=firstslide" highlightClick="1">
              <a:snd r:embed="rId9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gif002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3810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6" descr="053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95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46187" y="762000"/>
            <a:ext cx="7448550" cy="52578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附红细胞体病</a:t>
            </a:r>
            <a:r>
              <a:rPr lang="en-US" altLang="zh-CN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(</a:t>
            </a: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简称附红体病</a:t>
            </a:r>
            <a:r>
              <a:rPr lang="en-US" altLang="zh-CN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)</a:t>
            </a: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是由附红细胞体</a:t>
            </a:r>
            <a:r>
              <a:rPr lang="en-US" altLang="zh-CN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(</a:t>
            </a: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简称附红体</a:t>
            </a:r>
            <a:r>
              <a:rPr lang="en-US" altLang="zh-CN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)</a:t>
            </a: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引起的人畜共患传染病。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特征：</a:t>
            </a:r>
            <a:r>
              <a:rPr lang="zh-CN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贫血</a:t>
            </a:r>
            <a:r>
              <a:rPr lang="zh-CN" altLang="en-US" sz="40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、黄疸和</a:t>
            </a:r>
            <a:r>
              <a:rPr lang="zh-CN" alt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发热。</a:t>
            </a:r>
          </a:p>
          <a:p>
            <a:pPr eaLnBrk="1" hangingPunct="1">
              <a:spcBef>
                <a:spcPts val="18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zh-CN" alt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本病常与其他疾病混合感染，表现多种临床症状，是严重影响养猪业的传染病之一。</a:t>
            </a:r>
          </a:p>
        </p:txBody>
      </p:sp>
      <p:pic>
        <p:nvPicPr>
          <p:cNvPr id="4099" name="Picture 9" descr="close button">
            <a:hlinkClick r:id="" action="ppaction://hlinkshowjump?jump=endshow" highlightClick="1">
              <a:snd r:embed="rId3" name="camera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content">
            <a:hlinkClick r:id="rId5" action="ppaction://hlinkpres?slideindex=2&amp;slidetitle=PowerPoint 演示文稿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chapter content">
            <a:hlinkClick r:id="rId7" action="ppaction://hlinkpres?slideindex=1&amp;slidetitle=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next page">
            <a:hlinkClick r:id="" action="ppaction://hlinkshowjump?jump=firstslide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previous page">
            <a:hlinkClick r:id="" action="ppaction://hlinkshowjump?jump=previousslide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 descr="back to jie">
            <a:hlinkClick r:id="" action="ppaction://hlinkshowjump?jump=firstslide" highlightClick="1">
              <a:snd r:embed="rId3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5438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20"/>
          <p:cNvSpPr>
            <a:spLocks noRot="1" noChangeArrowheads="1"/>
          </p:cNvSpPr>
          <p:nvPr/>
        </p:nvSpPr>
        <p:spPr bwMode="auto">
          <a:xfrm>
            <a:off x="1484312" y="1066800"/>
            <a:ext cx="7183438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病原：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附红细胞体（近来重新分类称作猪嗜血支原体）。</a:t>
            </a:r>
          </a:p>
          <a:p>
            <a:pPr eaLnBrk="1" hangingPunct="1">
              <a:lnSpc>
                <a:spcPts val="45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形态：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为多形态微生物，多数为环形、球形和卵圆形，少数呈顿号和杆状；无细胞壁，无鞭毛；姬姆萨染色呈紫红色，瑞氏染色为淡蓝色，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G</a:t>
            </a:r>
            <a:r>
              <a:rPr lang="en-US" altLang="zh-CN" sz="3600" b="1" baseline="30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-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。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5438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20"/>
          <p:cNvSpPr>
            <a:spLocks noRot="1" noChangeArrowheads="1"/>
          </p:cNvSpPr>
          <p:nvPr/>
        </p:nvSpPr>
        <p:spPr bwMode="auto">
          <a:xfrm>
            <a:off x="1288596" y="511629"/>
            <a:ext cx="74009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体内存在形态：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多单个或成团寄生在动物红细胞表面，呈链状或鳞片状。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以二分裂方式进行增殖。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在非细胞培养基上不能生长。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04937" y="3483428"/>
            <a:ext cx="7129463" cy="2877951"/>
            <a:chOff x="1404937" y="3483428"/>
            <a:chExt cx="7129463" cy="28779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937" y="3483428"/>
              <a:ext cx="3429000" cy="282352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474" y="3483429"/>
              <a:ext cx="3590926" cy="2877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6900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1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05438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20"/>
          <p:cNvSpPr>
            <a:spLocks noRot="1" noChangeArrowheads="1"/>
          </p:cNvSpPr>
          <p:nvPr/>
        </p:nvSpPr>
        <p:spPr bwMode="auto">
          <a:xfrm>
            <a:off x="1294266" y="795338"/>
            <a:ext cx="74009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抵抗力</a:t>
            </a:r>
          </a:p>
          <a:p>
            <a:pPr lvl="1" eaLnBrk="1" hangingPunct="1">
              <a:lnSpc>
                <a:spcPts val="4500"/>
              </a:lnSpc>
              <a:spcBef>
                <a:spcPts val="1800"/>
              </a:spcBef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不强。对热、干燥、消毒药敏感，可用</a:t>
            </a:r>
            <a:r>
              <a:rPr lang="en-US" altLang="zh-CN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10%</a:t>
            </a: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甘油</a:t>
            </a:r>
            <a:r>
              <a:rPr lang="en-US" altLang="zh-CN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-70℃</a:t>
            </a: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保存。</a:t>
            </a:r>
          </a:p>
          <a:p>
            <a:pPr lvl="1" eaLnBrk="1" hangingPunct="1">
              <a:lnSpc>
                <a:spcPts val="4500"/>
              </a:lnSpc>
              <a:spcBef>
                <a:spcPts val="1800"/>
              </a:spcBef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敏感药物</a:t>
            </a:r>
            <a:endParaRPr lang="zh-CN" alt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隶书" panose="02010509060101010101" pitchFamily="49" charset="-122"/>
            </a:endParaRPr>
          </a:p>
          <a:p>
            <a:pPr lvl="2" eaLnBrk="1" hangingPunct="1">
              <a:lnSpc>
                <a:spcPts val="4500"/>
              </a:lnSpc>
              <a:spcBef>
                <a:spcPts val="1800"/>
              </a:spcBef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敏感：四环素类、血虫净（三氮脒或贝尼尔）等。</a:t>
            </a:r>
          </a:p>
          <a:p>
            <a:pPr lvl="2" eaLnBrk="1" hangingPunct="1">
              <a:lnSpc>
                <a:spcPts val="4500"/>
              </a:lnSpc>
              <a:spcBef>
                <a:spcPts val="1800"/>
              </a:spcBef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不敏感：青霉素、头孢类。</a:t>
            </a:r>
          </a:p>
        </p:txBody>
      </p:sp>
    </p:spTree>
    <p:extLst>
      <p:ext uri="{BB962C8B-B14F-4D97-AF65-F5344CB8AC3E}">
        <p14:creationId xmlns:p14="http://schemas.microsoft.com/office/powerpoint/2010/main" val="3482853432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1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4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20"/>
          <p:cNvSpPr>
            <a:spLocks noRot="1" noChangeArrowheads="1"/>
          </p:cNvSpPr>
          <p:nvPr/>
        </p:nvSpPr>
        <p:spPr bwMode="auto">
          <a:xfrm>
            <a:off x="1363663" y="609600"/>
            <a:ext cx="7315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8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易感动物</a:t>
            </a:r>
          </a:p>
          <a:p>
            <a:pPr lvl="1" eaLnBrk="1" hangingPunct="1">
              <a:lnSpc>
                <a:spcPts val="38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多种动物：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包括猪、马、牛、羊、狗、猫、兔、鼠类、鸟类和人。</a:t>
            </a:r>
          </a:p>
          <a:p>
            <a:pPr lvl="1" eaLnBrk="1" hangingPunct="1">
              <a:lnSpc>
                <a:spcPts val="38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有相对宿主特异性：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猪附红细胞体目前发现只感染猪。</a:t>
            </a:r>
          </a:p>
          <a:p>
            <a:pPr lvl="2" eaLnBrk="1" hangingPunct="1">
              <a:lnSpc>
                <a:spcPts val="38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仔猪和母猪多发</a:t>
            </a:r>
          </a:p>
          <a:p>
            <a:pPr lvl="2" eaLnBrk="1" hangingPunct="1">
              <a:lnSpc>
                <a:spcPts val="38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常发生于那些抵抗力下降的猪（许多应激因素如分娩后易发病，如同时发生其他慢性传染病时，可能暴发本病。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next page">
            <a:hlinkClick r:id="" action="ppaction://hlinkshowjump?jump=nex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11"/>
          <p:cNvSpPr>
            <a:spLocks noRot="1" noChangeArrowheads="1"/>
          </p:cNvSpPr>
          <p:nvPr/>
        </p:nvSpPr>
        <p:spPr bwMode="auto">
          <a:xfrm>
            <a:off x="1219200" y="457200"/>
            <a:ext cx="7543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8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传染源</a:t>
            </a:r>
          </a:p>
          <a:p>
            <a:pPr lvl="1" eaLnBrk="1" hangingPunct="1">
              <a:lnSpc>
                <a:spcPts val="48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病猪和隐性感染猪。</a:t>
            </a:r>
          </a:p>
          <a:p>
            <a:pPr lvl="1" eaLnBrk="1" hangingPunct="1">
              <a:lnSpc>
                <a:spcPts val="48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免疫防御功能健全的猪，可能有附红体寄生。病原和猪之间能保持一种平衡，附红体在血液中的数量保持相当低的水平，当受到强力应激时才表现出明显的症状。</a:t>
            </a:r>
            <a:endParaRPr lang="en-US" altLang="zh-CN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1" eaLnBrk="1" hangingPunct="1">
              <a:lnSpc>
                <a:spcPts val="4800"/>
              </a:lnSpc>
              <a:spcBef>
                <a:spcPts val="1200"/>
              </a:spcBef>
              <a:buClr>
                <a:srgbClr val="990000"/>
              </a:buClr>
              <a:buBlip>
                <a:blip r:embed="rId11"/>
              </a:buBlip>
            </a:pPr>
            <a:r>
              <a:rPr lang="zh-CN" alt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血清学阴性的猪也可能携带附红体并传给其他动物。</a:t>
            </a:r>
          </a:p>
          <a:p>
            <a:pPr lvl="1" eaLnBrk="1" hangingPunct="1">
              <a:lnSpc>
                <a:spcPts val="4800"/>
              </a:lnSpc>
              <a:spcBef>
                <a:spcPts val="120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1"/>
              </a:buBlip>
            </a:pPr>
            <a:endParaRPr lang="zh-CN" alt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lose button">
            <a:hlinkClick r:id="" action="ppaction://hlinkshowjump?jump=endshow" highlightClick="1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0"/>
            <a:ext cx="4619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ontent">
            <a:hlinkClick r:id="rId4" action="ppaction://hlinkpres?slideindex=2&amp;slidetitle=PowerPoint 演示文稿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381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hapter content">
            <a:hlinkClick r:id="rId6" action="ppaction://hlinkpres?slideindex=1&amp;slidetitle=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163"/>
            <a:ext cx="1087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next pag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91163"/>
            <a:ext cx="1155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previous page">
            <a:hlinkClick r:id="" action="ppaction://hlinkshowjump?jump=previous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271963"/>
            <a:ext cx="10874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back to jie">
            <a:hlinkClick r:id="" action="ppaction://hlinkshowjump?jump=firstslide" highlightClick="1">
              <a:snd r:embed="rId2" name="camera.wav"/>
            </a:hlinkClick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900363"/>
            <a:ext cx="1093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动画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0"/>
          <p:cNvSpPr>
            <a:spLocks noRot="1" noChangeArrowheads="1"/>
          </p:cNvSpPr>
          <p:nvPr/>
        </p:nvSpPr>
        <p:spPr bwMode="auto">
          <a:xfrm>
            <a:off x="1143000" y="457200"/>
            <a:ext cx="762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2"/>
              </a:buBlip>
            </a:pPr>
            <a:r>
              <a:rPr lang="zh-CN" altLang="en-US" b="1">
                <a:solidFill>
                  <a:srgbClr val="FF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传播途径：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2"/>
              </a:buBlip>
            </a:pPr>
            <a:r>
              <a:rPr lang="zh-CN" altLang="en-US" b="1">
                <a:solidFill>
                  <a:srgbClr val="003300"/>
                </a:solidFill>
                <a:ea typeface="隶书" panose="02010509060101010101" pitchFamily="49" charset="-122"/>
              </a:rPr>
              <a:t>接触性传播：</a:t>
            </a:r>
            <a:r>
              <a:rPr lang="zh-CN" altLang="en-US" b="1">
                <a:ea typeface="隶书" panose="02010509060101010101" pitchFamily="49" charset="-122"/>
              </a:rPr>
              <a:t>相互长期或短期接触可传播。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2"/>
              </a:buBlip>
            </a:pPr>
            <a:r>
              <a:rPr lang="zh-CN" altLang="en-US" b="1">
                <a:solidFill>
                  <a:srgbClr val="003300"/>
                </a:solidFill>
                <a:ea typeface="隶书" panose="02010509060101010101" pitchFamily="49" charset="-122"/>
              </a:rPr>
              <a:t>血源性传播：</a:t>
            </a:r>
            <a:r>
              <a:rPr lang="zh-CN" altLang="en-US" b="1">
                <a:ea typeface="隶书" panose="02010509060101010101" pitchFamily="49" charset="-122"/>
              </a:rPr>
              <a:t>通过注射、外科手术、打耳标、阉割、人工授精等可传播，或猪食入生血污染的饲料、水等而感染。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2"/>
              </a:buBlip>
            </a:pPr>
            <a:r>
              <a:rPr lang="zh-CN" altLang="en-US" b="1">
                <a:solidFill>
                  <a:srgbClr val="003300"/>
                </a:solidFill>
                <a:ea typeface="隶书" panose="02010509060101010101" pitchFamily="49" charset="-122"/>
              </a:rPr>
              <a:t>吸血昆虫传播：</a:t>
            </a:r>
            <a:r>
              <a:rPr lang="zh-CN" altLang="en-US" b="1">
                <a:ea typeface="隶书" panose="02010509060101010101" pitchFamily="49" charset="-122"/>
              </a:rPr>
              <a:t>虱子、蚊子、吸血蝇等。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  <a:buFont typeface="Wingdings" panose="05000000000000000000" pitchFamily="2" charset="2"/>
              <a:buBlip>
                <a:blip r:embed="rId12"/>
              </a:buBlip>
            </a:pPr>
            <a:r>
              <a:rPr lang="zh-CN" altLang="en-US" b="1">
                <a:solidFill>
                  <a:srgbClr val="003300"/>
                </a:solidFill>
                <a:ea typeface="隶书" panose="02010509060101010101" pitchFamily="49" charset="-122"/>
              </a:rPr>
              <a:t>垂直传播：</a:t>
            </a:r>
            <a:r>
              <a:rPr lang="zh-CN" altLang="en-US" b="1">
                <a:ea typeface="隶书" panose="02010509060101010101" pitchFamily="49" charset="-122"/>
              </a:rPr>
              <a:t>通过胎盘传播。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1295400" y="3276600"/>
            <a:ext cx="4724400" cy="32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13"/>
              </a:buBlip>
            </a:pPr>
            <a:r>
              <a:rPr lang="zh-CN" altLang="en-US" b="1">
                <a:solidFill>
                  <a:srgbClr val="FF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流行季节：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Blip>
                <a:blip r:embed="rId13"/>
              </a:buBlip>
            </a:pPr>
            <a:r>
              <a:rPr lang="zh-CN" altLang="en-US" b="1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多发生于各种吸血昆虫活动频繁的季节。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13"/>
              </a:buBlip>
            </a:pPr>
            <a:r>
              <a:rPr lang="zh-CN" altLang="en-US" b="1">
                <a:solidFill>
                  <a:srgbClr val="FF0066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流行特点：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Blip>
                <a:blip r:embed="rId13"/>
              </a:buBlip>
            </a:pPr>
            <a:r>
              <a:rPr lang="zh-CN" altLang="en-US" b="1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隐性感染率极高，达</a:t>
            </a:r>
            <a:r>
              <a:rPr lang="en-US" altLang="zh-CN" b="1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90%</a:t>
            </a:r>
            <a:r>
              <a:rPr lang="zh-CN" altLang="en-US" b="1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以上。</a:t>
            </a: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Blip>
                <a:blip r:embed="rId13"/>
              </a:buBlip>
            </a:pPr>
            <a:r>
              <a:rPr lang="zh-CN" altLang="en-US" b="1">
                <a:solidFill>
                  <a:srgbClr val="00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常与其他传染病并发。</a:t>
            </a:r>
            <a:endParaRPr lang="zh-CN" altLang="en-US" sz="180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1861</TotalTime>
  <Words>785</Words>
  <Application>Microsoft Office PowerPoint</Application>
  <PresentationFormat>全屏显示(4:3)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隶书</vt:lpstr>
      <vt:lpstr>宋体</vt:lpstr>
      <vt:lpstr>幼圆</vt:lpstr>
      <vt:lpstr>Arial</vt:lpstr>
      <vt:lpstr>Times New Roman</vt:lpstr>
      <vt:lpstr>Wingdings</vt:lpstr>
      <vt:lpstr>诗情画意</vt:lpstr>
      <vt:lpstr>任务8 附红细胞体病防控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lizuwen</dc:creator>
  <cp:lastModifiedBy>FKL</cp:lastModifiedBy>
  <cp:revision>120</cp:revision>
  <cp:lastPrinted>1601-01-01T00:00:00Z</cp:lastPrinted>
  <dcterms:created xsi:type="dcterms:W3CDTF">1601-01-01T00:00:00Z</dcterms:created>
  <dcterms:modified xsi:type="dcterms:W3CDTF">2021-02-09T14:13:55Z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