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pic>
        <p:nvPicPr>
          <p:cNvPr id="33" name="图片 3075" descr="610174_90"/>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 b="-3317"/>
          <a:stretch/>
        </p:blipFill>
        <p:spPr bwMode="auto">
          <a:xfrm>
            <a:off x="2627784" y="3535602"/>
            <a:ext cx="4513865" cy="31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7"/>
          <p:cNvSpPr>
            <a:spLocks noGrp="1"/>
          </p:cNvSpPr>
          <p:nvPr>
            <p:ph type="ctrTitle"/>
          </p:nvPr>
        </p:nvSpPr>
        <p:spPr>
          <a:xfrm>
            <a:off x="2108693" y="90872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116480" y="2924944"/>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dirty="0">
              <a:solidFill>
                <a:srgbClr val="575F6D"/>
              </a:solidFill>
            </a:endParaRPr>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灯片编号占位符 28"/>
          <p:cNvSpPr>
            <a:spLocks noGrp="1"/>
          </p:cNvSpPr>
          <p:nvPr>
            <p:ph type="sldNum" sz="quarter" idx="12"/>
          </p:nvPr>
        </p:nvSpPr>
        <p:spPr bwMode="auto">
          <a:xfrm>
            <a:off x="1325544" y="4928702"/>
            <a:ext cx="609600" cy="517524"/>
          </a:xfrm>
        </p:spPr>
        <p:txBody>
          <a:bodyPr/>
          <a:lstStyle/>
          <a:p>
            <a:fld id="{DD4057DF-D607-47A4-B484-9E3E4FE4468A}" type="slidenum">
              <a:rPr lang="zh-CN" altLang="en-US" smtClean="0"/>
              <a:pPr/>
              <a:t>‹#›</a:t>
            </a:fld>
            <a:endParaRPr lang="zh-CN" altLang="en-US"/>
          </a:p>
        </p:txBody>
      </p:sp>
      <p:sp>
        <p:nvSpPr>
          <p:cNvPr id="30" name="TextBox 29"/>
          <p:cNvSpPr txBox="1"/>
          <p:nvPr userDrawn="1"/>
        </p:nvSpPr>
        <p:spPr>
          <a:xfrm>
            <a:off x="6525502" y="6457890"/>
            <a:ext cx="2618498"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pic>
        <p:nvPicPr>
          <p:cNvPr id="31"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TextBox 34"/>
          <p:cNvSpPr txBox="1"/>
          <p:nvPr userDrawn="1"/>
        </p:nvSpPr>
        <p:spPr>
          <a:xfrm>
            <a:off x="6052189" y="26729"/>
            <a:ext cx="3024336" cy="461665"/>
          </a:xfrm>
          <a:prstGeom prst="rect">
            <a:avLst/>
          </a:prstGeom>
          <a:blipFill>
            <a:blip r:embed="rId4"/>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54118552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637878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2670333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dirty="0" smtClean="0"/>
              <a:t>单击此处编辑母版标题样式</a:t>
            </a:r>
            <a:endParaRPr kumimoji="0" lang="en-US" dirty="0"/>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9" name="灯片编号占位符 8"/>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dirty="0">
              <a:solidFill>
                <a:srgbClr val="575F6D"/>
              </a:solidFill>
            </a:endParaRPr>
          </a:p>
        </p:txBody>
      </p:sp>
      <p:sp>
        <p:nvSpPr>
          <p:cNvPr id="11" name="TextBox 10"/>
          <p:cNvSpPr txBox="1"/>
          <p:nvPr userDrawn="1"/>
        </p:nvSpPr>
        <p:spPr>
          <a:xfrm>
            <a:off x="6291112" y="6418374"/>
            <a:ext cx="2546489"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sp>
        <p:nvSpPr>
          <p:cNvPr id="13" name="TextBox 12"/>
          <p:cNvSpPr txBox="1"/>
          <p:nvPr userDrawn="1"/>
        </p:nvSpPr>
        <p:spPr>
          <a:xfrm>
            <a:off x="6052189" y="26729"/>
            <a:ext cx="3024336" cy="461665"/>
          </a:xfrm>
          <a:prstGeom prst="rect">
            <a:avLst/>
          </a:prstGeom>
          <a:blipFill>
            <a:blip r:embed="rId2"/>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pic>
        <p:nvPicPr>
          <p:cNvPr id="14"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48763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702C4276-68BD-4EA0-8D83-20921FFDD090}" type="datetimeFigureOut">
              <a:rPr lang="zh-CN" altLang="en-US" smtClean="0">
                <a:solidFill>
                  <a:srgbClr val="FFF39D"/>
                </a:solidFill>
              </a:rPr>
              <a:pPr/>
              <a:t>2021/1/28</a:t>
            </a:fld>
            <a:endParaRPr lang="zh-CN" altLang="en-US">
              <a:solidFill>
                <a:srgbClr val="FFF39D"/>
              </a:solidFill>
            </a:endParaRPr>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solidFill>
                <a:srgbClr val="FFF39D"/>
              </a:solidFill>
            </a:endParaRPr>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灯片编号占位符 5"/>
          <p:cNvSpPr>
            <a:spLocks noGrp="1"/>
          </p:cNvSpPr>
          <p:nvPr>
            <p:ph type="sldNum" sz="quarter" idx="12"/>
          </p:nvPr>
        </p:nvSpPr>
        <p:spPr bwMode="auto">
          <a:xfrm>
            <a:off x="1340616" y="4928702"/>
            <a:ext cx="609600" cy="517524"/>
          </a:xfrm>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1629148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6" name="页脚占位符 5"/>
          <p:cNvSpPr>
            <a:spLocks noGrp="1"/>
          </p:cNvSpPr>
          <p:nvPr>
            <p:ph type="ftr" sz="quarter" idx="11"/>
          </p:nvPr>
        </p:nvSpPr>
        <p:spPr/>
        <p:txBody>
          <a:bodyPr/>
          <a:lstStyle/>
          <a:p>
            <a:endParaRPr lang="zh-CN" altLang="en-US">
              <a:solidFill>
                <a:srgbClr val="575F6D"/>
              </a:solidFill>
            </a:endParaRPr>
          </a:p>
        </p:txBody>
      </p:sp>
      <p:sp>
        <p:nvSpPr>
          <p:cNvPr id="7" name="灯片编号占位符 6"/>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extLst>
      <p:ext uri="{BB962C8B-B14F-4D97-AF65-F5344CB8AC3E}">
        <p14:creationId xmlns:p14="http://schemas.microsoft.com/office/powerpoint/2010/main" val="4218272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8" name="页脚占位符 7"/>
          <p:cNvSpPr>
            <a:spLocks noGrp="1"/>
          </p:cNvSpPr>
          <p:nvPr>
            <p:ph type="ftr" sz="quarter" idx="11"/>
          </p:nvPr>
        </p:nvSpPr>
        <p:spPr/>
        <p:txBody>
          <a:bodyPr/>
          <a:lstStyle/>
          <a:p>
            <a:endParaRPr lang="zh-CN" altLang="en-US">
              <a:solidFill>
                <a:srgbClr val="575F6D"/>
              </a:solidFill>
            </a:endParaRPr>
          </a:p>
        </p:txBody>
      </p:sp>
      <p:sp>
        <p:nvSpPr>
          <p:cNvPr id="9" name="灯片编号占位符 8"/>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extLst>
      <p:ext uri="{BB962C8B-B14F-4D97-AF65-F5344CB8AC3E}">
        <p14:creationId xmlns:p14="http://schemas.microsoft.com/office/powerpoint/2010/main" val="3996452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7" name="灯片编号占位符 6"/>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3122080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11"/>
          </p:nvPr>
        </p:nvSpPr>
        <p:spPr/>
        <p:txBody>
          <a:bodyPr/>
          <a:lstStyle/>
          <a:p>
            <a:endParaRPr lang="zh-CN" altLang="en-US">
              <a:solidFill>
                <a:srgbClr val="575F6D"/>
              </a:solidFill>
            </a:endParaRPr>
          </a:p>
        </p:txBody>
      </p:sp>
      <p:sp>
        <p:nvSpPr>
          <p:cNvPr id="4" name="灯片编号占位符 3"/>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342723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22" name="灯片编号占位符 21"/>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352492078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7" name="日期占位符 16"/>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8" name="灯片编号占位符 17"/>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2358518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solidFill>
                <a:srgbClr val="575F6D"/>
              </a:solidFill>
            </a:endParaRPr>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18131562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835696" y="1052736"/>
            <a:ext cx="6927804" cy="1728192"/>
          </a:xfrm>
        </p:spPr>
        <p:txBody>
          <a:bodyPr>
            <a:noAutofit/>
          </a:bodyPr>
          <a:lstStyle/>
          <a:p>
            <a:pPr algn="ctr"/>
            <a:r>
              <a:rPr lang="zh-CN" altLang="zh-CN" sz="4000" dirty="0"/>
              <a:t>任务</a:t>
            </a:r>
            <a:r>
              <a:rPr lang="en-US" altLang="zh-CN" sz="4000" dirty="0"/>
              <a:t>3  </a:t>
            </a:r>
            <a:r>
              <a:rPr lang="en-US" altLang="zh-CN" sz="4000" dirty="0" smtClean="0"/>
              <a:t/>
            </a:r>
            <a:br>
              <a:rPr lang="en-US" altLang="zh-CN" sz="4000" dirty="0" smtClean="0"/>
            </a:br>
            <a:r>
              <a:rPr lang="zh-CN" altLang="zh-CN" sz="4000" dirty="0" smtClean="0"/>
              <a:t>常见</a:t>
            </a:r>
            <a:r>
              <a:rPr lang="zh-CN" altLang="zh-CN" sz="4000" dirty="0"/>
              <a:t>外寄生虫病</a:t>
            </a:r>
            <a:r>
              <a:rPr lang="zh-CN" altLang="zh-CN" sz="4000" dirty="0" smtClean="0"/>
              <a:t>的防治</a:t>
            </a:r>
            <a:endParaRPr lang="zh-CN" altLang="zh-CN" sz="4000" dirty="0"/>
          </a:p>
        </p:txBody>
      </p:sp>
    </p:spTree>
    <p:extLst>
      <p:ext uri="{BB962C8B-B14F-4D97-AF65-F5344CB8AC3E}">
        <p14:creationId xmlns:p14="http://schemas.microsoft.com/office/powerpoint/2010/main" val="1890637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症状</a:t>
            </a:r>
            <a:endParaRPr lang="zh-CN" altLang="en-US" dirty="0"/>
          </a:p>
        </p:txBody>
      </p:sp>
      <p:sp>
        <p:nvSpPr>
          <p:cNvPr id="3" name="内容占位符 2"/>
          <p:cNvSpPr>
            <a:spLocks noGrp="1"/>
          </p:cNvSpPr>
          <p:nvPr>
            <p:ph sz="quarter" idx="1"/>
          </p:nvPr>
        </p:nvSpPr>
        <p:spPr>
          <a:xfrm>
            <a:off x="457200" y="1600200"/>
            <a:ext cx="8147248" cy="4873752"/>
          </a:xfrm>
        </p:spPr>
        <p:txBody>
          <a:bodyPr>
            <a:normAutofit lnSpcReduction="10000"/>
          </a:bodyPr>
          <a:lstStyle/>
          <a:p>
            <a:r>
              <a:rPr lang="zh-CN" altLang="zh-CN" b="1" dirty="0"/>
              <a:t>该病主要发生于头部（鼻梁、眼眶、耳廓的基部），有时也起始于前胸、腹下、腋窝、大腿内侧和尾根，然后蔓延至全身</a:t>
            </a:r>
            <a:r>
              <a:rPr lang="zh-CN" altLang="zh-CN" b="1" dirty="0" smtClean="0"/>
              <a:t>。</a:t>
            </a:r>
            <a:endParaRPr lang="en-US" altLang="zh-CN" b="1" dirty="0" smtClean="0"/>
          </a:p>
          <a:p>
            <a:r>
              <a:rPr lang="zh-CN" altLang="zh-CN" b="1" dirty="0" smtClean="0"/>
              <a:t>病</a:t>
            </a:r>
            <a:r>
              <a:rPr lang="zh-CN" altLang="zh-CN" b="1" dirty="0"/>
              <a:t>初在皮肤上出现红斑，接着发生小结节，特别是在皮肤较薄之处，可见到小水疱甚至脓疱。此外，有大量麸皮状脱屑，或结痂性湿疹，进而皮肤肥厚，被毛脱落，表面覆有痂皮，除掉痂皮时呈鲜红色且湿润，往往伴有出血。增厚的皮肤特别是面部、颈部和胸部的皮肤常形成皱褶</a:t>
            </a:r>
            <a:r>
              <a:rPr lang="zh-CN" altLang="zh-CN" b="1" dirty="0" smtClean="0"/>
              <a:t>。</a:t>
            </a:r>
            <a:endParaRPr lang="en-US" altLang="zh-CN" b="1" dirty="0" smtClean="0"/>
          </a:p>
          <a:p>
            <a:r>
              <a:rPr lang="zh-CN" altLang="zh-CN" b="1" dirty="0" smtClean="0">
                <a:solidFill>
                  <a:srgbClr val="FF0000"/>
                </a:solidFill>
              </a:rPr>
              <a:t>剧</a:t>
            </a:r>
            <a:r>
              <a:rPr lang="zh-CN" altLang="zh-CN" b="1" dirty="0">
                <a:solidFill>
                  <a:srgbClr val="FF0000"/>
                </a:solidFill>
              </a:rPr>
              <a:t>痒贯穿于整个疾病过程中</a:t>
            </a:r>
            <a:r>
              <a:rPr lang="zh-CN" altLang="zh-CN" b="1" dirty="0"/>
              <a:t>，当气温上升或运动后体温升高时，痒觉更加剧烈。病犬终日啃咬、磨擦，烦躁不安，影响正常的采食和休息，消化、吸收机能降低，日渐消瘦，继之衰竭，甚至死亡。发生于眼周围时，严重者可导致失明。</a:t>
            </a:r>
            <a:endParaRPr lang="zh-CN" altLang="en-US" b="1" dirty="0"/>
          </a:p>
        </p:txBody>
      </p:sp>
    </p:spTree>
    <p:extLst>
      <p:ext uri="{BB962C8B-B14F-4D97-AF65-F5344CB8AC3E}">
        <p14:creationId xmlns:p14="http://schemas.microsoft.com/office/powerpoint/2010/main" val="19068948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内容占位符 34818" descr="疥螨病"/>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4499992" y="3428999"/>
            <a:ext cx="4546612" cy="3410791"/>
          </a:xfrm>
        </p:spPr>
      </p:pic>
      <p:pic>
        <p:nvPicPr>
          <p:cNvPr id="4" name="图片 3" descr="F79(7CPU)_52PQFPJ~5IEEQ"/>
          <p:cNvPicPr/>
          <p:nvPr/>
        </p:nvPicPr>
        <p:blipFill>
          <a:blip r:embed="rId3">
            <a:extLst>
              <a:ext uri="{28A0092B-C50C-407E-A947-70E740481C1C}">
                <a14:useLocalDpi xmlns:a14="http://schemas.microsoft.com/office/drawing/2010/main" val="0"/>
              </a:ext>
            </a:extLst>
          </a:blip>
          <a:srcRect/>
          <a:stretch>
            <a:fillRect/>
          </a:stretch>
        </p:blipFill>
        <p:spPr bwMode="auto">
          <a:xfrm>
            <a:off x="179512" y="3428999"/>
            <a:ext cx="4176464" cy="3429001"/>
          </a:xfrm>
          <a:prstGeom prst="rect">
            <a:avLst/>
          </a:prstGeom>
          <a:noFill/>
          <a:ln>
            <a:noFill/>
          </a:ln>
        </p:spPr>
      </p:pic>
      <p:pic>
        <p:nvPicPr>
          <p:cNvPr id="5" name="内容占位符 35842" descr="疥螨病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1907704" y="188640"/>
            <a:ext cx="4541553" cy="3407610"/>
          </a:xfrm>
          <a:prstGeom prst="rect">
            <a:avLst/>
          </a:prstGeom>
        </p:spPr>
      </p:pic>
    </p:spTree>
    <p:extLst>
      <p:ext uri="{BB962C8B-B14F-4D97-AF65-F5344CB8AC3E}">
        <p14:creationId xmlns:p14="http://schemas.microsoft.com/office/powerpoint/2010/main" val="40204341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35841"/>
          <p:cNvSpPr>
            <a:spLocks noGrp="1" noChangeArrowheads="1"/>
          </p:cNvSpPr>
          <p:nvPr>
            <p:ph type="title"/>
          </p:nvPr>
        </p:nvSpPr>
        <p:spPr/>
        <p:txBody>
          <a:bodyPr/>
          <a:lstStyle/>
          <a:p>
            <a:pPr algn="ctr"/>
            <a:r>
              <a:rPr lang="zh-CN" altLang="zh-CN" b="1" dirty="0" smtClean="0"/>
              <a:t>诊断</a:t>
            </a:r>
            <a:r>
              <a:rPr lang="zh-CN" altLang="zh-CN" dirty="0" smtClean="0"/>
              <a:t/>
            </a:r>
            <a:br>
              <a:rPr lang="zh-CN" altLang="zh-CN" dirty="0" smtClean="0"/>
            </a:br>
            <a:endParaRPr lang="zh-CN" altLang="zh-CN" dirty="0" smtClean="0"/>
          </a:p>
        </p:txBody>
      </p:sp>
      <p:sp>
        <p:nvSpPr>
          <p:cNvPr id="2" name="内容占位符 1"/>
          <p:cNvSpPr>
            <a:spLocks noGrp="1"/>
          </p:cNvSpPr>
          <p:nvPr>
            <p:ph sz="quarter" idx="1"/>
          </p:nvPr>
        </p:nvSpPr>
        <p:spPr>
          <a:xfrm>
            <a:off x="457200" y="1600200"/>
            <a:ext cx="7931224" cy="4873752"/>
          </a:xfrm>
        </p:spPr>
        <p:txBody>
          <a:bodyPr/>
          <a:lstStyle/>
          <a:p>
            <a:pPr>
              <a:lnSpc>
                <a:spcPct val="150000"/>
              </a:lnSpc>
            </a:pPr>
            <a:r>
              <a:rPr lang="zh-CN" altLang="zh-CN" b="1" dirty="0">
                <a:solidFill>
                  <a:srgbClr val="FF0000"/>
                </a:solidFill>
              </a:rPr>
              <a:t>据皮肤的变化，有瘙痒及传染性，患部有虫体可确诊。</a:t>
            </a:r>
            <a:r>
              <a:rPr lang="zh-CN" altLang="zh-CN" b="1" dirty="0"/>
              <a:t>用小刀深刮病变皮肤，将刮取物放在玻片上，滴加</a:t>
            </a:r>
            <a:r>
              <a:rPr lang="en-US" altLang="zh-CN" b="1" dirty="0"/>
              <a:t>10%</a:t>
            </a:r>
            <a:r>
              <a:rPr lang="zh-CN" altLang="zh-CN" b="1" dirty="0"/>
              <a:t>氢氧化钠，显微镜检查。</a:t>
            </a:r>
          </a:p>
          <a:p>
            <a:pPr>
              <a:lnSpc>
                <a:spcPct val="150000"/>
              </a:lnSpc>
            </a:pPr>
            <a:r>
              <a:rPr lang="zh-CN" altLang="zh-CN" b="1" dirty="0">
                <a:solidFill>
                  <a:srgbClr val="FF0000"/>
                </a:solidFill>
              </a:rPr>
              <a:t>另要注意和湿疹、虱、蠕形螨寄生引起的皮肤病相鉴别。</a:t>
            </a:r>
            <a:r>
              <a:rPr lang="zh-CN" altLang="zh-CN" b="1" dirty="0"/>
              <a:t>钱癣（秃毛癣）及皮虱一般不使皮肤增厚</a:t>
            </a:r>
            <a:r>
              <a:rPr lang="zh-CN" altLang="zh-CN" b="1" dirty="0" smtClean="0"/>
              <a:t>；</a:t>
            </a:r>
            <a:endParaRPr lang="en-US" altLang="zh-CN" b="1" dirty="0" smtClean="0"/>
          </a:p>
          <a:p>
            <a:pPr>
              <a:lnSpc>
                <a:spcPct val="150000"/>
              </a:lnSpc>
            </a:pPr>
            <a:r>
              <a:rPr lang="zh-CN" altLang="zh-CN" b="1" dirty="0" smtClean="0"/>
              <a:t>蠕形螨</a:t>
            </a:r>
            <a:r>
              <a:rPr lang="zh-CN" altLang="zh-CN" b="1" dirty="0"/>
              <a:t>（毛囊虫）病没有瘙痒，或很轻微，多数形成脓疱、湿疹、无传染性，痒觉不剧烈，而且在湿暖场所也不加剧</a:t>
            </a:r>
            <a:r>
              <a:rPr lang="zh-CN" altLang="zh-CN" b="1" dirty="0" smtClean="0"/>
              <a:t>。</a:t>
            </a:r>
            <a:endParaRPr lang="zh-CN" altLang="zh-CN" b="1" dirty="0"/>
          </a:p>
        </p:txBody>
      </p:sp>
    </p:spTree>
    <p:extLst>
      <p:ext uri="{BB962C8B-B14F-4D97-AF65-F5344CB8AC3E}">
        <p14:creationId xmlns:p14="http://schemas.microsoft.com/office/powerpoint/2010/main" val="33014090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36865"/>
          <p:cNvSpPr>
            <a:spLocks noGrp="1" noChangeArrowheads="1"/>
          </p:cNvSpPr>
          <p:nvPr>
            <p:ph type="title"/>
          </p:nvPr>
        </p:nvSpPr>
        <p:spPr/>
        <p:txBody>
          <a:bodyPr/>
          <a:lstStyle/>
          <a:p>
            <a:pPr algn="ctr"/>
            <a:r>
              <a:rPr lang="zh-CN" altLang="zh-CN" b="1" dirty="0"/>
              <a:t>治疗与预防</a:t>
            </a:r>
            <a:endParaRPr lang="zh-CN" altLang="en-US" dirty="0" smtClean="0"/>
          </a:p>
        </p:txBody>
      </p:sp>
      <p:sp>
        <p:nvSpPr>
          <p:cNvPr id="33794" name="文本占位符 36866"/>
          <p:cNvSpPr>
            <a:spLocks noGrp="1" noChangeArrowheads="1"/>
          </p:cNvSpPr>
          <p:nvPr>
            <p:ph idx="1"/>
          </p:nvPr>
        </p:nvSpPr>
        <p:spPr>
          <a:xfrm>
            <a:off x="457200" y="1600200"/>
            <a:ext cx="8075240" cy="4873752"/>
          </a:xfrm>
        </p:spPr>
        <p:txBody>
          <a:bodyPr>
            <a:normAutofit fontScale="92500"/>
          </a:bodyPr>
          <a:lstStyle/>
          <a:p>
            <a:r>
              <a:rPr lang="en-US" altLang="zh-CN" dirty="0" smtClean="0"/>
              <a:t>    </a:t>
            </a:r>
            <a:r>
              <a:rPr lang="en-US" altLang="zh-CN" b="1" dirty="0"/>
              <a:t>1</a:t>
            </a:r>
            <a:r>
              <a:rPr lang="zh-CN" altLang="zh-CN" b="1" dirty="0"/>
              <a:t>．一旦确诊犬疥螨病，可以口服</a:t>
            </a:r>
            <a:r>
              <a:rPr lang="en-US" altLang="zh-CN" b="1" dirty="0"/>
              <a:t>2-3</a:t>
            </a:r>
            <a:r>
              <a:rPr lang="zh-CN" altLang="zh-CN" b="1" dirty="0"/>
              <a:t>天泼尼松或泼尼松龙， </a:t>
            </a:r>
            <a:r>
              <a:rPr lang="en-US" altLang="zh-CN" b="1" dirty="0"/>
              <a:t>1mg/kg/</a:t>
            </a:r>
            <a:r>
              <a:rPr lang="zh-CN" altLang="zh-CN" b="1" dirty="0"/>
              <a:t>日。这样能缓解过度搔抓引起的自我损伤。</a:t>
            </a:r>
          </a:p>
          <a:p>
            <a:r>
              <a:rPr lang="en-US" altLang="zh-CN" b="1" dirty="0"/>
              <a:t>    2</a:t>
            </a:r>
            <a:r>
              <a:rPr lang="zh-CN" altLang="zh-CN" b="1" dirty="0"/>
              <a:t>．局部用药：</a:t>
            </a:r>
            <a:r>
              <a:rPr lang="en-US" altLang="zh-CN" b="1" dirty="0"/>
              <a:t>0.25%</a:t>
            </a:r>
            <a:r>
              <a:rPr lang="zh-CN" altLang="zh-CN" b="1" dirty="0"/>
              <a:t>费泼罗尼（</a:t>
            </a:r>
            <a:r>
              <a:rPr lang="en-US" altLang="zh-CN" b="1" dirty="0" err="1"/>
              <a:t>Fipronil</a:t>
            </a:r>
            <a:r>
              <a:rPr lang="zh-CN" altLang="zh-CN" b="1" dirty="0"/>
              <a:t>，氟虫腈）喷剂有两种用法，幼犬，</a:t>
            </a:r>
            <a:r>
              <a:rPr lang="en-US" altLang="zh-CN" b="1" dirty="0"/>
              <a:t>3mL/kg</a:t>
            </a:r>
            <a:r>
              <a:rPr lang="zh-CN" altLang="zh-CN" b="1" dirty="0"/>
              <a:t>，喷涂全身，间隔三周，连续三次；成犬，</a:t>
            </a:r>
            <a:r>
              <a:rPr lang="en-US" altLang="zh-CN" b="1" dirty="0"/>
              <a:t>6mL/kg</a:t>
            </a:r>
            <a:r>
              <a:rPr lang="zh-CN" altLang="zh-CN" b="1" dirty="0"/>
              <a:t>，散在涂于全身，间隔一周，连续两次。</a:t>
            </a:r>
          </a:p>
          <a:p>
            <a:r>
              <a:rPr lang="en-US" altLang="zh-CN" b="1" dirty="0"/>
              <a:t>    3</a:t>
            </a:r>
            <a:r>
              <a:rPr lang="zh-CN" altLang="zh-CN" b="1" dirty="0"/>
              <a:t>．伊维菌素：剂型包括注射、口服和外用浇泼剂。不能用于柯利和牧羊犬，及其杂交品种，以免引起神经症状。</a:t>
            </a:r>
          </a:p>
          <a:p>
            <a:r>
              <a:rPr lang="en-US" altLang="zh-CN" b="1" dirty="0"/>
              <a:t>    4</a:t>
            </a:r>
            <a:r>
              <a:rPr lang="zh-CN" altLang="zh-CN" b="1" dirty="0"/>
              <a:t>．多拉菌素：禁忌同伊维菌素。建议剂量：</a:t>
            </a:r>
            <a:r>
              <a:rPr lang="en-US" altLang="zh-CN" b="1" dirty="0"/>
              <a:t>0.2mg/kg</a:t>
            </a:r>
            <a:r>
              <a:rPr lang="zh-CN" altLang="zh-CN" b="1" dirty="0"/>
              <a:t>，皮下或肌肉注射，每周一次，直至痊愈。赛拉菌素：方便、安全，可以用于柯利犬。但剂量不足时效果不佳。建议剂量</a:t>
            </a:r>
            <a:r>
              <a:rPr lang="en-US" altLang="zh-CN" b="1" dirty="0"/>
              <a:t>6~12mg/kg</a:t>
            </a:r>
            <a:r>
              <a:rPr lang="zh-CN" altLang="zh-CN" b="1" dirty="0"/>
              <a:t>，每隔</a:t>
            </a:r>
            <a:r>
              <a:rPr lang="en-US" altLang="zh-CN" b="1" dirty="0"/>
              <a:t>2~3</a:t>
            </a:r>
            <a:r>
              <a:rPr lang="zh-CN" altLang="zh-CN" b="1" dirty="0"/>
              <a:t>周一次，连续三次。</a:t>
            </a:r>
          </a:p>
          <a:p>
            <a:r>
              <a:rPr lang="zh-CN" altLang="en-US" b="1" dirty="0" smtClean="0">
                <a:latin typeface="楷体_GB2312" charset="-122"/>
                <a:ea typeface="楷体_GB2312" charset="-122"/>
              </a:rPr>
              <a:t>外用</a:t>
            </a:r>
            <a:r>
              <a:rPr lang="zh-CN" altLang="en-US" b="1" dirty="0" smtClean="0">
                <a:solidFill>
                  <a:srgbClr val="FF0000"/>
                </a:solidFill>
                <a:latin typeface="楷体_GB2312" charset="-122"/>
                <a:ea typeface="楷体_GB2312" charset="-122"/>
              </a:rPr>
              <a:t>赛拉菌素</a:t>
            </a:r>
            <a:r>
              <a:rPr lang="en-US" altLang="zh-CN" b="1" dirty="0" smtClean="0">
                <a:solidFill>
                  <a:srgbClr val="FF0000"/>
                </a:solidFill>
                <a:latin typeface="楷体_GB2312" charset="-122"/>
                <a:ea typeface="楷体_GB2312" charset="-122"/>
              </a:rPr>
              <a:t>(</a:t>
            </a:r>
            <a:r>
              <a:rPr lang="zh-CN" altLang="en-US" b="1" dirty="0" smtClean="0">
                <a:solidFill>
                  <a:srgbClr val="FF0000"/>
                </a:solidFill>
                <a:latin typeface="楷体_GB2312" charset="-122"/>
                <a:ea typeface="楷体_GB2312" charset="-122"/>
              </a:rPr>
              <a:t>大宠爱</a:t>
            </a:r>
            <a:r>
              <a:rPr lang="en-US" altLang="zh-CN" b="1" dirty="0" smtClean="0">
                <a:solidFill>
                  <a:srgbClr val="FF0000"/>
                </a:solidFill>
                <a:latin typeface="楷体_GB2312" charset="-122"/>
                <a:ea typeface="楷体_GB2312" charset="-122"/>
              </a:rPr>
              <a:t>)</a:t>
            </a:r>
            <a:r>
              <a:rPr lang="zh-CN" altLang="en-US" b="1" dirty="0" smtClean="0">
                <a:solidFill>
                  <a:srgbClr val="FF0000"/>
                </a:solidFill>
                <a:latin typeface="楷体_GB2312" charset="-122"/>
                <a:ea typeface="楷体_GB2312" charset="-122"/>
              </a:rPr>
              <a:t>滴剂、福来恩喷剂</a:t>
            </a:r>
            <a:r>
              <a:rPr lang="zh-CN" altLang="en-US" b="1" dirty="0" smtClean="0">
                <a:latin typeface="楷体_GB2312" charset="-122"/>
                <a:ea typeface="楷体_GB2312" charset="-122"/>
              </a:rPr>
              <a:t>是目前最有效、时间最长的方法。</a:t>
            </a:r>
          </a:p>
        </p:txBody>
      </p:sp>
    </p:spTree>
    <p:extLst>
      <p:ext uri="{BB962C8B-B14F-4D97-AF65-F5344CB8AC3E}">
        <p14:creationId xmlns:p14="http://schemas.microsoft.com/office/powerpoint/2010/main" val="12732367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83568" y="1268760"/>
            <a:ext cx="7467600" cy="4873752"/>
          </a:xfrm>
        </p:spPr>
        <p:txBody>
          <a:bodyPr/>
          <a:lstStyle/>
          <a:p>
            <a:pPr>
              <a:lnSpc>
                <a:spcPct val="150000"/>
              </a:lnSpc>
            </a:pPr>
            <a:r>
              <a:rPr lang="zh-CN" altLang="zh-CN" b="1" dirty="0">
                <a:solidFill>
                  <a:srgbClr val="FF0000"/>
                </a:solidFill>
              </a:rPr>
              <a:t>预防：</a:t>
            </a:r>
          </a:p>
          <a:p>
            <a:pPr>
              <a:lnSpc>
                <a:spcPct val="150000"/>
              </a:lnSpc>
            </a:pPr>
            <a:r>
              <a:rPr lang="en-US" altLang="zh-CN" b="1" dirty="0"/>
              <a:t>    </a:t>
            </a:r>
            <a:r>
              <a:rPr lang="zh-CN" altLang="zh-CN" b="1" dirty="0"/>
              <a:t>（</a:t>
            </a:r>
            <a:r>
              <a:rPr lang="en-US" altLang="zh-CN" b="1" dirty="0"/>
              <a:t>1</a:t>
            </a:r>
            <a:r>
              <a:rPr lang="zh-CN" altLang="zh-CN" b="1" dirty="0"/>
              <a:t>）平时搞好犬体卫生，定期用硫磺皂水为犬洗浴，以除去其身上的痂和污物。</a:t>
            </a:r>
          </a:p>
          <a:p>
            <a:pPr>
              <a:lnSpc>
                <a:spcPct val="150000"/>
              </a:lnSpc>
            </a:pPr>
            <a:r>
              <a:rPr lang="en-US" altLang="zh-CN" b="1" dirty="0"/>
              <a:t>    </a:t>
            </a:r>
            <a:r>
              <a:rPr lang="zh-CN" altLang="zh-CN" b="1" dirty="0"/>
              <a:t>（</a:t>
            </a:r>
            <a:r>
              <a:rPr lang="en-US" altLang="zh-CN" b="1" dirty="0"/>
              <a:t>2</a:t>
            </a:r>
            <a:r>
              <a:rPr lang="zh-CN" altLang="zh-CN" b="1" dirty="0"/>
              <a:t>）保持犬舍干燥、清洁、通风，不接触患病犬，定期清洗消毒用具、犬舍。</a:t>
            </a:r>
          </a:p>
          <a:p>
            <a:pPr>
              <a:lnSpc>
                <a:spcPct val="150000"/>
              </a:lnSpc>
            </a:pPr>
            <a:r>
              <a:rPr lang="en-US" altLang="zh-CN" b="1" dirty="0"/>
              <a:t>    </a:t>
            </a:r>
            <a:r>
              <a:rPr lang="zh-CN" altLang="zh-CN" b="1" dirty="0"/>
              <a:t>（</a:t>
            </a:r>
            <a:r>
              <a:rPr lang="en-US" altLang="zh-CN" b="1" dirty="0"/>
              <a:t>3</a:t>
            </a:r>
            <a:r>
              <a:rPr lang="zh-CN" altLang="zh-CN" b="1" dirty="0"/>
              <a:t>）畜主平时注意观察宠物的健康状况，发生脱毛、体痒等应立即就诊。 　　</a:t>
            </a:r>
          </a:p>
          <a:p>
            <a:pPr>
              <a:lnSpc>
                <a:spcPct val="150000"/>
              </a:lnSpc>
            </a:pPr>
            <a:r>
              <a:rPr lang="zh-CN" altLang="zh-CN" b="1" dirty="0"/>
              <a:t>（</a:t>
            </a:r>
            <a:r>
              <a:rPr lang="en-US" altLang="zh-CN" b="1" dirty="0"/>
              <a:t>4</a:t>
            </a:r>
            <a:r>
              <a:rPr lang="zh-CN" altLang="zh-CN" b="1" dirty="0"/>
              <a:t>）畜主应注意自身保护，防止人自身的感。</a:t>
            </a:r>
          </a:p>
          <a:p>
            <a:endParaRPr lang="zh-CN" altLang="en-US" dirty="0"/>
          </a:p>
        </p:txBody>
      </p:sp>
    </p:spTree>
    <p:extLst>
      <p:ext uri="{BB962C8B-B14F-4D97-AF65-F5344CB8AC3E}">
        <p14:creationId xmlns:p14="http://schemas.microsoft.com/office/powerpoint/2010/main" val="4174698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d67fc157f14ec51972b431a"/>
          <p:cNvPicPr>
            <a:picLocks noChangeAspect="1" noChangeArrowheads="1"/>
          </p:cNvPicPr>
          <p:nvPr/>
        </p:nvPicPr>
        <p:blipFill rotWithShape="1">
          <a:blip r:embed="rId2">
            <a:extLst>
              <a:ext uri="{28A0092B-C50C-407E-A947-70E740481C1C}">
                <a14:useLocalDpi xmlns:a14="http://schemas.microsoft.com/office/drawing/2010/main" val="0"/>
              </a:ext>
            </a:extLst>
          </a:blip>
          <a:srcRect l="574" t="4092" r="1905" b="49431"/>
          <a:stretch/>
        </p:blipFill>
        <p:spPr bwMode="auto">
          <a:xfrm>
            <a:off x="683568" y="3802743"/>
            <a:ext cx="7431088" cy="2656114"/>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stretch>
            <a:fillRect/>
          </a:stretch>
        </p:blipFill>
        <p:spPr>
          <a:xfrm>
            <a:off x="1114284" y="1916832"/>
            <a:ext cx="1485200" cy="1993125"/>
          </a:xfrm>
          <a:prstGeom prst="rect">
            <a:avLst/>
          </a:prstGeom>
        </p:spPr>
      </p:pic>
      <p:sp>
        <p:nvSpPr>
          <p:cNvPr id="6" name="文本框 1"/>
          <p:cNvSpPr txBox="1"/>
          <p:nvPr/>
        </p:nvSpPr>
        <p:spPr>
          <a:xfrm>
            <a:off x="3286804" y="2332458"/>
            <a:ext cx="2646878" cy="830997"/>
          </a:xfrm>
          <a:prstGeom prst="rect">
            <a:avLst/>
          </a:prstGeom>
          <a:noFill/>
        </p:spPr>
        <p:txBody>
          <a:bodyPr wrap="none" rtlCol="0">
            <a:spAutoFit/>
          </a:bodyPr>
          <a:lstStyle/>
          <a:p>
            <a:r>
              <a:rPr lang="zh-CN" altLang="en-US" sz="4800" b="1" dirty="0">
                <a:solidFill>
                  <a:srgbClr val="09B3AF"/>
                </a:solidFill>
                <a:latin typeface="张海山锐谐体" panose="02000000000000000000" pitchFamily="2" charset="-122"/>
                <a:ea typeface="张海山锐谐体" panose="02000000000000000000" pitchFamily="2" charset="-122"/>
              </a:rPr>
              <a:t>谢谢观看</a:t>
            </a:r>
            <a:endParaRPr lang="zh-CN" altLang="en-US" sz="4800" b="1" dirty="0">
              <a:solidFill>
                <a:srgbClr val="09B3AF"/>
              </a:solidFill>
              <a:latin typeface="张海山锐谐体" panose="02000000000000000000" pitchFamily="2" charset="-122"/>
              <a:ea typeface="张海山锐谐体" panose="02000000000000000000" pitchFamily="2" charset="-122"/>
            </a:endParaRPr>
          </a:p>
        </p:txBody>
      </p:sp>
      <p:sp>
        <p:nvSpPr>
          <p:cNvPr id="7" name="Rectangle 7"/>
          <p:cNvSpPr>
            <a:spLocks noChangeArrowheads="1"/>
          </p:cNvSpPr>
          <p:nvPr/>
        </p:nvSpPr>
        <p:spPr bwMode="auto">
          <a:xfrm>
            <a:off x="2580327" y="3371856"/>
            <a:ext cx="41678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2800" dirty="0">
                <a:solidFill>
                  <a:srgbClr val="88988A"/>
                </a:solidFill>
              </a:rPr>
              <a:t>THANKS FOR COMING</a:t>
            </a:r>
          </a:p>
        </p:txBody>
      </p:sp>
      <p:pic>
        <p:nvPicPr>
          <p:cNvPr id="8" name="图片 7"/>
          <p:cNvPicPr>
            <a:picLocks noChangeAspect="1"/>
          </p:cNvPicPr>
          <p:nvPr/>
        </p:nvPicPr>
        <p:blipFill>
          <a:blip r:embed="rId4"/>
          <a:stretch>
            <a:fillRect/>
          </a:stretch>
        </p:blipFill>
        <p:spPr>
          <a:xfrm rot="2389778">
            <a:off x="6372239" y="2216438"/>
            <a:ext cx="1707898" cy="1801580"/>
          </a:xfrm>
          <a:prstGeom prst="rect">
            <a:avLst/>
          </a:prstGeom>
        </p:spPr>
      </p:pic>
    </p:spTree>
    <p:extLst>
      <p:ext uri="{BB962C8B-B14F-4D97-AF65-F5344CB8AC3E}">
        <p14:creationId xmlns:p14="http://schemas.microsoft.com/office/powerpoint/2010/main" val="3161495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2" presetClass="entr" presetSubtype="0" fill="hold" grpId="0" nodeType="withEffect">
                                  <p:stCondLst>
                                    <p:cond delay="2000"/>
                                  </p:stCondLst>
                                  <p:iterate type="lt">
                                    <p:tmPct val="10000"/>
                                  </p:iterate>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6"/>
                                        </p:tgtEl>
                                        <p:attrNameLst>
                                          <p:attrName>ppt_x</p:attrName>
                                          <p:attrName>ppt_y</p:attrName>
                                        </p:attrNameLst>
                                      </p:cBhvr>
                                    </p:animMotion>
                                    <p:animEffect transition="in" filter="fade">
                                      <p:cBhvr>
                                        <p:cTn id="12" dur="1000"/>
                                        <p:tgtEl>
                                          <p:spTgt spid="6"/>
                                        </p:tgtEl>
                                      </p:cBhvr>
                                    </p:animEffect>
                                  </p:childTnLst>
                                </p:cTn>
                              </p:par>
                              <p:par>
                                <p:cTn id="13" presetID="42" presetClass="entr" presetSubtype="0" fill="hold" grpId="0" nodeType="withEffect">
                                  <p:stCondLst>
                                    <p:cond delay="4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anim calcmode="lin" valueType="num">
                                      <p:cBhvr>
                                        <p:cTn id="16" dur="1250" fill="hold"/>
                                        <p:tgtEl>
                                          <p:spTgt spid="7"/>
                                        </p:tgtEl>
                                        <p:attrNameLst>
                                          <p:attrName>ppt_x</p:attrName>
                                        </p:attrNameLst>
                                      </p:cBhvr>
                                      <p:tavLst>
                                        <p:tav tm="0">
                                          <p:val>
                                            <p:strVal val="#ppt_x"/>
                                          </p:val>
                                        </p:tav>
                                        <p:tav tm="100000">
                                          <p:val>
                                            <p:strVal val="#ppt_x"/>
                                          </p:val>
                                        </p:tav>
                                      </p:tavLst>
                                    </p:anim>
                                    <p:anim calcmode="lin" valueType="num">
                                      <p:cBhvr>
                                        <p:cTn id="17" dur="1250" fill="hold"/>
                                        <p:tgtEl>
                                          <p:spTgt spid="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pPr algn="ctr"/>
            <a:r>
              <a:rPr lang="zh-CN" altLang="zh-CN" sz="5400" dirty="0" smtClean="0"/>
              <a:t>犬</a:t>
            </a:r>
            <a:r>
              <a:rPr lang="zh-CN" altLang="en-US" sz="5400" dirty="0" smtClean="0"/>
              <a:t>疥</a:t>
            </a:r>
            <a:r>
              <a:rPr lang="zh-CN" altLang="zh-CN" sz="5400" dirty="0" smtClean="0"/>
              <a:t>螨病</a:t>
            </a:r>
            <a:endParaRPr lang="zh-CN" altLang="en-US" sz="5400" dirty="0"/>
          </a:p>
        </p:txBody>
      </p:sp>
    </p:spTree>
    <p:extLst>
      <p:ext uri="{BB962C8B-B14F-4D97-AF65-F5344CB8AC3E}">
        <p14:creationId xmlns:p14="http://schemas.microsoft.com/office/powerpoint/2010/main" val="41161131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占位符 29698"/>
          <p:cNvSpPr>
            <a:spLocks noGrp="1" noChangeArrowheads="1"/>
          </p:cNvSpPr>
          <p:nvPr>
            <p:ph idx="1"/>
          </p:nvPr>
        </p:nvSpPr>
        <p:spPr/>
        <p:txBody>
          <a:bodyPr/>
          <a:lstStyle/>
          <a:p>
            <a:pPr>
              <a:lnSpc>
                <a:spcPct val="150000"/>
              </a:lnSpc>
            </a:pPr>
            <a:r>
              <a:rPr lang="zh-CN" altLang="zh-CN" b="1" dirty="0"/>
              <a:t>犬疥螨病是由犬疥螨感染导致的</a:t>
            </a:r>
            <a:r>
              <a:rPr lang="zh-CN" altLang="zh-CN" b="1" dirty="0">
                <a:solidFill>
                  <a:srgbClr val="FF0000"/>
                </a:solidFill>
              </a:rPr>
              <a:t>无季节性瘙痒性皮肤病</a:t>
            </a:r>
            <a:r>
              <a:rPr lang="zh-CN" altLang="zh-CN" b="1" dirty="0"/>
              <a:t>，是犬非常高发的一种外寄生虫感染疾病</a:t>
            </a:r>
            <a:r>
              <a:rPr lang="zh-CN" altLang="zh-CN" b="1" dirty="0" smtClean="0"/>
              <a:t>。</a:t>
            </a:r>
            <a:endParaRPr lang="en-US" altLang="zh-CN" b="1" dirty="0" smtClean="0"/>
          </a:p>
          <a:p>
            <a:pPr>
              <a:lnSpc>
                <a:spcPct val="150000"/>
              </a:lnSpc>
            </a:pPr>
            <a:r>
              <a:rPr lang="zh-CN" altLang="zh-CN" b="1" dirty="0" smtClean="0"/>
              <a:t>疥螨病</a:t>
            </a:r>
            <a:r>
              <a:rPr lang="zh-CN" altLang="zh-CN" b="1" dirty="0"/>
              <a:t>俗称癞皮病，是由疥螨虫所致，伴有剧痒、脱毛和湿疹性皮炎，是一种</a:t>
            </a:r>
            <a:r>
              <a:rPr lang="zh-CN" altLang="zh-CN" b="1" dirty="0">
                <a:solidFill>
                  <a:srgbClr val="FF0000"/>
                </a:solidFill>
              </a:rPr>
              <a:t>慢性寄生性皮肤病</a:t>
            </a:r>
            <a:r>
              <a:rPr lang="zh-CN" altLang="zh-CN" b="1" dirty="0" smtClean="0"/>
              <a:t>。</a:t>
            </a:r>
            <a:endParaRPr lang="en-US" altLang="zh-CN" b="1" dirty="0" smtClean="0"/>
          </a:p>
          <a:p>
            <a:pPr>
              <a:lnSpc>
                <a:spcPct val="150000"/>
              </a:lnSpc>
            </a:pPr>
            <a:r>
              <a:rPr lang="zh-CN" altLang="zh-CN" b="1" dirty="0" smtClean="0"/>
              <a:t>该</a:t>
            </a:r>
            <a:r>
              <a:rPr lang="zh-CN" altLang="zh-CN" b="1" dirty="0"/>
              <a:t>病无严格的季节性，但在潮湿寒冷的秋末、冬季和早春病情比较严重。</a:t>
            </a:r>
          </a:p>
        </p:txBody>
      </p:sp>
      <p:sp>
        <p:nvSpPr>
          <p:cNvPr id="2" name="标题 1"/>
          <p:cNvSpPr>
            <a:spLocks noGrp="1"/>
          </p:cNvSpPr>
          <p:nvPr>
            <p:ph type="title"/>
          </p:nvPr>
        </p:nvSpPr>
        <p:spPr/>
        <p:txBody>
          <a:bodyPr/>
          <a:lstStyle/>
          <a:p>
            <a:pPr algn="ctr"/>
            <a:r>
              <a:rPr lang="zh-CN" altLang="en-US" b="1" dirty="0"/>
              <a:t>概述</a:t>
            </a:r>
          </a:p>
        </p:txBody>
      </p:sp>
    </p:spTree>
    <p:extLst>
      <p:ext uri="{BB962C8B-B14F-4D97-AF65-F5344CB8AC3E}">
        <p14:creationId xmlns:p14="http://schemas.microsoft.com/office/powerpoint/2010/main" val="1028933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病原</a:t>
            </a:r>
            <a:endParaRPr lang="zh-CN" altLang="en-US" dirty="0"/>
          </a:p>
        </p:txBody>
      </p:sp>
      <p:sp>
        <p:nvSpPr>
          <p:cNvPr id="3" name="内容占位符 2"/>
          <p:cNvSpPr>
            <a:spLocks noGrp="1"/>
          </p:cNvSpPr>
          <p:nvPr>
            <p:ph sz="quarter" idx="1"/>
          </p:nvPr>
        </p:nvSpPr>
        <p:spPr>
          <a:xfrm>
            <a:off x="457200" y="1600200"/>
            <a:ext cx="8147248" cy="4873752"/>
          </a:xfrm>
        </p:spPr>
        <p:txBody>
          <a:bodyPr>
            <a:normAutofit lnSpcReduction="10000"/>
          </a:bodyPr>
          <a:lstStyle/>
          <a:p>
            <a:pPr>
              <a:lnSpc>
                <a:spcPct val="150000"/>
              </a:lnSpc>
            </a:pPr>
            <a:r>
              <a:rPr lang="zh-CN" altLang="zh-CN" b="1" dirty="0"/>
              <a:t>犬疥螨属于节肢动物门、蜘蛛纲、螨目、疥螨亚目（又称无气门亚目），疥螨科，疥螨属。犬疥螨感染家养犬非常常见，相对而言，猫背肛螨对猫的感染比较少见，人也有其专属疥螨。</a:t>
            </a:r>
          </a:p>
          <a:p>
            <a:pPr>
              <a:lnSpc>
                <a:spcPct val="150000"/>
              </a:lnSpc>
            </a:pPr>
            <a:r>
              <a:rPr lang="zh-CN" altLang="zh-CN" b="1" dirty="0"/>
              <a:t>犬疥螨是一种较小的圆形螨虫，直径</a:t>
            </a:r>
            <a:r>
              <a:rPr lang="en-US" altLang="zh-CN" b="1" dirty="0"/>
              <a:t>200~400μm</a:t>
            </a:r>
            <a:r>
              <a:rPr lang="zh-CN" altLang="zh-CN" b="1" dirty="0"/>
              <a:t>；短嘴，腿很短，各有</a:t>
            </a:r>
            <a:r>
              <a:rPr lang="en-US" altLang="zh-CN" b="1" dirty="0"/>
              <a:t>2</a:t>
            </a:r>
            <a:r>
              <a:rPr lang="zh-CN" altLang="zh-CN" b="1" dirty="0"/>
              <a:t>对前肢和</a:t>
            </a:r>
            <a:r>
              <a:rPr lang="en-US" altLang="zh-CN" b="1" dirty="0"/>
              <a:t>2</a:t>
            </a:r>
            <a:r>
              <a:rPr lang="zh-CN" altLang="zh-CN" b="1" dirty="0"/>
              <a:t>对后肢；前肢顶端长出小柄，小柄较长，顶端具有小吸盘；后肢近乎退化，带有很长的触须（没有吸盘）；背部</a:t>
            </a:r>
            <a:r>
              <a:rPr lang="en-US" altLang="zh-CN" b="1" dirty="0"/>
              <a:t>3~7</a:t>
            </a:r>
            <a:r>
              <a:rPr lang="zh-CN" altLang="zh-CN" b="1" dirty="0"/>
              <a:t>对棘突形触须（类似“地毯钉”）；肛门开口于尾部末端。</a:t>
            </a:r>
            <a:endParaRPr lang="zh-CN" altLang="en-US" b="1" dirty="0"/>
          </a:p>
        </p:txBody>
      </p:sp>
    </p:spTree>
    <p:extLst>
      <p:ext uri="{BB962C8B-B14F-4D97-AF65-F5344CB8AC3E}">
        <p14:creationId xmlns:p14="http://schemas.microsoft.com/office/powerpoint/2010/main" val="39040551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内容占位符 30721" descr="疥螨"/>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66725" y="2133600"/>
            <a:ext cx="3613150" cy="3987800"/>
          </a:xfrm>
        </p:spPr>
      </p:pic>
      <p:pic>
        <p:nvPicPr>
          <p:cNvPr id="27650" name="内容占位符 30722" descr="疥螨1"/>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283075" y="2205038"/>
            <a:ext cx="4038600" cy="3587750"/>
          </a:xfrm>
        </p:spPr>
      </p:pic>
    </p:spTree>
    <p:extLst>
      <p:ext uri="{BB962C8B-B14F-4D97-AF65-F5344CB8AC3E}">
        <p14:creationId xmlns:p14="http://schemas.microsoft.com/office/powerpoint/2010/main" val="3590212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内容占位符 31745" descr="疥螨虫体"/>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55650" y="685800"/>
            <a:ext cx="7840663" cy="5546725"/>
          </a:xfrm>
        </p:spPr>
      </p:pic>
    </p:spTree>
    <p:extLst>
      <p:ext uri="{BB962C8B-B14F-4D97-AF65-F5344CB8AC3E}">
        <p14:creationId xmlns:p14="http://schemas.microsoft.com/office/powerpoint/2010/main" val="170323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内容占位符 32769" descr="疥螨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95288" y="404813"/>
            <a:ext cx="8156575" cy="6373812"/>
          </a:xfrm>
        </p:spPr>
      </p:pic>
    </p:spTree>
    <p:extLst>
      <p:ext uri="{BB962C8B-B14F-4D97-AF65-F5344CB8AC3E}">
        <p14:creationId xmlns:p14="http://schemas.microsoft.com/office/powerpoint/2010/main" val="26476956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生活史</a:t>
            </a:r>
            <a:endParaRPr lang="zh-CN" altLang="en-US" dirty="0"/>
          </a:p>
        </p:txBody>
      </p:sp>
      <p:sp>
        <p:nvSpPr>
          <p:cNvPr id="3" name="内容占位符 2"/>
          <p:cNvSpPr>
            <a:spLocks noGrp="1"/>
          </p:cNvSpPr>
          <p:nvPr>
            <p:ph sz="quarter" idx="1"/>
          </p:nvPr>
        </p:nvSpPr>
        <p:spPr>
          <a:xfrm>
            <a:off x="457200" y="1600200"/>
            <a:ext cx="8147248" cy="4873752"/>
          </a:xfrm>
        </p:spPr>
        <p:txBody>
          <a:bodyPr>
            <a:normAutofit lnSpcReduction="10000"/>
          </a:bodyPr>
          <a:lstStyle/>
          <a:p>
            <a:pPr>
              <a:lnSpc>
                <a:spcPct val="150000"/>
              </a:lnSpc>
            </a:pPr>
            <a:r>
              <a:rPr lang="zh-CN" altLang="zh-CN" dirty="0"/>
              <a:t> </a:t>
            </a:r>
            <a:r>
              <a:rPr lang="zh-CN" altLang="zh-CN" b="1" dirty="0">
                <a:solidFill>
                  <a:srgbClr val="FF0000"/>
                </a:solidFill>
              </a:rPr>
              <a:t>疥螨的发育需经过卵、幼虫、稚虫和成虫四个阶段，其全部发育过程都在犬身上度过，一般在</a:t>
            </a:r>
            <a:r>
              <a:rPr lang="en-US" altLang="zh-CN" b="1" dirty="0">
                <a:solidFill>
                  <a:srgbClr val="FF0000"/>
                </a:solidFill>
              </a:rPr>
              <a:t>2~3</a:t>
            </a:r>
            <a:r>
              <a:rPr lang="zh-CN" altLang="zh-CN" b="1" dirty="0">
                <a:solidFill>
                  <a:srgbClr val="FF0000"/>
                </a:solidFill>
              </a:rPr>
              <a:t>周内完成</a:t>
            </a:r>
            <a:r>
              <a:rPr lang="zh-CN" altLang="zh-CN" b="1" dirty="0" smtClean="0"/>
              <a:t>。</a:t>
            </a:r>
            <a:endParaRPr lang="en-US" altLang="zh-CN" b="1" dirty="0" smtClean="0"/>
          </a:p>
          <a:p>
            <a:pPr>
              <a:lnSpc>
                <a:spcPct val="150000"/>
              </a:lnSpc>
            </a:pPr>
            <a:r>
              <a:rPr lang="zh-CN" altLang="zh-CN" b="1" dirty="0" smtClean="0"/>
              <a:t>雄性</a:t>
            </a:r>
            <a:r>
              <a:rPr lang="zh-CN" altLang="zh-CN" b="1" dirty="0"/>
              <a:t>疥螨和雌性疥螨在宿主的皮肤表面交配，随后在皮肤的表皮挖凿隧道，雌虫在隧道内产卵，每个雌虫一生可产卵</a:t>
            </a:r>
            <a:r>
              <a:rPr lang="en-US" altLang="zh-CN" b="1" dirty="0"/>
              <a:t>20~50</a:t>
            </a:r>
            <a:r>
              <a:rPr lang="zh-CN" altLang="zh-CN" b="1" dirty="0"/>
              <a:t>个。卵孵化为幼虫，幼虫有</a:t>
            </a:r>
            <a:r>
              <a:rPr lang="en-US" altLang="zh-CN" b="1" dirty="0"/>
              <a:t>3</a:t>
            </a:r>
            <a:r>
              <a:rPr lang="zh-CN" altLang="zh-CN" b="1" dirty="0"/>
              <a:t>对足，体长</a:t>
            </a:r>
            <a:r>
              <a:rPr lang="en-US" altLang="zh-CN" b="1" dirty="0"/>
              <a:t>0.11~0.14mm</a:t>
            </a:r>
            <a:r>
              <a:rPr lang="zh-CN" altLang="zh-CN" b="1" dirty="0"/>
              <a:t>。孵出的幼虫爬到皮肤表面，在皮肤上凿小穴，并在穴内蜕化为稚（若）虫，稚虫也钻入皮肤，形成狭而浅的穴道，并在里面蜕化为成虫。雌虫寿命约</a:t>
            </a:r>
            <a:r>
              <a:rPr lang="en-US" altLang="zh-CN" b="1" dirty="0"/>
              <a:t>3~4</a:t>
            </a:r>
            <a:r>
              <a:rPr lang="zh-CN" altLang="zh-CN" b="1" dirty="0"/>
              <a:t>周，雄虫于交配后死亡。</a:t>
            </a:r>
            <a:endParaRPr lang="zh-CN" altLang="en-US" b="1" dirty="0"/>
          </a:p>
        </p:txBody>
      </p:sp>
    </p:spTree>
    <p:extLst>
      <p:ext uri="{BB962C8B-B14F-4D97-AF65-F5344CB8AC3E}">
        <p14:creationId xmlns:p14="http://schemas.microsoft.com/office/powerpoint/2010/main" val="3726267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流行病学</a:t>
            </a:r>
            <a:endParaRPr lang="zh-CN" altLang="en-US" dirty="0"/>
          </a:p>
        </p:txBody>
      </p:sp>
      <p:sp>
        <p:nvSpPr>
          <p:cNvPr id="3" name="内容占位符 2"/>
          <p:cNvSpPr>
            <a:spLocks noGrp="1"/>
          </p:cNvSpPr>
          <p:nvPr>
            <p:ph sz="quarter" idx="1"/>
          </p:nvPr>
        </p:nvSpPr>
        <p:spPr>
          <a:xfrm>
            <a:off x="457200" y="1600200"/>
            <a:ext cx="8003232" cy="4873752"/>
          </a:xfrm>
        </p:spPr>
        <p:txBody>
          <a:bodyPr/>
          <a:lstStyle/>
          <a:p>
            <a:pPr>
              <a:lnSpc>
                <a:spcPct val="150000"/>
              </a:lnSpc>
            </a:pPr>
            <a:r>
              <a:rPr lang="zh-CN" altLang="zh-CN" b="1" dirty="0"/>
              <a:t> 疥螨主要是由于健康犬与病犬直接接触或通过被疥螨及其虫卵污染的犬舍、用具等间接接触引起感染。另外，工作上的不注意，也可由饲养人员或兽医人员的衣服和手传播病原</a:t>
            </a:r>
            <a:r>
              <a:rPr lang="zh-CN" altLang="zh-CN" b="1" dirty="0" smtClean="0"/>
              <a:t>。</a:t>
            </a:r>
            <a:endParaRPr lang="en-US" altLang="zh-CN" b="1" dirty="0" smtClean="0"/>
          </a:p>
          <a:p>
            <a:pPr>
              <a:lnSpc>
                <a:spcPct val="150000"/>
              </a:lnSpc>
            </a:pPr>
            <a:r>
              <a:rPr lang="zh-CN" altLang="zh-CN" b="1" dirty="0" smtClean="0"/>
              <a:t>疥螨病</a:t>
            </a:r>
            <a:r>
              <a:rPr lang="zh-CN" altLang="zh-CN" b="1" dirty="0"/>
              <a:t>主要发生于冬季、秋末和夏初，因为这些季节，日光照射不足，犬毛长而乱，特别是在犬舍潮湿、犬体卫生不良，皮肤表面湿度较高的条件下，最适合疥螨的发育和繁殖。</a:t>
            </a:r>
            <a:endParaRPr lang="zh-CN" altLang="en-US" b="1" dirty="0"/>
          </a:p>
        </p:txBody>
      </p:sp>
    </p:spTree>
    <p:extLst>
      <p:ext uri="{BB962C8B-B14F-4D97-AF65-F5344CB8AC3E}">
        <p14:creationId xmlns:p14="http://schemas.microsoft.com/office/powerpoint/2010/main" val="250119967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1079</Words>
  <Application>Microsoft Office PowerPoint</Application>
  <PresentationFormat>全屏显示(4:3)</PresentationFormat>
  <Paragraphs>36</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凸显</vt:lpstr>
      <vt:lpstr>任务3   常见外寄生虫病的防治</vt:lpstr>
      <vt:lpstr>犬疥螨病</vt:lpstr>
      <vt:lpstr>概述</vt:lpstr>
      <vt:lpstr>病原</vt:lpstr>
      <vt:lpstr>PowerPoint 演示文稿</vt:lpstr>
      <vt:lpstr>PowerPoint 演示文稿</vt:lpstr>
      <vt:lpstr>PowerPoint 演示文稿</vt:lpstr>
      <vt:lpstr>生活史</vt:lpstr>
      <vt:lpstr>流行病学</vt:lpstr>
      <vt:lpstr>症状</vt:lpstr>
      <vt:lpstr>PowerPoint 演示文稿</vt:lpstr>
      <vt:lpstr>诊断 </vt:lpstr>
      <vt:lpstr>治疗与预防</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任务3   常见外寄生虫病的防治</dc:title>
  <dc:creator>丁晓</dc:creator>
  <cp:lastModifiedBy>丁晓</cp:lastModifiedBy>
  <cp:revision>1</cp:revision>
  <dcterms:created xsi:type="dcterms:W3CDTF">2021-01-28T05:07:44Z</dcterms:created>
  <dcterms:modified xsi:type="dcterms:W3CDTF">2021-01-28T05:08:09Z</dcterms:modified>
</cp:coreProperties>
</file>