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68887907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698029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022658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0338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37868190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1091466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2060835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17966388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588202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186806529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4249395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7639524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35696" y="1052736"/>
            <a:ext cx="6927804" cy="1728192"/>
          </a:xfrm>
        </p:spPr>
        <p:txBody>
          <a:bodyPr>
            <a:noAutofit/>
          </a:bodyPr>
          <a:lstStyle/>
          <a:p>
            <a:pPr algn="ctr"/>
            <a:r>
              <a:rPr lang="zh-CN" altLang="zh-CN" sz="4000" dirty="0"/>
              <a:t>任务</a:t>
            </a:r>
            <a:r>
              <a:rPr lang="en-US" altLang="zh-CN" sz="4000" dirty="0"/>
              <a:t>3  </a:t>
            </a:r>
            <a:r>
              <a:rPr lang="en-US" altLang="zh-CN" sz="4000" dirty="0" smtClean="0"/>
              <a:t/>
            </a:r>
            <a:br>
              <a:rPr lang="en-US" altLang="zh-CN" sz="4000" dirty="0" smtClean="0"/>
            </a:br>
            <a:r>
              <a:rPr lang="zh-CN" altLang="zh-CN" sz="4000" dirty="0" smtClean="0"/>
              <a:t>常见</a:t>
            </a:r>
            <a:r>
              <a:rPr lang="zh-CN" altLang="zh-CN" sz="4000" dirty="0"/>
              <a:t>外寄生虫病</a:t>
            </a:r>
            <a:r>
              <a:rPr lang="zh-CN" altLang="zh-CN" sz="4000" dirty="0" smtClean="0"/>
              <a:t>的防治</a:t>
            </a:r>
            <a:endParaRPr lang="zh-CN" altLang="zh-CN" sz="4000" dirty="0"/>
          </a:p>
        </p:txBody>
      </p:sp>
    </p:spTree>
    <p:extLst>
      <p:ext uri="{BB962C8B-B14F-4D97-AF65-F5344CB8AC3E}">
        <p14:creationId xmlns:p14="http://schemas.microsoft.com/office/powerpoint/2010/main" val="41547345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症状</a:t>
            </a:r>
            <a:endParaRPr lang="zh-CN" altLang="en-US" dirty="0"/>
          </a:p>
        </p:txBody>
      </p:sp>
      <p:sp>
        <p:nvSpPr>
          <p:cNvPr id="3" name="内容占位符 2"/>
          <p:cNvSpPr>
            <a:spLocks noGrp="1"/>
          </p:cNvSpPr>
          <p:nvPr>
            <p:ph sz="quarter" idx="1"/>
          </p:nvPr>
        </p:nvSpPr>
        <p:spPr>
          <a:xfrm>
            <a:off x="457200" y="1600200"/>
            <a:ext cx="8003232" cy="4873752"/>
          </a:xfrm>
        </p:spPr>
        <p:txBody>
          <a:bodyPr>
            <a:normAutofit lnSpcReduction="10000"/>
          </a:bodyPr>
          <a:lstStyle/>
          <a:p>
            <a:pPr>
              <a:lnSpc>
                <a:spcPct val="150000"/>
              </a:lnSpc>
            </a:pPr>
            <a:r>
              <a:rPr lang="zh-CN" altLang="zh-CN" dirty="0"/>
              <a:t> </a:t>
            </a:r>
            <a:r>
              <a:rPr lang="zh-CN" altLang="zh-CN" b="1" dirty="0"/>
              <a:t>由于耳痒螨寄生于外耳道内，则会引起大量的耳脂分泌物和淋巴液外溢，且往往继发化脓</a:t>
            </a:r>
            <a:r>
              <a:rPr lang="zh-CN" altLang="zh-CN" b="1" dirty="0" smtClean="0"/>
              <a:t>。</a:t>
            </a:r>
            <a:endParaRPr lang="en-US" altLang="zh-CN" b="1" dirty="0" smtClean="0"/>
          </a:p>
          <a:p>
            <a:pPr>
              <a:lnSpc>
                <a:spcPct val="150000"/>
              </a:lnSpc>
            </a:pPr>
            <a:r>
              <a:rPr lang="zh-CN" altLang="zh-CN" b="1" dirty="0" smtClean="0"/>
              <a:t>患</a:t>
            </a:r>
            <a:r>
              <a:rPr lang="zh-CN" altLang="zh-CN" b="1" dirty="0"/>
              <a:t>犬或猫</a:t>
            </a:r>
            <a:r>
              <a:rPr lang="zh-CN" altLang="zh-CN" b="1" dirty="0">
                <a:solidFill>
                  <a:srgbClr val="FF0000"/>
                </a:solidFill>
              </a:rPr>
              <a:t>剧烈瘙痒</a:t>
            </a:r>
            <a:r>
              <a:rPr lang="zh-CN" altLang="zh-CN" b="1" dirty="0"/>
              <a:t>，常以用前爪挠耳，造成耳部淋巴外渗或出血，常见耳血肿和淋巴液积聚于耳部皮肤下；病犬或猫经常甩头和摩擦患耳，有时造成耳根部脱毛、破损或发炎，甚至外耳道出血；耳道内可见棕黑色痂皮样渗出物，时间长或严重者耳廓变形。继发细菌感染时，病变可深入到中耳、内耳及脑膜处，出现脑炎及神经症状。</a:t>
            </a:r>
            <a:endParaRPr lang="zh-CN" altLang="en-US" b="1" dirty="0"/>
          </a:p>
        </p:txBody>
      </p:sp>
    </p:spTree>
    <p:extLst>
      <p:ext uri="{BB962C8B-B14F-4D97-AF65-F5344CB8AC3E}">
        <p14:creationId xmlns:p14="http://schemas.microsoft.com/office/powerpoint/2010/main" val="3713300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43009"/>
          <p:cNvSpPr>
            <a:spLocks noGrp="1" noChangeArrowheads="1"/>
          </p:cNvSpPr>
          <p:nvPr>
            <p:ph type="title"/>
          </p:nvPr>
        </p:nvSpPr>
        <p:spPr/>
        <p:txBody>
          <a:bodyPr/>
          <a:lstStyle/>
          <a:p>
            <a:pPr algn="ctr"/>
            <a:r>
              <a:rPr lang="zh-CN" altLang="zh-CN" b="1" dirty="0"/>
              <a:t>诊断</a:t>
            </a:r>
            <a:endParaRPr lang="zh-CN" altLang="en-US" dirty="0" smtClean="0"/>
          </a:p>
        </p:txBody>
      </p:sp>
      <p:sp>
        <p:nvSpPr>
          <p:cNvPr id="38914" name="文本占位符 43010"/>
          <p:cNvSpPr>
            <a:spLocks noGrp="1" noChangeArrowheads="1"/>
          </p:cNvSpPr>
          <p:nvPr>
            <p:ph idx="1"/>
          </p:nvPr>
        </p:nvSpPr>
        <p:spPr>
          <a:xfrm>
            <a:off x="457200" y="1600200"/>
            <a:ext cx="7859216" cy="4873752"/>
          </a:xfrm>
        </p:spPr>
        <p:txBody>
          <a:bodyPr/>
          <a:lstStyle/>
          <a:p>
            <a:pPr>
              <a:lnSpc>
                <a:spcPct val="150000"/>
              </a:lnSpc>
            </a:pPr>
            <a:r>
              <a:rPr lang="zh-CN" altLang="zh-CN" dirty="0"/>
              <a:t> </a:t>
            </a:r>
            <a:r>
              <a:rPr lang="zh-CN" altLang="zh-CN" b="1" dirty="0"/>
              <a:t>肉眼或检耳镜观察耳道内有多量耳垢，可疑似本病。用放大镜或低倍显微镜检查渗出物，发现细小的血色或肉色有活动性的虫体，即可确诊</a:t>
            </a:r>
            <a:r>
              <a:rPr lang="zh-CN" altLang="zh-CN" b="1" dirty="0" smtClean="0"/>
              <a:t>。</a:t>
            </a:r>
            <a:endParaRPr lang="en-US" altLang="zh-CN" b="1" dirty="0" smtClean="0"/>
          </a:p>
          <a:p>
            <a:pPr>
              <a:lnSpc>
                <a:spcPct val="150000"/>
              </a:lnSpc>
            </a:pPr>
            <a:r>
              <a:rPr lang="zh-CN" altLang="zh-CN" b="1" dirty="0" smtClean="0"/>
              <a:t>取</a:t>
            </a:r>
            <a:r>
              <a:rPr lang="zh-CN" altLang="zh-CN" b="1" dirty="0"/>
              <a:t>耳廓或脱毛部边缘搔刮材料镜检，虫体检出率较高。</a:t>
            </a:r>
            <a:endParaRPr lang="zh-CN" altLang="en-US" b="1" dirty="0" smtClean="0">
              <a:ea typeface="楷体_GB2312" charset="-122"/>
            </a:endParaRPr>
          </a:p>
        </p:txBody>
      </p:sp>
    </p:spTree>
    <p:extLst>
      <p:ext uri="{BB962C8B-B14F-4D97-AF65-F5344CB8AC3E}">
        <p14:creationId xmlns:p14="http://schemas.microsoft.com/office/powerpoint/2010/main" val="3251988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占位符 44033"/>
          <p:cNvSpPr>
            <a:spLocks noGrp="1" noChangeArrowheads="1"/>
          </p:cNvSpPr>
          <p:nvPr>
            <p:ph idx="1"/>
          </p:nvPr>
        </p:nvSpPr>
        <p:spPr>
          <a:xfrm>
            <a:off x="468313" y="1628800"/>
            <a:ext cx="8229600" cy="4570388"/>
          </a:xfrm>
        </p:spPr>
        <p:txBody>
          <a:bodyPr/>
          <a:lstStyle/>
          <a:p>
            <a:pPr>
              <a:lnSpc>
                <a:spcPct val="150000"/>
              </a:lnSpc>
            </a:pPr>
            <a:r>
              <a:rPr lang="zh-CN" altLang="en-US" b="1" dirty="0" smtClean="0">
                <a:ea typeface="楷体_GB2312" charset="-122"/>
              </a:rPr>
              <a:t>犬、猫耳痒螨的</a:t>
            </a:r>
            <a:r>
              <a:rPr lang="zh-CN" altLang="en-US" b="1" dirty="0" smtClean="0">
                <a:solidFill>
                  <a:srgbClr val="FF0000"/>
                </a:solidFill>
                <a:ea typeface="楷体_GB2312" charset="-122"/>
              </a:rPr>
              <a:t>早期感染常是双侧性的</a:t>
            </a:r>
            <a:r>
              <a:rPr lang="zh-CN" altLang="en-US" b="1" dirty="0" smtClean="0">
                <a:ea typeface="楷体_GB2312" charset="-122"/>
              </a:rPr>
              <a:t>，进一步发展则</a:t>
            </a:r>
            <a:r>
              <a:rPr lang="zh-CN" altLang="en-US" b="1" dirty="0" smtClean="0">
                <a:solidFill>
                  <a:srgbClr val="FF0000"/>
                </a:solidFill>
                <a:ea typeface="楷体_GB2312" charset="-122"/>
              </a:rPr>
              <a:t>整个耳廓广泛性感染，鳞屑明显，角化过度并自己抓伤</a:t>
            </a:r>
            <a:r>
              <a:rPr lang="zh-CN" altLang="en-US" b="1" dirty="0" smtClean="0">
                <a:ea typeface="楷体_GB2312" charset="-122"/>
              </a:rPr>
              <a:t>。更严重的感染则</a:t>
            </a:r>
            <a:r>
              <a:rPr lang="zh-CN" altLang="en-US" b="1" dirty="0" smtClean="0">
                <a:solidFill>
                  <a:srgbClr val="FF0000"/>
                </a:solidFill>
                <a:ea typeface="楷体_GB2312" charset="-122"/>
              </a:rPr>
              <a:t>双耳廓有厚的过度角化性鳞屑</a:t>
            </a:r>
            <a:r>
              <a:rPr lang="zh-CN" altLang="en-US" b="1" dirty="0" smtClean="0">
                <a:ea typeface="楷体_GB2312" charset="-122"/>
              </a:rPr>
              <a:t>，并漫延到</a:t>
            </a:r>
            <a:r>
              <a:rPr lang="zh-CN" altLang="en-US" b="1" dirty="0" smtClean="0">
                <a:solidFill>
                  <a:srgbClr val="FF0000"/>
                </a:solidFill>
                <a:ea typeface="楷体_GB2312" charset="-122"/>
              </a:rPr>
              <a:t>头前部</a:t>
            </a:r>
            <a:r>
              <a:rPr lang="zh-CN" altLang="en-US" b="1" dirty="0" smtClean="0">
                <a:ea typeface="楷体_GB2312" charset="-122"/>
              </a:rPr>
              <a:t>。</a:t>
            </a:r>
          </a:p>
          <a:p>
            <a:pPr>
              <a:lnSpc>
                <a:spcPct val="150000"/>
              </a:lnSpc>
            </a:pPr>
            <a:r>
              <a:rPr lang="zh-CN" altLang="en-US" b="1" dirty="0" smtClean="0">
                <a:ea typeface="楷体_GB2312" charset="-122"/>
              </a:rPr>
              <a:t>犬、猫的耳螨常见侵害</a:t>
            </a:r>
            <a:r>
              <a:rPr lang="zh-CN" altLang="en-US" b="1" dirty="0" smtClean="0">
                <a:solidFill>
                  <a:srgbClr val="FF0000"/>
                </a:solidFill>
                <a:ea typeface="楷体_GB2312" charset="-122"/>
              </a:rPr>
              <a:t>外耳道</a:t>
            </a:r>
            <a:r>
              <a:rPr lang="zh-CN" altLang="en-US" b="1" dirty="0" smtClean="0">
                <a:ea typeface="楷体_GB2312" charset="-122"/>
              </a:rPr>
              <a:t>，但是耳螨还可引起</a:t>
            </a:r>
            <a:r>
              <a:rPr lang="zh-CN" altLang="en-US" b="1" dirty="0" smtClean="0">
                <a:solidFill>
                  <a:srgbClr val="FF0000"/>
                </a:solidFill>
                <a:ea typeface="楷体_GB2312" charset="-122"/>
              </a:rPr>
              <a:t>耳和尾尖部瘙痒性皮炎</a:t>
            </a:r>
            <a:r>
              <a:rPr lang="zh-CN" altLang="en-US" b="1" dirty="0" smtClean="0">
                <a:ea typeface="楷体_GB2312" charset="-122"/>
              </a:rPr>
              <a:t>。患耳同侧的</a:t>
            </a:r>
            <a:r>
              <a:rPr lang="zh-CN" altLang="en-US" b="1" dirty="0" smtClean="0">
                <a:solidFill>
                  <a:srgbClr val="FF0000"/>
                </a:solidFill>
                <a:ea typeface="楷体_GB2312" charset="-122"/>
              </a:rPr>
              <a:t>后肢</a:t>
            </a:r>
            <a:r>
              <a:rPr lang="zh-CN" altLang="en-US" b="1" dirty="0" smtClean="0">
                <a:ea typeface="楷体_GB2312" charset="-122"/>
              </a:rPr>
              <a:t>因抓挠患耳可以被耳螨感染。</a:t>
            </a:r>
          </a:p>
        </p:txBody>
      </p:sp>
    </p:spTree>
    <p:extLst>
      <p:ext uri="{BB962C8B-B14F-4D97-AF65-F5344CB8AC3E}">
        <p14:creationId xmlns:p14="http://schemas.microsoft.com/office/powerpoint/2010/main" val="29949708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45057"/>
          <p:cNvSpPr>
            <a:spLocks noGrp="1" noChangeArrowheads="1"/>
          </p:cNvSpPr>
          <p:nvPr>
            <p:ph type="title"/>
          </p:nvPr>
        </p:nvSpPr>
        <p:spPr/>
        <p:txBody>
          <a:bodyPr/>
          <a:lstStyle/>
          <a:p>
            <a:endParaRPr lang="zh-CN" altLang="zh-CN" smtClean="0"/>
          </a:p>
        </p:txBody>
      </p:sp>
      <p:pic>
        <p:nvPicPr>
          <p:cNvPr id="40962" name="内容占位符 45058" descr="耳痒螨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71550" y="117475"/>
            <a:ext cx="6696075" cy="6696075"/>
          </a:xfrm>
        </p:spPr>
      </p:pic>
    </p:spTree>
    <p:extLst>
      <p:ext uri="{BB962C8B-B14F-4D97-AF65-F5344CB8AC3E}">
        <p14:creationId xmlns:p14="http://schemas.microsoft.com/office/powerpoint/2010/main" val="3017684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47105"/>
          <p:cNvSpPr>
            <a:spLocks noGrp="1" noChangeArrowheads="1"/>
          </p:cNvSpPr>
          <p:nvPr>
            <p:ph type="title"/>
          </p:nvPr>
        </p:nvSpPr>
        <p:spPr/>
        <p:txBody>
          <a:bodyPr/>
          <a:lstStyle/>
          <a:p>
            <a:pPr algn="ctr"/>
            <a:r>
              <a:rPr lang="zh-CN" altLang="zh-CN" b="1" dirty="0"/>
              <a:t>治疗</a:t>
            </a:r>
            <a:endParaRPr lang="zh-CN" altLang="en-US" dirty="0" smtClean="0"/>
          </a:p>
        </p:txBody>
      </p:sp>
      <p:sp>
        <p:nvSpPr>
          <p:cNvPr id="43010" name="文本占位符 47106"/>
          <p:cNvSpPr>
            <a:spLocks noGrp="1" noChangeArrowheads="1"/>
          </p:cNvSpPr>
          <p:nvPr>
            <p:ph idx="1"/>
          </p:nvPr>
        </p:nvSpPr>
        <p:spPr>
          <a:xfrm>
            <a:off x="457200" y="1600200"/>
            <a:ext cx="8219256" cy="4873752"/>
          </a:xfrm>
        </p:spPr>
        <p:txBody>
          <a:bodyPr>
            <a:normAutofit/>
          </a:bodyPr>
          <a:lstStyle/>
          <a:p>
            <a:pPr>
              <a:lnSpc>
                <a:spcPct val="150000"/>
              </a:lnSpc>
            </a:pPr>
            <a:r>
              <a:rPr lang="zh-CN" altLang="zh-CN" b="1" dirty="0"/>
              <a:t> 治疗犬耳螨病时，应先滴入石蜡油轻轻按摩以溶解和消除耳内痂皮，再用</a:t>
            </a:r>
            <a:r>
              <a:rPr lang="en-US" altLang="zh-CN" b="1" dirty="0"/>
              <a:t>3%</a:t>
            </a:r>
            <a:r>
              <a:rPr lang="zh-CN" altLang="zh-CN" b="1" dirty="0"/>
              <a:t>敌百虫水溶液或鱼藤酮滴耳，每</a:t>
            </a:r>
            <a:r>
              <a:rPr lang="en-US" altLang="zh-CN" b="1" dirty="0"/>
              <a:t>3~4</a:t>
            </a:r>
            <a:r>
              <a:rPr lang="zh-CN" altLang="zh-CN" b="1" dirty="0"/>
              <a:t>天进行</a:t>
            </a:r>
            <a:r>
              <a:rPr lang="en-US" altLang="zh-CN" b="1" dirty="0"/>
              <a:t>1</a:t>
            </a:r>
            <a:r>
              <a:rPr lang="zh-CN" altLang="zh-CN" b="1" dirty="0"/>
              <a:t>次。</a:t>
            </a:r>
            <a:r>
              <a:rPr lang="zh-CN" altLang="zh-CN" b="1" dirty="0">
                <a:solidFill>
                  <a:srgbClr val="FF0000"/>
                </a:solidFill>
              </a:rPr>
              <a:t>继发感染时应进行全身抗感染治疗</a:t>
            </a:r>
            <a:r>
              <a:rPr lang="zh-CN" altLang="zh-CN" b="1" dirty="0"/>
              <a:t>。也可应用伊维菌素</a:t>
            </a:r>
            <a:r>
              <a:rPr lang="en-US" altLang="zh-CN" b="1" dirty="0"/>
              <a:t>0.2</a:t>
            </a:r>
            <a:r>
              <a:rPr lang="zh-CN" altLang="zh-CN" b="1" dirty="0"/>
              <a:t>毫克</a:t>
            </a:r>
            <a:r>
              <a:rPr lang="en-US" altLang="zh-CN" b="1" dirty="0"/>
              <a:t>/</a:t>
            </a:r>
            <a:r>
              <a:rPr lang="zh-CN" altLang="zh-CN" b="1" dirty="0"/>
              <a:t>千克体重皮下注射，隔</a:t>
            </a:r>
            <a:r>
              <a:rPr lang="en-US" altLang="zh-CN" b="1" dirty="0"/>
              <a:t>5</a:t>
            </a:r>
            <a:r>
              <a:rPr lang="zh-CN" altLang="zh-CN" b="1" dirty="0"/>
              <a:t>天重复一次。在治疗病犬时，应用杀螨药物彻底消毒犬舍和用具。由于大多数治螨药物对螨卵的杀灭作用差，因此一般需治疗</a:t>
            </a:r>
            <a:r>
              <a:rPr lang="en-US" altLang="zh-CN" b="1" dirty="0"/>
              <a:t>2~3</a:t>
            </a:r>
            <a:r>
              <a:rPr lang="zh-CN" altLang="zh-CN" b="1" dirty="0"/>
              <a:t>次，每次间隔</a:t>
            </a:r>
            <a:r>
              <a:rPr lang="en-US" altLang="zh-CN" b="1" dirty="0"/>
              <a:t>5~6</a:t>
            </a:r>
            <a:r>
              <a:rPr lang="zh-CN" altLang="zh-CN" b="1" dirty="0"/>
              <a:t>天，以杀死新孵化出的幼虫。</a:t>
            </a:r>
          </a:p>
          <a:p>
            <a:pPr>
              <a:lnSpc>
                <a:spcPct val="150000"/>
              </a:lnSpc>
            </a:pPr>
            <a:r>
              <a:rPr lang="zh-CN" altLang="zh-CN" b="1" dirty="0"/>
              <a:t>耳肤宁对于治疗耳痒螨有很好的效果。</a:t>
            </a:r>
            <a:endParaRPr lang="zh-CN" altLang="en-US" b="1" dirty="0" smtClean="0">
              <a:latin typeface="楷体_GB2312" charset="-122"/>
              <a:ea typeface="楷体_GB2312" charset="-122"/>
            </a:endParaRPr>
          </a:p>
        </p:txBody>
      </p:sp>
    </p:spTree>
    <p:extLst>
      <p:ext uri="{BB962C8B-B14F-4D97-AF65-F5344CB8AC3E}">
        <p14:creationId xmlns:p14="http://schemas.microsoft.com/office/powerpoint/2010/main" val="1336380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381002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pPr algn="ctr"/>
            <a:r>
              <a:rPr lang="zh-CN" altLang="zh-CN" sz="5400" dirty="0"/>
              <a:t>耳痒螨病</a:t>
            </a:r>
            <a:endParaRPr lang="zh-CN" altLang="en-US" sz="5400" dirty="0"/>
          </a:p>
        </p:txBody>
      </p:sp>
    </p:spTree>
    <p:extLst>
      <p:ext uri="{BB962C8B-B14F-4D97-AF65-F5344CB8AC3E}">
        <p14:creationId xmlns:p14="http://schemas.microsoft.com/office/powerpoint/2010/main" val="1018438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38913"/>
          <p:cNvSpPr>
            <a:spLocks noGrp="1" noChangeArrowheads="1"/>
          </p:cNvSpPr>
          <p:nvPr>
            <p:ph type="title"/>
          </p:nvPr>
        </p:nvSpPr>
        <p:spPr/>
        <p:txBody>
          <a:bodyPr/>
          <a:lstStyle/>
          <a:p>
            <a:pPr algn="ctr"/>
            <a:r>
              <a:rPr lang="zh-CN" altLang="en-US" b="1" dirty="0" smtClean="0">
                <a:solidFill>
                  <a:schemeClr val="tx1">
                    <a:lumMod val="65000"/>
                    <a:lumOff val="35000"/>
                  </a:schemeClr>
                </a:solidFill>
              </a:rPr>
              <a:t>概述</a:t>
            </a:r>
          </a:p>
        </p:txBody>
      </p:sp>
      <p:sp>
        <p:nvSpPr>
          <p:cNvPr id="34818" name="文本占位符 38914"/>
          <p:cNvSpPr>
            <a:spLocks noGrp="1" noChangeArrowheads="1"/>
          </p:cNvSpPr>
          <p:nvPr>
            <p:ph idx="1"/>
          </p:nvPr>
        </p:nvSpPr>
        <p:spPr/>
        <p:txBody>
          <a:bodyPr/>
          <a:lstStyle/>
          <a:p>
            <a:pPr>
              <a:lnSpc>
                <a:spcPct val="150000"/>
              </a:lnSpc>
            </a:pPr>
            <a:r>
              <a:rPr lang="zh-CN" altLang="zh-CN" b="1" dirty="0"/>
              <a:t>犬、猫的耳痒螨病都是由耳痒螨属的耳痒螨寄生于</a:t>
            </a:r>
            <a:r>
              <a:rPr lang="zh-CN" altLang="zh-CN" b="1" dirty="0">
                <a:solidFill>
                  <a:srgbClr val="FF0000"/>
                </a:solidFill>
              </a:rPr>
              <a:t>外耳道</a:t>
            </a:r>
            <a:r>
              <a:rPr lang="zh-CN" altLang="zh-CN" b="1" dirty="0"/>
              <a:t>所引起的外耳部的炎症</a:t>
            </a:r>
            <a:r>
              <a:rPr lang="zh-CN" altLang="zh-CN" b="1" dirty="0" smtClean="0"/>
              <a:t>。</a:t>
            </a:r>
            <a:endParaRPr lang="en-US" altLang="zh-CN" b="1" dirty="0" smtClean="0"/>
          </a:p>
          <a:p>
            <a:pPr>
              <a:lnSpc>
                <a:spcPct val="150000"/>
              </a:lnSpc>
            </a:pPr>
            <a:r>
              <a:rPr lang="zh-CN" altLang="zh-CN" b="1" dirty="0" smtClean="0"/>
              <a:t>此</a:t>
            </a:r>
            <a:r>
              <a:rPr lang="zh-CN" altLang="zh-CN" b="1" dirty="0"/>
              <a:t>螨分布于世界各地，犬、猫感染较为普遍，而且还可感染雪貂和红狐。此病临床多见。</a:t>
            </a:r>
          </a:p>
        </p:txBody>
      </p:sp>
    </p:spTree>
    <p:extLst>
      <p:ext uri="{BB962C8B-B14F-4D97-AF65-F5344CB8AC3E}">
        <p14:creationId xmlns:p14="http://schemas.microsoft.com/office/powerpoint/2010/main" val="3340678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病原</a:t>
            </a:r>
            <a:endParaRPr lang="zh-CN" altLang="en-US" dirty="0"/>
          </a:p>
        </p:txBody>
      </p:sp>
      <p:sp>
        <p:nvSpPr>
          <p:cNvPr id="3" name="内容占位符 2"/>
          <p:cNvSpPr>
            <a:spLocks noGrp="1"/>
          </p:cNvSpPr>
          <p:nvPr>
            <p:ph sz="quarter" idx="1"/>
          </p:nvPr>
        </p:nvSpPr>
        <p:spPr>
          <a:xfrm>
            <a:off x="457200" y="1600200"/>
            <a:ext cx="8075240" cy="4873752"/>
          </a:xfrm>
        </p:spPr>
        <p:txBody>
          <a:bodyPr/>
          <a:lstStyle/>
          <a:p>
            <a:pPr>
              <a:lnSpc>
                <a:spcPct val="150000"/>
              </a:lnSpc>
            </a:pPr>
            <a:r>
              <a:rPr lang="zh-CN" altLang="zh-CN" b="1" dirty="0"/>
              <a:t>耳痒螨的外形类似于痒螨和足螨，虫体呈椭圆形，足体突出。虫体前端突出一短圆锥形的刺吸型口器。雄螨大小为</a:t>
            </a:r>
            <a:r>
              <a:rPr lang="en-US" altLang="zh-CN" b="1" dirty="0"/>
              <a:t>0.32~0.38mm</a:t>
            </a:r>
            <a:r>
              <a:rPr lang="zh-CN" altLang="zh-CN" b="1" dirty="0"/>
              <a:t>．其第</a:t>
            </a:r>
            <a:r>
              <a:rPr lang="en-US" altLang="zh-CN" b="1" dirty="0"/>
              <a:t>3</a:t>
            </a:r>
            <a:r>
              <a:rPr lang="zh-CN" altLang="zh-CN" b="1" dirty="0"/>
              <a:t>对足的端部有两根细长的毛；雌螨大小为</a:t>
            </a:r>
            <a:r>
              <a:rPr lang="en-US" altLang="zh-CN" b="1" dirty="0"/>
              <a:t>0.43~0.53mm</a:t>
            </a:r>
            <a:r>
              <a:rPr lang="zh-CN" altLang="zh-CN" b="1" dirty="0"/>
              <a:t>，其第</a:t>
            </a:r>
            <a:r>
              <a:rPr lang="en-US" altLang="zh-CN" b="1" dirty="0"/>
              <a:t>4</a:t>
            </a:r>
            <a:r>
              <a:rPr lang="zh-CN" altLang="zh-CN" b="1" dirty="0"/>
              <a:t>对足不发达，不能伸出体缘，比第</a:t>
            </a:r>
            <a:r>
              <a:rPr lang="en-US" altLang="zh-CN" b="1" dirty="0"/>
              <a:t>3</a:t>
            </a:r>
            <a:r>
              <a:rPr lang="zh-CN" altLang="zh-CN" b="1" dirty="0"/>
              <a:t>对足短</a:t>
            </a:r>
            <a:r>
              <a:rPr lang="en-US" altLang="zh-CN" b="1" dirty="0"/>
              <a:t>3</a:t>
            </a:r>
            <a:r>
              <a:rPr lang="zh-CN" altLang="zh-CN" b="1" dirty="0"/>
              <a:t>倍。雄螨每对足末端和雌螨第</a:t>
            </a:r>
            <a:r>
              <a:rPr lang="en-US" altLang="zh-CN" b="1" dirty="0"/>
              <a:t>1</a:t>
            </a:r>
            <a:r>
              <a:rPr lang="zh-CN" altLang="zh-CN" b="1" dirty="0"/>
              <a:t>、</a:t>
            </a:r>
            <a:r>
              <a:rPr lang="en-US" altLang="zh-CN" b="1" dirty="0"/>
              <a:t>2</a:t>
            </a:r>
            <a:r>
              <a:rPr lang="zh-CN" altLang="zh-CN" b="1" dirty="0"/>
              <a:t>对足末端均有带柄的吸盘，柄短，不分节。</a:t>
            </a:r>
            <a:endParaRPr lang="zh-CN" altLang="en-US" b="1" dirty="0"/>
          </a:p>
        </p:txBody>
      </p:sp>
    </p:spTree>
    <p:extLst>
      <p:ext uri="{BB962C8B-B14F-4D97-AF65-F5344CB8AC3E}">
        <p14:creationId xmlns:p14="http://schemas.microsoft.com/office/powerpoint/2010/main" val="3901748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41985"/>
          <p:cNvSpPr>
            <a:spLocks noGrp="1" noChangeArrowheads="1"/>
          </p:cNvSpPr>
          <p:nvPr>
            <p:ph type="title"/>
          </p:nvPr>
        </p:nvSpPr>
        <p:spPr/>
        <p:txBody>
          <a:bodyPr/>
          <a:lstStyle/>
          <a:p>
            <a:pPr algn="ctr"/>
            <a:r>
              <a:rPr lang="zh-CN" altLang="en-US" dirty="0" smtClean="0"/>
              <a:t>猫耳螨</a:t>
            </a:r>
          </a:p>
        </p:txBody>
      </p:sp>
      <p:pic>
        <p:nvPicPr>
          <p:cNvPr id="37890" name="内容占位符 41986" descr="猫耳痒螨"/>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l="-43" t="12447" r="5967" b="18509"/>
          <a:stretch/>
        </p:blipFill>
        <p:spPr>
          <a:xfrm>
            <a:off x="4355976" y="2636912"/>
            <a:ext cx="4431731" cy="3652529"/>
          </a:xfrm>
        </p:spPr>
      </p:pic>
      <p:pic>
        <p:nvPicPr>
          <p:cNvPr id="4" name="内容占位符 40961" descr="耳螨"/>
          <p:cNvPicPr>
            <a:picLocks noChangeAspect="1" noChangeArrowheads="1"/>
          </p:cNvPicPr>
          <p:nvPr/>
        </p:nvPicPr>
        <p:blipFill rotWithShape="1">
          <a:blip r:embed="rId3">
            <a:extLst>
              <a:ext uri="{28A0092B-C50C-407E-A947-70E740481C1C}">
                <a14:useLocalDpi xmlns:a14="http://schemas.microsoft.com/office/drawing/2010/main" val="0"/>
              </a:ext>
            </a:extLst>
          </a:blip>
          <a:srcRect t="5921" b="13107"/>
          <a:stretch/>
        </p:blipFill>
        <p:spPr>
          <a:xfrm>
            <a:off x="156816" y="1412776"/>
            <a:ext cx="4038600" cy="3338286"/>
          </a:xfrm>
          <a:prstGeom prst="rect">
            <a:avLst/>
          </a:prstGeom>
        </p:spPr>
      </p:pic>
    </p:spTree>
    <p:extLst>
      <p:ext uri="{BB962C8B-B14F-4D97-AF65-F5344CB8AC3E}">
        <p14:creationId xmlns:p14="http://schemas.microsoft.com/office/powerpoint/2010/main" val="1622231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生活史</a:t>
            </a:r>
            <a:endParaRPr lang="zh-CN" altLang="en-US" dirty="0"/>
          </a:p>
        </p:txBody>
      </p:sp>
      <p:sp>
        <p:nvSpPr>
          <p:cNvPr id="3" name="内容占位符 2"/>
          <p:cNvSpPr>
            <a:spLocks noGrp="1"/>
          </p:cNvSpPr>
          <p:nvPr>
            <p:ph sz="quarter" idx="1"/>
          </p:nvPr>
        </p:nvSpPr>
        <p:spPr/>
        <p:txBody>
          <a:bodyPr/>
          <a:lstStyle/>
          <a:p>
            <a:pPr>
              <a:lnSpc>
                <a:spcPct val="150000"/>
              </a:lnSpc>
            </a:pPr>
            <a:r>
              <a:rPr lang="zh-CN" altLang="zh-CN" dirty="0"/>
              <a:t> </a:t>
            </a:r>
            <a:r>
              <a:rPr lang="zh-CN" altLang="zh-CN" b="1" dirty="0"/>
              <a:t>耳痒螨的全部发育过程包括</a:t>
            </a:r>
            <a:r>
              <a:rPr lang="zh-CN" altLang="zh-CN" b="1" dirty="0">
                <a:solidFill>
                  <a:srgbClr val="FF0000"/>
                </a:solidFill>
              </a:rPr>
              <a:t>卵、幼虫、若虫和成虫</a:t>
            </a:r>
            <a:r>
              <a:rPr lang="en-US" altLang="zh-CN" b="1" dirty="0"/>
              <a:t>4</a:t>
            </a:r>
            <a:r>
              <a:rPr lang="zh-CN" altLang="zh-CN" b="1" dirty="0"/>
              <a:t>个阶段，其中雄螨为</a:t>
            </a:r>
            <a:r>
              <a:rPr lang="en-US" altLang="zh-CN" b="1" dirty="0"/>
              <a:t>1</a:t>
            </a:r>
            <a:r>
              <a:rPr lang="zh-CN" altLang="zh-CN" b="1" dirty="0"/>
              <a:t>个若虫期，犬耳痒螨寄生于犬的外耳道内，具有坚韧的角质表皮，抵抗力超过疥螨，在</a:t>
            </a:r>
            <a:r>
              <a:rPr lang="en-US" altLang="zh-CN" b="1" dirty="0"/>
              <a:t>6</a:t>
            </a:r>
            <a:r>
              <a:rPr lang="zh-CN" altLang="zh-CN" b="1" dirty="0"/>
              <a:t>℃</a:t>
            </a:r>
            <a:r>
              <a:rPr lang="en-US" altLang="zh-CN" b="1" dirty="0"/>
              <a:t>~8℃，空气湿度在85%~100%</a:t>
            </a:r>
            <a:r>
              <a:rPr lang="zh-CN" altLang="zh-CN" b="1" dirty="0"/>
              <a:t>的条件下可存活</a:t>
            </a:r>
            <a:r>
              <a:rPr lang="en-US" altLang="zh-CN" b="1" dirty="0"/>
              <a:t>2</a:t>
            </a:r>
            <a:r>
              <a:rPr lang="zh-CN" altLang="zh-CN" b="1" dirty="0"/>
              <a:t>个月以上。</a:t>
            </a:r>
            <a:endParaRPr lang="zh-CN" altLang="en-US" b="1" dirty="0"/>
          </a:p>
        </p:txBody>
      </p:sp>
    </p:spTree>
    <p:extLst>
      <p:ext uri="{BB962C8B-B14F-4D97-AF65-F5344CB8AC3E}">
        <p14:creationId xmlns:p14="http://schemas.microsoft.com/office/powerpoint/2010/main" val="1954102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39937"/>
          <p:cNvSpPr>
            <a:spLocks noGrp="1" noChangeArrowheads="1"/>
          </p:cNvSpPr>
          <p:nvPr>
            <p:ph type="title"/>
          </p:nvPr>
        </p:nvSpPr>
        <p:spPr/>
        <p:txBody>
          <a:bodyPr/>
          <a:lstStyle/>
          <a:p>
            <a:pPr algn="ctr"/>
            <a:r>
              <a:rPr lang="zh-CN" altLang="en-US" dirty="0" smtClean="0"/>
              <a:t>猫耳痒螨生活史</a:t>
            </a:r>
            <a:endParaRPr lang="zh-CN" altLang="zh-CN" dirty="0" smtClean="0"/>
          </a:p>
        </p:txBody>
      </p:sp>
      <p:pic>
        <p:nvPicPr>
          <p:cNvPr id="35842" name="内容占位符 39938" descr="耳痒螨"/>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17430"/>
          <a:stretch/>
        </p:blipFill>
        <p:spPr>
          <a:xfrm>
            <a:off x="683568" y="1556792"/>
            <a:ext cx="7056438" cy="4865687"/>
          </a:xfrm>
        </p:spPr>
      </p:pic>
    </p:spTree>
    <p:extLst>
      <p:ext uri="{BB962C8B-B14F-4D97-AF65-F5344CB8AC3E}">
        <p14:creationId xmlns:p14="http://schemas.microsoft.com/office/powerpoint/2010/main" val="3602707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600200"/>
            <a:ext cx="7859216" cy="4873752"/>
          </a:xfrm>
        </p:spPr>
        <p:txBody>
          <a:bodyPr/>
          <a:lstStyle/>
          <a:p>
            <a:pPr>
              <a:lnSpc>
                <a:spcPct val="150000"/>
              </a:lnSpc>
            </a:pPr>
            <a:r>
              <a:rPr lang="zh-CN" altLang="zh-CN" b="1" dirty="0"/>
              <a:t>此螨仅寄生于动物的皮肤表面，</a:t>
            </a:r>
            <a:r>
              <a:rPr lang="zh-CN" altLang="zh-CN" b="1" dirty="0">
                <a:solidFill>
                  <a:srgbClr val="FF0000"/>
                </a:solidFill>
              </a:rPr>
              <a:t>采食脱落的上皮细胞</a:t>
            </a:r>
            <a:r>
              <a:rPr lang="zh-CN" altLang="zh-CN" b="1" dirty="0"/>
              <a:t>。</a:t>
            </a:r>
            <a:r>
              <a:rPr lang="zh-CN" altLang="zh-CN" b="1" dirty="0">
                <a:solidFill>
                  <a:srgbClr val="FF0000"/>
                </a:solidFill>
              </a:rPr>
              <a:t>采食时分泌有毒物质</a:t>
            </a:r>
            <a:r>
              <a:rPr lang="zh-CN" altLang="zh-CN" b="1" dirty="0"/>
              <a:t>，使表皮的神经末梢造成化学性刺激，表现</a:t>
            </a:r>
            <a:r>
              <a:rPr lang="zh-CN" altLang="zh-CN" b="1" dirty="0">
                <a:solidFill>
                  <a:srgbClr val="FF0000"/>
                </a:solidFill>
              </a:rPr>
              <a:t>耳部奇痒</a:t>
            </a:r>
            <a:r>
              <a:rPr lang="zh-CN" altLang="zh-CN" b="1" dirty="0"/>
              <a:t>；由于局部受到剧烈刺激而致皮肤增厚，产生红褐色痂皮；当有细菌继发感染时，可引起</a:t>
            </a:r>
            <a:r>
              <a:rPr lang="zh-CN" altLang="zh-CN" b="1" dirty="0">
                <a:solidFill>
                  <a:srgbClr val="FF0000"/>
                </a:solidFill>
              </a:rPr>
              <a:t>外耳炎、中耳炎，重者可继发脑炎</a:t>
            </a:r>
            <a:r>
              <a:rPr lang="zh-CN" altLang="zh-CN" b="1" dirty="0" smtClean="0">
                <a:solidFill>
                  <a:srgbClr val="FF0000"/>
                </a:solidFill>
              </a:rPr>
              <a:t>。</a:t>
            </a:r>
            <a:endParaRPr lang="en-US" altLang="zh-CN" b="1" dirty="0" smtClean="0">
              <a:solidFill>
                <a:srgbClr val="FF0000"/>
              </a:solidFill>
            </a:endParaRPr>
          </a:p>
          <a:p>
            <a:pPr>
              <a:lnSpc>
                <a:spcPct val="150000"/>
              </a:lnSpc>
            </a:pPr>
            <a:r>
              <a:rPr lang="zh-CN" altLang="zh-CN" b="1" dirty="0" smtClean="0"/>
              <a:t>耳</a:t>
            </a:r>
            <a:r>
              <a:rPr lang="zh-CN" altLang="zh-CN" b="1" dirty="0"/>
              <a:t>痒螨一生约产卵</a:t>
            </a:r>
            <a:r>
              <a:rPr lang="en-US" altLang="zh-CN" b="1" dirty="0"/>
              <a:t>100</a:t>
            </a:r>
            <a:r>
              <a:rPr lang="zh-CN" altLang="zh-CN" b="1" dirty="0"/>
              <a:t>个，条件适宜时，整个发育需</a:t>
            </a:r>
            <a:r>
              <a:rPr lang="en-US" altLang="zh-CN" b="1" dirty="0"/>
              <a:t>2~3</a:t>
            </a:r>
            <a:r>
              <a:rPr lang="zh-CN" altLang="zh-CN" b="1" dirty="0"/>
              <a:t>周，条件不利时可转入</a:t>
            </a:r>
            <a:r>
              <a:rPr lang="en-US" altLang="zh-CN" b="1" dirty="0"/>
              <a:t>5~6</a:t>
            </a:r>
            <a:r>
              <a:rPr lang="zh-CN" altLang="zh-CN" b="1" dirty="0"/>
              <a:t>个月的休眠期，以增加对外界的抵抗力。</a:t>
            </a:r>
            <a:endParaRPr lang="zh-CN" altLang="en-US" b="1" dirty="0"/>
          </a:p>
        </p:txBody>
      </p:sp>
    </p:spTree>
    <p:extLst>
      <p:ext uri="{BB962C8B-B14F-4D97-AF65-F5344CB8AC3E}">
        <p14:creationId xmlns:p14="http://schemas.microsoft.com/office/powerpoint/2010/main" val="840533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p:txBody>
          <a:bodyPr/>
          <a:lstStyle/>
          <a:p>
            <a:pPr>
              <a:lnSpc>
                <a:spcPct val="150000"/>
              </a:lnSpc>
            </a:pPr>
            <a:r>
              <a:rPr lang="zh-CN" altLang="zh-CN" b="1" dirty="0"/>
              <a:t> 耳痒螨病主要由于健康犬、猫与病犬、猫直接接触或通过被耳痒螨及其卵污染的犬猫舍、用具等间接接触引起感染也可通过管理人员或兽医人员的衣服和手传播病原。</a:t>
            </a:r>
            <a:endParaRPr lang="zh-CN" altLang="en-US" b="1" dirty="0"/>
          </a:p>
        </p:txBody>
      </p:sp>
    </p:spTree>
    <p:extLst>
      <p:ext uri="{BB962C8B-B14F-4D97-AF65-F5344CB8AC3E}">
        <p14:creationId xmlns:p14="http://schemas.microsoft.com/office/powerpoint/2010/main" val="303265564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833</Words>
  <Application>Microsoft Office PowerPoint</Application>
  <PresentationFormat>全屏显示(4:3)</PresentationFormat>
  <Paragraphs>27</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凸显</vt:lpstr>
      <vt:lpstr>任务3   常见外寄生虫病的防治</vt:lpstr>
      <vt:lpstr>耳痒螨病</vt:lpstr>
      <vt:lpstr>概述</vt:lpstr>
      <vt:lpstr>病原</vt:lpstr>
      <vt:lpstr>猫耳螨</vt:lpstr>
      <vt:lpstr>生活史</vt:lpstr>
      <vt:lpstr>猫耳痒螨生活史</vt:lpstr>
      <vt:lpstr>PowerPoint 演示文稿</vt:lpstr>
      <vt:lpstr>PowerPoint 演示文稿</vt:lpstr>
      <vt:lpstr>症状</vt:lpstr>
      <vt:lpstr>诊断</vt:lpstr>
      <vt:lpstr>PowerPoint 演示文稿</vt:lpstr>
      <vt:lpstr>PowerPoint 演示文稿</vt:lpstr>
      <vt:lpstr>治疗</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任务3   常见外寄生虫病的防治</dc:title>
  <dc:creator>丁晓</dc:creator>
  <cp:lastModifiedBy>丁晓</cp:lastModifiedBy>
  <cp:revision>1</cp:revision>
  <dcterms:created xsi:type="dcterms:W3CDTF">2021-01-28T05:08:23Z</dcterms:created>
  <dcterms:modified xsi:type="dcterms:W3CDTF">2021-01-28T05:08:45Z</dcterms:modified>
</cp:coreProperties>
</file>