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8" r:id="rId3"/>
    <p:sldId id="259" r:id="rId4"/>
    <p:sldId id="260" r:id="rId5"/>
    <p:sldId id="261" r:id="rId6"/>
    <p:sldId id="262" r:id="rId7"/>
    <p:sldId id="263" r:id="rId8"/>
    <p:sldId id="264" r:id="rId9"/>
    <p:sldId id="265" r:id="rId1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524"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1">
        <a:schemeClr val="bg1"/>
      </p:bgRef>
    </p:bg>
    <p:spTree>
      <p:nvGrpSpPr>
        <p:cNvPr id="1" name=""/>
        <p:cNvGrpSpPr/>
        <p:nvPr/>
      </p:nvGrpSpPr>
      <p:grpSpPr>
        <a:xfrm>
          <a:off x="0" y="0"/>
          <a:ext cx="0" cy="0"/>
          <a:chOff x="0" y="0"/>
          <a:chExt cx="0" cy="0"/>
        </a:xfrm>
      </p:grpSpPr>
      <p:pic>
        <p:nvPicPr>
          <p:cNvPr id="33" name="图片 3075" descr="610174_90"/>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1" b="-3317"/>
          <a:stretch/>
        </p:blipFill>
        <p:spPr bwMode="auto">
          <a:xfrm>
            <a:off x="2627784" y="3535602"/>
            <a:ext cx="4513865" cy="3123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标题 7"/>
          <p:cNvSpPr>
            <a:spLocks noGrp="1"/>
          </p:cNvSpPr>
          <p:nvPr>
            <p:ph type="ctrTitle"/>
          </p:nvPr>
        </p:nvSpPr>
        <p:spPr>
          <a:xfrm>
            <a:off x="2108693" y="908720"/>
            <a:ext cx="6172200" cy="1894362"/>
          </a:xfrm>
        </p:spPr>
        <p:txBody>
          <a:bodyPr/>
          <a:lstStyle>
            <a:lvl1pPr>
              <a:defRPr b="1"/>
            </a:lvl1pPr>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2116480" y="2924944"/>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bwMode="auto">
          <a:xfrm rot="5400000">
            <a:off x="7764621" y="1174097"/>
            <a:ext cx="2286000" cy="381000"/>
          </a:xfrm>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17" name="页脚占位符 16"/>
          <p:cNvSpPr>
            <a:spLocks noGrp="1"/>
          </p:cNvSpPr>
          <p:nvPr>
            <p:ph type="ftr" sz="quarter" idx="11"/>
          </p:nvPr>
        </p:nvSpPr>
        <p:spPr bwMode="auto">
          <a:xfrm rot="5400000">
            <a:off x="7077269" y="4181669"/>
            <a:ext cx="3657600" cy="384048"/>
          </a:xfrm>
        </p:spPr>
        <p:txBody>
          <a:bodyPr/>
          <a:lstStyle/>
          <a:p>
            <a:endParaRPr lang="zh-CN" altLang="en-US" dirty="0">
              <a:solidFill>
                <a:srgbClr val="575F6D"/>
              </a:solidFill>
            </a:endParaRPr>
          </a:p>
        </p:txBody>
      </p:sp>
      <p:sp>
        <p:nvSpPr>
          <p:cNvPr id="10" name="矩形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矩形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4" name="矩形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9" name="矩形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直接连接符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8" name="直接连接符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0" name="直接连接符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5" name="直接连接符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2" name="直接连接符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7" name="矩形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1" name="椭圆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3" name="椭圆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4" name="椭圆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6" name="椭圆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5" name="椭圆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9" name="灯片编号占位符 28"/>
          <p:cNvSpPr>
            <a:spLocks noGrp="1"/>
          </p:cNvSpPr>
          <p:nvPr>
            <p:ph type="sldNum" sz="quarter" idx="12"/>
          </p:nvPr>
        </p:nvSpPr>
        <p:spPr bwMode="auto">
          <a:xfrm>
            <a:off x="1325544" y="4928702"/>
            <a:ext cx="609600" cy="517524"/>
          </a:xfrm>
        </p:spPr>
        <p:txBody>
          <a:bodyPr/>
          <a:lstStyle/>
          <a:p>
            <a:fld id="{DD4057DF-D607-47A4-B484-9E3E4FE4468A}" type="slidenum">
              <a:rPr lang="zh-CN" altLang="en-US" smtClean="0"/>
              <a:pPr/>
              <a:t>‹#›</a:t>
            </a:fld>
            <a:endParaRPr lang="zh-CN" altLang="en-US"/>
          </a:p>
        </p:txBody>
      </p:sp>
      <p:sp>
        <p:nvSpPr>
          <p:cNvPr id="30" name="TextBox 29"/>
          <p:cNvSpPr txBox="1"/>
          <p:nvPr userDrawn="1"/>
        </p:nvSpPr>
        <p:spPr>
          <a:xfrm>
            <a:off x="6525502" y="6457890"/>
            <a:ext cx="2618498" cy="400110"/>
          </a:xfrm>
          <a:prstGeom prst="rect">
            <a:avLst/>
          </a:prstGeom>
          <a:noFill/>
        </p:spPr>
        <p:txBody>
          <a:bodyPr wrap="square" rtlCol="0">
            <a:spAutoFit/>
          </a:bodyPr>
          <a:lstStyle/>
          <a:p>
            <a:r>
              <a:rPr lang="zh-CN" altLang="en-US" sz="2000" b="1" dirty="0">
                <a:solidFill>
                  <a:srgbClr val="FE8637">
                    <a:lumMod val="75000"/>
                  </a:srgbClr>
                </a:solidFill>
                <a:latin typeface="隶书" panose="02010509060101010101" pitchFamily="49" charset="-122"/>
                <a:ea typeface="隶书" panose="02010509060101010101" pitchFamily="49" charset="-122"/>
              </a:rPr>
              <a:t>广东省高州农业学校</a:t>
            </a:r>
            <a:endParaRPr lang="zh-CN" altLang="en-US" sz="2000" b="1" dirty="0">
              <a:solidFill>
                <a:srgbClr val="FE8637">
                  <a:lumMod val="75000"/>
                </a:srgbClr>
              </a:solidFill>
              <a:latin typeface="隶书" panose="02010509060101010101" pitchFamily="49" charset="-122"/>
              <a:ea typeface="隶书" panose="02010509060101010101" pitchFamily="49" charset="-122"/>
            </a:endParaRPr>
          </a:p>
        </p:txBody>
      </p:sp>
      <p:pic>
        <p:nvPicPr>
          <p:cNvPr id="31"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0592" y="26729"/>
            <a:ext cx="1354058" cy="13409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5" name="TextBox 34"/>
          <p:cNvSpPr txBox="1"/>
          <p:nvPr userDrawn="1"/>
        </p:nvSpPr>
        <p:spPr>
          <a:xfrm>
            <a:off x="6052189" y="26729"/>
            <a:ext cx="3024336" cy="461665"/>
          </a:xfrm>
          <a:prstGeom prst="rect">
            <a:avLst/>
          </a:prstGeom>
          <a:blipFill>
            <a:blip r:embed="rId4"/>
            <a:tile tx="0" ty="0" sx="100000" sy="100000" flip="none" algn="tl"/>
          </a:blipFill>
          <a:effectLst>
            <a:glow rad="139700">
              <a:schemeClr val="accent1">
                <a:satMod val="175000"/>
                <a:alpha val="40000"/>
              </a:schemeClr>
            </a:glow>
          </a:effectLst>
        </p:spPr>
        <p:txBody>
          <a:bodyPr wrap="square" rtlCol="0">
            <a:spAutoFit/>
          </a:bodyPr>
          <a:lstStyle/>
          <a:p>
            <a:r>
              <a:rPr lang="zh-CN" altLang="en-US" sz="2400" b="1" dirty="0">
                <a:solidFill>
                  <a:prstClr val="black"/>
                </a:solidFill>
                <a:latin typeface="隶书" panose="02010509060101010101" pitchFamily="49" charset="-122"/>
                <a:ea typeface="隶书" panose="02010509060101010101" pitchFamily="49" charset="-122"/>
              </a:rPr>
              <a:t>宠物养护与疾病防治</a:t>
            </a:r>
            <a:endParaRPr lang="zh-CN" altLang="en-US" sz="2400" b="1" dirty="0">
              <a:solidFill>
                <a:prstClr val="black"/>
              </a:solidFill>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3437682724"/>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5" name="页脚占位符 4"/>
          <p:cNvSpPr>
            <a:spLocks noGrp="1"/>
          </p:cNvSpPr>
          <p:nvPr>
            <p:ph type="ftr" sz="quarter" idx="11"/>
          </p:nvPr>
        </p:nvSpPr>
        <p:spPr/>
        <p:txBody>
          <a:bodyPr/>
          <a:lstStyle/>
          <a:p>
            <a:endParaRPr lang="zh-CN" altLang="en-US">
              <a:solidFill>
                <a:srgbClr val="575F6D"/>
              </a:solidFill>
            </a:endParaRPr>
          </a:p>
        </p:txBody>
      </p:sp>
      <p:sp>
        <p:nvSpPr>
          <p:cNvPr id="6" name="灯片编号占位符 5"/>
          <p:cNvSpPr>
            <a:spLocks noGrp="1"/>
          </p:cNvSpPr>
          <p:nvPr>
            <p:ph type="sldNum" sz="quarter" idx="12"/>
          </p:nvPr>
        </p:nvSpPr>
        <p:spPr/>
        <p:txBody>
          <a:bodyPr/>
          <a:lstStyle/>
          <a:p>
            <a:fld id="{DD4057DF-D607-47A4-B484-9E3E4FE4468A}" type="slidenum">
              <a:rPr lang="zh-CN" altLang="en-US" smtClean="0"/>
              <a:pPr/>
              <a:t>‹#›</a:t>
            </a:fld>
            <a:endParaRPr lang="zh-CN" altLang="en-US"/>
          </a:p>
        </p:txBody>
      </p:sp>
    </p:spTree>
    <p:extLst>
      <p:ext uri="{BB962C8B-B14F-4D97-AF65-F5344CB8AC3E}">
        <p14:creationId xmlns:p14="http://schemas.microsoft.com/office/powerpoint/2010/main" val="21238221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16764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0198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5" name="页脚占位符 4"/>
          <p:cNvSpPr>
            <a:spLocks noGrp="1"/>
          </p:cNvSpPr>
          <p:nvPr>
            <p:ph type="ftr" sz="quarter" idx="11"/>
          </p:nvPr>
        </p:nvSpPr>
        <p:spPr/>
        <p:txBody>
          <a:bodyPr/>
          <a:lstStyle/>
          <a:p>
            <a:endParaRPr lang="zh-CN" altLang="en-US">
              <a:solidFill>
                <a:srgbClr val="575F6D"/>
              </a:solidFill>
            </a:endParaRPr>
          </a:p>
        </p:txBody>
      </p:sp>
      <p:sp>
        <p:nvSpPr>
          <p:cNvPr id="6" name="灯片编号占位符 5"/>
          <p:cNvSpPr>
            <a:spLocks noGrp="1"/>
          </p:cNvSpPr>
          <p:nvPr>
            <p:ph type="sldNum" sz="quarter" idx="12"/>
          </p:nvPr>
        </p:nvSpPr>
        <p:spPr/>
        <p:txBody>
          <a:bodyPr/>
          <a:lstStyle/>
          <a:p>
            <a:fld id="{DD4057DF-D607-47A4-B484-9E3E4FE4468A}" type="slidenum">
              <a:rPr lang="zh-CN" altLang="en-US" smtClean="0"/>
              <a:pPr/>
              <a:t>‹#›</a:t>
            </a:fld>
            <a:endParaRPr lang="zh-CN" altLang="en-US"/>
          </a:p>
        </p:txBody>
      </p:sp>
    </p:spTree>
    <p:extLst>
      <p:ext uri="{BB962C8B-B14F-4D97-AF65-F5344CB8AC3E}">
        <p14:creationId xmlns:p14="http://schemas.microsoft.com/office/powerpoint/2010/main" val="30727096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dirty="0" smtClean="0"/>
              <a:t>单击此处编辑母版标题样式</a:t>
            </a:r>
            <a:endParaRPr kumimoji="0" lang="en-US" dirty="0"/>
          </a:p>
        </p:txBody>
      </p:sp>
      <p:sp>
        <p:nvSpPr>
          <p:cNvPr id="8" name="内容占位符 7"/>
          <p:cNvSpPr>
            <a:spLocks noGrp="1"/>
          </p:cNvSpPr>
          <p:nvPr>
            <p:ph sz="quarter" idx="1"/>
          </p:nvPr>
        </p:nvSpPr>
        <p:spPr>
          <a:xfrm>
            <a:off x="457200" y="1600200"/>
            <a:ext cx="7467600" cy="4873752"/>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4"/>
          </p:nvPr>
        </p:nvSpPr>
        <p:spPr/>
        <p:txBody>
          <a:bodyPr rtlCol="0"/>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9" name="灯片编号占位符 8"/>
          <p:cNvSpPr>
            <a:spLocks noGrp="1"/>
          </p:cNvSpPr>
          <p:nvPr>
            <p:ph type="sldNum" sz="quarter" idx="15"/>
          </p:nvPr>
        </p:nvSpPr>
        <p:spPr/>
        <p:txBody>
          <a:bodyPr rtlCol="0"/>
          <a:lstStyle/>
          <a:p>
            <a:fld id="{DD4057DF-D607-47A4-B484-9E3E4FE4468A}" type="slidenum">
              <a:rPr lang="zh-CN" altLang="en-US" smtClean="0"/>
              <a:pPr/>
              <a:t>‹#›</a:t>
            </a:fld>
            <a:endParaRPr lang="zh-CN" altLang="en-US"/>
          </a:p>
        </p:txBody>
      </p:sp>
      <p:sp>
        <p:nvSpPr>
          <p:cNvPr id="10" name="页脚占位符 9"/>
          <p:cNvSpPr>
            <a:spLocks noGrp="1"/>
          </p:cNvSpPr>
          <p:nvPr>
            <p:ph type="ftr" sz="quarter" idx="16"/>
          </p:nvPr>
        </p:nvSpPr>
        <p:spPr/>
        <p:txBody>
          <a:bodyPr rtlCol="0"/>
          <a:lstStyle/>
          <a:p>
            <a:endParaRPr lang="zh-CN" altLang="en-US" dirty="0">
              <a:solidFill>
                <a:srgbClr val="575F6D"/>
              </a:solidFill>
            </a:endParaRPr>
          </a:p>
        </p:txBody>
      </p:sp>
      <p:sp>
        <p:nvSpPr>
          <p:cNvPr id="11" name="TextBox 10"/>
          <p:cNvSpPr txBox="1"/>
          <p:nvPr userDrawn="1"/>
        </p:nvSpPr>
        <p:spPr>
          <a:xfrm>
            <a:off x="6291112" y="6418374"/>
            <a:ext cx="2546489" cy="400110"/>
          </a:xfrm>
          <a:prstGeom prst="rect">
            <a:avLst/>
          </a:prstGeom>
          <a:noFill/>
        </p:spPr>
        <p:txBody>
          <a:bodyPr wrap="square" rtlCol="0">
            <a:spAutoFit/>
          </a:bodyPr>
          <a:lstStyle/>
          <a:p>
            <a:r>
              <a:rPr lang="zh-CN" altLang="en-US" sz="2000" b="1" dirty="0">
                <a:solidFill>
                  <a:srgbClr val="FE8637">
                    <a:lumMod val="75000"/>
                  </a:srgbClr>
                </a:solidFill>
                <a:latin typeface="隶书" panose="02010509060101010101" pitchFamily="49" charset="-122"/>
                <a:ea typeface="隶书" panose="02010509060101010101" pitchFamily="49" charset="-122"/>
              </a:rPr>
              <a:t>广东省高州农业学校</a:t>
            </a:r>
            <a:endParaRPr lang="zh-CN" altLang="en-US" sz="2000" b="1" dirty="0">
              <a:solidFill>
                <a:srgbClr val="FE8637">
                  <a:lumMod val="75000"/>
                </a:srgbClr>
              </a:solidFill>
              <a:latin typeface="隶书" panose="02010509060101010101" pitchFamily="49" charset="-122"/>
              <a:ea typeface="隶书" panose="02010509060101010101" pitchFamily="49" charset="-122"/>
            </a:endParaRPr>
          </a:p>
        </p:txBody>
      </p:sp>
      <p:sp>
        <p:nvSpPr>
          <p:cNvPr id="13" name="TextBox 12"/>
          <p:cNvSpPr txBox="1"/>
          <p:nvPr userDrawn="1"/>
        </p:nvSpPr>
        <p:spPr>
          <a:xfrm>
            <a:off x="6052189" y="26729"/>
            <a:ext cx="3024336" cy="461665"/>
          </a:xfrm>
          <a:prstGeom prst="rect">
            <a:avLst/>
          </a:prstGeom>
          <a:blipFill>
            <a:blip r:embed="rId2"/>
            <a:tile tx="0" ty="0" sx="100000" sy="100000" flip="none" algn="tl"/>
          </a:blipFill>
          <a:effectLst>
            <a:glow rad="139700">
              <a:schemeClr val="accent1">
                <a:satMod val="175000"/>
                <a:alpha val="40000"/>
              </a:schemeClr>
            </a:glow>
          </a:effectLst>
        </p:spPr>
        <p:txBody>
          <a:bodyPr wrap="square" rtlCol="0">
            <a:spAutoFit/>
          </a:bodyPr>
          <a:lstStyle/>
          <a:p>
            <a:r>
              <a:rPr lang="zh-CN" altLang="en-US" sz="2400" b="1" dirty="0">
                <a:solidFill>
                  <a:prstClr val="black"/>
                </a:solidFill>
                <a:latin typeface="隶书" panose="02010509060101010101" pitchFamily="49" charset="-122"/>
                <a:ea typeface="隶书" panose="02010509060101010101" pitchFamily="49" charset="-122"/>
              </a:rPr>
              <a:t>宠物养护与疾病防治</a:t>
            </a:r>
            <a:endParaRPr lang="zh-CN" altLang="en-US" sz="2400" b="1" dirty="0">
              <a:solidFill>
                <a:prstClr val="black"/>
              </a:solidFill>
              <a:latin typeface="隶书" panose="02010509060101010101" pitchFamily="49" charset="-122"/>
              <a:ea typeface="隶书" panose="02010509060101010101" pitchFamily="49" charset="-122"/>
            </a:endParaRPr>
          </a:p>
        </p:txBody>
      </p:sp>
      <p:pic>
        <p:nvPicPr>
          <p:cNvPr id="14"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0592" y="26729"/>
            <a:ext cx="1354058" cy="13409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507873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1">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2286000" y="2895600"/>
            <a:ext cx="6172200" cy="2053590"/>
          </a:xfrm>
        </p:spPr>
        <p:txBody>
          <a:bodyPr/>
          <a:lstStyle>
            <a:lvl1pPr algn="l">
              <a:buNone/>
              <a:defRPr sz="3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bwMode="auto">
          <a:xfrm rot="5400000">
            <a:off x="7763256" y="1170432"/>
            <a:ext cx="2286000" cy="381000"/>
          </a:xfrm>
        </p:spPr>
        <p:txBody>
          <a:bodyPr/>
          <a:lstStyle/>
          <a:p>
            <a:fld id="{702C4276-68BD-4EA0-8D83-20921FFDD090}" type="datetimeFigureOut">
              <a:rPr lang="zh-CN" altLang="en-US" smtClean="0">
                <a:solidFill>
                  <a:srgbClr val="FFF39D"/>
                </a:solidFill>
              </a:rPr>
              <a:pPr/>
              <a:t>2021/1/28</a:t>
            </a:fld>
            <a:endParaRPr lang="zh-CN" altLang="en-US">
              <a:solidFill>
                <a:srgbClr val="FFF39D"/>
              </a:solidFill>
            </a:endParaRPr>
          </a:p>
        </p:txBody>
      </p:sp>
      <p:sp>
        <p:nvSpPr>
          <p:cNvPr id="5" name="页脚占位符 4"/>
          <p:cNvSpPr>
            <a:spLocks noGrp="1"/>
          </p:cNvSpPr>
          <p:nvPr>
            <p:ph type="ftr" sz="quarter" idx="11"/>
          </p:nvPr>
        </p:nvSpPr>
        <p:spPr bwMode="auto">
          <a:xfrm rot="5400000">
            <a:off x="7077456" y="4178808"/>
            <a:ext cx="3657600" cy="384048"/>
          </a:xfrm>
        </p:spPr>
        <p:txBody>
          <a:bodyPr/>
          <a:lstStyle/>
          <a:p>
            <a:endParaRPr lang="zh-CN" altLang="en-US">
              <a:solidFill>
                <a:srgbClr val="FFF39D"/>
              </a:solidFill>
            </a:endParaRPr>
          </a:p>
        </p:txBody>
      </p:sp>
      <p:sp>
        <p:nvSpPr>
          <p:cNvPr id="9" name="矩形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0" name="矩形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矩形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矩形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3" name="直接连接符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4" name="直接连接符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5" name="直接连接符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7" name="直接连接符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8" name="矩形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19" name="椭圆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0" name="椭圆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1" name="椭圆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2" name="椭圆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3" name="椭圆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6" name="直接连接符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6" name="灯片编号占位符 5"/>
          <p:cNvSpPr>
            <a:spLocks noGrp="1"/>
          </p:cNvSpPr>
          <p:nvPr>
            <p:ph type="sldNum" sz="quarter" idx="12"/>
          </p:nvPr>
        </p:nvSpPr>
        <p:spPr bwMode="auto">
          <a:xfrm>
            <a:off x="1340616" y="4928702"/>
            <a:ext cx="609600" cy="517524"/>
          </a:xfrm>
        </p:spPr>
        <p:txBody>
          <a:bodyPr/>
          <a:lstStyle/>
          <a:p>
            <a:fld id="{DD4057DF-D607-47A4-B484-9E3E4FE4468A}" type="slidenum">
              <a:rPr lang="zh-CN" altLang="en-US" smtClean="0"/>
              <a:pPr/>
              <a:t>‹#›</a:t>
            </a:fld>
            <a:endParaRPr lang="zh-CN" altLang="en-US"/>
          </a:p>
        </p:txBody>
      </p:sp>
    </p:spTree>
    <p:extLst>
      <p:ext uri="{BB962C8B-B14F-4D97-AF65-F5344CB8AC3E}">
        <p14:creationId xmlns:p14="http://schemas.microsoft.com/office/powerpoint/2010/main" val="2886918883"/>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6" name="页脚占位符 5"/>
          <p:cNvSpPr>
            <a:spLocks noGrp="1"/>
          </p:cNvSpPr>
          <p:nvPr>
            <p:ph type="ftr" sz="quarter" idx="11"/>
          </p:nvPr>
        </p:nvSpPr>
        <p:spPr/>
        <p:txBody>
          <a:bodyPr/>
          <a:lstStyle/>
          <a:p>
            <a:endParaRPr lang="zh-CN" altLang="en-US">
              <a:solidFill>
                <a:srgbClr val="575F6D"/>
              </a:solidFill>
            </a:endParaRPr>
          </a:p>
        </p:txBody>
      </p:sp>
      <p:sp>
        <p:nvSpPr>
          <p:cNvPr id="7" name="灯片编号占位符 6"/>
          <p:cNvSpPr>
            <a:spLocks noGrp="1"/>
          </p:cNvSpPr>
          <p:nvPr>
            <p:ph type="sldNum" sz="quarter" idx="12"/>
          </p:nvPr>
        </p:nvSpPr>
        <p:spPr/>
        <p:txBody>
          <a:bodyPr/>
          <a:lstStyle/>
          <a:p>
            <a:fld id="{DD4057DF-D607-47A4-B484-9E3E4FE4468A}" type="slidenum">
              <a:rPr lang="zh-CN" altLang="en-US" smtClean="0"/>
              <a:pPr/>
              <a:t>‹#›</a:t>
            </a:fld>
            <a:endParaRPr lang="zh-CN" altLang="en-US"/>
          </a:p>
        </p:txBody>
      </p:sp>
      <p:sp>
        <p:nvSpPr>
          <p:cNvPr id="9" name="内容占位符 8"/>
          <p:cNvSpPr>
            <a:spLocks noGrp="1"/>
          </p:cNvSpPr>
          <p:nvPr>
            <p:ph sz="quarter" idx="1"/>
          </p:nvPr>
        </p:nvSpPr>
        <p:spPr>
          <a:xfrm>
            <a:off x="457200"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1" name="内容占位符 10"/>
          <p:cNvSpPr>
            <a:spLocks noGrp="1"/>
          </p:cNvSpPr>
          <p:nvPr>
            <p:ph sz="quarter" idx="2"/>
          </p:nvPr>
        </p:nvSpPr>
        <p:spPr>
          <a:xfrm>
            <a:off x="4270248"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extLst>
      <p:ext uri="{BB962C8B-B14F-4D97-AF65-F5344CB8AC3E}">
        <p14:creationId xmlns:p14="http://schemas.microsoft.com/office/powerpoint/2010/main" val="11736933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7543800" cy="1143000"/>
          </a:xfrm>
        </p:spPr>
        <p:txBody>
          <a:bodyPr anchor="b"/>
          <a:lstStyle>
            <a:lvl1pPr>
              <a:defRPr/>
            </a:lvl1pPr>
          </a:lstStyle>
          <a:p>
            <a:r>
              <a:rPr kumimoji="0" lang="zh-CN" altLang="en-US" smtClean="0"/>
              <a:t>单击此处编辑母版标题样式</a:t>
            </a:r>
            <a:endParaRPr kumimoji="0" lang="en-US"/>
          </a:p>
        </p:txBody>
      </p:sp>
      <p:sp>
        <p:nvSpPr>
          <p:cNvPr id="7" name="日期占位符 6"/>
          <p:cNvSpPr>
            <a:spLocks noGrp="1"/>
          </p:cNvSpPr>
          <p:nvPr>
            <p:ph type="dt" sz="half" idx="10"/>
          </p:nvPr>
        </p:nvSpPr>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8" name="页脚占位符 7"/>
          <p:cNvSpPr>
            <a:spLocks noGrp="1"/>
          </p:cNvSpPr>
          <p:nvPr>
            <p:ph type="ftr" sz="quarter" idx="11"/>
          </p:nvPr>
        </p:nvSpPr>
        <p:spPr/>
        <p:txBody>
          <a:bodyPr/>
          <a:lstStyle/>
          <a:p>
            <a:endParaRPr lang="zh-CN" altLang="en-US">
              <a:solidFill>
                <a:srgbClr val="575F6D"/>
              </a:solidFill>
            </a:endParaRPr>
          </a:p>
        </p:txBody>
      </p:sp>
      <p:sp>
        <p:nvSpPr>
          <p:cNvPr id="9" name="灯片编号占位符 8"/>
          <p:cNvSpPr>
            <a:spLocks noGrp="1"/>
          </p:cNvSpPr>
          <p:nvPr>
            <p:ph type="sldNum" sz="quarter" idx="12"/>
          </p:nvPr>
        </p:nvSpPr>
        <p:spPr/>
        <p:txBody>
          <a:bodyPr/>
          <a:lstStyle/>
          <a:p>
            <a:fld id="{DD4057DF-D607-47A4-B484-9E3E4FE4468A}" type="slidenum">
              <a:rPr lang="zh-CN" altLang="en-US" smtClean="0"/>
              <a:pPr/>
              <a:t>‹#›</a:t>
            </a:fld>
            <a:endParaRPr lang="zh-CN" altLang="en-US"/>
          </a:p>
        </p:txBody>
      </p:sp>
      <p:sp>
        <p:nvSpPr>
          <p:cNvPr id="11" name="内容占位符 10"/>
          <p:cNvSpPr>
            <a:spLocks noGrp="1"/>
          </p:cNvSpPr>
          <p:nvPr>
            <p:ph sz="quarter" idx="2"/>
          </p:nvPr>
        </p:nvSpPr>
        <p:spPr>
          <a:xfrm>
            <a:off x="457200"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quarter" idx="4"/>
          </p:nvPr>
        </p:nvSpPr>
        <p:spPr>
          <a:xfrm>
            <a:off x="4371975"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2" name="文本占位符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
        <p:nvSpPr>
          <p:cNvPr id="14" name="文本占位符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Tree>
    <p:extLst>
      <p:ext uri="{BB962C8B-B14F-4D97-AF65-F5344CB8AC3E}">
        <p14:creationId xmlns:p14="http://schemas.microsoft.com/office/powerpoint/2010/main" val="32643206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6" name="日期占位符 5"/>
          <p:cNvSpPr>
            <a:spLocks noGrp="1"/>
          </p:cNvSpPr>
          <p:nvPr>
            <p:ph type="dt" sz="half" idx="10"/>
          </p:nvPr>
        </p:nvSpPr>
        <p:spPr/>
        <p:txBody>
          <a:bodyPr rtlCol="0"/>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7" name="灯片编号占位符 6"/>
          <p:cNvSpPr>
            <a:spLocks noGrp="1"/>
          </p:cNvSpPr>
          <p:nvPr>
            <p:ph type="sldNum" sz="quarter" idx="11"/>
          </p:nvPr>
        </p:nvSpPr>
        <p:spPr/>
        <p:txBody>
          <a:bodyPr rtlCol="0"/>
          <a:lstStyle/>
          <a:p>
            <a:fld id="{DD4057DF-D607-47A4-B484-9E3E4FE4468A}" type="slidenum">
              <a:rPr lang="zh-CN" altLang="en-US" smtClean="0"/>
              <a:pPr/>
              <a:t>‹#›</a:t>
            </a:fld>
            <a:endParaRPr lang="zh-CN" altLang="en-US"/>
          </a:p>
        </p:txBody>
      </p:sp>
      <p:sp>
        <p:nvSpPr>
          <p:cNvPr id="8" name="页脚占位符 7"/>
          <p:cNvSpPr>
            <a:spLocks noGrp="1"/>
          </p:cNvSpPr>
          <p:nvPr>
            <p:ph type="ftr" sz="quarter" idx="12"/>
          </p:nvPr>
        </p:nvSpPr>
        <p:spPr/>
        <p:txBody>
          <a:bodyPr rtlCol="0"/>
          <a:lstStyle/>
          <a:p>
            <a:endParaRPr lang="zh-CN" altLang="en-US">
              <a:solidFill>
                <a:srgbClr val="575F6D"/>
              </a:solidFill>
            </a:endParaRPr>
          </a:p>
        </p:txBody>
      </p:sp>
    </p:spTree>
    <p:extLst>
      <p:ext uri="{BB962C8B-B14F-4D97-AF65-F5344CB8AC3E}">
        <p14:creationId xmlns:p14="http://schemas.microsoft.com/office/powerpoint/2010/main" val="37130508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3" name="页脚占位符 2"/>
          <p:cNvSpPr>
            <a:spLocks noGrp="1"/>
          </p:cNvSpPr>
          <p:nvPr>
            <p:ph type="ftr" sz="quarter" idx="11"/>
          </p:nvPr>
        </p:nvSpPr>
        <p:spPr/>
        <p:txBody>
          <a:bodyPr/>
          <a:lstStyle/>
          <a:p>
            <a:endParaRPr lang="zh-CN" altLang="en-US">
              <a:solidFill>
                <a:srgbClr val="575F6D"/>
              </a:solidFill>
            </a:endParaRPr>
          </a:p>
        </p:txBody>
      </p:sp>
      <p:sp>
        <p:nvSpPr>
          <p:cNvPr id="4" name="灯片编号占位符 3"/>
          <p:cNvSpPr>
            <a:spLocks noGrp="1"/>
          </p:cNvSpPr>
          <p:nvPr>
            <p:ph type="sldNum" sz="quarter" idx="12"/>
          </p:nvPr>
        </p:nvSpPr>
        <p:spPr/>
        <p:txBody>
          <a:bodyPr/>
          <a:lstStyle/>
          <a:p>
            <a:fld id="{DD4057DF-D607-47A4-B484-9E3E4FE4468A}" type="slidenum">
              <a:rPr lang="zh-CN" altLang="en-US" smtClean="0"/>
              <a:pPr/>
              <a:t>‹#›</a:t>
            </a:fld>
            <a:endParaRPr lang="zh-CN" altLang="en-US"/>
          </a:p>
        </p:txBody>
      </p:sp>
    </p:spTree>
    <p:extLst>
      <p:ext uri="{BB962C8B-B14F-4D97-AF65-F5344CB8AC3E}">
        <p14:creationId xmlns:p14="http://schemas.microsoft.com/office/powerpoint/2010/main" val="15581935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1">
        <a:schemeClr val="bg1"/>
      </p:bgRef>
    </p:bg>
    <p:spTree>
      <p:nvGrpSpPr>
        <p:cNvPr id="1" name=""/>
        <p:cNvGrpSpPr/>
        <p:nvPr/>
      </p:nvGrpSpPr>
      <p:grpSpPr>
        <a:xfrm>
          <a:off x="0" y="0"/>
          <a:ext cx="0" cy="0"/>
          <a:chOff x="0" y="0"/>
          <a:chExt cx="0" cy="0"/>
        </a:xfrm>
      </p:grpSpPr>
      <p:sp>
        <p:nvSpPr>
          <p:cNvPr id="10" name="直接连接符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2" name="标题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8" name="直接连接符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9" name="直接连接符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11" name="直接连接符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矩形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3" name="直接连接符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4" name="椭圆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18" name="内容占位符 17"/>
          <p:cNvSpPr>
            <a:spLocks noGrp="1"/>
          </p:cNvSpPr>
          <p:nvPr>
            <p:ph sz="quarter" idx="1"/>
          </p:nvPr>
        </p:nvSpPr>
        <p:spPr>
          <a:xfrm>
            <a:off x="304800" y="274320"/>
            <a:ext cx="5638800" cy="6327648"/>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1" name="日期占位符 20"/>
          <p:cNvSpPr>
            <a:spLocks noGrp="1"/>
          </p:cNvSpPr>
          <p:nvPr>
            <p:ph type="dt" sz="half" idx="14"/>
          </p:nvPr>
        </p:nvSpPr>
        <p:spPr/>
        <p:txBody>
          <a:bodyPr rtlCol="0"/>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22" name="灯片编号占位符 21"/>
          <p:cNvSpPr>
            <a:spLocks noGrp="1"/>
          </p:cNvSpPr>
          <p:nvPr>
            <p:ph type="sldNum" sz="quarter" idx="15"/>
          </p:nvPr>
        </p:nvSpPr>
        <p:spPr/>
        <p:txBody>
          <a:bodyPr rtlCol="0"/>
          <a:lstStyle/>
          <a:p>
            <a:fld id="{DD4057DF-D607-47A4-B484-9E3E4FE4468A}" type="slidenum">
              <a:rPr lang="zh-CN" altLang="en-US" smtClean="0"/>
              <a:pPr/>
              <a:t>‹#›</a:t>
            </a:fld>
            <a:endParaRPr lang="zh-CN" altLang="en-US"/>
          </a:p>
        </p:txBody>
      </p:sp>
      <p:sp>
        <p:nvSpPr>
          <p:cNvPr id="23" name="页脚占位符 22"/>
          <p:cNvSpPr>
            <a:spLocks noGrp="1"/>
          </p:cNvSpPr>
          <p:nvPr>
            <p:ph type="ftr" sz="quarter" idx="16"/>
          </p:nvPr>
        </p:nvSpPr>
        <p:spPr/>
        <p:txBody>
          <a:bodyPr rtlCol="0"/>
          <a:lstStyle/>
          <a:p>
            <a:endParaRPr lang="zh-CN" altLang="en-US">
              <a:solidFill>
                <a:srgbClr val="575F6D"/>
              </a:solidFill>
            </a:endParaRPr>
          </a:p>
        </p:txBody>
      </p:sp>
    </p:spTree>
    <p:extLst>
      <p:ext uri="{BB962C8B-B14F-4D97-AF65-F5344CB8AC3E}">
        <p14:creationId xmlns:p14="http://schemas.microsoft.com/office/powerpoint/2010/main" val="504555913"/>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直接连接符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3" name="椭圆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 name="标题 1"/>
          <p:cNvSpPr>
            <a:spLocks noGrp="1"/>
          </p:cNvSpPr>
          <p:nvPr>
            <p:ph type="title"/>
          </p:nvPr>
        </p:nvSpPr>
        <p:spPr>
          <a:xfrm rot="5400000">
            <a:off x="3350133" y="3200400"/>
            <a:ext cx="6309360" cy="457200"/>
          </a:xfrm>
        </p:spPr>
        <p:txBody>
          <a:bodyPr anchor="b"/>
          <a:lstStyle>
            <a:lvl1pPr algn="l">
              <a:buNone/>
              <a:defRPr sz="2000" b="1"/>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zh-CN" altLang="en-US" smtClean="0"/>
              <a:t>单击图标添加图片</a:t>
            </a:r>
            <a:endParaRPr kumimoji="0" lang="en-US" dirty="0"/>
          </a:p>
        </p:txBody>
      </p:sp>
      <p:sp>
        <p:nvSpPr>
          <p:cNvPr id="4" name="文本占位符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10" name="直接连接符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1" name="矩形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直接连接符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9" name="直接连接符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20" name="直接连接符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17" name="日期占位符 16"/>
          <p:cNvSpPr>
            <a:spLocks noGrp="1"/>
          </p:cNvSpPr>
          <p:nvPr>
            <p:ph type="dt" sz="half" idx="10"/>
          </p:nvPr>
        </p:nvSpPr>
        <p:spPr/>
        <p:txBody>
          <a:bodyPr rtlCol="0"/>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18" name="灯片编号占位符 17"/>
          <p:cNvSpPr>
            <a:spLocks noGrp="1"/>
          </p:cNvSpPr>
          <p:nvPr>
            <p:ph type="sldNum" sz="quarter" idx="11"/>
          </p:nvPr>
        </p:nvSpPr>
        <p:spPr/>
        <p:txBody>
          <a:bodyPr rtlCol="0"/>
          <a:lstStyle/>
          <a:p>
            <a:fld id="{DD4057DF-D607-47A4-B484-9E3E4FE4468A}" type="slidenum">
              <a:rPr lang="zh-CN" altLang="en-US" smtClean="0"/>
              <a:pPr/>
              <a:t>‹#›</a:t>
            </a:fld>
            <a:endParaRPr lang="zh-CN" altLang="en-US"/>
          </a:p>
        </p:txBody>
      </p:sp>
      <p:sp>
        <p:nvSpPr>
          <p:cNvPr id="21" name="页脚占位符 20"/>
          <p:cNvSpPr>
            <a:spLocks noGrp="1"/>
          </p:cNvSpPr>
          <p:nvPr>
            <p:ph type="ftr" sz="quarter" idx="12"/>
          </p:nvPr>
        </p:nvSpPr>
        <p:spPr/>
        <p:txBody>
          <a:bodyPr rtlCol="0"/>
          <a:lstStyle/>
          <a:p>
            <a:endParaRPr lang="zh-CN" altLang="en-US">
              <a:solidFill>
                <a:srgbClr val="575F6D"/>
              </a:solidFill>
            </a:endParaRPr>
          </a:p>
        </p:txBody>
      </p:sp>
    </p:spTree>
    <p:extLst>
      <p:ext uri="{BB962C8B-B14F-4D97-AF65-F5344CB8AC3E}">
        <p14:creationId xmlns:p14="http://schemas.microsoft.com/office/powerpoint/2010/main" val="14271870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直接连接符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22" name="标题占位符 21"/>
          <p:cNvSpPr>
            <a:spLocks noGrp="1"/>
          </p:cNvSpPr>
          <p:nvPr>
            <p:ph type="title"/>
          </p:nvPr>
        </p:nvSpPr>
        <p:spPr>
          <a:xfrm>
            <a:off x="457200" y="274638"/>
            <a:ext cx="7467600" cy="1143000"/>
          </a:xfrm>
          <a:prstGeom prst="rect">
            <a:avLst/>
          </a:prstGeom>
        </p:spPr>
        <p:txBody>
          <a:bodyPr vert="horz" anchor="b">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3" name="页脚占位符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zh-CN" altLang="en-US">
              <a:solidFill>
                <a:srgbClr val="575F6D"/>
              </a:solidFill>
            </a:endParaRPr>
          </a:p>
        </p:txBody>
      </p:sp>
      <p:sp>
        <p:nvSpPr>
          <p:cNvPr id="7" name="直接连接符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9" name="直接连接符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0" name="矩形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直接连接符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椭圆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3" name="灯片编号占位符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DD4057DF-D607-47A4-B484-9E3E4FE4468A}" type="slidenum">
              <a:rPr lang="zh-CN" altLang="en-US" smtClean="0"/>
              <a:pPr/>
              <a:t>‹#›</a:t>
            </a:fld>
            <a:endParaRPr lang="zh-CN" altLang="en-US"/>
          </a:p>
        </p:txBody>
      </p:sp>
    </p:spTree>
    <p:extLst>
      <p:ext uri="{BB962C8B-B14F-4D97-AF65-F5344CB8AC3E}">
        <p14:creationId xmlns:p14="http://schemas.microsoft.com/office/powerpoint/2010/main" val="345183619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835696" y="1052736"/>
            <a:ext cx="6927804" cy="1728192"/>
          </a:xfrm>
        </p:spPr>
        <p:txBody>
          <a:bodyPr>
            <a:noAutofit/>
          </a:bodyPr>
          <a:lstStyle/>
          <a:p>
            <a:pPr algn="ctr"/>
            <a:r>
              <a:rPr lang="zh-CN" altLang="zh-CN" sz="4000" dirty="0"/>
              <a:t>任务</a:t>
            </a:r>
            <a:r>
              <a:rPr lang="en-US" altLang="zh-CN" sz="4000" dirty="0"/>
              <a:t>3  </a:t>
            </a:r>
            <a:r>
              <a:rPr lang="en-US" altLang="zh-CN" sz="4000" dirty="0" smtClean="0"/>
              <a:t/>
            </a:r>
            <a:br>
              <a:rPr lang="en-US" altLang="zh-CN" sz="4000" dirty="0" smtClean="0"/>
            </a:br>
            <a:r>
              <a:rPr lang="zh-CN" altLang="zh-CN" sz="4000" dirty="0" smtClean="0"/>
              <a:t>常见</a:t>
            </a:r>
            <a:r>
              <a:rPr lang="zh-CN" altLang="zh-CN" sz="4000" dirty="0"/>
              <a:t>外寄生虫病</a:t>
            </a:r>
            <a:r>
              <a:rPr lang="zh-CN" altLang="zh-CN" sz="4000" dirty="0" smtClean="0"/>
              <a:t>的防治</a:t>
            </a:r>
            <a:endParaRPr lang="zh-CN" altLang="zh-CN" sz="4000" dirty="0"/>
          </a:p>
        </p:txBody>
      </p:sp>
    </p:spTree>
    <p:extLst>
      <p:ext uri="{BB962C8B-B14F-4D97-AF65-F5344CB8AC3E}">
        <p14:creationId xmlns:p14="http://schemas.microsoft.com/office/powerpoint/2010/main" val="38096673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Autofit/>
          </a:bodyPr>
          <a:lstStyle/>
          <a:p>
            <a:pPr algn="ctr"/>
            <a:r>
              <a:rPr lang="zh-CN" altLang="zh-CN" sz="5400" dirty="0"/>
              <a:t>蚤</a:t>
            </a:r>
            <a:r>
              <a:rPr lang="zh-CN" altLang="zh-CN" sz="5400" dirty="0" smtClean="0"/>
              <a:t>病</a:t>
            </a:r>
            <a:endParaRPr lang="zh-CN" altLang="en-US" sz="5400" dirty="0"/>
          </a:p>
        </p:txBody>
      </p:sp>
    </p:spTree>
    <p:extLst>
      <p:ext uri="{BB962C8B-B14F-4D97-AF65-F5344CB8AC3E}">
        <p14:creationId xmlns:p14="http://schemas.microsoft.com/office/powerpoint/2010/main" val="15260718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b="1" dirty="0" smtClean="0"/>
              <a:t>概述</a:t>
            </a:r>
            <a:endParaRPr lang="zh-CN" altLang="en-US" b="1" dirty="0"/>
          </a:p>
        </p:txBody>
      </p:sp>
      <p:sp>
        <p:nvSpPr>
          <p:cNvPr id="3" name="内容占位符 2"/>
          <p:cNvSpPr>
            <a:spLocks noGrp="1"/>
          </p:cNvSpPr>
          <p:nvPr>
            <p:ph sz="quarter" idx="1"/>
          </p:nvPr>
        </p:nvSpPr>
        <p:spPr/>
        <p:txBody>
          <a:bodyPr/>
          <a:lstStyle/>
          <a:p>
            <a:pPr>
              <a:lnSpc>
                <a:spcPct val="150000"/>
              </a:lnSpc>
            </a:pPr>
            <a:r>
              <a:rPr lang="zh-CN" altLang="zh-CN" b="1" dirty="0"/>
              <a:t>蚤感染症又称蚤病，是由蚤螯刺吸血及其排泄物刺激引起的皮肤病</a:t>
            </a:r>
            <a:r>
              <a:rPr lang="zh-CN" altLang="zh-CN" b="1" dirty="0" smtClean="0"/>
              <a:t>。</a:t>
            </a:r>
            <a:endParaRPr lang="en-US" altLang="zh-CN" b="1" dirty="0" smtClean="0"/>
          </a:p>
          <a:p>
            <a:pPr>
              <a:lnSpc>
                <a:spcPct val="150000"/>
              </a:lnSpc>
            </a:pPr>
            <a:r>
              <a:rPr lang="zh-CN" altLang="zh-CN" b="1" dirty="0" smtClean="0"/>
              <a:t>本</a:t>
            </a:r>
            <a:r>
              <a:rPr lang="zh-CN" altLang="zh-CN" b="1" dirty="0"/>
              <a:t>病的临床特点为急性散在性皮炎和慢性非特异性皮炎并伴有剧烈瘙痒</a:t>
            </a:r>
            <a:r>
              <a:rPr lang="zh-CN" altLang="zh-CN" b="1" dirty="0" smtClean="0"/>
              <a:t>。</a:t>
            </a:r>
            <a:endParaRPr lang="en-US" altLang="zh-CN" b="1" dirty="0" smtClean="0"/>
          </a:p>
          <a:p>
            <a:pPr>
              <a:lnSpc>
                <a:spcPct val="150000"/>
              </a:lnSpc>
            </a:pPr>
            <a:r>
              <a:rPr lang="zh-CN" altLang="zh-CN" b="1" dirty="0" smtClean="0"/>
              <a:t>本</a:t>
            </a:r>
            <a:r>
              <a:rPr lang="zh-CN" altLang="zh-CN" b="1" dirty="0"/>
              <a:t>病呈世界性分布，潮湿及卫生条件较差的地区多发。</a:t>
            </a:r>
          </a:p>
          <a:p>
            <a:endParaRPr lang="zh-CN" altLang="en-US" dirty="0"/>
          </a:p>
        </p:txBody>
      </p:sp>
    </p:spTree>
    <p:extLst>
      <p:ext uri="{BB962C8B-B14F-4D97-AF65-F5344CB8AC3E}">
        <p14:creationId xmlns:p14="http://schemas.microsoft.com/office/powerpoint/2010/main" val="14872904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7467600" cy="778098"/>
          </a:xfrm>
        </p:spPr>
        <p:txBody>
          <a:bodyPr/>
          <a:lstStyle/>
          <a:p>
            <a:pPr algn="ctr"/>
            <a:r>
              <a:rPr lang="zh-CN" altLang="zh-CN" b="1" dirty="0"/>
              <a:t>病原</a:t>
            </a:r>
            <a:endParaRPr lang="zh-CN" altLang="en-US" dirty="0"/>
          </a:p>
        </p:txBody>
      </p:sp>
      <p:sp>
        <p:nvSpPr>
          <p:cNvPr id="3" name="内容占位符 2"/>
          <p:cNvSpPr>
            <a:spLocks noGrp="1"/>
          </p:cNvSpPr>
          <p:nvPr>
            <p:ph sz="quarter" idx="1"/>
          </p:nvPr>
        </p:nvSpPr>
        <p:spPr>
          <a:xfrm>
            <a:off x="457200" y="1340768"/>
            <a:ext cx="8147248" cy="5400600"/>
          </a:xfrm>
        </p:spPr>
        <p:txBody>
          <a:bodyPr>
            <a:normAutofit fontScale="92500" lnSpcReduction="20000"/>
          </a:bodyPr>
          <a:lstStyle/>
          <a:p>
            <a:pPr>
              <a:lnSpc>
                <a:spcPct val="150000"/>
              </a:lnSpc>
            </a:pPr>
            <a:r>
              <a:rPr lang="zh-CN" altLang="zh-CN" b="1" dirty="0">
                <a:solidFill>
                  <a:srgbClr val="FF0000"/>
                </a:solidFill>
              </a:rPr>
              <a:t>跳蚤属寄生性吸血昆虫</a:t>
            </a:r>
            <a:r>
              <a:rPr lang="zh-CN" altLang="zh-CN" b="1" dirty="0"/>
              <a:t>。寄生于犬、猫常见的病原蚤有犬栉首蚤和猫栉首蚤，前者限于犬和野生犬科动物，后者则寄生于犬、猫及其他多种温血动物，有时也可寄生于人体</a:t>
            </a:r>
            <a:r>
              <a:rPr lang="zh-CN" altLang="zh-CN" b="1" dirty="0" smtClean="0"/>
              <a:t>。</a:t>
            </a:r>
            <a:endParaRPr lang="en-US" altLang="zh-CN" b="1" dirty="0" smtClean="0"/>
          </a:p>
          <a:p>
            <a:pPr>
              <a:lnSpc>
                <a:spcPct val="150000"/>
              </a:lnSpc>
            </a:pPr>
            <a:r>
              <a:rPr lang="zh-CN" altLang="zh-CN" b="1" dirty="0" smtClean="0">
                <a:solidFill>
                  <a:srgbClr val="FF0000"/>
                </a:solidFill>
              </a:rPr>
              <a:t>蚤</a:t>
            </a:r>
            <a:r>
              <a:rPr lang="zh-CN" altLang="zh-CN" b="1" dirty="0">
                <a:solidFill>
                  <a:srgbClr val="FF0000"/>
                </a:solidFill>
              </a:rPr>
              <a:t>多生存于尘土、地面的缝隙及垫草中，成虫一生大部分在宿主身上度过</a:t>
            </a:r>
            <a:r>
              <a:rPr lang="zh-CN" altLang="zh-CN" b="1" dirty="0"/>
              <a:t>，</a:t>
            </a:r>
            <a:r>
              <a:rPr lang="en-US" altLang="zh-CN" b="1" dirty="0"/>
              <a:t>1</a:t>
            </a:r>
            <a:r>
              <a:rPr lang="zh-CN" altLang="zh-CN" b="1" dirty="0"/>
              <a:t>只雌虫可产</a:t>
            </a:r>
            <a:r>
              <a:rPr lang="en-US" altLang="zh-CN" b="1" dirty="0"/>
              <a:t>200~400</a:t>
            </a:r>
            <a:r>
              <a:rPr lang="zh-CN" altLang="zh-CN" b="1" dirty="0"/>
              <a:t>个卵，卵呈白色，有光泽。卵从犬体被毛间落到地上后，经</a:t>
            </a:r>
            <a:r>
              <a:rPr lang="en-US" altLang="zh-CN" b="1" dirty="0"/>
              <a:t>7~14</a:t>
            </a:r>
            <a:r>
              <a:rPr lang="zh-CN" altLang="zh-CN" b="1" dirty="0"/>
              <a:t>日孵化为幼虫，再经</a:t>
            </a:r>
            <a:r>
              <a:rPr lang="en-US" altLang="zh-CN" b="1" dirty="0"/>
              <a:t>3</a:t>
            </a:r>
            <a:r>
              <a:rPr lang="zh-CN" altLang="zh-CN" b="1" dirty="0"/>
              <a:t>次脱皮而成蛹，大约经</a:t>
            </a:r>
            <a:r>
              <a:rPr lang="en-US" altLang="zh-CN" b="1" dirty="0"/>
              <a:t>2</a:t>
            </a:r>
            <a:r>
              <a:rPr lang="zh-CN" altLang="zh-CN" b="1" dirty="0"/>
              <a:t>周后变为成虫。蚤的</a:t>
            </a:r>
            <a:r>
              <a:rPr lang="en-US" altLang="zh-CN" b="1" dirty="0"/>
              <a:t>1</a:t>
            </a:r>
            <a:r>
              <a:rPr lang="zh-CN" altLang="zh-CN" b="1" dirty="0"/>
              <a:t>个生活周期为</a:t>
            </a:r>
            <a:r>
              <a:rPr lang="en-US" altLang="zh-CN" b="1" dirty="0"/>
              <a:t>35~36</a:t>
            </a:r>
            <a:r>
              <a:rPr lang="zh-CN" altLang="zh-CN" b="1" dirty="0"/>
              <a:t>天</a:t>
            </a:r>
            <a:r>
              <a:rPr lang="zh-CN" altLang="zh-CN" b="1" dirty="0" smtClean="0"/>
              <a:t>。</a:t>
            </a:r>
            <a:endParaRPr lang="en-US" altLang="zh-CN" b="1" dirty="0" smtClean="0"/>
          </a:p>
          <a:p>
            <a:pPr>
              <a:lnSpc>
                <a:spcPct val="150000"/>
              </a:lnSpc>
            </a:pPr>
            <a:r>
              <a:rPr lang="zh-CN" altLang="zh-CN" b="1" dirty="0" smtClean="0">
                <a:solidFill>
                  <a:srgbClr val="FF0000"/>
                </a:solidFill>
              </a:rPr>
              <a:t>成</a:t>
            </a:r>
            <a:r>
              <a:rPr lang="zh-CN" altLang="zh-CN" b="1" dirty="0">
                <a:solidFill>
                  <a:srgbClr val="FF0000"/>
                </a:solidFill>
              </a:rPr>
              <a:t>蚤以血液为食</a:t>
            </a:r>
            <a:r>
              <a:rPr lang="zh-CN" altLang="zh-CN" b="1" dirty="0"/>
              <a:t>，在吸血时引起宿主过敏、刺激，产生强烈瘙痒</a:t>
            </a:r>
            <a:r>
              <a:rPr lang="zh-CN" altLang="zh-CN" b="1" dirty="0" smtClean="0"/>
              <a:t>。</a:t>
            </a:r>
            <a:endParaRPr lang="en-US" altLang="zh-CN" b="1" dirty="0" smtClean="0"/>
          </a:p>
          <a:p>
            <a:pPr>
              <a:lnSpc>
                <a:spcPct val="150000"/>
              </a:lnSpc>
            </a:pPr>
            <a:r>
              <a:rPr lang="zh-CN" altLang="zh-CN" b="1" dirty="0" smtClean="0">
                <a:solidFill>
                  <a:srgbClr val="FF0000"/>
                </a:solidFill>
              </a:rPr>
              <a:t>蚤</a:t>
            </a:r>
            <a:r>
              <a:rPr lang="zh-CN" altLang="zh-CN" b="1" dirty="0">
                <a:solidFill>
                  <a:srgbClr val="FF0000"/>
                </a:solidFill>
              </a:rPr>
              <a:t>还是犬绦虫的中间宿主</a:t>
            </a:r>
            <a:r>
              <a:rPr lang="zh-CN" altLang="zh-CN" b="1" dirty="0"/>
              <a:t>，可引起犬绦虫病。</a:t>
            </a:r>
            <a:endParaRPr lang="zh-CN" altLang="en-US" b="1" dirty="0"/>
          </a:p>
        </p:txBody>
      </p:sp>
    </p:spTree>
    <p:extLst>
      <p:ext uri="{BB962C8B-B14F-4D97-AF65-F5344CB8AC3E}">
        <p14:creationId xmlns:p14="http://schemas.microsoft.com/office/powerpoint/2010/main" val="18672356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zh-CN" b="1" dirty="0"/>
              <a:t>生活史</a:t>
            </a:r>
            <a:endParaRPr lang="zh-CN" altLang="en-US" dirty="0"/>
          </a:p>
        </p:txBody>
      </p:sp>
      <p:sp>
        <p:nvSpPr>
          <p:cNvPr id="3" name="内容占位符 2"/>
          <p:cNvSpPr>
            <a:spLocks noGrp="1"/>
          </p:cNvSpPr>
          <p:nvPr>
            <p:ph sz="quarter" idx="1"/>
          </p:nvPr>
        </p:nvSpPr>
        <p:spPr>
          <a:xfrm>
            <a:off x="457200" y="1600200"/>
            <a:ext cx="8363272" cy="5069160"/>
          </a:xfrm>
        </p:spPr>
        <p:txBody>
          <a:bodyPr>
            <a:normAutofit lnSpcReduction="10000"/>
          </a:bodyPr>
          <a:lstStyle/>
          <a:p>
            <a:pPr>
              <a:lnSpc>
                <a:spcPct val="150000"/>
              </a:lnSpc>
            </a:pPr>
            <a:r>
              <a:rPr lang="zh-CN" altLang="zh-CN" b="1" dirty="0">
                <a:solidFill>
                  <a:srgbClr val="FF0000"/>
                </a:solidFill>
              </a:rPr>
              <a:t>蚤属完全变态</a:t>
            </a:r>
            <a:r>
              <a:rPr lang="zh-CN" altLang="zh-CN" b="1" dirty="0"/>
              <a:t>，雌虫产卵，约经</a:t>
            </a:r>
            <a:r>
              <a:rPr lang="en-US" altLang="zh-CN" b="1" dirty="0"/>
              <a:t>5</a:t>
            </a:r>
            <a:r>
              <a:rPr lang="zh-CN" altLang="zh-CN" b="1" dirty="0"/>
              <a:t>天孵出幼虫。幼虫白色，蛆状，以宿主落脱的皮屑、成虫的血粪为食，约</a:t>
            </a:r>
            <a:r>
              <a:rPr lang="en-US" altLang="zh-CN" b="1" dirty="0"/>
              <a:t>2~3</a:t>
            </a:r>
            <a:r>
              <a:rPr lang="zh-CN" altLang="zh-CN" b="1" dirty="0"/>
              <a:t>周，幼虫蜕皮结茧为蛹。蛹不活动，长椭圆形，约一周后发育为成虫。自卵发育为成虫约需</a:t>
            </a:r>
            <a:r>
              <a:rPr lang="en-US" altLang="zh-CN" b="1" dirty="0"/>
              <a:t>1</a:t>
            </a:r>
            <a:r>
              <a:rPr lang="zh-CN" altLang="zh-CN" b="1" dirty="0"/>
              <a:t>月左右。寿命约</a:t>
            </a:r>
            <a:r>
              <a:rPr lang="en-US" altLang="zh-CN" b="1" dirty="0"/>
              <a:t>1~2</a:t>
            </a:r>
            <a:r>
              <a:rPr lang="zh-CN" altLang="zh-CN" b="1" dirty="0"/>
              <a:t>年</a:t>
            </a:r>
            <a:r>
              <a:rPr lang="zh-CN" altLang="zh-CN" b="1" dirty="0" smtClean="0"/>
              <a:t>。</a:t>
            </a:r>
            <a:endParaRPr lang="en-US" altLang="zh-CN" b="1" dirty="0" smtClean="0"/>
          </a:p>
          <a:p>
            <a:pPr>
              <a:lnSpc>
                <a:spcPct val="150000"/>
              </a:lnSpc>
            </a:pPr>
            <a:r>
              <a:rPr lang="zh-CN" altLang="zh-CN" b="1" dirty="0" smtClean="0">
                <a:solidFill>
                  <a:srgbClr val="FF0000"/>
                </a:solidFill>
              </a:rPr>
              <a:t>雌雄</a:t>
            </a:r>
            <a:r>
              <a:rPr lang="zh-CN" altLang="zh-CN" b="1" dirty="0">
                <a:solidFill>
                  <a:srgbClr val="FF0000"/>
                </a:solidFill>
              </a:rPr>
              <a:t>蚤均能吸血，耐饥力强</a:t>
            </a:r>
            <a:r>
              <a:rPr lang="zh-CN" altLang="zh-CN" b="1" dirty="0" smtClean="0"/>
              <a:t>。</a:t>
            </a:r>
            <a:endParaRPr lang="en-US" altLang="zh-CN" b="1" dirty="0" smtClean="0"/>
          </a:p>
          <a:p>
            <a:pPr>
              <a:lnSpc>
                <a:spcPct val="150000"/>
              </a:lnSpc>
            </a:pPr>
            <a:r>
              <a:rPr lang="zh-CN" altLang="zh-CN" b="1" dirty="0" smtClean="0">
                <a:solidFill>
                  <a:srgbClr val="FF0000"/>
                </a:solidFill>
              </a:rPr>
              <a:t>对</a:t>
            </a:r>
            <a:r>
              <a:rPr lang="zh-CN" altLang="zh-CN" b="1" dirty="0">
                <a:solidFill>
                  <a:srgbClr val="FF0000"/>
                </a:solidFill>
              </a:rPr>
              <a:t>宿主的选择</a:t>
            </a:r>
            <a:r>
              <a:rPr lang="zh-CN" altLang="zh-CN" b="1" dirty="0"/>
              <a:t>，除</a:t>
            </a:r>
            <a:r>
              <a:rPr lang="zh-CN" altLang="zh-CN" b="1" dirty="0">
                <a:solidFill>
                  <a:srgbClr val="FF0000"/>
                </a:solidFill>
              </a:rPr>
              <a:t>个别种类较专一</a:t>
            </a:r>
            <a:r>
              <a:rPr lang="zh-CN" altLang="zh-CN" b="1" dirty="0"/>
              <a:t>外，大部分种类比较广泛，可寄生于鼠、猫、犬、羊、蝙蝠和人的体表，</a:t>
            </a:r>
            <a:r>
              <a:rPr lang="zh-CN" altLang="zh-CN" b="1" dirty="0">
                <a:solidFill>
                  <a:srgbClr val="FF0000"/>
                </a:solidFill>
              </a:rPr>
              <a:t>有些种类经常变换宿主</a:t>
            </a:r>
            <a:r>
              <a:rPr lang="zh-CN" altLang="zh-CN" b="1" dirty="0"/>
              <a:t>，当宿主死后变冷，即离去另觅宿主。这一习惯在蚤传播疾病上很重要。</a:t>
            </a:r>
            <a:endParaRPr lang="zh-CN" altLang="en-US" b="1" dirty="0"/>
          </a:p>
        </p:txBody>
      </p:sp>
    </p:spTree>
    <p:extLst>
      <p:ext uri="{BB962C8B-B14F-4D97-AF65-F5344CB8AC3E}">
        <p14:creationId xmlns:p14="http://schemas.microsoft.com/office/powerpoint/2010/main" val="14614522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zh-CN" b="1" dirty="0"/>
              <a:t>症状</a:t>
            </a:r>
            <a:endParaRPr lang="zh-CN" altLang="en-US" dirty="0"/>
          </a:p>
        </p:txBody>
      </p:sp>
      <p:sp>
        <p:nvSpPr>
          <p:cNvPr id="3" name="内容占位符 2"/>
          <p:cNvSpPr>
            <a:spLocks noGrp="1"/>
          </p:cNvSpPr>
          <p:nvPr>
            <p:ph sz="quarter" idx="1"/>
          </p:nvPr>
        </p:nvSpPr>
        <p:spPr>
          <a:xfrm>
            <a:off x="457200" y="1600200"/>
            <a:ext cx="8003232" cy="4873752"/>
          </a:xfrm>
        </p:spPr>
        <p:txBody>
          <a:bodyPr>
            <a:normAutofit lnSpcReduction="10000"/>
          </a:bodyPr>
          <a:lstStyle/>
          <a:p>
            <a:pPr>
              <a:lnSpc>
                <a:spcPct val="150000"/>
              </a:lnSpc>
            </a:pPr>
            <a:r>
              <a:rPr lang="zh-CN" altLang="zh-CN" dirty="0"/>
              <a:t> </a:t>
            </a:r>
            <a:r>
              <a:rPr lang="zh-CN" altLang="zh-CN" b="1" dirty="0"/>
              <a:t>蚤多寄生于犬的尾根、腰荐背部、腹后部等。蚤刺螯吸血初期，可见</a:t>
            </a:r>
            <a:r>
              <a:rPr lang="zh-CN" altLang="zh-CN" b="1" dirty="0">
                <a:solidFill>
                  <a:srgbClr val="FF0000"/>
                </a:solidFill>
              </a:rPr>
              <a:t>丘疹、红斑和瘙痒</a:t>
            </a:r>
            <a:r>
              <a:rPr lang="zh-CN" altLang="zh-CN" b="1" dirty="0"/>
              <a:t>，病犬变得不安，啃咬、摩擦皮损部。继发感染时，则引起</a:t>
            </a:r>
            <a:r>
              <a:rPr lang="zh-CN" altLang="zh-CN" b="1" dirty="0">
                <a:solidFill>
                  <a:srgbClr val="FF0000"/>
                </a:solidFill>
              </a:rPr>
              <a:t>急性湿疹性皮炎</a:t>
            </a:r>
            <a:r>
              <a:rPr lang="zh-CN" altLang="zh-CN" b="1" dirty="0"/>
              <a:t>。蚤的唾液可成为变应原，使寄生局部的皮肤发生直接迟发型过敏反应。</a:t>
            </a:r>
            <a:r>
              <a:rPr lang="zh-CN" altLang="zh-CN" b="1" dirty="0">
                <a:solidFill>
                  <a:srgbClr val="FF0000"/>
                </a:solidFill>
              </a:rPr>
              <a:t>过敏性皮炎</a:t>
            </a:r>
            <a:r>
              <a:rPr lang="zh-CN" altLang="zh-CN" b="1" dirty="0"/>
              <a:t>经过时间长时，则出现脱毛、落屑，形成痂皮、皮肤增厚及有色素沉着的皱襞。</a:t>
            </a:r>
          </a:p>
          <a:p>
            <a:pPr>
              <a:lnSpc>
                <a:spcPct val="150000"/>
              </a:lnSpc>
            </a:pPr>
            <a:r>
              <a:rPr lang="zh-CN" altLang="zh-CN" b="1" dirty="0">
                <a:solidFill>
                  <a:srgbClr val="FF0000"/>
                </a:solidFill>
              </a:rPr>
              <a:t>蚤寄生严重时，可引起贫血</a:t>
            </a:r>
            <a:r>
              <a:rPr lang="zh-CN" altLang="zh-CN" b="1" dirty="0"/>
              <a:t>。在犬背中线的皮肤及被毛根部，附着煤焦样颗粒。这是很快通过蚤体内而排泄的血凝块。</a:t>
            </a:r>
            <a:endParaRPr lang="zh-CN" altLang="en-US" b="1" dirty="0"/>
          </a:p>
        </p:txBody>
      </p:sp>
    </p:spTree>
    <p:extLst>
      <p:ext uri="{BB962C8B-B14F-4D97-AF65-F5344CB8AC3E}">
        <p14:creationId xmlns:p14="http://schemas.microsoft.com/office/powerpoint/2010/main" val="38658376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zh-CN" b="1" dirty="0"/>
              <a:t>诊断</a:t>
            </a:r>
            <a:endParaRPr lang="zh-CN" altLang="en-US" dirty="0"/>
          </a:p>
        </p:txBody>
      </p:sp>
      <p:sp>
        <p:nvSpPr>
          <p:cNvPr id="3" name="内容占位符 2"/>
          <p:cNvSpPr>
            <a:spLocks noGrp="1"/>
          </p:cNvSpPr>
          <p:nvPr>
            <p:ph sz="quarter" idx="1"/>
          </p:nvPr>
        </p:nvSpPr>
        <p:spPr/>
        <p:txBody>
          <a:bodyPr/>
          <a:lstStyle/>
          <a:p>
            <a:pPr>
              <a:lnSpc>
                <a:spcPct val="150000"/>
              </a:lnSpc>
            </a:pPr>
            <a:r>
              <a:rPr lang="zh-CN" altLang="zh-CN" dirty="0"/>
              <a:t> </a:t>
            </a:r>
            <a:r>
              <a:rPr lang="zh-CN" altLang="zh-CN" b="1" dirty="0"/>
              <a:t>根据临床症状，在犬体上检出蚤或蚤的排泄物，基本可以确诊，也可以做蚤抗原皮内反应试验。</a:t>
            </a:r>
            <a:endParaRPr lang="zh-CN" altLang="en-US" b="1" dirty="0"/>
          </a:p>
        </p:txBody>
      </p:sp>
      <p:pic>
        <p:nvPicPr>
          <p:cNvPr id="4" name="图片 3" descr="01300000165488122742265883824"/>
          <p:cNvPicPr/>
          <p:nvPr/>
        </p:nvPicPr>
        <p:blipFill>
          <a:blip r:embed="rId2">
            <a:extLst>
              <a:ext uri="{28A0092B-C50C-407E-A947-70E740481C1C}">
                <a14:useLocalDpi xmlns:a14="http://schemas.microsoft.com/office/drawing/2010/main" val="0"/>
              </a:ext>
            </a:extLst>
          </a:blip>
          <a:srcRect/>
          <a:stretch>
            <a:fillRect/>
          </a:stretch>
        </p:blipFill>
        <p:spPr bwMode="auto">
          <a:xfrm>
            <a:off x="1835696" y="2780928"/>
            <a:ext cx="4248472" cy="3888432"/>
          </a:xfrm>
          <a:prstGeom prst="rect">
            <a:avLst/>
          </a:prstGeom>
          <a:noFill/>
          <a:ln>
            <a:noFill/>
          </a:ln>
        </p:spPr>
      </p:pic>
    </p:spTree>
    <p:extLst>
      <p:ext uri="{BB962C8B-B14F-4D97-AF65-F5344CB8AC3E}">
        <p14:creationId xmlns:p14="http://schemas.microsoft.com/office/powerpoint/2010/main" val="8720885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b="1" dirty="0" smtClean="0"/>
              <a:t>防</a:t>
            </a:r>
            <a:r>
              <a:rPr lang="zh-CN" altLang="zh-CN" b="1" dirty="0" smtClean="0"/>
              <a:t>治</a:t>
            </a:r>
            <a:endParaRPr lang="zh-CN" altLang="en-US" dirty="0"/>
          </a:p>
        </p:txBody>
      </p:sp>
      <p:sp>
        <p:nvSpPr>
          <p:cNvPr id="3" name="内容占位符 2"/>
          <p:cNvSpPr>
            <a:spLocks noGrp="1"/>
          </p:cNvSpPr>
          <p:nvPr>
            <p:ph sz="quarter" idx="1"/>
          </p:nvPr>
        </p:nvSpPr>
        <p:spPr>
          <a:xfrm>
            <a:off x="457200" y="1600200"/>
            <a:ext cx="8075240" cy="4873752"/>
          </a:xfrm>
        </p:spPr>
        <p:txBody>
          <a:bodyPr>
            <a:normAutofit lnSpcReduction="10000"/>
          </a:bodyPr>
          <a:lstStyle/>
          <a:p>
            <a:r>
              <a:rPr lang="zh-CN" altLang="zh-CN" b="1" dirty="0">
                <a:solidFill>
                  <a:srgbClr val="FF0000"/>
                </a:solidFill>
              </a:rPr>
              <a:t>杀灭犬体上的蚤</a:t>
            </a:r>
            <a:r>
              <a:rPr lang="zh-CN" altLang="zh-CN" b="1" dirty="0"/>
              <a:t>可以应用</a:t>
            </a:r>
            <a:r>
              <a:rPr lang="en-US" altLang="zh-CN" b="1" dirty="0"/>
              <a:t>0.025%</a:t>
            </a:r>
            <a:r>
              <a:rPr lang="zh-CN" altLang="zh-CN" b="1" dirty="0"/>
              <a:t>除虫菊酯或</a:t>
            </a:r>
            <a:r>
              <a:rPr lang="en-US" altLang="zh-CN" b="1" dirty="0"/>
              <a:t>1%</a:t>
            </a:r>
            <a:r>
              <a:rPr lang="zh-CN" altLang="zh-CN" b="1" dirty="0"/>
              <a:t>鱼藤酮粉溶液，也可局部涂</a:t>
            </a:r>
            <a:r>
              <a:rPr lang="en-US" altLang="zh-CN" b="1" dirty="0"/>
              <a:t>0.5%</a:t>
            </a:r>
            <a:r>
              <a:rPr lang="zh-CN" altLang="zh-CN" b="1" dirty="0"/>
              <a:t>皮蝇磷。</a:t>
            </a:r>
            <a:r>
              <a:rPr lang="zh-CN" altLang="zh-CN" b="1" dirty="0">
                <a:solidFill>
                  <a:srgbClr val="FF0000"/>
                </a:solidFill>
              </a:rPr>
              <a:t>对犬舍地面和墙壁</a:t>
            </a:r>
            <a:r>
              <a:rPr lang="zh-CN" altLang="zh-CN" b="1" dirty="0"/>
              <a:t>可用</a:t>
            </a:r>
            <a:r>
              <a:rPr lang="en-US" altLang="zh-CN" b="1" dirty="0"/>
              <a:t>0.5%</a:t>
            </a:r>
            <a:r>
              <a:rPr lang="zh-CN" altLang="zh-CN" b="1" dirty="0"/>
              <a:t>马拉硫磷溶液喷洒。用敌百虫、敌敌畏或鱼藤酮粉剂撒布，或配成所需浓度喷雾。同时对</a:t>
            </a:r>
            <a:r>
              <a:rPr lang="zh-CN" altLang="zh-CN" b="1" dirty="0">
                <a:solidFill>
                  <a:srgbClr val="FF0000"/>
                </a:solidFill>
              </a:rPr>
              <a:t>犬床缝隙、垫草、犬舍的地面及周围环境</a:t>
            </a:r>
            <a:r>
              <a:rPr lang="zh-CN" altLang="zh-CN" b="1" dirty="0"/>
              <a:t>等撒布驱蚤药。</a:t>
            </a:r>
            <a:r>
              <a:rPr lang="zh-CN" altLang="zh-CN" b="1" dirty="0">
                <a:solidFill>
                  <a:srgbClr val="FF0000"/>
                </a:solidFill>
              </a:rPr>
              <a:t>卧垫</a:t>
            </a:r>
            <a:r>
              <a:rPr lang="zh-CN" altLang="zh-CN" b="1" dirty="0"/>
              <a:t>要经常在日光下曝晒，一旦发现蚤应将犬的垫草烧毁，或用氟代甲磺酸熏治</a:t>
            </a:r>
            <a:r>
              <a:rPr lang="zh-CN" altLang="zh-CN" b="1" dirty="0" smtClean="0"/>
              <a:t>。</a:t>
            </a:r>
            <a:endParaRPr lang="en-US" altLang="zh-CN" b="1" dirty="0" smtClean="0"/>
          </a:p>
          <a:p>
            <a:r>
              <a:rPr lang="zh-CN" altLang="zh-CN" b="1" dirty="0" smtClean="0"/>
              <a:t>对</a:t>
            </a:r>
            <a:r>
              <a:rPr lang="zh-CN" altLang="zh-CN" b="1" dirty="0">
                <a:solidFill>
                  <a:srgbClr val="FF0000"/>
                </a:solidFill>
              </a:rPr>
              <a:t>过敏性皮炎和剧烈瘙痒的病犬</a:t>
            </a:r>
            <a:r>
              <a:rPr lang="zh-CN" altLang="zh-CN" b="1" dirty="0"/>
              <a:t>，投与泼尼松、扑尔敏及抗生素。</a:t>
            </a:r>
            <a:r>
              <a:rPr lang="zh-CN" altLang="zh-CN" b="1" dirty="0">
                <a:solidFill>
                  <a:srgbClr val="FF0000"/>
                </a:solidFill>
              </a:rPr>
              <a:t>脱屑或慢性病例</a:t>
            </a:r>
            <a:r>
              <a:rPr lang="zh-CN" altLang="zh-CN" b="1" dirty="0"/>
              <a:t>，可用洗发液全身清洗，涂布肾上腺皮质激素软膏及抗生素软膏，以促进痊愈。</a:t>
            </a:r>
          </a:p>
          <a:p>
            <a:r>
              <a:rPr lang="zh-CN" altLang="zh-CN" b="1" dirty="0"/>
              <a:t>由于</a:t>
            </a:r>
            <a:r>
              <a:rPr lang="zh-CN" altLang="zh-CN" b="1" dirty="0">
                <a:solidFill>
                  <a:srgbClr val="FF0000"/>
                </a:solidFill>
              </a:rPr>
              <a:t>蚤可以传播犬的复孔绦虫和缩小膜壳绦虫，也可咬人，</a:t>
            </a:r>
            <a:r>
              <a:rPr lang="zh-CN" altLang="zh-CN" b="1" dirty="0"/>
              <a:t>因此，当进行犬的检查及剖检时，兽医人员应在鞋子，裤口外及衣袖处撒布鱼藤粉，以保护不受蚤的侵袭。</a:t>
            </a:r>
            <a:endParaRPr lang="zh-CN" altLang="en-US" b="1" dirty="0"/>
          </a:p>
        </p:txBody>
      </p:sp>
    </p:spTree>
    <p:extLst>
      <p:ext uri="{BB962C8B-B14F-4D97-AF65-F5344CB8AC3E}">
        <p14:creationId xmlns:p14="http://schemas.microsoft.com/office/powerpoint/2010/main" val="2825138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ad67fc157f14ec51972b431a"/>
          <p:cNvPicPr>
            <a:picLocks noChangeAspect="1" noChangeArrowheads="1"/>
          </p:cNvPicPr>
          <p:nvPr/>
        </p:nvPicPr>
        <p:blipFill rotWithShape="1">
          <a:blip r:embed="rId2">
            <a:extLst>
              <a:ext uri="{28A0092B-C50C-407E-A947-70E740481C1C}">
                <a14:useLocalDpi xmlns:a14="http://schemas.microsoft.com/office/drawing/2010/main" val="0"/>
              </a:ext>
            </a:extLst>
          </a:blip>
          <a:srcRect l="574" t="4092" r="1905" b="49431"/>
          <a:stretch/>
        </p:blipFill>
        <p:spPr bwMode="auto">
          <a:xfrm>
            <a:off x="683568" y="3802743"/>
            <a:ext cx="7431088" cy="2656114"/>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3"/>
          <a:stretch>
            <a:fillRect/>
          </a:stretch>
        </p:blipFill>
        <p:spPr>
          <a:xfrm>
            <a:off x="1114284" y="1916832"/>
            <a:ext cx="1485200" cy="1993125"/>
          </a:xfrm>
          <a:prstGeom prst="rect">
            <a:avLst/>
          </a:prstGeom>
        </p:spPr>
      </p:pic>
      <p:sp>
        <p:nvSpPr>
          <p:cNvPr id="6" name="文本框 1"/>
          <p:cNvSpPr txBox="1"/>
          <p:nvPr/>
        </p:nvSpPr>
        <p:spPr>
          <a:xfrm>
            <a:off x="3286804" y="2332458"/>
            <a:ext cx="2646878" cy="830997"/>
          </a:xfrm>
          <a:prstGeom prst="rect">
            <a:avLst/>
          </a:prstGeom>
          <a:noFill/>
        </p:spPr>
        <p:txBody>
          <a:bodyPr wrap="none" rtlCol="0">
            <a:spAutoFit/>
          </a:bodyPr>
          <a:lstStyle/>
          <a:p>
            <a:r>
              <a:rPr lang="zh-CN" altLang="en-US" sz="4800" b="1" dirty="0">
                <a:solidFill>
                  <a:srgbClr val="09B3AF"/>
                </a:solidFill>
                <a:latin typeface="张海山锐谐体" panose="02000000000000000000" pitchFamily="2" charset="-122"/>
                <a:ea typeface="张海山锐谐体" panose="02000000000000000000" pitchFamily="2" charset="-122"/>
              </a:rPr>
              <a:t>谢谢观看</a:t>
            </a:r>
            <a:endParaRPr lang="zh-CN" altLang="en-US" sz="4800" b="1" dirty="0">
              <a:solidFill>
                <a:srgbClr val="09B3AF"/>
              </a:solidFill>
              <a:latin typeface="张海山锐谐体" panose="02000000000000000000" pitchFamily="2" charset="-122"/>
              <a:ea typeface="张海山锐谐体" panose="02000000000000000000" pitchFamily="2" charset="-122"/>
            </a:endParaRPr>
          </a:p>
        </p:txBody>
      </p:sp>
      <p:sp>
        <p:nvSpPr>
          <p:cNvPr id="7" name="Rectangle 7"/>
          <p:cNvSpPr>
            <a:spLocks noChangeArrowheads="1"/>
          </p:cNvSpPr>
          <p:nvPr/>
        </p:nvSpPr>
        <p:spPr bwMode="auto">
          <a:xfrm>
            <a:off x="2580327" y="3371856"/>
            <a:ext cx="416780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2800" dirty="0">
                <a:solidFill>
                  <a:srgbClr val="88988A"/>
                </a:solidFill>
              </a:rPr>
              <a:t>THANKS FOR COMING</a:t>
            </a:r>
          </a:p>
        </p:txBody>
      </p:sp>
      <p:pic>
        <p:nvPicPr>
          <p:cNvPr id="8" name="图片 7"/>
          <p:cNvPicPr>
            <a:picLocks noChangeAspect="1"/>
          </p:cNvPicPr>
          <p:nvPr/>
        </p:nvPicPr>
        <p:blipFill>
          <a:blip r:embed="rId4"/>
          <a:stretch>
            <a:fillRect/>
          </a:stretch>
        </p:blipFill>
        <p:spPr>
          <a:xfrm rot="2389778">
            <a:off x="6372239" y="2216438"/>
            <a:ext cx="1707898" cy="1801580"/>
          </a:xfrm>
          <a:prstGeom prst="rect">
            <a:avLst/>
          </a:prstGeom>
        </p:spPr>
      </p:pic>
    </p:spTree>
    <p:extLst>
      <p:ext uri="{BB962C8B-B14F-4D97-AF65-F5344CB8AC3E}">
        <p14:creationId xmlns:p14="http://schemas.microsoft.com/office/powerpoint/2010/main" val="393999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par>
                                <p:cTn id="8" presetID="52" presetClass="entr" presetSubtype="0" fill="hold" grpId="0" nodeType="withEffect">
                                  <p:stCondLst>
                                    <p:cond delay="2000"/>
                                  </p:stCondLst>
                                  <p:iterate type="lt">
                                    <p:tmPct val="10000"/>
                                  </p:iterate>
                                  <p:childTnLst>
                                    <p:set>
                                      <p:cBhvr>
                                        <p:cTn id="9" dur="1" fill="hold">
                                          <p:stCondLst>
                                            <p:cond delay="0"/>
                                          </p:stCondLst>
                                        </p:cTn>
                                        <p:tgtEl>
                                          <p:spTgt spid="6"/>
                                        </p:tgtEl>
                                        <p:attrNameLst>
                                          <p:attrName>style.visibility</p:attrName>
                                        </p:attrNameLst>
                                      </p:cBhvr>
                                      <p:to>
                                        <p:strVal val="visible"/>
                                      </p:to>
                                    </p:set>
                                    <p:animScale>
                                      <p:cBhvr>
                                        <p:cTn id="10"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 dur="1000" decel="50000" fill="hold">
                                          <p:stCondLst>
                                            <p:cond delay="0"/>
                                          </p:stCondLst>
                                        </p:cTn>
                                        <p:tgtEl>
                                          <p:spTgt spid="6"/>
                                        </p:tgtEl>
                                        <p:attrNameLst>
                                          <p:attrName>ppt_x</p:attrName>
                                          <p:attrName>ppt_y</p:attrName>
                                        </p:attrNameLst>
                                      </p:cBhvr>
                                    </p:animMotion>
                                    <p:animEffect transition="in" filter="fade">
                                      <p:cBhvr>
                                        <p:cTn id="12" dur="1000"/>
                                        <p:tgtEl>
                                          <p:spTgt spid="6"/>
                                        </p:tgtEl>
                                      </p:cBhvr>
                                    </p:animEffect>
                                  </p:childTnLst>
                                </p:cTn>
                              </p:par>
                              <p:par>
                                <p:cTn id="13" presetID="42" presetClass="entr" presetSubtype="0" fill="hold" grpId="0" nodeType="withEffect">
                                  <p:stCondLst>
                                    <p:cond delay="450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250"/>
                                        <p:tgtEl>
                                          <p:spTgt spid="7"/>
                                        </p:tgtEl>
                                      </p:cBhvr>
                                    </p:animEffect>
                                    <p:anim calcmode="lin" valueType="num">
                                      <p:cBhvr>
                                        <p:cTn id="16" dur="1250" fill="hold"/>
                                        <p:tgtEl>
                                          <p:spTgt spid="7"/>
                                        </p:tgtEl>
                                        <p:attrNameLst>
                                          <p:attrName>ppt_x</p:attrName>
                                        </p:attrNameLst>
                                      </p:cBhvr>
                                      <p:tavLst>
                                        <p:tav tm="0">
                                          <p:val>
                                            <p:strVal val="#ppt_x"/>
                                          </p:val>
                                        </p:tav>
                                        <p:tav tm="100000">
                                          <p:val>
                                            <p:strVal val="#ppt_x"/>
                                          </p:val>
                                        </p:tav>
                                      </p:tavLst>
                                    </p:anim>
                                    <p:anim calcmode="lin" valueType="num">
                                      <p:cBhvr>
                                        <p:cTn id="17" dur="1250" fill="hold"/>
                                        <p:tgtEl>
                                          <p:spTgt spid="7"/>
                                        </p:tgtEl>
                                        <p:attrNameLst>
                                          <p:attrName>ppt_y</p:attrName>
                                        </p:attrNameLst>
                                      </p:cBhvr>
                                      <p:tavLst>
                                        <p:tav tm="0">
                                          <p:val>
                                            <p:strVal val="#ppt_y+.1"/>
                                          </p:val>
                                        </p:tav>
                                        <p:tav tm="100000">
                                          <p:val>
                                            <p:strVal val="#ppt_y"/>
                                          </p:val>
                                        </p:tav>
                                      </p:tavLst>
                                    </p:anim>
                                  </p:childTnLst>
                                </p:cTn>
                              </p:par>
                              <p:par>
                                <p:cTn id="18" presetID="10" presetClass="entr" presetSubtype="0" fill="hold" nodeType="withEffect">
                                  <p:stCondLst>
                                    <p:cond delay="100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凸显">
  <a:themeElements>
    <a:clrScheme name="凸显">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凸显">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凸显">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770</Words>
  <Application>Microsoft Office PowerPoint</Application>
  <PresentationFormat>全屏显示(4:3)</PresentationFormat>
  <Paragraphs>26</Paragraphs>
  <Slides>9</Slides>
  <Notes>0</Notes>
  <HiddenSlides>0</HiddenSlides>
  <MMClips>0</MMClips>
  <ScaleCrop>false</ScaleCrop>
  <HeadingPairs>
    <vt:vector size="4" baseType="variant">
      <vt:variant>
        <vt:lpstr>主题</vt:lpstr>
      </vt:variant>
      <vt:variant>
        <vt:i4>1</vt:i4>
      </vt:variant>
      <vt:variant>
        <vt:lpstr>幻灯片标题</vt:lpstr>
      </vt:variant>
      <vt:variant>
        <vt:i4>9</vt:i4>
      </vt:variant>
    </vt:vector>
  </HeadingPairs>
  <TitlesOfParts>
    <vt:vector size="10" baseType="lpstr">
      <vt:lpstr>凸显</vt:lpstr>
      <vt:lpstr>任务3   常见外寄生虫病的防治</vt:lpstr>
      <vt:lpstr>蚤病</vt:lpstr>
      <vt:lpstr>概述</vt:lpstr>
      <vt:lpstr>病原</vt:lpstr>
      <vt:lpstr>生活史</vt:lpstr>
      <vt:lpstr>症状</vt:lpstr>
      <vt:lpstr>诊断</vt:lpstr>
      <vt:lpstr>防治</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任务3   常见外寄生虫病的防治</dc:title>
  <dc:creator>丁晓</dc:creator>
  <cp:lastModifiedBy>丁晓</cp:lastModifiedBy>
  <cp:revision>1</cp:revision>
  <dcterms:created xsi:type="dcterms:W3CDTF">2021-01-28T05:06:32Z</dcterms:created>
  <dcterms:modified xsi:type="dcterms:W3CDTF">2021-01-28T05:06:51Z</dcterms:modified>
</cp:coreProperties>
</file>