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61" r:id="rId2"/>
    <p:sldId id="326" r:id="rId3"/>
    <p:sldId id="287" r:id="rId4"/>
    <p:sldId id="327" r:id="rId5"/>
    <p:sldId id="328" r:id="rId6"/>
    <p:sldId id="329" r:id="rId7"/>
    <p:sldId id="330" r:id="rId8"/>
    <p:sldId id="331" r:id="rId9"/>
    <p:sldId id="290" r:id="rId10"/>
    <p:sldId id="292" r:id="rId11"/>
    <p:sldId id="293" r:id="rId12"/>
    <p:sldId id="332" r:id="rId13"/>
    <p:sldId id="294" r:id="rId14"/>
    <p:sldId id="368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B2DDAA-B3D8-48BD-B51E-EB42048466FC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8C75F4-052C-45F3-8D15-ED8DF3220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197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CE312-C24B-41C7-92C1-1949B525A42A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6A4FB-EF23-45A3-9644-E21A5DBC73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25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35696" y="1052736"/>
            <a:ext cx="6927804" cy="1728192"/>
          </a:xfrm>
        </p:spPr>
        <p:txBody>
          <a:bodyPr>
            <a:noAutofit/>
          </a:bodyPr>
          <a:lstStyle/>
          <a:p>
            <a:pPr algn="ctr"/>
            <a:r>
              <a:rPr lang="zh-CN" altLang="zh-CN" sz="4000" dirty="0"/>
              <a:t>任务</a:t>
            </a:r>
            <a:r>
              <a:rPr lang="en-US" altLang="zh-CN" sz="4000" dirty="0"/>
              <a:t>3  </a:t>
            </a: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zh-CN" altLang="zh-CN" sz="4000" dirty="0" smtClean="0"/>
              <a:t>常见</a:t>
            </a:r>
            <a:r>
              <a:rPr lang="zh-CN" altLang="zh-CN" sz="4000" dirty="0"/>
              <a:t>外寄生虫病</a:t>
            </a:r>
            <a:r>
              <a:rPr lang="zh-CN" altLang="zh-CN" sz="4000" dirty="0" smtClean="0"/>
              <a:t>的防治</a:t>
            </a:r>
            <a:endParaRPr lang="zh-CN" altLang="zh-CN" sz="4000" dirty="0"/>
          </a:p>
        </p:txBody>
      </p:sp>
    </p:spTree>
    <p:extLst>
      <p:ext uri="{BB962C8B-B14F-4D97-AF65-F5344CB8AC3E}">
        <p14:creationId xmlns:p14="http://schemas.microsoft.com/office/powerpoint/2010/main" val="974862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024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9218" name="内容占位符 10242" descr="蜱病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690563"/>
            <a:ext cx="8380413" cy="5632450"/>
          </a:xfrm>
        </p:spPr>
      </p:pic>
    </p:spTree>
    <p:extLst>
      <p:ext uri="{BB962C8B-B14F-4D97-AF65-F5344CB8AC3E}">
        <p14:creationId xmlns:p14="http://schemas.microsoft.com/office/powerpoint/2010/main" val="15170220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12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防治方法</a:t>
            </a:r>
          </a:p>
        </p:txBody>
      </p:sp>
      <p:sp>
        <p:nvSpPr>
          <p:cNvPr id="10242" name="文本占位符 11266"/>
          <p:cNvSpPr>
            <a:spLocks noGrp="1" noChangeArrowheads="1"/>
          </p:cNvSpPr>
          <p:nvPr>
            <p:ph idx="1"/>
          </p:nvPr>
        </p:nvSpPr>
        <p:spPr>
          <a:xfrm>
            <a:off x="468313" y="1556792"/>
            <a:ext cx="8229600" cy="4968551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ea typeface="楷体_GB2312" charset="-122"/>
              </a:rPr>
              <a:t>在蜱数量少时，养犬者用手把蜱剥下即可，</a:t>
            </a:r>
            <a:r>
              <a:rPr lang="zh-CN" altLang="en-US" b="1" dirty="0" smtClean="0">
                <a:solidFill>
                  <a:srgbClr val="FF0000"/>
                </a:solidFill>
                <a:ea typeface="楷体_GB2312" charset="-122"/>
              </a:rPr>
              <a:t>注意拔除蜱时应当与皮肤表面垂直</a:t>
            </a:r>
            <a:r>
              <a:rPr lang="zh-CN" altLang="en-US" b="1" dirty="0" smtClean="0">
                <a:ea typeface="楷体_GB2312" charset="-122"/>
              </a:rPr>
              <a:t>，以免将蜱的口器留在犬的皮肤上，引起异体反应。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ea typeface="楷体_GB2312" charset="-122"/>
              </a:rPr>
              <a:t>如果大量蜱寄生时，应进行</a:t>
            </a:r>
            <a:r>
              <a:rPr lang="zh-CN" altLang="en-US" b="1" dirty="0" smtClean="0">
                <a:solidFill>
                  <a:srgbClr val="FF0000"/>
                </a:solidFill>
                <a:ea typeface="楷体_GB2312" charset="-122"/>
              </a:rPr>
              <a:t>药浴</a:t>
            </a:r>
            <a:r>
              <a:rPr lang="zh-CN" altLang="en-US" b="1" dirty="0" smtClean="0">
                <a:ea typeface="楷体_GB2312" charset="-122"/>
              </a:rPr>
              <a:t>，或清洗被毛后撒药粉进行治疗。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楷体_GB2312" charset="-122"/>
                <a:ea typeface="楷体_GB2312" charset="-122"/>
              </a:rPr>
              <a:t>在屋内养犬的家庭应</a:t>
            </a:r>
            <a:r>
              <a:rPr lang="zh-CN" altLang="en-US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定期喷药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以预防蜱。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楷体_GB2312" charset="-122"/>
                <a:ea typeface="楷体_GB2312" charset="-122"/>
              </a:rPr>
              <a:t>有院子的养犬者要注意犬窝的卫生，割掉或烧掉杂草使蜱无栖息之地。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楷体_GB2312" charset="-122"/>
                <a:ea typeface="楷体_GB2312" charset="-122"/>
              </a:rPr>
              <a:t>使用</a:t>
            </a:r>
            <a:r>
              <a:rPr lang="zh-CN" altLang="en-US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福来恩、赛拉菌素</a:t>
            </a:r>
            <a:r>
              <a:rPr lang="en-US" altLang="zh-CN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大宠爱</a:t>
            </a:r>
            <a:r>
              <a:rPr lang="en-US" altLang="zh-CN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)</a:t>
            </a:r>
            <a:r>
              <a:rPr lang="zh-CN" altLang="en-US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滴剂或载药项圈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是有效的预防方法。</a:t>
            </a:r>
          </a:p>
        </p:txBody>
      </p:sp>
    </p:spTree>
    <p:extLst>
      <p:ext uri="{BB962C8B-B14F-4D97-AF65-F5344CB8AC3E}">
        <p14:creationId xmlns:p14="http://schemas.microsoft.com/office/powerpoint/2010/main" val="9748883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003232" cy="5061176"/>
          </a:xfrm>
        </p:spPr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(1)</a:t>
            </a:r>
            <a:r>
              <a:rPr lang="zh-CN" altLang="zh-CN" b="1" dirty="0">
                <a:solidFill>
                  <a:srgbClr val="FF0000"/>
                </a:solidFill>
              </a:rPr>
              <a:t>消灭犬体上的蜱</a:t>
            </a:r>
            <a:r>
              <a:rPr lang="zh-CN" altLang="zh-CN" b="1" dirty="0"/>
              <a:t>，可用手捉或用煤油、凡士林等油类涂于寄生部位，使蜱窒息后用镊子拔除。拨出蜱时，应使蜱体与犬的皮肤成垂直地往上拔，以避免蜱的口器断落在犬体内，引起局部炎症。捉到的蜱应立即杀死。</a:t>
            </a:r>
          </a:p>
          <a:p>
            <a:r>
              <a:rPr lang="en-US" altLang="zh-CN" b="1" dirty="0"/>
              <a:t>(2)</a:t>
            </a:r>
            <a:r>
              <a:rPr lang="zh-CN" altLang="zh-CN" b="1" dirty="0"/>
              <a:t>可用</a:t>
            </a:r>
            <a:r>
              <a:rPr lang="en-US" altLang="zh-CN" b="1" dirty="0"/>
              <a:t>0.1%</a:t>
            </a:r>
            <a:r>
              <a:rPr lang="zh-CN" altLang="zh-CN" b="1" dirty="0"/>
              <a:t>辛硫磷、</a:t>
            </a:r>
            <a:r>
              <a:rPr lang="en-US" altLang="zh-CN" b="1" dirty="0"/>
              <a:t>0.05%</a:t>
            </a:r>
            <a:r>
              <a:rPr lang="zh-CN" altLang="zh-CN" b="1" dirty="0"/>
              <a:t>蝇毒磷、</a:t>
            </a:r>
            <a:r>
              <a:rPr lang="en-US" altLang="zh-CN" b="1" dirty="0"/>
              <a:t>1%</a:t>
            </a:r>
            <a:r>
              <a:rPr lang="zh-CN" altLang="zh-CN" b="1" dirty="0"/>
              <a:t>敌百虫、</a:t>
            </a:r>
            <a:r>
              <a:rPr lang="en-US" altLang="zh-CN" b="1" dirty="0"/>
              <a:t>0.5%</a:t>
            </a:r>
            <a:r>
              <a:rPr lang="zh-CN" altLang="zh-CN" b="1" dirty="0"/>
              <a:t>毒杀芬、</a:t>
            </a:r>
            <a:r>
              <a:rPr lang="en-US" altLang="zh-CN" b="1" dirty="0"/>
              <a:t>0.5%</a:t>
            </a:r>
            <a:r>
              <a:rPr lang="zh-CN" altLang="zh-CN" b="1" dirty="0"/>
              <a:t>马拉硫磷等药液对犬的体表迸行喷洒、药浴或洗刷，均能杀灭畜体上的蜱类，但要防止犬舔食。也可用苏云金杆菌的制剂——内晶菌灵，涂洒于犬的体表，能使蜱死亡率达</a:t>
            </a:r>
            <a:r>
              <a:rPr lang="en-US" altLang="zh-CN" b="1" dirty="0"/>
              <a:t>70%~90%</a:t>
            </a:r>
            <a:r>
              <a:rPr lang="zh-CN" altLang="zh-CN" b="1" dirty="0"/>
              <a:t>。</a:t>
            </a:r>
          </a:p>
          <a:p>
            <a:r>
              <a:rPr lang="en-US" altLang="zh-CN" b="1" dirty="0">
                <a:solidFill>
                  <a:srgbClr val="FF0000"/>
                </a:solidFill>
              </a:rPr>
              <a:t>(3)</a:t>
            </a:r>
            <a:r>
              <a:rPr lang="zh-CN" altLang="zh-CN" b="1" dirty="0">
                <a:solidFill>
                  <a:srgbClr val="FF0000"/>
                </a:solidFill>
              </a:rPr>
              <a:t>消灭犬舍内的蜱</a:t>
            </a:r>
            <a:r>
              <a:rPr lang="zh-CN" altLang="zh-CN" b="1" dirty="0"/>
              <a:t>，可以用泥巴堵塞犬舍内所有的缝隙和裂口，然后用石灰乳粉刷，或用</a:t>
            </a:r>
            <a:r>
              <a:rPr lang="en-US" altLang="zh-CN" b="1" dirty="0"/>
              <a:t>0.75%</a:t>
            </a:r>
            <a:r>
              <a:rPr lang="zh-CN" altLang="zh-CN" b="1" dirty="0"/>
              <a:t>滴滴涕喷洒、用敌敌畏烟剂熏杀。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7224852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内容占位符 12289" descr="08418_more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" t="-10368" r="-685" b="31711"/>
          <a:stretch>
            <a:fillRect/>
          </a:stretch>
        </p:blipFill>
        <p:spPr>
          <a:xfrm>
            <a:off x="4413250" y="3013075"/>
            <a:ext cx="4635500" cy="3213100"/>
          </a:xfrm>
        </p:spPr>
      </p:pic>
      <p:pic>
        <p:nvPicPr>
          <p:cNvPr id="11266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017588"/>
            <a:ext cx="3968750" cy="53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66" b="15492"/>
          <a:stretch>
            <a:fillRect/>
          </a:stretch>
        </p:blipFill>
        <p:spPr bwMode="auto">
          <a:xfrm>
            <a:off x="4413250" y="681038"/>
            <a:ext cx="4476750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48779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47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zh-CN" sz="5400" dirty="0"/>
              <a:t>蜱 病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379952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占位符 5122"/>
          <p:cNvSpPr>
            <a:spLocks noGrp="1" noChangeArrowheads="1"/>
          </p:cNvSpPr>
          <p:nvPr>
            <p:ph idx="1"/>
          </p:nvPr>
        </p:nvSpPr>
        <p:spPr>
          <a:xfrm>
            <a:off x="180975" y="1701800"/>
            <a:ext cx="8856663" cy="4895850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dirty="0" smtClean="0"/>
              <a:t>	</a:t>
            </a:r>
            <a:r>
              <a:rPr lang="zh-CN" altLang="en-US" b="1" dirty="0" smtClean="0">
                <a:latin typeface="+mn-ea"/>
              </a:rPr>
              <a:t>蜱俗称狗豆子或壁虱，它为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褐色，长卵圆形</a:t>
            </a:r>
            <a:r>
              <a:rPr lang="zh-CN" altLang="en-US" b="1" dirty="0" smtClean="0">
                <a:latin typeface="+mn-ea"/>
              </a:rPr>
              <a:t>，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背腹扁平</a:t>
            </a:r>
            <a:r>
              <a:rPr lang="zh-CN" altLang="en-US" b="1" dirty="0" smtClean="0">
                <a:latin typeface="+mn-ea"/>
              </a:rPr>
              <a:t>。</a:t>
            </a:r>
            <a:r>
              <a:rPr lang="zh-CN" altLang="zh-CN" b="1" dirty="0">
                <a:latin typeface="+mn-ea"/>
              </a:rPr>
              <a:t>包括硬蜱和软蜱两大</a:t>
            </a:r>
            <a:r>
              <a:rPr lang="zh-CN" altLang="zh-CN" b="1" dirty="0" smtClean="0">
                <a:latin typeface="+mn-ea"/>
              </a:rPr>
              <a:t>类</a:t>
            </a:r>
            <a:r>
              <a:rPr lang="zh-CN" altLang="en-US" b="1" dirty="0" smtClean="0">
                <a:latin typeface="+mn-ea"/>
              </a:rPr>
              <a:t>。雌蜱吸饱血后，虫体可膨胀达蓖麻子大小。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b="1" dirty="0" smtClean="0">
                <a:latin typeface="+mn-ea"/>
              </a:rPr>
              <a:t>蜱的卵较小，呈卵圆形，一般为黄褐色。蜱的幼虫、若虫和成虫分别在</a:t>
            </a:r>
            <a:r>
              <a:rPr lang="en-US" altLang="zh-CN" b="1" dirty="0" smtClean="0">
                <a:latin typeface="+mn-ea"/>
              </a:rPr>
              <a:t>3</a:t>
            </a:r>
            <a:r>
              <a:rPr lang="zh-CN" altLang="en-US" b="1" dirty="0" smtClean="0">
                <a:latin typeface="+mn-ea"/>
              </a:rPr>
              <a:t>种宿主</a:t>
            </a:r>
            <a:r>
              <a:rPr lang="en-US" altLang="zh-CN" b="1" dirty="0" smtClean="0">
                <a:latin typeface="+mn-ea"/>
              </a:rPr>
              <a:t>(</a:t>
            </a:r>
            <a:r>
              <a:rPr lang="zh-CN" altLang="en-US" b="1" dirty="0" smtClean="0">
                <a:latin typeface="+mn-ea"/>
              </a:rPr>
              <a:t>被蜱寄生的动物</a:t>
            </a:r>
            <a:r>
              <a:rPr lang="en-US" altLang="zh-CN" b="1" dirty="0" smtClean="0">
                <a:latin typeface="+mn-ea"/>
              </a:rPr>
              <a:t>)</a:t>
            </a:r>
            <a:r>
              <a:rPr lang="zh-CN" altLang="en-US" b="1" dirty="0" smtClean="0">
                <a:latin typeface="+mn-ea"/>
              </a:rPr>
              <a:t>体上寄生，吸饱血后离开宿生的动物，落地进行蜕皮或者产卵。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b="1" dirty="0" smtClean="0">
                <a:latin typeface="+mn-ea"/>
              </a:rPr>
              <a:t>蜱通常附着在犬的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头、耳、脚趾</a:t>
            </a:r>
            <a:r>
              <a:rPr lang="zh-CN" altLang="en-US" b="1" dirty="0" smtClean="0">
                <a:latin typeface="+mn-ea"/>
              </a:rPr>
              <a:t>上吸血，其附着部的皮肤受到刺激并出现炎症反应。一般只有幼犬被蜱严重感染才出现贫血，而这种因蜱造成的贫血和蜱麻痹的现象在家庭养犬中非常少见。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b="1" dirty="0" smtClean="0">
                <a:latin typeface="+mn-ea"/>
              </a:rPr>
              <a:t>注意，蜱是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细菌、病毒、立克次氏体</a:t>
            </a:r>
            <a:r>
              <a:rPr lang="zh-CN" altLang="en-US" b="1" dirty="0" smtClean="0">
                <a:latin typeface="+mn-ea"/>
              </a:rPr>
              <a:t>和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某些原虫</a:t>
            </a:r>
            <a:r>
              <a:rPr lang="zh-CN" altLang="en-US" b="1" dirty="0" smtClean="0">
                <a:latin typeface="+mn-ea"/>
              </a:rPr>
              <a:t>的传播媒介。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概述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879718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7170" descr="硬蜱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2924944"/>
            <a:ext cx="5097264" cy="3799406"/>
          </a:xfrm>
          <a:prstGeom prst="rect">
            <a:avLst/>
          </a:prstGeom>
        </p:spPr>
      </p:pic>
      <p:pic>
        <p:nvPicPr>
          <p:cNvPr id="5" name="图片 4" descr="201091310405092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1" t="7115" r="27079" b="8301"/>
          <a:stretch/>
        </p:blipFill>
        <p:spPr bwMode="auto">
          <a:xfrm>
            <a:off x="4833551" y="3232629"/>
            <a:ext cx="3744416" cy="3600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标题 7172"/>
          <p:cNvSpPr txBox="1">
            <a:spLocks noChangeArrowheads="1"/>
          </p:cNvSpPr>
          <p:nvPr/>
        </p:nvSpPr>
        <p:spPr>
          <a:xfrm>
            <a:off x="467544" y="476672"/>
            <a:ext cx="8110423" cy="2592288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  <a:ea typeface="+mn-ea"/>
              </a:rPr>
              <a:t>）硬蜱：</a:t>
            </a:r>
            <a:r>
              <a:rPr lang="zh-CN" altLang="zh-CN" sz="2400" b="1" dirty="0" smtClean="0">
                <a:solidFill>
                  <a:schemeClr val="tx1"/>
                </a:solidFill>
                <a:latin typeface="+mn-ea"/>
                <a:ea typeface="+mn-ea"/>
              </a:rPr>
              <a:t>又称草爬子、狗豆子、壁虱、扁虱，是犬的一种重要外寄生虫。</a:t>
            </a:r>
            <a:br>
              <a:rPr lang="zh-CN" altLang="zh-CN" sz="2400" b="1" dirty="0" smtClean="0">
                <a:solidFill>
                  <a:schemeClr val="tx1"/>
                </a:solidFill>
                <a:latin typeface="+mn-ea"/>
                <a:ea typeface="+mn-ea"/>
              </a:rPr>
            </a:br>
            <a:r>
              <a:rPr lang="en-US" altLang="zh-CN" sz="2400" b="1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zh-CN" altLang="zh-CN" sz="2400" b="1" dirty="0" smtClean="0">
                <a:solidFill>
                  <a:schemeClr val="tx1"/>
                </a:solidFill>
                <a:latin typeface="+mn-ea"/>
                <a:ea typeface="+mn-ea"/>
              </a:rPr>
              <a:t>寄生于犬身上的硬蜱主要有血红扇头蜱、二棘血蜱、长角血蜱、草原革蜱和微小牛蜱等。</a:t>
            </a:r>
            <a:endParaRPr lang="zh-CN" altLang="en-US" sz="2400" b="1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82587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291264" cy="5133184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/>
              <a:t> </a:t>
            </a:r>
            <a:r>
              <a:rPr lang="zh-CN" altLang="zh-CN" b="1" dirty="0">
                <a:solidFill>
                  <a:srgbClr val="FF0000"/>
                </a:solidFill>
              </a:rPr>
              <a:t>硬蜱是不完全变态的节肢动物，其发育过程包括卵、幼虫、若虫和成虫</a:t>
            </a:r>
            <a:r>
              <a:rPr lang="en-US" altLang="zh-CN" b="1" dirty="0">
                <a:solidFill>
                  <a:srgbClr val="FF0000"/>
                </a:solidFill>
              </a:rPr>
              <a:t>4</a:t>
            </a:r>
            <a:r>
              <a:rPr lang="zh-CN" altLang="zh-CN" b="1" dirty="0">
                <a:solidFill>
                  <a:srgbClr val="FF0000"/>
                </a:solidFill>
              </a:rPr>
              <a:t>个阶段。</a:t>
            </a:r>
            <a:r>
              <a:rPr lang="zh-CN" altLang="zh-CN" b="1" dirty="0"/>
              <a:t>一般硬蜱在动物体上进行交配，交配后，吸饱血的雌蜱离开宿主落地，爬到缝隙内或土块下静伏不动，约经</a:t>
            </a:r>
            <a:r>
              <a:rPr lang="en-US" altLang="zh-CN" b="1" dirty="0"/>
              <a:t>4~8d</a:t>
            </a:r>
            <a:r>
              <a:rPr lang="zh-CN" altLang="zh-CN" b="1" dirty="0"/>
              <a:t>，待血液消化和卵发育后，开始产卵，经过</a:t>
            </a:r>
            <a:r>
              <a:rPr lang="en-US" altLang="zh-CN" b="1" dirty="0"/>
              <a:t>2~3</a:t>
            </a:r>
            <a:r>
              <a:rPr lang="zh-CN" altLang="zh-CN" b="1" dirty="0"/>
              <a:t>周或</a:t>
            </a:r>
            <a:r>
              <a:rPr lang="en-US" altLang="zh-CN" b="1" dirty="0"/>
              <a:t>1</a:t>
            </a:r>
            <a:r>
              <a:rPr lang="zh-CN" altLang="zh-CN" b="1" dirty="0"/>
              <a:t>个月以上，幼虫孵出。幼虫爬到宿主体上吸血，经过</a:t>
            </a:r>
            <a:r>
              <a:rPr lang="en-US" altLang="zh-CN" b="1" dirty="0"/>
              <a:t>2~7d</a:t>
            </a:r>
            <a:r>
              <a:rPr lang="zh-CN" altLang="zh-CN" b="1" dirty="0"/>
              <a:t>吸饱血后落到地面，蜕化变为若虫。若虫再侵袭动物，吸饱血后再落到地面，蛰伏数十天，蜕化变为性成熟的成蜱。雌虫产卵后</a:t>
            </a:r>
            <a:r>
              <a:rPr lang="en-US" altLang="zh-CN" b="1" dirty="0"/>
              <a:t>1~2</a:t>
            </a:r>
            <a:r>
              <a:rPr lang="zh-CN" altLang="zh-CN" b="1" dirty="0"/>
              <a:t>周内死亡，雄虫一般能活</a:t>
            </a:r>
            <a:r>
              <a:rPr lang="en-US" altLang="zh-CN" b="1" dirty="0"/>
              <a:t>1</a:t>
            </a:r>
            <a:r>
              <a:rPr lang="zh-CN" altLang="zh-CN" b="1" dirty="0"/>
              <a:t>个月左右。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血红扇头蜱主要生活在农区和野地，活动季节为每年的</a:t>
            </a:r>
            <a:r>
              <a:rPr lang="en-US" altLang="zh-CN" b="1" dirty="0"/>
              <a:t>4~9</a:t>
            </a:r>
            <a:r>
              <a:rPr lang="zh-CN" altLang="zh-CN" b="1" dirty="0"/>
              <a:t>月</a:t>
            </a:r>
            <a:r>
              <a:rPr lang="zh-CN" altLang="zh-CN" b="1" dirty="0" smtClean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4186522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3568" y="836712"/>
            <a:ext cx="7899648" cy="4873752"/>
          </a:xfrm>
        </p:spPr>
        <p:txBody>
          <a:bodyPr/>
          <a:lstStyle/>
          <a:p>
            <a:r>
              <a:rPr lang="zh-CN" altLang="zh-CN" b="1" dirty="0">
                <a:solidFill>
                  <a:srgbClr val="FF0000"/>
                </a:solidFill>
              </a:rPr>
              <a:t>（</a:t>
            </a:r>
            <a:r>
              <a:rPr lang="en-US" altLang="zh-CN" b="1" dirty="0">
                <a:solidFill>
                  <a:srgbClr val="FF0000"/>
                </a:solidFill>
              </a:rPr>
              <a:t>2</a:t>
            </a:r>
            <a:r>
              <a:rPr lang="zh-CN" altLang="zh-CN" b="1" dirty="0">
                <a:solidFill>
                  <a:srgbClr val="FF0000"/>
                </a:solidFill>
              </a:rPr>
              <a:t>）软蜱：</a:t>
            </a:r>
            <a:r>
              <a:rPr lang="zh-CN" altLang="zh-CN" b="1" dirty="0"/>
              <a:t>寄生于犬体表的软蜱主要有拉合尔钝缘蜱和乳突钝缘蜱等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软</a:t>
            </a:r>
            <a:r>
              <a:rPr lang="zh-CN" altLang="zh-CN" b="1" dirty="0"/>
              <a:t>蜱呈卵圆形，显著的特征是：躯体背面无盾板，由弹性的革状外皮构成，上有乳头状或颗粒状或圆的凹陷或星形的皱褶等结构。假头隐于虫体前端之下，背面看不到，大多无眼，腹面有肛前沟、肛后沟和生殖沟。</a:t>
            </a:r>
            <a:endParaRPr lang="zh-CN" altLang="en-US" b="1" dirty="0"/>
          </a:p>
        </p:txBody>
      </p:sp>
      <p:pic>
        <p:nvPicPr>
          <p:cNvPr id="4" name="内容占位符 6145" descr="软蜱背面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77"/>
          <a:stretch/>
        </p:blipFill>
        <p:spPr>
          <a:xfrm>
            <a:off x="137406" y="3386589"/>
            <a:ext cx="4284130" cy="3455764"/>
          </a:xfrm>
          <a:prstGeom prst="rect">
            <a:avLst/>
          </a:prstGeom>
        </p:spPr>
      </p:pic>
      <p:pic>
        <p:nvPicPr>
          <p:cNvPr id="5" name="内容占位符 6147" descr="软蜱腹面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65397" y="3291576"/>
            <a:ext cx="40386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167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软蜱</a:t>
            </a:r>
            <a:r>
              <a:rPr lang="zh-CN" altLang="zh-CN" b="1" dirty="0" smtClean="0"/>
              <a:t>发育</a:t>
            </a:r>
            <a:r>
              <a:rPr lang="zh-CN" altLang="zh-CN" b="1" dirty="0"/>
              <a:t>过程也包括</a:t>
            </a:r>
            <a:r>
              <a:rPr lang="zh-CN" altLang="zh-CN" b="1" dirty="0">
                <a:solidFill>
                  <a:srgbClr val="FF0000"/>
                </a:solidFill>
              </a:rPr>
              <a:t>卵、幼虫、若虫和成虫</a:t>
            </a:r>
            <a:r>
              <a:rPr lang="zh-CN" altLang="zh-CN" b="1" dirty="0"/>
              <a:t>四个阶段，幼虫和若虫在犬体上吸血和蜕化，若虫阶段有</a:t>
            </a:r>
            <a:r>
              <a:rPr lang="en-US" altLang="zh-CN" b="1" dirty="0"/>
              <a:t>1~7</a:t>
            </a:r>
            <a:r>
              <a:rPr lang="zh-CN" altLang="zh-CN" b="1" dirty="0"/>
              <a:t>期，最后一期若虫吸饱血后离开犬体表蜕化变为成虫。整个发育过程一般需要</a:t>
            </a:r>
            <a:r>
              <a:rPr lang="en-US" altLang="zh-CN" b="1" dirty="0"/>
              <a:t>1~12</a:t>
            </a:r>
            <a:r>
              <a:rPr lang="zh-CN" altLang="zh-CN" b="1" dirty="0"/>
              <a:t>个月左右，寿命可达</a:t>
            </a:r>
            <a:r>
              <a:rPr lang="en-US" altLang="zh-CN" b="1" dirty="0"/>
              <a:t>15~25 </a:t>
            </a:r>
            <a:r>
              <a:rPr lang="zh-CN" altLang="zh-CN" b="1" dirty="0"/>
              <a:t>年。耐饥饿能力强。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6978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致病性与症状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484784"/>
            <a:ext cx="8147248" cy="4989168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/>
              <a:t>硬蜱、软蜱均是</a:t>
            </a:r>
            <a:r>
              <a:rPr lang="zh-CN" altLang="zh-CN" b="1" dirty="0">
                <a:solidFill>
                  <a:srgbClr val="FF0000"/>
                </a:solidFill>
              </a:rPr>
              <a:t>吸血动物</a:t>
            </a:r>
            <a:r>
              <a:rPr lang="zh-CN" altLang="zh-CN" b="1" dirty="0"/>
              <a:t>，当它们寄生在动物体表时，损伤皮肤，病犬出现痛痒、烦躁不安，经常摩擦、抓挠或啃咬皮肤，导致寄生部位出血、水肿、发炎和角质增生，或继发伤口蛆病。</a:t>
            </a:r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由于</a:t>
            </a:r>
            <a:r>
              <a:rPr lang="zh-CN" altLang="zh-CN" b="1" dirty="0"/>
              <a:t>大量吸食血液，引起患犬贫血，消瘦，发育不良等。如大量寄生于犬后肢时，可引起后肢麻痹；如寄生在趾间，可引起跋行。 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蜱</a:t>
            </a:r>
            <a:r>
              <a:rPr lang="zh-CN" altLang="zh-CN" b="1" dirty="0"/>
              <a:t>在寄生过程中，还能传播病毒性、细菌性传染病和某些原虫病，如</a:t>
            </a:r>
            <a:r>
              <a:rPr lang="zh-CN" altLang="zh-CN" b="1" dirty="0">
                <a:solidFill>
                  <a:srgbClr val="FF0000"/>
                </a:solidFill>
              </a:rPr>
              <a:t>出血热、布氏杆菌病、巴贝斯虫病、埃利希氏病</a:t>
            </a:r>
            <a:r>
              <a:rPr lang="zh-CN" altLang="zh-CN" b="1" dirty="0"/>
              <a:t>等，可直接或间接地造成人、动物死亡</a:t>
            </a:r>
            <a:r>
              <a:rPr lang="zh-CN" altLang="zh-CN" b="1" dirty="0" smtClean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3508727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819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诊断要点</a:t>
            </a:r>
          </a:p>
        </p:txBody>
      </p:sp>
      <p:sp>
        <p:nvSpPr>
          <p:cNvPr id="7170" name="文本占位符 819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楷体_GB2312" charset="-122"/>
                <a:ea typeface="楷体_GB2312" charset="-122"/>
              </a:rPr>
              <a:t>蜱被发现寄生于犬身上，在多数情况下是养犬者在梳理犬被毛时，看到并剥下犬身上的褐色“虫”，这就是蜱，大小从小米粒至黄豆大小不等。</a:t>
            </a:r>
          </a:p>
        </p:txBody>
      </p:sp>
    </p:spTree>
    <p:extLst>
      <p:ext uri="{BB962C8B-B14F-4D97-AF65-F5344CB8AC3E}">
        <p14:creationId xmlns:p14="http://schemas.microsoft.com/office/powerpoint/2010/main" val="16196954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1186</TotalTime>
  <Words>903</Words>
  <Application>Microsoft Office PowerPoint</Application>
  <PresentationFormat>全屏显示(4:3)</PresentationFormat>
  <Paragraphs>30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凸显</vt:lpstr>
      <vt:lpstr>任务3   常见外寄生虫病的防治</vt:lpstr>
      <vt:lpstr>蜱 病</vt:lpstr>
      <vt:lpstr>概述</vt:lpstr>
      <vt:lpstr>PowerPoint 演示文稿</vt:lpstr>
      <vt:lpstr>PowerPoint 演示文稿</vt:lpstr>
      <vt:lpstr>PowerPoint 演示文稿</vt:lpstr>
      <vt:lpstr>PowerPoint 演示文稿</vt:lpstr>
      <vt:lpstr>致病性与症状</vt:lpstr>
      <vt:lpstr>诊断要点</vt:lpstr>
      <vt:lpstr>PowerPoint 演示文稿</vt:lpstr>
      <vt:lpstr>防治方法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丁晓</dc:creator>
  <cp:lastModifiedBy>丁晓</cp:lastModifiedBy>
  <cp:revision>29</cp:revision>
  <dcterms:created xsi:type="dcterms:W3CDTF">2020-08-23T01:44:59Z</dcterms:created>
  <dcterms:modified xsi:type="dcterms:W3CDTF">2021-01-28T05:08:55Z</dcterms:modified>
</cp:coreProperties>
</file>