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781" r:id="rId2"/>
    <p:sldId id="926" r:id="rId3"/>
    <p:sldId id="927" r:id="rId4"/>
    <p:sldId id="930" r:id="rId5"/>
    <p:sldId id="928" r:id="rId6"/>
    <p:sldId id="931" r:id="rId7"/>
    <p:sldId id="932" r:id="rId8"/>
    <p:sldId id="929" r:id="rId9"/>
    <p:sldId id="933" r:id="rId10"/>
    <p:sldId id="379" r:id="rId11"/>
    <p:sldId id="581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119F"/>
    <a:srgbClr val="C02BE9"/>
    <a:srgbClr val="F71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2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B1B1-D084-40F3-A8CC-6C808683DC69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B2CA-97E2-417C-BA7A-89DEDF11C5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64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54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510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03663"/>
            <a:ext cx="5384800" cy="21526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0394-109B-444A-88AE-4CEFFED04FFA}" type="datetimeFigureOut">
              <a:rPr lang="zh-CN" altLang="en-US" smtClean="0"/>
              <a:t>2021/2/9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8345" y="31750"/>
            <a:ext cx="6854456" cy="68544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394" y="1668308"/>
            <a:ext cx="4267881" cy="4338134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158441" y="3994802"/>
            <a:ext cx="336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defRPr/>
            </a:pPr>
            <a:r>
              <a:rPr lang="zh-CN" altLang="en-US" sz="3600" kern="0" dirty="0">
                <a:solidFill>
                  <a:srgbClr val="AE5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生长育肥猪的饲养管理</a:t>
            </a:r>
            <a:endParaRPr lang="en-US" altLang="zh-CN" sz="3600" kern="0" dirty="0">
              <a:solidFill>
                <a:srgbClr val="AE5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79424" y="2634841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2B60A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任务一</a:t>
            </a:r>
          </a:p>
        </p:txBody>
      </p:sp>
      <p:sp>
        <p:nvSpPr>
          <p:cNvPr id="11" name="箭头: 五边形 7"/>
          <p:cNvSpPr/>
          <p:nvPr/>
        </p:nvSpPr>
        <p:spPr>
          <a:xfrm>
            <a:off x="4540384" y="371684"/>
            <a:ext cx="6889616" cy="1186594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ea typeface="【苹果】迟暮朝朝醉晚灯" panose="02000500000000000000" pitchFamily="2" charset="-122"/>
              </a:rPr>
              <a:t>项目七 生长育肥猪饲养管理</a:t>
            </a:r>
            <a:endParaRPr lang="zh-CN" altLang="en-US" sz="4000" b="1" dirty="0">
              <a:solidFill>
                <a:schemeClr val="bg1"/>
              </a:solidFill>
              <a:ea typeface="【苹果】迟暮朝朝醉晚灯" panose="02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06DE5CA-508D-4A75-8D18-00FFFD3C98C9}"/>
              </a:ext>
            </a:extLst>
          </p:cNvPr>
          <p:cNvSpPr txBox="1"/>
          <p:nvPr/>
        </p:nvSpPr>
        <p:spPr>
          <a:xfrm>
            <a:off x="7235618" y="3345079"/>
            <a:ext cx="3709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生长育肥猪的管理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51">
            <a:extLst>
              <a:ext uri="{FF2B5EF4-FFF2-40B4-BE49-F238E27FC236}">
                <a16:creationId xmlns="" xmlns:a16="http://schemas.microsoft.com/office/drawing/2014/main" id="{F9391E40-1D38-4132-9B31-9F4A1103F3AC}"/>
              </a:ext>
            </a:extLst>
          </p:cNvPr>
          <p:cNvSpPr/>
          <p:nvPr/>
        </p:nvSpPr>
        <p:spPr>
          <a:xfrm>
            <a:off x="6885709" y="3075110"/>
            <a:ext cx="4544291" cy="1147131"/>
          </a:xfrm>
          <a:prstGeom prst="roundRect">
            <a:avLst/>
          </a:prstGeom>
          <a:noFill/>
          <a:ln>
            <a:solidFill>
              <a:srgbClr val="5858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3581400" y="731838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Verdana" panose="020B0604030504040204" pitchFamily="34" charset="0"/>
              </a:rPr>
              <a:t>做好猪舍内外环境卫生清理工作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6477000" y="4876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Verdana" panose="020B0604030504040204" pitchFamily="34" charset="0"/>
              </a:rPr>
              <a:t>清理猪舍外卫生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2667000" y="3198813"/>
            <a:ext cx="167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latin typeface="Verdana" panose="020B0604030504040204" pitchFamily="34" charset="0"/>
              </a:rPr>
              <a:t>清理栏内猪粪</a:t>
            </a:r>
            <a:endParaRPr lang="zh-CN" altLang="zh-CN">
              <a:latin typeface="Verdana" panose="020B0604030504040204" pitchFamily="34" charset="0"/>
            </a:endParaRPr>
          </a:p>
        </p:txBody>
      </p:sp>
      <p:sp>
        <p:nvSpPr>
          <p:cNvPr id="154629" name="Text Box 5"/>
          <p:cNvSpPr txBox="1">
            <a:spLocks noChangeArrowheads="1"/>
          </p:cNvSpPr>
          <p:nvPr/>
        </p:nvSpPr>
        <p:spPr bwMode="auto">
          <a:xfrm>
            <a:off x="2667000" y="4876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Verdana" panose="020B0604030504040204" pitchFamily="34" charset="0"/>
              </a:rPr>
              <a:t>清理猪舍内卫生</a:t>
            </a:r>
          </a:p>
        </p:txBody>
      </p:sp>
      <p:pic>
        <p:nvPicPr>
          <p:cNvPr id="154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381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381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838200" y="2159000"/>
            <a:ext cx="10515600" cy="43513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7200" dirty="0">
                <a:solidFill>
                  <a:srgbClr val="000099"/>
                </a:solidFill>
                <a:ea typeface="华文行楷" pitchFamily="2" charset="-122"/>
              </a:rPr>
              <a:t>谢谢大家！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838200" y="108839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三、生长育肥舍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的管理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165860" y="1960245"/>
            <a:ext cx="9740900" cy="38677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调教（三点定位）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   转群后3天内做好调教，可在排粪区留一部分粪便，将仔猪赶至舍内的排粪尿区，让仔猪找到排粪地点,实现猪吃料、拉粪、睡觉三点定位。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838200" y="108839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三、生长育肥舍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的管理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166177" y="1960247"/>
            <a:ext cx="10098088" cy="38677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+mn-ea"/>
              </a:rPr>
              <a:t>2.免疫和驱虫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+mn-ea"/>
              </a:rPr>
              <a:t>A.防疫  可根据当地疫病流行情况和本场实际，制定科学的免疫程序，并及时预防接种。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+mn-ea"/>
              </a:rPr>
              <a:t>       首先必须按免疫程序，对猪瘟、猪丹毒、猪肺疫、仔猪副伤寒等主要传染病，进行预防接种。其次要建立健全各项防疫制度，如圈舍内外的定期消毒、及时隔离病猪、搞好舍内清洁卫生等。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+mn-ea"/>
              </a:rPr>
              <a:t>      在现代化养猪场生产中，仔猪在育成期前（70日龄前），主要传染病疫苗已经进行了接种，转入生长育肥猪群到出栏前，不必再进行接种，特殊情况另行处理。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838200" y="108839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三、生长育肥舍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的管理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166177" y="1960247"/>
            <a:ext cx="10098088" cy="38677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+mn-ea"/>
              </a:rPr>
              <a:t>2.免疫和驱虫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+mn-ea"/>
              </a:rPr>
              <a:t>B.驱虫  以蛔虫感染较为普遍，主要危害3～6月龄的幼猪，严重者可使增重速度降低30%，甚至形成僵猪。通常在90日龄时，进行第一次驱虫，必要时在135日龄左右，再进行第二次驱虫。体外寄生虫可用2%敌百虫水溶液对猪体及栏舍喷洒驱虫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838200" y="108839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三、生长育肥舍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的管理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166177" y="1960247"/>
            <a:ext cx="10098088" cy="38677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+mn-ea"/>
              </a:rPr>
              <a:t>3.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环境控制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    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温度：前期</a:t>
            </a:r>
            <a:r>
              <a:rPr lang="en-US" altLang="zh-CN" sz="2400" b="1" dirty="0">
                <a:latin typeface="+mn-ea"/>
                <a:cs typeface="+mn-ea"/>
                <a:sym typeface="+mn-ea"/>
              </a:rPr>
              <a:t>18-20℃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，后期</a:t>
            </a:r>
            <a:r>
              <a:rPr lang="en-US" altLang="zh-CN" sz="2400" b="1" dirty="0">
                <a:latin typeface="+mn-ea"/>
                <a:cs typeface="+mn-ea"/>
                <a:sym typeface="+mn-ea"/>
              </a:rPr>
              <a:t>16-18℃</a:t>
            </a:r>
            <a:endParaRPr lang="en-US" altLang="zh-CN" sz="2400" b="1" dirty="0">
              <a:latin typeface="+mn-ea"/>
              <a:cs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+mn-ea"/>
                <a:sym typeface="+mn-ea"/>
              </a:rPr>
              <a:t>    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湿度：</a:t>
            </a:r>
            <a:r>
              <a:rPr lang="en-US" altLang="zh-CN" sz="2400" b="1" dirty="0">
                <a:latin typeface="+mn-ea"/>
                <a:cs typeface="+mn-ea"/>
                <a:sym typeface="+mn-ea"/>
              </a:rPr>
              <a:t>70-75%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+mn-ea"/>
                <a:sym typeface="+mn-ea"/>
              </a:rPr>
              <a:t>    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光照强度为：40~50lx，光照时间为8~10h。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+mn-ea"/>
                <a:sym typeface="+mn-ea"/>
              </a:rPr>
              <a:t>    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有害气体：氨气、硫化氢、二氧化碳</a:t>
            </a:r>
            <a:endParaRPr lang="zh-CN" altLang="en-US" sz="2400" b="1" dirty="0">
              <a:latin typeface="+mn-ea"/>
              <a:cs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  <a:cs typeface="+mn-ea"/>
                <a:sym typeface="+mn-ea"/>
              </a:rPr>
              <a:t>    饲养密度：&lt;</a:t>
            </a:r>
            <a:r>
              <a:rPr lang="en-US" altLang="zh-CN" sz="2400" b="1" dirty="0">
                <a:latin typeface="+mn-ea"/>
                <a:cs typeface="+mn-ea"/>
                <a:sym typeface="+mn-ea"/>
              </a:rPr>
              <a:t>60kg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，</a:t>
            </a:r>
            <a:r>
              <a:rPr lang="en-US" altLang="zh-CN" sz="2400" b="1" dirty="0">
                <a:latin typeface="+mn-ea"/>
                <a:cs typeface="+mn-ea"/>
                <a:sym typeface="+mn-ea"/>
              </a:rPr>
              <a:t>0.5-0.6m</a:t>
            </a:r>
            <a:r>
              <a:rPr lang="en-US" altLang="zh-CN" sz="2400" b="1" baseline="30000" dirty="0">
                <a:latin typeface="+mn-ea"/>
                <a:cs typeface="+mn-ea"/>
                <a:sym typeface="+mn-ea"/>
              </a:rPr>
              <a:t>2</a:t>
            </a:r>
            <a:r>
              <a:rPr lang="en-US" altLang="zh-CN" sz="2400" b="1" dirty="0">
                <a:latin typeface="+mn-ea"/>
                <a:cs typeface="+mn-ea"/>
                <a:sym typeface="+mn-ea"/>
              </a:rPr>
              <a:t>/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头；&gt;</a:t>
            </a:r>
            <a:r>
              <a:rPr lang="en-US" altLang="zh-CN" sz="2400" b="1" dirty="0">
                <a:latin typeface="+mn-ea"/>
                <a:cs typeface="+mn-ea"/>
                <a:sym typeface="+mn-ea"/>
              </a:rPr>
              <a:t>60kg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，</a:t>
            </a:r>
            <a:r>
              <a:rPr lang="en-US" altLang="zh-CN" sz="2400" b="1" dirty="0">
                <a:latin typeface="+mn-ea"/>
                <a:cs typeface="+mn-ea"/>
                <a:sym typeface="+mn-ea"/>
              </a:rPr>
              <a:t>0.8-1.2m</a:t>
            </a:r>
            <a:r>
              <a:rPr lang="en-US" altLang="zh-CN" sz="2400" b="1" baseline="30000" dirty="0">
                <a:latin typeface="+mn-ea"/>
                <a:cs typeface="+mn-ea"/>
                <a:sym typeface="+mn-ea"/>
              </a:rPr>
              <a:t>2</a:t>
            </a:r>
            <a:r>
              <a:rPr lang="en-US" altLang="zh-CN" sz="2400" b="1" dirty="0">
                <a:latin typeface="+mn-ea"/>
                <a:cs typeface="+mn-ea"/>
                <a:sym typeface="+mn-ea"/>
              </a:rPr>
              <a:t>/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头</a:t>
            </a:r>
            <a:endParaRPr lang="zh-CN" altLang="en-US" sz="2400" b="1" dirty="0">
              <a:solidFill>
                <a:schemeClr val="tx1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838200" y="108839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三、生长育肥舍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的管理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255395" y="1960245"/>
            <a:ext cx="9651365" cy="38677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+mn-ea"/>
              </a:rPr>
              <a:t>4.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卫生控制</a:t>
            </a:r>
          </a:p>
          <a:p>
            <a:pPr fontAlgn="auto">
              <a:lnSpc>
                <a:spcPct val="10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 </a:t>
            </a:r>
            <a:r>
              <a:rPr sz="2000" b="1" dirty="0" err="1">
                <a:latin typeface="+mn-ea"/>
                <a:cs typeface="+mn-ea"/>
                <a:sym typeface="+mn-ea"/>
              </a:rPr>
              <a:t>猪舍地面</a:t>
            </a:r>
            <a:r>
              <a:rPr sz="2000" b="1" dirty="0">
                <a:latin typeface="+mn-ea"/>
                <a:cs typeface="+mn-ea"/>
                <a:sym typeface="+mn-ea"/>
              </a:rPr>
              <a:t>  </a:t>
            </a:r>
            <a:r>
              <a:rPr sz="2000" b="1" dirty="0" err="1">
                <a:latin typeface="+mn-ea"/>
                <a:cs typeface="+mn-ea"/>
                <a:sym typeface="+mn-ea"/>
              </a:rPr>
              <a:t>每天早上、下午两次清粪，保持猪舍内干净整洁</a:t>
            </a:r>
            <a:r>
              <a:rPr sz="2000" b="1" dirty="0">
                <a:latin typeface="+mn-ea"/>
                <a:cs typeface="+mn-ea"/>
                <a:sym typeface="+mn-ea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sz="2000" b="1" dirty="0" err="1">
                <a:latin typeface="+mn-ea"/>
                <a:cs typeface="+mn-ea"/>
                <a:sym typeface="+mn-ea"/>
              </a:rPr>
              <a:t>食槽</a:t>
            </a:r>
            <a:r>
              <a:rPr sz="2000" b="1" dirty="0">
                <a:latin typeface="+mn-ea"/>
                <a:cs typeface="+mn-ea"/>
                <a:sym typeface="+mn-ea"/>
              </a:rPr>
              <a:t>  </a:t>
            </a:r>
            <a:r>
              <a:rPr sz="2000" b="1" dirty="0" err="1">
                <a:latin typeface="+mn-ea"/>
                <a:cs typeface="+mn-ea"/>
                <a:sym typeface="+mn-ea"/>
              </a:rPr>
              <a:t>每周清理料槽一次</a:t>
            </a:r>
            <a:r>
              <a:rPr sz="2000" b="1" dirty="0">
                <a:latin typeface="+mn-ea"/>
                <a:cs typeface="+mn-ea"/>
                <a:sym typeface="+mn-ea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sz="2000" b="1" dirty="0" err="1">
                <a:latin typeface="+mn-ea"/>
                <a:cs typeface="+mn-ea"/>
                <a:sym typeface="+mn-ea"/>
              </a:rPr>
              <a:t>走廊过道</a:t>
            </a:r>
            <a:r>
              <a:rPr sz="2000" b="1" dirty="0">
                <a:latin typeface="+mn-ea"/>
                <a:cs typeface="+mn-ea"/>
                <a:sym typeface="+mn-ea"/>
              </a:rPr>
              <a:t>  </a:t>
            </a:r>
            <a:r>
              <a:rPr sz="2000" b="1" dirty="0" err="1">
                <a:latin typeface="+mn-ea"/>
                <a:cs typeface="+mn-ea"/>
                <a:sym typeface="+mn-ea"/>
              </a:rPr>
              <a:t>每次饲喂后，彻底打扫干净</a:t>
            </a:r>
            <a:r>
              <a:rPr sz="2000" b="1" dirty="0">
                <a:latin typeface="+mn-ea"/>
                <a:cs typeface="+mn-ea"/>
                <a:sym typeface="+mn-ea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sz="2000" b="1" dirty="0" err="1">
                <a:latin typeface="+mn-ea"/>
                <a:cs typeface="+mn-ea"/>
                <a:sym typeface="+mn-ea"/>
              </a:rPr>
              <a:t>生产用具</a:t>
            </a:r>
            <a:r>
              <a:rPr sz="2000" b="1" dirty="0">
                <a:latin typeface="+mn-ea"/>
                <a:cs typeface="+mn-ea"/>
                <a:sym typeface="+mn-ea"/>
              </a:rPr>
              <a:t>  </a:t>
            </a:r>
            <a:r>
              <a:rPr sz="2000" b="1" dirty="0" err="1">
                <a:latin typeface="+mn-ea"/>
                <a:cs typeface="+mn-ea"/>
                <a:sym typeface="+mn-ea"/>
              </a:rPr>
              <a:t>每次使用完毕，要及时清洗，专人专用，固定存放</a:t>
            </a:r>
            <a:r>
              <a:rPr sz="2000" b="1" dirty="0">
                <a:latin typeface="+mn-ea"/>
                <a:cs typeface="+mn-ea"/>
                <a:sym typeface="+mn-ea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sz="2000" b="1" dirty="0" err="1">
                <a:latin typeface="+mn-ea"/>
                <a:cs typeface="+mn-ea"/>
                <a:sym typeface="+mn-ea"/>
              </a:rPr>
              <a:t>垃圾处理</a:t>
            </a:r>
            <a:r>
              <a:rPr sz="2000" b="1" dirty="0">
                <a:latin typeface="+mn-ea"/>
                <a:cs typeface="+mn-ea"/>
                <a:sym typeface="+mn-ea"/>
              </a:rPr>
              <a:t>  </a:t>
            </a:r>
            <a:r>
              <a:rPr sz="2000" b="1" dirty="0" err="1">
                <a:latin typeface="+mn-ea"/>
                <a:cs typeface="+mn-ea"/>
                <a:sym typeface="+mn-ea"/>
              </a:rPr>
              <a:t>下班前将垃圾堆放场区指定位置，进行焚烧。尤其是医疗垃圾必须进行无害化处理</a:t>
            </a:r>
            <a:r>
              <a:rPr sz="2000" b="1" dirty="0">
                <a:latin typeface="+mn-ea"/>
                <a:cs typeface="+mn-ea"/>
                <a:sym typeface="+mn-ea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sz="2000" b="1" dirty="0" err="1">
                <a:latin typeface="+mn-ea"/>
                <a:cs typeface="+mn-ea"/>
                <a:sym typeface="+mn-ea"/>
              </a:rPr>
              <a:t>每周对栏舍及栏舍外周边、水沟消毒一次，每周消毒药更换一次</a:t>
            </a:r>
            <a:r>
              <a:rPr sz="2400" b="1" dirty="0">
                <a:latin typeface="+mn-ea"/>
                <a:cs typeface="+mn-ea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838200" y="108839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三、生长育肥舍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的管理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255395" y="1960245"/>
            <a:ext cx="9651365" cy="38677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+mn-ea"/>
              </a:rPr>
              <a:t>4.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卫生控制</a:t>
            </a:r>
          </a:p>
          <a:p>
            <a:pPr fontAlgn="auto">
              <a:lnSpc>
                <a:spcPct val="10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 </a:t>
            </a:r>
            <a:r>
              <a:rPr sz="2000" b="1" dirty="0" err="1">
                <a:latin typeface="+mn-ea"/>
                <a:cs typeface="+mn-ea"/>
                <a:sym typeface="+mn-ea"/>
              </a:rPr>
              <a:t>猪舍地面</a:t>
            </a:r>
            <a:r>
              <a:rPr sz="2000" b="1" dirty="0">
                <a:latin typeface="+mn-ea"/>
                <a:cs typeface="+mn-ea"/>
                <a:sym typeface="+mn-ea"/>
              </a:rPr>
              <a:t>  </a:t>
            </a:r>
            <a:r>
              <a:rPr sz="2000" b="1" dirty="0" err="1">
                <a:latin typeface="+mn-ea"/>
                <a:cs typeface="+mn-ea"/>
                <a:sym typeface="+mn-ea"/>
              </a:rPr>
              <a:t>每天早上、下午两次清粪，保持猪舍内干净整洁</a:t>
            </a:r>
            <a:r>
              <a:rPr sz="2000" b="1" dirty="0">
                <a:latin typeface="+mn-ea"/>
                <a:cs typeface="+mn-ea"/>
                <a:sym typeface="+mn-ea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sz="2000" b="1" dirty="0" err="1">
                <a:latin typeface="+mn-ea"/>
                <a:cs typeface="+mn-ea"/>
                <a:sym typeface="+mn-ea"/>
              </a:rPr>
              <a:t>食槽</a:t>
            </a:r>
            <a:r>
              <a:rPr sz="2000" b="1" dirty="0">
                <a:latin typeface="+mn-ea"/>
                <a:cs typeface="+mn-ea"/>
                <a:sym typeface="+mn-ea"/>
              </a:rPr>
              <a:t>  </a:t>
            </a:r>
            <a:r>
              <a:rPr sz="2000" b="1" dirty="0" err="1">
                <a:latin typeface="+mn-ea"/>
                <a:cs typeface="+mn-ea"/>
                <a:sym typeface="+mn-ea"/>
              </a:rPr>
              <a:t>每周清理料槽一次</a:t>
            </a:r>
            <a:r>
              <a:rPr sz="2000" b="1" dirty="0">
                <a:latin typeface="+mn-ea"/>
                <a:cs typeface="+mn-ea"/>
                <a:sym typeface="+mn-ea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sz="2000" b="1" dirty="0" err="1">
                <a:latin typeface="+mn-ea"/>
                <a:cs typeface="+mn-ea"/>
                <a:sym typeface="+mn-ea"/>
              </a:rPr>
              <a:t>走廊过道</a:t>
            </a:r>
            <a:r>
              <a:rPr sz="2000" b="1" dirty="0">
                <a:latin typeface="+mn-ea"/>
                <a:cs typeface="+mn-ea"/>
                <a:sym typeface="+mn-ea"/>
              </a:rPr>
              <a:t>  </a:t>
            </a:r>
            <a:r>
              <a:rPr sz="2000" b="1" dirty="0" err="1">
                <a:latin typeface="+mn-ea"/>
                <a:cs typeface="+mn-ea"/>
                <a:sym typeface="+mn-ea"/>
              </a:rPr>
              <a:t>每次饲喂后，彻底打扫干净</a:t>
            </a:r>
            <a:r>
              <a:rPr sz="2000" b="1" dirty="0">
                <a:latin typeface="+mn-ea"/>
                <a:cs typeface="+mn-ea"/>
                <a:sym typeface="+mn-ea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sz="2000" b="1" dirty="0" err="1">
                <a:latin typeface="+mn-ea"/>
                <a:cs typeface="+mn-ea"/>
                <a:sym typeface="+mn-ea"/>
              </a:rPr>
              <a:t>生产用具</a:t>
            </a:r>
            <a:r>
              <a:rPr sz="2000" b="1" dirty="0">
                <a:latin typeface="+mn-ea"/>
                <a:cs typeface="+mn-ea"/>
                <a:sym typeface="+mn-ea"/>
              </a:rPr>
              <a:t>  </a:t>
            </a:r>
            <a:r>
              <a:rPr sz="2000" b="1" dirty="0" err="1">
                <a:latin typeface="+mn-ea"/>
                <a:cs typeface="+mn-ea"/>
                <a:sym typeface="+mn-ea"/>
              </a:rPr>
              <a:t>每次使用完毕，要及时清洗，专人专用，固定存放</a:t>
            </a:r>
            <a:r>
              <a:rPr sz="2000" b="1" dirty="0">
                <a:latin typeface="+mn-ea"/>
                <a:cs typeface="+mn-ea"/>
                <a:sym typeface="+mn-ea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sz="2000" b="1" dirty="0" err="1">
                <a:latin typeface="+mn-ea"/>
                <a:cs typeface="+mn-ea"/>
                <a:sym typeface="+mn-ea"/>
              </a:rPr>
              <a:t>垃圾处理</a:t>
            </a:r>
            <a:r>
              <a:rPr sz="2000" b="1" dirty="0">
                <a:latin typeface="+mn-ea"/>
                <a:cs typeface="+mn-ea"/>
                <a:sym typeface="+mn-ea"/>
              </a:rPr>
              <a:t>  </a:t>
            </a:r>
            <a:r>
              <a:rPr sz="2000" b="1" dirty="0" err="1">
                <a:latin typeface="+mn-ea"/>
                <a:cs typeface="+mn-ea"/>
                <a:sym typeface="+mn-ea"/>
              </a:rPr>
              <a:t>下班前将垃圾堆放场区指定位置，进行焚烧。尤其是医疗垃圾必须进行无害化处理</a:t>
            </a:r>
            <a:r>
              <a:rPr sz="2000" b="1" dirty="0">
                <a:latin typeface="+mn-ea"/>
                <a:cs typeface="+mn-ea"/>
                <a:sym typeface="+mn-ea"/>
              </a:rPr>
              <a:t>。</a:t>
            </a:r>
          </a:p>
          <a:p>
            <a:pPr fontAlgn="auto">
              <a:lnSpc>
                <a:spcPct val="100000"/>
              </a:lnSpc>
            </a:pPr>
            <a:r>
              <a:rPr sz="2000" b="1" dirty="0" err="1">
                <a:latin typeface="+mn-ea"/>
                <a:cs typeface="+mn-ea"/>
                <a:sym typeface="+mn-ea"/>
              </a:rPr>
              <a:t>每周对栏舍及栏舍外周边、水沟消毒一次，每周消毒药更换一次</a:t>
            </a:r>
            <a:r>
              <a:rPr sz="2400" b="1" dirty="0">
                <a:latin typeface="+mn-ea"/>
                <a:cs typeface="+mn-ea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838200" y="108839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三、生长育肥舍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的管理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166177" y="1960247"/>
            <a:ext cx="10098088" cy="38677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+mn-ea"/>
              </a:rPr>
              <a:t>5.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猪只健康检查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巡视猪群，做好标记  饲养管理人员每天至少有2次专项巡栏，发现异常，作好标记。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疾病治疗  对患病猪只，对症治疗。严重病猪隔离饲养，统一用药。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检查记录  根据检查的猪只做好详细记录（如品种、栏号、发病时间、症状等）。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838200" y="108839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/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三、生长育肥舍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的管理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1255712" y="1801497"/>
            <a:ext cx="10098088" cy="386778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latin typeface="+mn-ea"/>
              </a:rPr>
              <a:t>6.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适时出栏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出栏体重  地方猪种为75～80kg；引入猪种为90～100kg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肉品安全  严格执行休药期的规定标准；出栏猪要事先鉴定后才能出场，如有针头滞留猪体，做好标记，不得上市；残次猪（脓包、超肥膘等）特殊处理出售。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销售  同圈同售，全进全出；耳标齐全；穿戴防护服，严禁装猪人员上装猪车，接触装猪车辆；赶猪过程不得粗暴，严禁鞭打猪只。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</a:rPr>
              <a:t>每批肉猪出栏后，及时完善台帐，做好上报、分析工作。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1597699-70f1-4b6a-ab61-0095a58b52b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项目一</Template>
  <TotalTime>2</TotalTime>
  <Words>584</Words>
  <Application>Microsoft Office PowerPoint</Application>
  <PresentationFormat>宽屏</PresentationFormat>
  <Paragraphs>55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【苹果】迟暮朝朝醉晚灯</vt:lpstr>
      <vt:lpstr>等线</vt:lpstr>
      <vt:lpstr>等线 Light</vt:lpstr>
      <vt:lpstr>方正兰亭超细黑简体</vt:lpstr>
      <vt:lpstr>华文行楷</vt:lpstr>
      <vt:lpstr>微软雅黑</vt:lpstr>
      <vt:lpstr>Arial</vt:lpstr>
      <vt:lpstr>Verdana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动物繁殖与改良</dc:title>
  <dc:creator>李 玉丹</dc:creator>
  <cp:lastModifiedBy>FKL</cp:lastModifiedBy>
  <cp:revision>376</cp:revision>
  <dcterms:created xsi:type="dcterms:W3CDTF">2019-09-17T02:06:00Z</dcterms:created>
  <dcterms:modified xsi:type="dcterms:W3CDTF">2021-02-09T08:45:11Z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