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llgates" initials="B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40290" name="标题 140289"/>
          <p:cNvSpPr>
            <a:spLocks noGrp="1" noRot="1"/>
          </p:cNvSpPr>
          <p:nvPr>
            <p:ph type="ctrTitle"/>
          </p:nvPr>
        </p:nvSpPr>
        <p:spPr>
          <a:xfrm>
            <a:off x="5283200" y="1066800"/>
            <a:ext cx="6197600" cy="19812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/>
            </a:lvl1pPr>
          </a:lstStyle>
          <a:p>
            <a:pPr lvl="0" fontAlgn="base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140291" name="副标题 140290"/>
          <p:cNvSpPr>
            <a:spLocks noGrp="1" noRot="1"/>
          </p:cNvSpPr>
          <p:nvPr>
            <p:ph type="subTitle" idx="1"/>
          </p:nvPr>
        </p:nvSpPr>
        <p:spPr>
          <a:xfrm>
            <a:off x="5283200" y="3657600"/>
            <a:ext cx="6096000" cy="16764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 algn="ctr">
              <a:buNone/>
              <a:defRPr/>
            </a:lvl1pPr>
            <a:lvl2pPr marL="342900" lvl="1" indent="0" algn="ctr">
              <a:buNone/>
              <a:defRPr/>
            </a:lvl2pPr>
            <a:lvl3pPr marL="685800" lvl="2" indent="0" algn="ctr">
              <a:buNone/>
              <a:defRPr/>
            </a:lvl3pPr>
            <a:lvl4pPr marL="1028700" lvl="3" indent="0" algn="ctr">
              <a:buNone/>
              <a:defRPr/>
            </a:lvl4pPr>
            <a:lvl5pPr marL="1371600" lvl="4" indent="0" algn="ctr">
              <a:buNone/>
              <a:defRPr/>
            </a:lvl5pPr>
          </a:lstStyle>
          <a:p>
            <a:pPr lvl="0" fontAlgn="base"/>
            <a:r>
              <a:rPr lang="zh-CN" altLang="en-US" strike="noStrike" noProof="1" dirty="0"/>
              <a:t>单击此处编辑母版副标题样式</a:t>
            </a:r>
            <a:endParaRPr lang="zh-CN" altLang="en-US" strike="noStrike" noProof="1" dirty="0"/>
          </a:p>
        </p:txBody>
      </p:sp>
      <p:sp>
        <p:nvSpPr>
          <p:cNvPr id="140292" name="日期占位符 140291"/>
          <p:cNvSpPr>
            <a:spLocks noGrp="1"/>
          </p:cNvSpPr>
          <p:nvPr>
            <p:ph type="dt" sz="half" idx="2"/>
          </p:nvPr>
        </p:nvSpPr>
        <p:spPr>
          <a:xfrm>
            <a:off x="402167" y="607695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050"/>
            </a:lvl1pPr>
          </a:lstStyle>
          <a:p>
            <a:pPr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0293" name="页脚占位符 140292"/>
          <p:cNvSpPr>
            <a:spLocks noGrp="1"/>
          </p:cNvSpPr>
          <p:nvPr>
            <p:ph type="ftr" sz="quarter" idx="3"/>
          </p:nvPr>
        </p:nvSpPr>
        <p:spPr>
          <a:xfrm>
            <a:off x="4165600" y="6076950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050"/>
            </a:lvl1pPr>
          </a:lstStyle>
          <a:p>
            <a:pPr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0294" name="灯片编号占位符 140293"/>
          <p:cNvSpPr>
            <a:spLocks noGrp="1"/>
          </p:cNvSpPr>
          <p:nvPr>
            <p:ph type="sldNum" sz="quarter" idx="4"/>
          </p:nvPr>
        </p:nvSpPr>
        <p:spPr>
          <a:xfrm>
            <a:off x="8737600" y="607695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050"/>
            </a:lvl1pPr>
          </a:lstStyle>
          <a:p>
            <a:pPr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946092" y="685800"/>
            <a:ext cx="2847975" cy="518160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02167" y="685800"/>
            <a:ext cx="8378825" cy="518160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37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5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06400" y="1981200"/>
            <a:ext cx="5579957" cy="38862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14111" y="1981200"/>
            <a:ext cx="5579957" cy="38862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1575"/>
            </a:lvl1pPr>
            <a:lvl2pPr marL="257175" indent="0">
              <a:buNone/>
              <a:defRPr sz="1350"/>
            </a:lvl2pPr>
            <a:lvl3pPr marL="514350" indent="0">
              <a:buNone/>
              <a:defRPr sz="1125"/>
            </a:lvl3pPr>
            <a:lvl4pPr marL="771525" indent="0">
              <a:buNone/>
              <a:defRPr sz="1015"/>
            </a:lvl4pPr>
            <a:lvl5pPr marL="1028700" indent="0">
              <a:buNone/>
              <a:defRPr sz="1015"/>
            </a:lvl5pPr>
            <a:lvl6pPr marL="1285875" indent="0">
              <a:buNone/>
              <a:defRPr sz="1015"/>
            </a:lvl6pPr>
            <a:lvl7pPr marL="1543050" indent="0">
              <a:buNone/>
              <a:defRPr sz="1015"/>
            </a:lvl7pPr>
            <a:lvl8pPr marL="1800225" indent="0">
              <a:buNone/>
              <a:defRPr sz="1015"/>
            </a:lvl8pPr>
            <a:lvl9pPr marL="2057400" indent="0">
              <a:buNone/>
              <a:defRPr sz="1015"/>
            </a:lvl9pPr>
          </a:lstStyle>
          <a:p>
            <a:pPr lvl="0" fontAlgn="base"/>
            <a:r>
              <a:rPr lang="zh-CN" altLang="en-US" sz="1575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1575"/>
            </a:lvl1pPr>
            <a:lvl2pPr marL="257175" indent="0">
              <a:buNone/>
              <a:defRPr sz="1350"/>
            </a:lvl2pPr>
            <a:lvl3pPr marL="514350" indent="0">
              <a:buNone/>
              <a:defRPr sz="1125"/>
            </a:lvl3pPr>
            <a:lvl4pPr marL="771525" indent="0">
              <a:buNone/>
              <a:defRPr sz="1015"/>
            </a:lvl4pPr>
            <a:lvl5pPr marL="1028700" indent="0">
              <a:buNone/>
              <a:defRPr sz="1015"/>
            </a:lvl5pPr>
            <a:lvl6pPr marL="1285875" indent="0">
              <a:buNone/>
              <a:defRPr sz="1015"/>
            </a:lvl6pPr>
            <a:lvl7pPr marL="1543050" indent="0">
              <a:buNone/>
              <a:defRPr sz="1015"/>
            </a:lvl7pPr>
            <a:lvl8pPr marL="1800225" indent="0">
              <a:buNone/>
              <a:defRPr sz="1015"/>
            </a:lvl8pPr>
            <a:lvl9pPr marL="2057400" indent="0">
              <a:buNone/>
              <a:defRPr sz="1015"/>
            </a:lvl9pPr>
          </a:lstStyle>
          <a:p>
            <a:pPr lvl="0" fontAlgn="base"/>
            <a:r>
              <a:rPr lang="zh-CN" altLang="en-US" sz="1575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57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12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12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90"/>
            </a:lvl2pPr>
            <a:lvl3pPr marL="514350" indent="0">
              <a:buNone/>
              <a:defRPr sz="675"/>
            </a:lvl3pPr>
            <a:lvl4pPr marL="771525" indent="0">
              <a:buNone/>
              <a:defRPr sz="565"/>
            </a:lvl4pPr>
            <a:lvl5pPr marL="1028700" indent="0">
              <a:buNone/>
              <a:defRPr sz="565"/>
            </a:lvl5pPr>
            <a:lvl6pPr marL="1285875" indent="0">
              <a:buNone/>
              <a:defRPr sz="565"/>
            </a:lvl6pPr>
            <a:lvl7pPr marL="1543050" indent="0">
              <a:buNone/>
              <a:defRPr sz="565"/>
            </a:lvl7pPr>
            <a:lvl8pPr marL="1800225" indent="0">
              <a:buNone/>
              <a:defRPr sz="565"/>
            </a:lvl8pPr>
            <a:lvl9pPr marL="2057400" indent="0">
              <a:buNone/>
              <a:defRPr sz="56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125"/>
            </a:lvl1pPr>
            <a:lvl2pPr marL="257175" indent="0">
              <a:buNone/>
              <a:defRPr sz="1015"/>
            </a:lvl2pPr>
            <a:lvl3pPr marL="514350" indent="0">
              <a:buNone/>
              <a:defRPr sz="900"/>
            </a:lvl3pPr>
            <a:lvl4pPr marL="771525" indent="0">
              <a:buNone/>
              <a:defRPr sz="790"/>
            </a:lvl4pPr>
            <a:lvl5pPr marL="1028700" indent="0">
              <a:buNone/>
              <a:defRPr sz="790"/>
            </a:lvl5pPr>
            <a:lvl6pPr marL="1285875" indent="0">
              <a:buNone/>
              <a:defRPr sz="790"/>
            </a:lvl6pPr>
            <a:lvl7pPr marL="1543050" indent="0">
              <a:buNone/>
              <a:defRPr sz="790"/>
            </a:lvl7pPr>
            <a:lvl8pPr marL="1800225" indent="0">
              <a:buNone/>
              <a:defRPr sz="790"/>
            </a:lvl8pPr>
            <a:lvl9pPr marL="2057400" indent="0">
              <a:buNone/>
              <a:defRPr sz="790"/>
            </a:lvl9pPr>
          </a:lstStyle>
          <a:p>
            <a:pPr lvl="0" fontAlgn="base"/>
            <a:r>
              <a:rPr lang="zh-CN" altLang="en-US" sz="1125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标题 139265"/>
          <p:cNvSpPr>
            <a:spLocks noGrp="1" noRot="1"/>
          </p:cNvSpPr>
          <p:nvPr>
            <p:ph type="title"/>
          </p:nvPr>
        </p:nvSpPr>
        <p:spPr>
          <a:xfrm>
            <a:off x="402167" y="685800"/>
            <a:ext cx="11387667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051" name="文本占位符 139266"/>
          <p:cNvSpPr>
            <a:spLocks noGrp="1" noRot="1"/>
          </p:cNvSpPr>
          <p:nvPr>
            <p:ph type="body"/>
          </p:nvPr>
        </p:nvSpPr>
        <p:spPr>
          <a:xfrm>
            <a:off x="406400" y="1981200"/>
            <a:ext cx="11387667" cy="38862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34290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575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39268" name="日期占位符 139267"/>
          <p:cNvSpPr>
            <a:spLocks noGrp="1"/>
          </p:cNvSpPr>
          <p:nvPr>
            <p:ph type="dt" sz="half" idx="2"/>
          </p:nvPr>
        </p:nvSpPr>
        <p:spPr>
          <a:xfrm>
            <a:off x="402167" y="601980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050"/>
            </a:lvl1pPr>
          </a:lstStyle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39269" name="页脚占位符 139268"/>
          <p:cNvSpPr>
            <a:spLocks noGrp="1"/>
          </p:cNvSpPr>
          <p:nvPr>
            <p:ph type="ftr" sz="quarter" idx="3"/>
          </p:nvPr>
        </p:nvSpPr>
        <p:spPr>
          <a:xfrm>
            <a:off x="4165600" y="6019800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050"/>
            </a:lvl1pPr>
          </a:lstStyle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39270" name="灯片编号占位符 139269"/>
          <p:cNvSpPr>
            <a:spLocks noGrp="1"/>
          </p:cNvSpPr>
          <p:nvPr>
            <p:ph type="sldNum" sz="quarter" idx="4"/>
          </p:nvPr>
        </p:nvSpPr>
        <p:spPr>
          <a:xfrm>
            <a:off x="8737600" y="601980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050"/>
            </a:lvl1pPr>
          </a:lstStyle>
          <a:p>
            <a:pPr lvl="0"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rtl="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v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rtl="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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rtl="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rtl="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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050" lvl="4" indent="-171450" algn="l" defTabSz="685800" rtl="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5950" lvl="5" indent="-171450" algn="l" defTabSz="685800" rtl="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8850" lvl="6" indent="-171450" algn="l" defTabSz="685800" rtl="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1750" lvl="7" indent="-171450" algn="l" defTabSz="685800" rtl="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4650" lvl="8" indent="-171450" algn="l" defTabSz="685800" rtl="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2900" lvl="1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685800" lvl="2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028700" lvl="3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371600" lvl="4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1714500" lvl="5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057400" lvl="6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2400300" lvl="7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2743200" lvl="8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/>
        </p:nvSpPr>
        <p:spPr>
          <a:xfrm>
            <a:off x="2425700" y="1687513"/>
            <a:ext cx="6858000" cy="473075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25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</a:lstStyle>
          <a:p>
            <a:pPr algn="l" fontAlgn="base">
              <a:lnSpc>
                <a:spcPct val="150000"/>
              </a:lnSpc>
            </a:pPr>
            <a:r>
              <a:rPr lang="zh-CN" altLang="en-US" sz="8000" b="1" strike="noStrike" noProof="1" dirty="0">
                <a:solidFill>
                  <a:srgbClr val="3F3F3F"/>
                </a:solidFill>
                <a:latin typeface="Tahoma" panose="020B0604030504040204" pitchFamily="34" charset="0"/>
                <a:ea typeface="宋体" panose="02010600030101010101" pitchFamily="2" charset="-122"/>
                <a:cs typeface="+mn-ea"/>
                <a:sym typeface="黑体" panose="02010609060101010101" pitchFamily="49" charset="-122"/>
              </a:rPr>
              <a:t>模块二   家畜解剖生理的认知</a:t>
            </a:r>
            <a:endParaRPr lang="zh-CN" altLang="en-US" sz="8000" b="1" strike="noStrike" noProof="1" dirty="0">
              <a:latin typeface="Tahoma" panose="020B0604030504040204" pitchFamily="34" charset="0"/>
              <a:ea typeface="宋体" panose="02010600030101010101" pitchFamily="2" charset="-122"/>
              <a:sym typeface="黑体" panose="02010609060101010101" pitchFamily="49" charset="-122"/>
            </a:endParaRPr>
          </a:p>
          <a:p>
            <a:pPr algn="l" fontAlgn="base">
              <a:lnSpc>
                <a:spcPct val="150000"/>
              </a:lnSpc>
            </a:pPr>
            <a:r>
              <a:rPr lang="zh-CN" altLang="en-US" sz="2400" b="1" strike="noStrike" noProof="1" dirty="0">
                <a:solidFill>
                  <a:srgbClr val="3F3F3F"/>
                </a:solidFill>
                <a:latin typeface="Tahoma" panose="020B0604030504040204" pitchFamily="34" charset="0"/>
                <a:ea typeface="宋体" panose="02010600030101010101" pitchFamily="2" charset="-122"/>
                <a:cs typeface="+mn-ea"/>
                <a:sym typeface="黑体" panose="02010609060101010101" pitchFamily="49" charset="-122"/>
              </a:rPr>
              <a:t>                           </a:t>
            </a:r>
            <a:endParaRPr lang="zh-CN" altLang="en-US" sz="2100" strike="noStrike" noProof="1">
              <a:solidFill>
                <a:schemeClr val="accent1">
                  <a:lumMod val="10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/>
        </p:nvSpPr>
        <p:spPr>
          <a:xfrm>
            <a:off x="2667000" y="3027363"/>
            <a:ext cx="6858000" cy="1773238"/>
          </a:xfrm>
          <a:prstGeom prst="rect">
            <a:avLst/>
          </a:prstGeom>
        </p:spPr>
        <p:txBody>
          <a:bodyPr vert="horz" lIns="68580" tIns="34290" rIns="68580" bIns="34290" rtlCol="0">
            <a:normAutofit fontScale="9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zh-CN" altLang="en-US" sz="2100" b="1" strike="noStrike" noProof="1">
                <a:solidFill>
                  <a:schemeClr val="accent1">
                    <a:lumMod val="10000"/>
                  </a:schemeClr>
                </a:solidFill>
                <a:effectLst/>
                <a:latin typeface="+mn-lt"/>
                <a:ea typeface="+mn-ea"/>
                <a:cs typeface="+mn-cs"/>
              </a:rPr>
              <a:t>项目</a:t>
            </a:r>
            <a:r>
              <a:rPr lang="zh-CN" altLang="en-US" sz="2100" b="1" strike="noStrike" noProof="1" dirty="0">
                <a:solidFill>
                  <a:srgbClr val="3F3F3F"/>
                </a:solidFill>
                <a:latin typeface="Tahoma" panose="020B0604030504040204" pitchFamily="34" charset="0"/>
                <a:ea typeface="宋体" panose="02010600030101010101" pitchFamily="2" charset="-122"/>
                <a:cs typeface="+mn-ea"/>
                <a:sym typeface="黑体" panose="02010609060101010101" pitchFamily="49" charset="-122"/>
              </a:rPr>
              <a:t>三</a:t>
            </a:r>
            <a:r>
              <a:rPr lang="zh-CN" altLang="en-US" sz="2100" b="1" strike="noStrike" noProof="1" dirty="0">
                <a:solidFill>
                  <a:srgbClr val="3F3F3F"/>
                </a:solidFill>
                <a:latin typeface="Tahoma" panose="020B0604030504040204" pitchFamily="34" charset="0"/>
                <a:ea typeface="宋体" panose="02010600030101010101" pitchFamily="2" charset="-122"/>
                <a:cs typeface="+mn-ea"/>
                <a:sym typeface="黑体" panose="02010609060101010101" pitchFamily="49" charset="-122"/>
              </a:rPr>
              <a:t>    </a:t>
            </a:r>
            <a:r>
              <a:rPr lang="zh-CN" altLang="en-US" sz="2100" b="1" strike="noStrike" noProof="1" dirty="0">
                <a:solidFill>
                  <a:srgbClr val="3F3F3F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  <a:sym typeface="黑体" panose="02010609060101010101" pitchFamily="49" charset="-122"/>
              </a:rPr>
              <a:t>消化系统的</a:t>
            </a:r>
            <a:r>
              <a:rPr lang="zh-CN" altLang="en-US" sz="2100" b="1" strike="noStrike" noProof="1" dirty="0">
                <a:solidFill>
                  <a:srgbClr val="3F3F3F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  <a:sym typeface="黑体" panose="02010609060101010101" pitchFamily="49" charset="-122"/>
              </a:rPr>
              <a:t>认识</a:t>
            </a:r>
            <a:endParaRPr lang="zh-CN" altLang="en-US" sz="2100" strike="noStrike" noProof="1">
              <a:solidFill>
                <a:schemeClr val="accent1">
                  <a:lumMod val="10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base"/>
            <a:endParaRPr lang="zh-CN" altLang="en-US" sz="2100" b="1" strike="noStrike" noProof="1">
              <a:solidFill>
                <a:schemeClr val="accent1">
                  <a:lumMod val="10000"/>
                </a:schemeClr>
              </a:solidFill>
              <a:effectLst/>
            </a:endParaRPr>
          </a:p>
          <a:p>
            <a:pPr fontAlgn="base"/>
            <a:endParaRPr lang="zh-CN" altLang="en-US" sz="2100" b="1" strike="noStrike" noProof="1">
              <a:solidFill>
                <a:schemeClr val="accent1">
                  <a:lumMod val="10000"/>
                </a:schemeClr>
              </a:solidFill>
              <a:effectLst/>
            </a:endParaRPr>
          </a:p>
          <a:p>
            <a:pPr fontAlgn="base"/>
            <a:endParaRPr lang="zh-CN" altLang="en-US" sz="2100" b="1" strike="noStrike" noProof="1">
              <a:solidFill>
                <a:schemeClr val="accent1">
                  <a:lumMod val="10000"/>
                </a:schemeClr>
              </a:solidFill>
              <a:effectLst/>
            </a:endParaRPr>
          </a:p>
          <a:p>
            <a:pPr fontAlgn="base"/>
            <a:r>
              <a:rPr lang="zh-CN" altLang="en-US" sz="2100" b="1" strike="noStrike" noProof="1">
                <a:solidFill>
                  <a:schemeClr val="accent1">
                    <a:lumMod val="10000"/>
                  </a:schemeClr>
                </a:solidFill>
                <a:effectLst/>
                <a:latin typeface="+mn-lt"/>
                <a:ea typeface="+mn-ea"/>
                <a:cs typeface="+mn-cs"/>
              </a:rPr>
              <a:t>任务二       消化生理认识</a:t>
            </a:r>
            <a:endParaRPr lang="zh-CN" altLang="en-US" sz="2100" b="1" strike="noStrike" noProof="1">
              <a:solidFill>
                <a:schemeClr val="accent1">
                  <a:lumMod val="10000"/>
                </a:schemeClr>
              </a:solidFill>
              <a:effectLst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7761" name="文本框 2"/>
          <p:cNvSpPr txBox="1"/>
          <p:nvPr/>
        </p:nvSpPr>
        <p:spPr>
          <a:xfrm>
            <a:off x="2243455" y="871855"/>
            <a:ext cx="8460105" cy="396938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50000"/>
              </a:lnSpc>
              <a:buSzTx/>
            </a:pPr>
            <a:r>
              <a:rPr lang="en-US" altLang="zh-CN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三</a:t>
            </a:r>
            <a:r>
              <a:rPr lang="en-US" altLang="zh-CN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)</a:t>
            </a: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吸收：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  <a:buSzTx/>
            </a:pPr>
            <a:r>
              <a:rPr lang="en-US" altLang="zh-CN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1.</a:t>
            </a: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吸收部位：主要取决于消化管的组织结构、食物在该部分被消化的程度及停留的时间。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  <a:buSzTx/>
            </a:pPr>
            <a:r>
              <a:rPr lang="en-US" altLang="zh-CN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2.</a:t>
            </a: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吸收机制分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 被动转运：</a:t>
            </a: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滤过、渗透、扩散和易化扩散    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>
              <a:lnSpc>
                <a:spcPct val="150000"/>
              </a:lnSpc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主</a:t>
            </a: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动转运：逆化学梯度</a:t>
            </a: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转运</a:t>
            </a: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物质需消耗能量</a:t>
            </a:r>
            <a:r>
              <a:rPr lang="en-US" altLang="zh-CN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(ATP)</a:t>
            </a: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的过程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>
              <a:lnSpc>
                <a:spcPct val="150000"/>
              </a:lnSpc>
              <a:buSzTx/>
            </a:pP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</p:txBody>
      </p:sp>
      <p:pic>
        <p:nvPicPr>
          <p:cNvPr id="118787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221470" y="4361180"/>
            <a:ext cx="798195" cy="193929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左大括号 2"/>
          <p:cNvSpPr/>
          <p:nvPr/>
        </p:nvSpPr>
        <p:spPr>
          <a:xfrm>
            <a:off x="2329180" y="3300730"/>
            <a:ext cx="116840" cy="834390"/>
          </a:xfrm>
          <a:prstGeom prst="leftBrace">
            <a:avLst/>
          </a:prstGeom>
        </p:spPr>
        <p:style>
          <a:lnRef idx="1">
            <a:srgbClr val="FFC000"/>
          </a:lnRef>
          <a:fillRef idx="0">
            <a:srgbClr val="FFC000"/>
          </a:fillRef>
          <a:effectRef idx="0">
            <a:srgbClr val="FFC000"/>
          </a:effectRef>
          <a:fontRef idx="minor">
            <a:srgbClr val="5F5F5F"/>
          </a:fontRef>
        </p:style>
        <p:txBody>
          <a:bodyPr anchor="ctr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rgbClr val="5F5F5F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ea"/>
            </a:endParaRPr>
          </a:p>
        </p:txBody>
      </p:sp>
      <p:pic>
        <p:nvPicPr>
          <p:cNvPr id="119811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2805" y="4312285"/>
            <a:ext cx="2711450" cy="188023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1859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6945" y="4609465"/>
            <a:ext cx="2338070" cy="170878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884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96785" y="4571365"/>
            <a:ext cx="2908935" cy="177101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883" name="图片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4350" y="2062480"/>
            <a:ext cx="2172970" cy="164020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1732280" y="652145"/>
          <a:ext cx="8833485" cy="5747385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3171190"/>
                <a:gridCol w="5662295"/>
              </a:tblGrid>
              <a:tr h="1044575">
                <a:tc>
                  <a:txBody>
                    <a:bodyPr/>
                    <a:p>
                      <a:pPr>
                        <a:buNone/>
                      </a:pPr>
                      <a:endParaRPr lang="zh-CN" altLang="en-US" sz="2400">
                        <a:solidFill>
                          <a:sysClr val="window" lastClr="FFFFFF">
                            <a:lumMod val="50000"/>
                          </a:sys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2400" b="1">
                          <a:solidFill>
                            <a:sysClr val="window" lastClr="FFFFFF">
                              <a:lumMod val="50000"/>
                            </a:sys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部位</a:t>
                      </a:r>
                      <a:endParaRPr lang="zh-CN" altLang="en-US" sz="2400" b="1">
                        <a:solidFill>
                          <a:sysClr val="window" lastClr="FFFFFF">
                            <a:lumMod val="50000"/>
                          </a:sys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1437" marR="91437" marT="45722" marB="4572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2400">
                        <a:solidFill>
                          <a:sysClr val="window" lastClr="FFFFFF">
                            <a:lumMod val="50000"/>
                          </a:sys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2400" b="1">
                          <a:solidFill>
                            <a:sysClr val="window" lastClr="FFFFFF">
                              <a:lumMod val="50000"/>
                            </a:sys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营养物质</a:t>
                      </a:r>
                      <a:endParaRPr lang="zh-CN" altLang="en-US" sz="2400" b="1">
                        <a:solidFill>
                          <a:sysClr val="window" lastClr="FFFFFF">
                            <a:lumMod val="50000"/>
                          </a:sys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1437" marR="91437" marT="45722" marB="4572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solidFill>
                      <a:srgbClr val="FFC000"/>
                    </a:solidFill>
                  </a:tcPr>
                </a:tc>
              </a:tr>
              <a:tr h="96710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 b="1" dirty="0">
                          <a:solidFill>
                            <a:sysClr val="window" lastClr="FFFFFF">
                              <a:lumMod val="50000"/>
                            </a:sys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sym typeface="黑体" panose="02010609060101010101" pitchFamily="49" charset="-122"/>
                        </a:rPr>
                        <a:t>口腔、咽、食管</a:t>
                      </a:r>
                      <a:endParaRPr lang="zh-CN" altLang="en-US" sz="2400" b="1" dirty="0">
                        <a:solidFill>
                          <a:sysClr val="window" lastClr="FFFFFF">
                            <a:lumMod val="50000"/>
                          </a:sys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sym typeface="黑体" panose="02010609060101010101" pitchFamily="49" charset="-122"/>
                      </a:endParaRPr>
                    </a:p>
                    <a:p>
                      <a:pPr>
                        <a:buNone/>
                      </a:pPr>
                      <a:endParaRPr lang="zh-CN" altLang="en-US" sz="2400" b="1" dirty="0">
                        <a:solidFill>
                          <a:sysClr val="window" lastClr="FFFFFF">
                            <a:lumMod val="50000"/>
                          </a:sys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sym typeface="黑体" panose="02010609060101010101" pitchFamily="49" charset="-122"/>
                      </a:endParaRPr>
                    </a:p>
                  </a:txBody>
                  <a:tcPr marL="91437" marR="91437" marT="45722" marB="4572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solidFill>
                      <a:srgbClr val="FFC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 b="1">
                          <a:solidFill>
                            <a:sysClr val="window" lastClr="FFFFFF">
                              <a:lumMod val="50000"/>
                            </a:sys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无吸收</a:t>
                      </a:r>
                      <a:endParaRPr lang="zh-CN" altLang="en-US" sz="2400" b="1">
                        <a:solidFill>
                          <a:sysClr val="window" lastClr="FFFFFF">
                            <a:lumMod val="50000"/>
                          </a:sys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1437" marR="91437" marT="45722" marB="4572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solidFill>
                      <a:srgbClr val="FFC000">
                        <a:tint val="40000"/>
                      </a:srgbClr>
                    </a:solidFill>
                  </a:tcPr>
                </a:tc>
              </a:tr>
              <a:tr h="101663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 b="1" dirty="0">
                          <a:solidFill>
                            <a:sysClr val="window" lastClr="FFFFFF">
                              <a:lumMod val="50000"/>
                            </a:sys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sym typeface="黑体" panose="02010609060101010101" pitchFamily="49" charset="-122"/>
                        </a:rPr>
                        <a:t>单胃</a:t>
                      </a:r>
                      <a:endParaRPr lang="zh-CN" altLang="en-US" sz="2400" b="1" dirty="0">
                        <a:solidFill>
                          <a:sysClr val="window" lastClr="FFFFFF">
                            <a:lumMod val="50000"/>
                          </a:sys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sym typeface="黑体" panose="02010609060101010101" pitchFamily="49" charset="-122"/>
                      </a:endParaRPr>
                    </a:p>
                  </a:txBody>
                  <a:tcPr marL="91437" marR="91437" marT="45722" marB="4572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solidFill>
                      <a:srgbClr val="FFC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 b="1" dirty="0">
                          <a:solidFill>
                            <a:sysClr val="window" lastClr="FFFFFF">
                              <a:lumMod val="50000"/>
                            </a:sys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sym typeface="黑体" panose="02010609060101010101" pitchFamily="49" charset="-122"/>
                        </a:rPr>
                        <a:t>乙醇、水和无机盐。</a:t>
                      </a:r>
                      <a:endParaRPr lang="zh-CN" altLang="en-US" sz="2400" b="1" dirty="0">
                        <a:solidFill>
                          <a:sysClr val="window" lastClr="FFFFFF">
                            <a:lumMod val="50000"/>
                          </a:sys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sym typeface="黑体" panose="02010609060101010101" pitchFamily="49" charset="-122"/>
                      </a:endParaRPr>
                    </a:p>
                  </a:txBody>
                  <a:tcPr marL="91437" marR="91437" marT="45722" marB="4572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solidFill>
                      <a:srgbClr val="FFC000">
                        <a:tint val="20000"/>
                      </a:srgbClr>
                    </a:solidFill>
                  </a:tcPr>
                </a:tc>
              </a:tr>
              <a:tr h="104394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 b="1" dirty="0">
                          <a:solidFill>
                            <a:sysClr val="window" lastClr="FFFFFF">
                              <a:lumMod val="50000"/>
                            </a:sys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sym typeface="黑体" panose="02010609060101010101" pitchFamily="49" charset="-122"/>
                        </a:rPr>
                        <a:t>前胃</a:t>
                      </a:r>
                      <a:endParaRPr lang="zh-CN" altLang="en-US" sz="2400" b="1" dirty="0">
                        <a:solidFill>
                          <a:sysClr val="window" lastClr="FFFFFF">
                            <a:lumMod val="50000"/>
                          </a:sys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sym typeface="黑体" panose="02010609060101010101" pitchFamily="49" charset="-122"/>
                      </a:endParaRPr>
                    </a:p>
                  </a:txBody>
                  <a:tcPr marL="91437" marR="91437" marT="45722" marB="4572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solidFill>
                      <a:srgbClr val="FFC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 b="1" dirty="0">
                          <a:solidFill>
                            <a:sysClr val="window" lastClr="FFFFFF">
                              <a:lumMod val="50000"/>
                            </a:sys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sym typeface="黑体" panose="02010609060101010101" pitchFamily="49" charset="-122"/>
                        </a:rPr>
                        <a:t>脂肪酸、无机盐和水</a:t>
                      </a:r>
                      <a:endParaRPr lang="zh-CN" altLang="en-US" sz="2400" b="1" dirty="0">
                        <a:solidFill>
                          <a:sysClr val="window" lastClr="FFFFFF">
                            <a:lumMod val="50000"/>
                          </a:sys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sym typeface="黑体" panose="02010609060101010101" pitchFamily="49" charset="-122"/>
                      </a:endParaRPr>
                    </a:p>
                  </a:txBody>
                  <a:tcPr marL="91437" marR="91437" marT="45722" marB="4572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solidFill>
                      <a:srgbClr val="FFC000">
                        <a:tint val="40000"/>
                      </a:srgbClr>
                    </a:solidFill>
                  </a:tcPr>
                </a:tc>
              </a:tr>
              <a:tr h="62992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 b="1" dirty="0">
                          <a:solidFill>
                            <a:sysClr val="window" lastClr="FFFFFF">
                              <a:lumMod val="50000"/>
                            </a:sys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sym typeface="黑体" panose="02010609060101010101" pitchFamily="49" charset="-122"/>
                        </a:rPr>
                        <a:t>小肠</a:t>
                      </a:r>
                      <a:endParaRPr lang="zh-CN" altLang="en-US" sz="2400" b="1" dirty="0">
                        <a:solidFill>
                          <a:sysClr val="window" lastClr="FFFFFF">
                            <a:lumMod val="50000"/>
                          </a:sys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sym typeface="黑体" panose="02010609060101010101" pitchFamily="49" charset="-122"/>
                      </a:endParaRPr>
                    </a:p>
                  </a:txBody>
                  <a:tcPr marL="91437" marR="91437" marT="45722" marB="4572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solidFill>
                      <a:srgbClr val="FFC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 b="1">
                          <a:solidFill>
                            <a:sysClr val="window" lastClr="FFFFFF">
                              <a:lumMod val="50000"/>
                            </a:sys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大多数物质</a:t>
                      </a:r>
                      <a:endParaRPr lang="zh-CN" altLang="en-US" sz="2400" b="1">
                        <a:solidFill>
                          <a:sysClr val="window" lastClr="FFFFFF">
                            <a:lumMod val="50000"/>
                          </a:sys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1437" marR="91437" marT="45722" marB="4572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solidFill>
                      <a:srgbClr val="FFC000">
                        <a:tint val="20000"/>
                      </a:srgbClr>
                    </a:solidFill>
                  </a:tcPr>
                </a:tc>
              </a:tr>
              <a:tr h="104521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 b="1" dirty="0">
                          <a:solidFill>
                            <a:sysClr val="window" lastClr="FFFFFF">
                              <a:lumMod val="50000"/>
                            </a:sys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sym typeface="黑体" panose="02010609060101010101" pitchFamily="49" charset="-122"/>
                        </a:rPr>
                        <a:t>大肠</a:t>
                      </a:r>
                      <a:endParaRPr lang="zh-CN" altLang="en-US" sz="2400" b="1" dirty="0">
                        <a:solidFill>
                          <a:sysClr val="window" lastClr="FFFFFF">
                            <a:lumMod val="50000"/>
                          </a:sys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sym typeface="黑体" panose="02010609060101010101" pitchFamily="49" charset="-122"/>
                      </a:endParaRPr>
                    </a:p>
                  </a:txBody>
                  <a:tcPr marL="91437" marR="91437" marT="45722" marB="4572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solidFill>
                      <a:srgbClr val="FFC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 b="1" dirty="0">
                          <a:solidFill>
                            <a:sysClr val="window" lastClr="FFFFFF">
                              <a:lumMod val="50000"/>
                            </a:sys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sym typeface="黑体" panose="02010609060101010101" pitchFamily="49" charset="-122"/>
                        </a:rPr>
                        <a:t>同瘤胃</a:t>
                      </a:r>
                      <a:endParaRPr lang="zh-CN" altLang="en-US" sz="2400" b="1" dirty="0">
                        <a:solidFill>
                          <a:sysClr val="window" lastClr="FFFFFF">
                            <a:lumMod val="50000"/>
                          </a:sys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sym typeface="黑体" panose="02010609060101010101" pitchFamily="49" charset="-122"/>
                      </a:endParaRPr>
                    </a:p>
                  </a:txBody>
                  <a:tcPr marL="91437" marR="91437" marT="45722" marB="4572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solidFill>
                      <a:srgbClr val="FFC000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25971" name="图片 1" descr="index_clip_image00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96870" y="1040765"/>
            <a:ext cx="5613400" cy="443928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5953" name="文本框 1"/>
          <p:cNvSpPr txBox="1"/>
          <p:nvPr/>
        </p:nvSpPr>
        <p:spPr>
          <a:xfrm>
            <a:off x="1818005" y="169228"/>
            <a:ext cx="8766175" cy="563118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</a:rPr>
              <a:t>（二）</a:t>
            </a:r>
            <a:r>
              <a:rPr lang="zh-CN" altLang="en-US" sz="2400" b="1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</a:rPr>
              <a:t>各种营养物质的吸收</a:t>
            </a:r>
            <a:endParaRPr lang="zh-CN" altLang="en-US" sz="2400" b="1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>
              <a:buSzTx/>
            </a:pPr>
            <a:endParaRPr lang="zh-CN" altLang="en-US" sz="3200" b="1" dirty="0">
              <a:latin typeface="Arial" panose="020B0604020202020204" pitchFamily="34" charset="0"/>
              <a:ea typeface="微软雅黑" panose="020B0503020204020204" charset="-122"/>
            </a:endParaRPr>
          </a:p>
          <a:p>
            <a:pPr>
              <a:buSzTx/>
            </a:pPr>
            <a:endParaRPr lang="zh-CN" altLang="en-US" sz="3200" b="1" dirty="0">
              <a:latin typeface="Arial" panose="020B0604020202020204" pitchFamily="34" charset="0"/>
              <a:ea typeface="微软雅黑" panose="020B0503020204020204" charset="-122"/>
            </a:endParaRPr>
          </a:p>
          <a:p>
            <a:pPr>
              <a:buSzTx/>
            </a:pPr>
            <a:endParaRPr lang="zh-CN" altLang="en-US" sz="3200" b="1" dirty="0">
              <a:latin typeface="Arial" panose="020B0604020202020204" pitchFamily="34" charset="0"/>
              <a:ea typeface="微软雅黑" panose="020B0503020204020204" charset="-122"/>
            </a:endParaRPr>
          </a:p>
          <a:p>
            <a:pPr>
              <a:buSzTx/>
            </a:pPr>
            <a:endParaRPr lang="zh-CN" altLang="en-US" sz="3200" b="1" dirty="0">
              <a:latin typeface="Arial" panose="020B0604020202020204" pitchFamily="34" charset="0"/>
              <a:ea typeface="微软雅黑" panose="020B0503020204020204" charset="-122"/>
            </a:endParaRPr>
          </a:p>
          <a:p>
            <a:pPr>
              <a:buSzTx/>
            </a:pPr>
            <a:endParaRPr lang="zh-CN" altLang="en-US" sz="3200" b="1" dirty="0">
              <a:latin typeface="Arial" panose="020B0604020202020204" pitchFamily="34" charset="0"/>
              <a:ea typeface="微软雅黑" panose="020B0503020204020204" charset="-122"/>
            </a:endParaRPr>
          </a:p>
          <a:p>
            <a:pPr>
              <a:buSzTx/>
            </a:pPr>
            <a:endParaRPr lang="zh-CN" altLang="en-US" sz="3200" b="1" dirty="0">
              <a:latin typeface="Arial" panose="020B0604020202020204" pitchFamily="34" charset="0"/>
              <a:ea typeface="微软雅黑" panose="020B0503020204020204" charset="-122"/>
            </a:endParaRPr>
          </a:p>
          <a:p>
            <a:pPr>
              <a:buSzTx/>
            </a:pPr>
            <a:r>
              <a:rPr lang="zh-CN" altLang="en-US" sz="2400" b="1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消化与吸收：消化多少，吸收多少</a:t>
            </a:r>
            <a:endParaRPr lang="zh-CN" altLang="en-US" sz="2400" b="1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r>
              <a:rPr lang="zh-CN" altLang="en-US" sz="2400" b="1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影响消化与吸收的因素：</a:t>
            </a:r>
            <a:endParaRPr lang="zh-CN" altLang="en-US" sz="2400" b="1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r>
              <a:rPr lang="zh-CN" altLang="en-US" sz="2400" b="1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               消化液分泌量：多少</a:t>
            </a:r>
            <a:endParaRPr lang="en-US" altLang="zh-CN" sz="2400" b="1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r>
              <a:rPr lang="zh-CN" altLang="en-US" sz="2400" b="1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               内容物停留时间：长短</a:t>
            </a:r>
            <a:endParaRPr lang="zh-CN" altLang="en-US" sz="2400" b="1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r>
              <a:rPr lang="zh-CN" altLang="en-US" sz="2400" b="1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               器官结构</a:t>
            </a:r>
            <a:endParaRPr lang="zh-CN" altLang="en-US" sz="2400" b="1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r>
              <a:rPr lang="zh-CN" altLang="en-US" sz="2400" b="1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七、粪便的形成和排粪</a:t>
            </a:r>
            <a:endParaRPr lang="zh-CN" altLang="en-US" sz="2400" b="1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2520633" y="989013"/>
          <a:ext cx="6397625" cy="2320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7935"/>
                <a:gridCol w="3869690"/>
              </a:tblGrid>
              <a:tr h="57912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 b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营养物质</a:t>
                      </a:r>
                      <a:endParaRPr lang="zh-CN" altLang="en-US" sz="2800" b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 b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吸收部位</a:t>
                      </a:r>
                      <a:endParaRPr lang="zh-CN" altLang="en-US" sz="2800" b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181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营养物质：</a:t>
                      </a:r>
                      <a:endParaRPr lang="zh-CN" altLang="en-US" sz="28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微软雅黑" panose="020B0503020204020204" charset="-122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主要在小肠</a:t>
                      </a:r>
                      <a:endParaRPr lang="zh-CN" altLang="en-US" sz="28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微软雅黑" panose="020B0503020204020204" charset="-122"/>
                        <a:sym typeface="+mn-ea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盐类和水：</a:t>
                      </a:r>
                      <a:endParaRPr lang="zh-CN" altLang="en-US" sz="28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微软雅黑" panose="020B0503020204020204" charset="-122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胃、大小肠</a:t>
                      </a:r>
                      <a:endParaRPr lang="zh-CN" altLang="en-US" sz="28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微软雅黑" panose="020B0503020204020204" charset="-122"/>
                        <a:sym typeface="+mn-ea"/>
                      </a:endParaRPr>
                    </a:p>
                  </a:txBody>
                  <a:tcPr/>
                </a:tc>
              </a:tr>
              <a:tr h="70548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脂肪酸：</a:t>
                      </a:r>
                      <a:endParaRPr lang="zh-CN" altLang="en-US" sz="28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微软雅黑" panose="020B0503020204020204" charset="-122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微软雅黑" panose="020B0503020204020204" charset="-122"/>
                          <a:sym typeface="+mn-ea"/>
                        </a:rPr>
                        <a:t>瘤胃、大小肠</a:t>
                      </a:r>
                      <a:endParaRPr lang="zh-CN" altLang="en-US" sz="28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微软雅黑" panose="020B0503020204020204" charset="-122"/>
                        <a:sym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2449830" y="560705"/>
            <a:ext cx="7365365" cy="48926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sym typeface="+mn-ea"/>
              </a:rPr>
              <a:t>复习思考题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sym typeface="+mn-ea"/>
              </a:rPr>
              <a:t>一、消化、吸收概念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sym typeface="+mn-ea"/>
              </a:rPr>
              <a:t>二、消化和吸收方式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sym typeface="+mn-ea"/>
              </a:rPr>
              <a:t>三、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sym typeface="+mn-ea"/>
              </a:rPr>
              <a:t>单复胃消化的主要区别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sym typeface="+mn-ea"/>
              </a:rPr>
              <a:t>四：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sym typeface="+mn-ea"/>
              </a:rPr>
              <a:t>胃肠蠕动音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sym typeface="+mn-ea"/>
              </a:rPr>
              <a:t>主要消化器官的位置、形态结构和功能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sym typeface="+mn-ea"/>
              </a:rPr>
              <a:t>五、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sym typeface="+mn-ea"/>
              </a:rPr>
              <a:t>消化道不同部位的消化及吸收情况</a:t>
            </a:r>
            <a:endParaRPr lang="en-US" altLang="zh-CN" sz="2400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sym typeface="+mn-ea"/>
              </a:rPr>
              <a:t>六、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sym typeface="+mn-ea"/>
              </a:rPr>
              <a:t>单胃消化特点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  <a:buSzTx/>
            </a:pP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58670" y="690245"/>
            <a:ext cx="814451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cs typeface="+mn-ea"/>
                <a:sym typeface="+mn-ea"/>
              </a:rPr>
              <a:t>实习实验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  <a:cs typeface="+mn-ea"/>
              <a:sym typeface="+mn-ea"/>
            </a:endParaRPr>
          </a:p>
          <a:p>
            <a:pPr algn="l">
              <a:buSzTx/>
            </a:pP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  <a:cs typeface="+mn-ea"/>
              <a:sym typeface="+mn-ea"/>
            </a:endParaRPr>
          </a:p>
          <a:p>
            <a:pPr algn="l">
              <a:buSzTx/>
            </a:pP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cs typeface="+mn-ea"/>
                <a:sym typeface="+mn-ea"/>
              </a:rPr>
              <a:t>一、主要消化器官在体表投影位置识别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cs typeface="+mn-ea"/>
                <a:sym typeface="+mn-ea"/>
              </a:rPr>
              <a:t>二、主要消化器官形态结构认识（胃、肠、肝图片、模型、标本、切片）单、复胃、大小肠、肝、胰等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cs typeface="+mn-ea"/>
                <a:sym typeface="黑体" panose="02010609060101010101" pitchFamily="49" charset="-122"/>
              </a:rPr>
              <a:t>区别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cs typeface="+mn-ea"/>
                <a:sym typeface="+mn-ea"/>
              </a:rPr>
              <a:t>三、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cs typeface="+mn-ea"/>
                <a:sym typeface="+mn-ea"/>
              </a:rPr>
              <a:t>胃肠蠕动音检查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cs typeface="+mn-ea"/>
                <a:sym typeface="+mn-ea"/>
              </a:rPr>
              <a:t>四、粪便检查观察及肠菌培养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latin typeface="宋体" panose="02010600030101010101" pitchFamily="2" charset="-122"/>
                <a:cs typeface="+mn-ea"/>
                <a:sym typeface="+mn-ea"/>
              </a:rPr>
              <a:t>五、消化道不同部位内容物及对水的吸收情况观察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宋体" panose="02010600030101010101" pitchFamily="2" charset="-122"/>
              <a:cs typeface="+mn-ea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69" name="标题 1"/>
          <p:cNvSpPr>
            <a:spLocks noGrp="1"/>
          </p:cNvSpPr>
          <p:nvPr/>
        </p:nvSpPr>
        <p:spPr>
          <a:xfrm>
            <a:off x="2425700" y="1687513"/>
            <a:ext cx="6858000" cy="473075"/>
          </a:xfrm>
          <a:prstGeom prst="rect">
            <a:avLst/>
          </a:prstGeom>
          <a:noFill/>
          <a:ln w="9525">
            <a:noFill/>
          </a:ln>
        </p:spPr>
        <p:txBody>
          <a:bodyPr lIns="68580" tIns="34290" rIns="68580" bIns="34290" anchor="b"/>
          <a:p>
            <a:pPr>
              <a:lnSpc>
                <a:spcPct val="90000"/>
              </a:lnSpc>
            </a:pPr>
            <a:r>
              <a:rPr lang="zh-CN" altLang="en-US" sz="21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教学</a:t>
            </a:r>
            <a:r>
              <a:rPr lang="zh-CN" altLang="en-US" sz="24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目标</a:t>
            </a:r>
            <a:endParaRPr lang="zh-CN" altLang="en-US" sz="24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2770" name="文本框 99"/>
          <p:cNvSpPr txBox="1"/>
          <p:nvPr/>
        </p:nvSpPr>
        <p:spPr>
          <a:xfrm>
            <a:off x="2225675" y="2816225"/>
            <a:ext cx="7702550" cy="175323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50000"/>
              </a:lnSpc>
            </a:pPr>
            <a:r>
              <a:rPr lang="en-US" altLang="zh-CN" sz="2400">
                <a:solidFill>
                  <a:srgbClr val="606060"/>
                </a:solidFill>
                <a:latin typeface="宋体" panose="02010600030101010101" pitchFamily="2" charset="-122"/>
              </a:rPr>
              <a:t>1.</a:t>
            </a:r>
            <a:r>
              <a:rPr lang="zh-CN" altLang="en-US" sz="2400">
                <a:solidFill>
                  <a:srgbClr val="606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了解消化系统组成和功能</a:t>
            </a:r>
            <a:endParaRPr lang="zh-CN" altLang="en-US" sz="2400">
              <a:solidFill>
                <a:srgbClr val="606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solidFill>
                  <a:srgbClr val="606060"/>
                </a:solidFill>
                <a:latin typeface="宋体" panose="02010600030101010101" pitchFamily="2" charset="-122"/>
              </a:rPr>
              <a:t>2.</a:t>
            </a:r>
            <a:r>
              <a:rPr lang="zh-CN" altLang="zh-CN" sz="2400">
                <a:solidFill>
                  <a:srgbClr val="606060"/>
                </a:solidFill>
                <a:latin typeface="宋体" panose="02010600030101010101" pitchFamily="2" charset="-122"/>
                <a:ea typeface="宋体" panose="02010600030101010101" pitchFamily="2" charset="-122"/>
                <a:sym typeface="黑体" panose="02010609060101010101" pitchFamily="49" charset="-122"/>
              </a:rPr>
              <a:t>熟识消化器官位置、形态结构；</a:t>
            </a:r>
            <a:endParaRPr lang="zh-CN" altLang="zh-CN" sz="2400">
              <a:solidFill>
                <a:srgbClr val="606060"/>
              </a:solidFill>
              <a:latin typeface="宋体" panose="02010600030101010101" pitchFamily="2" charset="-122"/>
              <a:ea typeface="宋体" panose="02010600030101010101" pitchFamily="2" charset="-122"/>
              <a:sym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solidFill>
                  <a:srgbClr val="606060"/>
                </a:solidFill>
                <a:latin typeface="宋体" panose="02010600030101010101" pitchFamily="2" charset="-122"/>
              </a:rPr>
              <a:t>3.</a:t>
            </a:r>
            <a:r>
              <a:rPr lang="zh-CN" altLang="en-US" sz="2400">
                <a:solidFill>
                  <a:srgbClr val="606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能识别主要消化器官在体表投影和形态结构；</a:t>
            </a:r>
            <a:endParaRPr lang="zh-CN" altLang="en-US" sz="2400">
              <a:solidFill>
                <a:srgbClr val="606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178685" y="824230"/>
            <a:ext cx="8253730" cy="69240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>
              <a:spcBef>
                <a:spcPct val="50000"/>
              </a:spcBef>
              <a:defRPr sz="2400">
                <a:solidFill>
                  <a:srgbClr val="5F5F5F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50000"/>
              </a:spcBef>
              <a:defRPr sz="2400">
                <a:solidFill>
                  <a:srgbClr val="5F5F5F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50000"/>
              </a:spcBef>
              <a:defRPr sz="2400">
                <a:solidFill>
                  <a:srgbClr val="5F5F5F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50000"/>
              </a:spcBef>
              <a:defRPr sz="2400">
                <a:solidFill>
                  <a:srgbClr val="5F5F5F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50000"/>
              </a:spcBef>
              <a:defRPr sz="2400">
                <a:solidFill>
                  <a:srgbClr val="5F5F5F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5F5F5F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5F5F5F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5F5F5F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5F5F5F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</a:rPr>
              <a:t>一、消化生理</a:t>
            </a: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</a:rPr>
              <a:t>（一）消化方式</a:t>
            </a: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</a:rPr>
              <a:t>1.</a:t>
            </a: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</a:rPr>
              <a:t>机械（物理）消化：</a:t>
            </a: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借助管壁肌肉收缩和舒张</a:t>
            </a: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</a:rPr>
              <a:t>改变饲料物理性状的消化方式。</a:t>
            </a: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平滑肌特点：兴奋性低、收缩慢、伸展性大、不易疲</a:t>
            </a:r>
            <a:r>
              <a:rPr lang="zh-CN" altLang="en-US" b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劳、</a:t>
            </a: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             自动节律性。</a:t>
            </a: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   作用：咀嚼、混合、后送</a:t>
            </a: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</a:rPr>
              <a:t>2.</a:t>
            </a: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</a:rPr>
              <a:t>化学性消化：借助消化液中酶作用改变</a:t>
            </a: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饲料物质</a:t>
            </a: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</a:rPr>
              <a:t>化学</a:t>
            </a: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</a:rPr>
              <a:t>    结构</a:t>
            </a: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    蛋白质   蛋白酶    氨基酸</a:t>
            </a: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    糖类     糖酶      葡萄糖</a:t>
            </a: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    脂肪     脂肪酶    脂肪酸</a:t>
            </a:r>
            <a:r>
              <a:rPr kumimoji="0" lang="zh-CN" altLang="zh-CN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+</a:t>
            </a: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甘油</a:t>
            </a: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</p:txBody>
      </p:sp>
      <p:sp>
        <p:nvSpPr>
          <p:cNvPr id="4" name="右箭头 3"/>
          <p:cNvSpPr/>
          <p:nvPr/>
        </p:nvSpPr>
        <p:spPr>
          <a:xfrm>
            <a:off x="4321175" y="5608320"/>
            <a:ext cx="1531938" cy="76200"/>
          </a:xfrm>
          <a:prstGeom prst="rightArrow">
            <a:avLst/>
          </a:prstGeom>
          <a:ln>
            <a:noFill/>
          </a:ln>
        </p:spPr>
        <p:style>
          <a:lnRef idx="2">
            <a:srgbClr val="FFC000">
              <a:shade val="50000"/>
            </a:srgbClr>
          </a:lnRef>
          <a:fillRef idx="1">
            <a:srgbClr val="FFC000"/>
          </a:fillRef>
          <a:effectRef idx="0">
            <a:srgbClr val="FFC000"/>
          </a:effectRef>
          <a:fontRef idx="minor">
            <a:sysClr val="window" lastClr="FFFFFF"/>
          </a:fontRef>
        </p:style>
        <p:txBody>
          <a:bodyPr anchor="ctr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ea"/>
            </a:endParaRPr>
          </a:p>
        </p:txBody>
      </p:sp>
      <p:sp>
        <p:nvSpPr>
          <p:cNvPr id="3" name="右箭头 2"/>
          <p:cNvSpPr/>
          <p:nvPr/>
        </p:nvSpPr>
        <p:spPr>
          <a:xfrm>
            <a:off x="4258310" y="6007100"/>
            <a:ext cx="1531938" cy="76200"/>
          </a:xfrm>
          <a:prstGeom prst="rightArrow">
            <a:avLst/>
          </a:prstGeom>
          <a:ln>
            <a:noFill/>
          </a:ln>
        </p:spPr>
        <p:style>
          <a:lnRef idx="2">
            <a:srgbClr val="FFC000">
              <a:shade val="50000"/>
            </a:srgbClr>
          </a:lnRef>
          <a:fillRef idx="1">
            <a:srgbClr val="FFC000"/>
          </a:fillRef>
          <a:effectRef idx="0">
            <a:srgbClr val="FFC000"/>
          </a:effectRef>
          <a:fontRef idx="minor">
            <a:sysClr val="window" lastClr="FFFFFF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ea"/>
            </a:endParaRPr>
          </a:p>
        </p:txBody>
      </p:sp>
      <p:sp>
        <p:nvSpPr>
          <p:cNvPr id="5" name="右箭头 4"/>
          <p:cNvSpPr/>
          <p:nvPr/>
        </p:nvSpPr>
        <p:spPr>
          <a:xfrm>
            <a:off x="4169410" y="6292215"/>
            <a:ext cx="1531938" cy="76200"/>
          </a:xfrm>
          <a:prstGeom prst="rightArrow">
            <a:avLst/>
          </a:prstGeom>
          <a:ln>
            <a:noFill/>
          </a:ln>
        </p:spPr>
        <p:style>
          <a:lnRef idx="2">
            <a:srgbClr val="FFC000">
              <a:shade val="50000"/>
            </a:srgbClr>
          </a:lnRef>
          <a:fillRef idx="1">
            <a:srgbClr val="FFC000"/>
          </a:fillRef>
          <a:effectRef idx="0">
            <a:srgbClr val="FFC000"/>
          </a:effectRef>
          <a:fontRef idx="minor">
            <a:sysClr val="window" lastClr="FFFFFF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319020" y="999490"/>
            <a:ext cx="7200265" cy="415417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spcBef>
                <a:spcPct val="50000"/>
              </a:spcBef>
              <a:defRPr sz="2400">
                <a:solidFill>
                  <a:srgbClr val="5F5F5F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50000"/>
              </a:spcBef>
              <a:defRPr sz="2400">
                <a:solidFill>
                  <a:srgbClr val="5F5F5F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50000"/>
              </a:spcBef>
              <a:defRPr sz="2400">
                <a:solidFill>
                  <a:srgbClr val="5F5F5F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50000"/>
              </a:spcBef>
              <a:defRPr sz="2400">
                <a:solidFill>
                  <a:srgbClr val="5F5F5F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50000"/>
              </a:spcBef>
              <a:defRPr sz="2400">
                <a:solidFill>
                  <a:srgbClr val="5F5F5F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5F5F5F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5F5F5F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5F5F5F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5F5F5F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</a:t>
            </a: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酶：为蛋白质，多为水解酶，具特异性、高效性</a:t>
            </a: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影响活性因素：</a:t>
            </a: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激活剂：酶原（无活性）→酶（有活性）</a:t>
            </a: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激动剂：加强酶活性</a:t>
            </a: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抑制剂：降低酶活性</a:t>
            </a: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温度：</a:t>
            </a: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PH</a:t>
            </a: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值：</a:t>
            </a: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3.</a:t>
            </a: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生物性消化：（瘤胃、大肠）</a:t>
            </a: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  </a:t>
            </a: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 经</a:t>
            </a: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微生物发酵作用</a:t>
            </a: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改变饲料物质的化学结构。</a:t>
            </a: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   </a:t>
            </a:r>
            <a:endParaRPr kumimoji="0" lang="zh-CN" altLang="en-US" b="1" i="0" u="none" strike="noStrike" kern="1200" cap="none" spc="0" normalizeH="0" baseline="0" noProof="1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6257" name="文本框 1"/>
          <p:cNvSpPr txBox="1"/>
          <p:nvPr/>
        </p:nvSpPr>
        <p:spPr>
          <a:xfrm>
            <a:off x="2207260" y="1014730"/>
            <a:ext cx="7949565" cy="43383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>
              <a:buClrTx/>
              <a:buSzTx/>
              <a:buFontTx/>
              <a:defRPr/>
            </a:pPr>
            <a:r>
              <a:rPr kumimoji="0" lang="zh-CN" altLang="en-US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（二）消化道各部位的消化特点</a:t>
            </a:r>
            <a:endParaRPr kumimoji="0" lang="zh-CN" altLang="en-US" sz="2400" b="1" kern="1200" cap="none" spc="0" normalizeH="0" baseline="0" noProof="1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R="0" defTabSz="914400">
              <a:buClrTx/>
              <a:buSzTx/>
              <a:buFontTx/>
              <a:defRPr/>
            </a:pPr>
            <a:r>
              <a:rPr kumimoji="0" lang="en-US" altLang="zh-CN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1.</a:t>
            </a:r>
            <a:r>
              <a:rPr kumimoji="0" lang="zh-CN" altLang="en-US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口腔消化：</a:t>
            </a:r>
            <a:endParaRPr kumimoji="0" lang="zh-CN" altLang="en-US" sz="2400" b="1" kern="1200" cap="none" spc="0" normalizeH="0" baseline="0" noProof="1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 marR="0" defTabSz="914400">
              <a:buClrTx/>
              <a:buSzTx/>
              <a:buFontTx/>
              <a:defRPr/>
            </a:pPr>
            <a:r>
              <a:rPr kumimoji="0" lang="zh-CN" altLang="en-US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（</a:t>
            </a:r>
            <a:r>
              <a:rPr kumimoji="0" lang="en-US" altLang="zh-CN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1</a:t>
            </a:r>
            <a:r>
              <a:rPr kumimoji="0" lang="zh-CN" altLang="en-US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）机械性消化为主：采食、咀嚼（磨碎、混合、助分</a:t>
            </a:r>
            <a:endParaRPr kumimoji="0" lang="zh-CN" altLang="en-US" sz="2400" b="1" kern="1200" cap="none" spc="0" normalizeH="0" baseline="0" noProof="1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 marR="0" defTabSz="914400">
              <a:buClrTx/>
              <a:buSzTx/>
              <a:buFontTx/>
              <a:defRPr/>
            </a:pPr>
            <a:r>
              <a:rPr kumimoji="0" lang="zh-CN" altLang="en-US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                               泌）</a:t>
            </a:r>
            <a:endParaRPr kumimoji="0" lang="zh-CN" altLang="en-US" sz="2400" b="1" kern="1200" cap="none" spc="0" normalizeH="0" baseline="0" noProof="1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 marR="0" defTabSz="914400">
              <a:buClrTx/>
              <a:buSzTx/>
              <a:buFontTx/>
              <a:defRPr/>
            </a:pPr>
            <a:r>
              <a:rPr kumimoji="0" lang="zh-CN" altLang="en-US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（</a:t>
            </a:r>
            <a:r>
              <a:rPr kumimoji="0" lang="en-US" altLang="zh-CN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2</a:t>
            </a:r>
            <a:r>
              <a:rPr kumimoji="0" lang="zh-CN" altLang="en-US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）化学性消化：唾液（牛碱性，润湿软化、灭菌、分</a:t>
            </a:r>
            <a:endParaRPr kumimoji="0" lang="zh-CN" altLang="en-US" sz="2400" b="1" kern="1200" cap="none" spc="0" normalizeH="0" baseline="0" noProof="1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 marR="0" defTabSz="914400">
              <a:buClrTx/>
              <a:buSzTx/>
              <a:buFontTx/>
              <a:defRPr/>
            </a:pPr>
            <a:r>
              <a:rPr kumimoji="0" lang="zh-CN" altLang="en-US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                解、中和胃酸、散热）</a:t>
            </a:r>
            <a:endParaRPr kumimoji="0" lang="zh-CN" altLang="en-US" sz="2400" b="1" kern="1200" cap="none" spc="0" normalizeH="0" baseline="0" noProof="1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 marR="0" defTabSz="914400">
              <a:buClrTx/>
              <a:buSzTx/>
              <a:buFontTx/>
              <a:defRPr/>
            </a:pPr>
            <a:r>
              <a:rPr kumimoji="0" lang="en-US" altLang="zh-CN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2.咽和食管的消化</a:t>
            </a:r>
            <a:r>
              <a:rPr kumimoji="0" lang="zh-CN" altLang="en-US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：无</a:t>
            </a:r>
            <a:r>
              <a:rPr kumimoji="0" lang="en-US" altLang="zh-CN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消化</a:t>
            </a:r>
            <a:r>
              <a:rPr kumimoji="0" lang="zh-CN" altLang="en-US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，助后送</a:t>
            </a:r>
            <a:r>
              <a:rPr kumimoji="0" lang="en-US" altLang="zh-CN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kumimoji="0" lang="en-US" altLang="zh-CN" sz="2400" b="1" kern="1200" cap="none" spc="0" normalizeH="0" baseline="0" noProof="1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R="0" defTabSz="914400">
              <a:buClrTx/>
              <a:buSzTx/>
              <a:buFontTx/>
              <a:defRPr/>
            </a:pPr>
            <a:r>
              <a:rPr kumimoji="0" lang="en-US" altLang="zh-CN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3.胃的消化</a:t>
            </a:r>
            <a:endParaRPr kumimoji="0" lang="en-US" altLang="zh-CN" sz="2400" b="1" kern="1200" cap="none" spc="0" normalizeH="0" baseline="0" noProof="1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R="0" defTabSz="914400">
              <a:buClrTx/>
              <a:buSzTx/>
              <a:buFontTx/>
              <a:defRPr/>
            </a:pPr>
            <a:r>
              <a:rPr kumimoji="0" lang="zh-CN" altLang="en-US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kumimoji="0" lang="en-US" altLang="zh-CN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kumimoji="0" lang="zh-CN" altLang="en-US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kumimoji="0" lang="en-US" altLang="zh-CN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单胃的消化</a:t>
            </a:r>
            <a:endParaRPr kumimoji="0" lang="en-US" altLang="zh-CN" sz="2400" b="1" kern="1200" cap="none" spc="0" normalizeH="0" baseline="0" noProof="1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L="514350" marR="0" indent="-514350" defTabSz="914400">
              <a:buClrTx/>
              <a:buSzTx/>
              <a:buFont typeface="黑体" panose="02010609060101010101" pitchFamily="49" charset="-122"/>
              <a:buAutoNum type="circleNumDbPlain"/>
              <a:defRPr/>
            </a:pPr>
            <a:r>
              <a:rPr kumimoji="0" lang="zh-CN" altLang="en-US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化学性消化：胃液中蛋白酶初步分解蛋白质</a:t>
            </a:r>
            <a:endParaRPr kumimoji="0" lang="zh-CN" altLang="en-US" sz="2400" b="1" kern="1200" cap="none" spc="0" normalizeH="0" baseline="0" noProof="1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L="514350" marR="0" indent="-514350" defTabSz="914400">
              <a:spcBef>
                <a:spcPct val="50000"/>
              </a:spcBef>
              <a:buClrTx/>
              <a:buSzTx/>
              <a:buFont typeface="黑体" panose="02010609060101010101" pitchFamily="49" charset="-122"/>
              <a:buAutoNum type="circleNumDbPlain"/>
              <a:defRPr/>
            </a:pPr>
            <a:r>
              <a:rPr kumimoji="0" lang="zh-CN" altLang="en-US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胃液：</a:t>
            </a:r>
            <a:r>
              <a:rPr kumimoji="0" lang="zh-CN" altLang="en-US" sz="2400" b="1" kern="1200" cap="none" spc="0" normalizeH="0" baseline="0" noProof="1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胃腺分泌的无色透明酸性液体</a:t>
            </a:r>
            <a:endParaRPr kumimoji="0" lang="zh-CN" altLang="en-US" sz="2400" b="1" kern="1200" cap="none" spc="0" normalizeH="0" baseline="0" noProof="1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3665" name="文本框 2"/>
          <p:cNvSpPr txBox="1"/>
          <p:nvPr/>
        </p:nvSpPr>
        <p:spPr>
          <a:xfrm>
            <a:off x="2118995" y="735965"/>
            <a:ext cx="9021763" cy="618553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  <a:buSzTx/>
            </a:pPr>
            <a:r>
              <a:rPr lang="en-US" altLang="zh-CN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胃液组成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Bef>
                <a:spcPct val="50000"/>
              </a:spcBef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    水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Bef>
                <a:spcPct val="50000"/>
              </a:spcBef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    盐酸：致活蛋白酶原、助蛋白分解及吸收、分泌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Bef>
                <a:spcPct val="50000"/>
              </a:spcBef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    消化</a:t>
            </a: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酶：胃蛋白酶、凝乳酶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>
              <a:spcBef>
                <a:spcPct val="50000"/>
              </a:spcBef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       蛋白质→蛋白䏡</a:t>
            </a:r>
            <a:r>
              <a:rPr lang="en-US" altLang="zh-CN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+</a:t>
            </a: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蛋白胨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>
              <a:spcBef>
                <a:spcPct val="50000"/>
              </a:spcBef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  粘蛋白：碱性、保护                               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Bef>
                <a:spcPct val="50000"/>
              </a:spcBef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）机械性消化：胃蠕动音呈流水音或含漱音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Bef>
                <a:spcPct val="50000"/>
              </a:spcBef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胃排空：食糜分批进入十二指肠的过程。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Bef>
                <a:spcPct val="50000"/>
              </a:spcBef>
              <a:buSzTx/>
            </a:pPr>
            <a:r>
              <a:rPr lang="en-US" altLang="zh-CN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                P</a:t>
            </a: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胃   &gt;  </a:t>
            </a:r>
            <a:r>
              <a:rPr lang="en-US" altLang="zh-CN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小肠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猪胃消化特点：连续性、分解蛋白质、年龄特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                           征明显。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Bef>
                <a:spcPct val="50000"/>
              </a:spcBef>
              <a:buSzTx/>
            </a:pP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2817" name="文本框 99"/>
          <p:cNvSpPr txBox="1"/>
          <p:nvPr/>
        </p:nvSpPr>
        <p:spPr>
          <a:xfrm>
            <a:off x="1999615" y="687070"/>
            <a:ext cx="8180705" cy="63684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>
              <a:buClrTx/>
              <a:buSzTx/>
              <a:buFontTx/>
              <a:defRPr/>
            </a:pPr>
            <a:r>
              <a:rPr kumimoji="0" lang="zh-CN" altLang="en-US" sz="2400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（2）</a:t>
            </a: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多室胃的消化：主要区别在前胃。</a:t>
            </a:r>
            <a:endParaRPr kumimoji="0" lang="zh-CN" altLang="en-US" sz="2400" b="1" kern="1200" cap="none" spc="0" normalizeH="0" baseline="0" noProof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R="0" defTabSz="914400">
              <a:buClrTx/>
              <a:buSzTx/>
              <a:buFontTx/>
              <a:defRPr/>
            </a:pP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       前胃机械性运动 </a:t>
            </a:r>
            <a:endParaRPr kumimoji="0" lang="zh-CN" altLang="en-US" sz="2400" b="1" kern="1200" cap="none" spc="0" normalizeH="0" baseline="0" noProof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R="0" defTabSz="914400">
              <a:buClrTx/>
              <a:buSzTx/>
              <a:buFontTx/>
              <a:defRPr/>
            </a:pP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        反刍</a:t>
            </a:r>
            <a:endParaRPr kumimoji="0" lang="zh-CN" altLang="en-US" sz="2400" b="1" kern="1200" cap="none" spc="0" normalizeH="0" baseline="0" noProof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R="0" defTabSz="914400">
              <a:buClrTx/>
              <a:buSzTx/>
              <a:buFontTx/>
              <a:defRPr/>
            </a:pP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        食管沟反射</a:t>
            </a:r>
            <a:endParaRPr kumimoji="0" lang="zh-CN" altLang="en-US" sz="2400" b="1" kern="1200" cap="none" spc="0" normalizeH="0" baseline="0" noProof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R="0" defTabSz="914400">
              <a:buClrTx/>
              <a:buSzTx/>
              <a:buFontTx/>
              <a:defRPr/>
            </a:pP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        瘤胃</a:t>
            </a: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微生物</a:t>
            </a: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作用。</a:t>
            </a:r>
            <a:endParaRPr kumimoji="0" lang="zh-CN" altLang="en-US" sz="2400" b="1" kern="1200" cap="none" spc="0" normalizeH="0" baseline="0" noProof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R="0" defTabSz="914400">
              <a:buClrTx/>
              <a:buSzTx/>
              <a:buFontTx/>
              <a:defRPr/>
            </a:pP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瘤胃微生物独特作用：</a:t>
            </a:r>
            <a:endParaRPr kumimoji="0" lang="zh-CN" altLang="en-US" sz="2400" b="1" kern="1200" cap="none" spc="0" normalizeH="0" baseline="0" noProof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R="0" defTabSz="914400">
              <a:buClrTx/>
              <a:buSzTx/>
              <a:buFont typeface="Arial" panose="020B0604020202020204" pitchFamily="34" charset="0"/>
              <a:buAutoNum type="circleNumDbPlain"/>
              <a:defRPr/>
            </a:pP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    生物性消化：瘤胃、大肠</a:t>
            </a:r>
            <a:endParaRPr kumimoji="0" lang="zh-CN" altLang="en-US" sz="2400" b="1" kern="1200" cap="none" spc="0" normalizeH="0" baseline="0" noProof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R="0" defTabSz="914400">
              <a:buClrTx/>
              <a:buSzTx/>
              <a:buFontTx/>
              <a:defRPr/>
            </a:pP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     特点：经微生物作用分解粗纤维和干物质，改变饲料</a:t>
            </a:r>
            <a:endParaRPr kumimoji="0" lang="zh-CN" altLang="en-US" sz="2400" b="1" kern="1200" cap="none" spc="0" normalizeH="0" baseline="0" noProof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R="0" defTabSz="914400">
              <a:buClrTx/>
              <a:buSzTx/>
              <a:buFontTx/>
              <a:defRPr/>
            </a:pP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               物质化学结构。</a:t>
            </a:r>
            <a:endParaRPr kumimoji="0" lang="zh-CN" altLang="en-US" sz="2400" b="1" kern="1200" cap="none" spc="0" normalizeH="0" baseline="0" noProof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R="0" defTabSz="914400">
              <a:lnSpc>
                <a:spcPct val="120000"/>
              </a:lnSpc>
              <a:spcBef>
                <a:spcPct val="20000"/>
              </a:spcBef>
              <a:buClrTx/>
              <a:buSzTx/>
              <a:buFontTx/>
              <a:defRPr/>
            </a:pPr>
            <a:r>
              <a:rPr kumimoji="0" lang="en-US" altLang="zh-CN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A</a:t>
            </a: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纤维素分解和利用：纤维素</a:t>
            </a: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→</a:t>
            </a:r>
            <a:r>
              <a:rPr kumimoji="0" lang="en-US" altLang="zh-CN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VFA+CH4+CO2</a:t>
            </a:r>
            <a:endParaRPr kumimoji="0" lang="zh-CN" altLang="en-US" sz="2400" b="1" kern="1200" cap="none" spc="0" normalizeH="0" baseline="0" noProof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R="0" defTabSz="914400">
              <a:lnSpc>
                <a:spcPct val="120000"/>
              </a:lnSpc>
              <a:spcBef>
                <a:spcPct val="20000"/>
              </a:spcBef>
              <a:buClrTx/>
              <a:buSzTx/>
              <a:buFontTx/>
              <a:defRPr/>
            </a:pPr>
            <a:r>
              <a:rPr kumimoji="0" lang="en-US" altLang="zh-CN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B.</a:t>
            </a: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其他糖类分解和合成：糖类</a:t>
            </a: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→</a:t>
            </a:r>
            <a:r>
              <a:rPr kumimoji="0" lang="en-US" altLang="zh-CN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VFA+CH3+CO2</a:t>
            </a:r>
            <a:endParaRPr kumimoji="0" lang="zh-CN" altLang="en-US" sz="2400" b="1" kern="1200" cap="none" spc="0" normalizeH="0" baseline="0" noProof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R="0" defTabSz="914400">
              <a:lnSpc>
                <a:spcPct val="120000"/>
              </a:lnSpc>
              <a:spcBef>
                <a:spcPct val="20000"/>
              </a:spcBef>
              <a:buClrTx/>
              <a:buSzTx/>
              <a:buFontTx/>
              <a:defRPr/>
            </a:pPr>
            <a:r>
              <a:rPr kumimoji="0" lang="en-US" altLang="zh-CN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C.</a:t>
            </a: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蛋白质分解和合成：蛋白质</a:t>
            </a: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→氨基酸   </a:t>
            </a:r>
            <a:r>
              <a:rPr kumimoji="0" lang="en-US" altLang="zh-CN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VFA+NH3+CO2</a:t>
            </a:r>
            <a:endParaRPr kumimoji="0" lang="zh-CN" altLang="en-US" sz="2400" b="1" kern="1200" cap="none" spc="0" normalizeH="0" baseline="0" noProof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R="0" defTabSz="914400">
              <a:lnSpc>
                <a:spcPct val="120000"/>
              </a:lnSpc>
              <a:spcBef>
                <a:spcPct val="20000"/>
              </a:spcBef>
              <a:buClrTx/>
              <a:buSzTx/>
              <a:buFontTx/>
              <a:defRPr/>
            </a:pPr>
            <a:r>
              <a:rPr kumimoji="0" lang="en-US" altLang="zh-CN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D.</a:t>
            </a: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脂类的消化：</a:t>
            </a: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脂肪 </a:t>
            </a: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→</a:t>
            </a: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脂肪酸</a:t>
            </a:r>
            <a:r>
              <a:rPr kumimoji="0" lang="en-US" altLang="zh-CN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+</a:t>
            </a: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甘油</a:t>
            </a:r>
            <a:endParaRPr kumimoji="0" lang="en-US" altLang="zh-CN" sz="2400" b="1" kern="1200" cap="none" spc="0" normalizeH="0" baseline="0" noProof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R="0" defTabSz="914400">
              <a:lnSpc>
                <a:spcPct val="120000"/>
              </a:lnSpc>
              <a:spcBef>
                <a:spcPct val="20000"/>
              </a:spcBef>
              <a:buClrTx/>
              <a:buSzTx/>
              <a:buFontTx/>
              <a:defRPr/>
            </a:pPr>
            <a:r>
              <a:rPr kumimoji="0" lang="en-US" altLang="zh-CN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E</a:t>
            </a: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维生素的合成：</a:t>
            </a:r>
            <a:r>
              <a:rPr kumimoji="0" lang="en-US" altLang="zh-CN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VitB</a:t>
            </a: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kumimoji="0" lang="en-US" altLang="zh-CN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K</a:t>
            </a: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kumimoji="0" lang="en-US" altLang="zh-CN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C</a:t>
            </a:r>
            <a:r>
              <a:rPr kumimoji="0" lang="zh-CN" altLang="en-US" sz="2400" b="1" kern="1200" cap="none" spc="0" normalizeH="0" baseline="0" noProof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等</a:t>
            </a:r>
            <a:endParaRPr kumimoji="0" lang="en-US" altLang="zh-CN" sz="2400" b="1" kern="1200" cap="none" spc="0" normalizeH="0" baseline="0" noProof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marR="0" defTabSz="914400">
              <a:buClrTx/>
              <a:buSzTx/>
              <a:buFontTx/>
              <a:defRPr/>
            </a:pPr>
            <a:endParaRPr kumimoji="0" lang="en-US" altLang="zh-CN" sz="2400" b="1" kern="1200" cap="none" spc="0" normalizeH="0" baseline="0" noProof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cxnSp>
        <p:nvCxnSpPr>
          <p:cNvPr id="4" name="直接箭头连接符 3"/>
          <p:cNvCxnSpPr/>
          <p:nvPr/>
        </p:nvCxnSpPr>
        <p:spPr>
          <a:xfrm flipV="1">
            <a:off x="7364730" y="5373370"/>
            <a:ext cx="279400" cy="2063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rgbClr val="FFC000"/>
          </a:lnRef>
          <a:fillRef idx="0">
            <a:srgbClr val="FFC000"/>
          </a:fillRef>
          <a:effectRef idx="0">
            <a:srgbClr val="FFC000"/>
          </a:effectRef>
          <a:fontRef idx="minor">
            <a:srgbClr val="5F5F5F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5713" name="文本框 1"/>
          <p:cNvSpPr txBox="1"/>
          <p:nvPr/>
        </p:nvSpPr>
        <p:spPr>
          <a:xfrm>
            <a:off x="2131695" y="972820"/>
            <a:ext cx="9021763" cy="452310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  <a:scene3d>
              <a:camera prst="orthographicFront"/>
              <a:lightRig rig="threePt" dir="t"/>
            </a:scene3d>
          </a:bodyPr>
          <a:p>
            <a:pPr>
              <a:buSzTx/>
            </a:pP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②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前胃运动机械性消化：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rgbClr val="5F5F5F">
                    <a:alpha val="40000"/>
                  </a:srgbClr>
                </a:outerShdw>
              </a:effectLst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前胃运动顺序：网胃 → 瘤胃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→ 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瓣胃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rgbClr val="5F5F5F">
                    <a:alpha val="40000"/>
                  </a:srgbClr>
                </a:outerShdw>
              </a:effectLst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网胃运动：两次收缩，先弱后强（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20-30S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）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/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次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rgbClr val="5F5F5F">
                    <a:alpha val="40000"/>
                  </a:srgbClr>
                </a:outerShdw>
              </a:effectLst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瘤胃运动：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A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波：瘤胃前庭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→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 背囊 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→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  腹囊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rgbClr val="5F5F5F">
                    <a:alpha val="40000"/>
                  </a:srgbClr>
                </a:outerShdw>
              </a:effectLst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               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波：后腹盲囊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→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后背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盲囊→前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背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盲囊→主盲囊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rgbClr val="5F5F5F">
                    <a:alpha val="40000"/>
                  </a:srgbClr>
                </a:outerShdw>
              </a:effectLst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                  蠕动音：沙沙音或远炮音，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2-3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次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/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分钟 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rgbClr val="5F5F5F">
                    <a:alpha val="40000"/>
                  </a:srgbClr>
                </a:outerShdw>
              </a:effectLst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③食管沟作用：幼龄牛，成年消失。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rgbClr val="5F5F5F">
                    <a:alpha val="40000"/>
                  </a:srgbClr>
                </a:outerShdw>
              </a:effectLst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ClrTx/>
              <a:buSzTx/>
              <a:buFont typeface="Arial" panose="020B0604020202020204" pitchFamily="34" charset="0"/>
              <a:buAutoNum type="circleNumDbPlain" startAt="4"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反刍：特有，胃内容物逆吐回口腔经充分咀嚼再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咽下的过程。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rgbClr val="5F5F5F">
                    <a:alpha val="40000"/>
                  </a:srgbClr>
                </a:outerShdw>
              </a:effectLst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             食后半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h-1h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出现，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40-50min/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次，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6-8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次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天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rgbClr val="5F5F5F">
                    <a:alpha val="40000"/>
                  </a:srgbClr>
                </a:outerShdw>
              </a:effectLst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             作用：助消化、中和、混合、促分泌等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rgbClr val="5F5F5F">
                    <a:alpha val="40000"/>
                  </a:srgbClr>
                </a:outerShdw>
              </a:effectLst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ClrTx/>
              <a:buSzTx/>
              <a:buFont typeface="Arial" panose="020B0604020202020204" pitchFamily="34" charset="0"/>
              <a:buAutoNum type="circleNumDbPlain" startAt="5"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嗳气：瘤胃内气体经口排出的过程。产气与排气量相当。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rgbClr val="5F5F5F">
                    <a:alpha val="40000"/>
                  </a:srgbClr>
                </a:outerShdw>
              </a:effectLst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）皱胃消化：同猪胃，收缩沿胃底部 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→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rgbClr val="5F5F5F">
                      <a:alpha val="40000"/>
                    </a:srgbClr>
                  </a:outerShdw>
                </a:effectLst>
                <a:latin typeface="宋体" panose="02010600030101010101" pitchFamily="2" charset="-122"/>
                <a:cs typeface="宋体" panose="02010600030101010101" pitchFamily="2" charset="-122"/>
              </a:rPr>
              <a:t>  幽门部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rgbClr val="5F5F5F">
                    <a:alpha val="40000"/>
                  </a:srgbClr>
                </a:outerShdw>
              </a:effectLst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6737" name="文本框 1"/>
          <p:cNvSpPr txBox="1"/>
          <p:nvPr/>
        </p:nvSpPr>
        <p:spPr>
          <a:xfrm>
            <a:off x="1731645" y="790575"/>
            <a:ext cx="8120380" cy="62217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buSzTx/>
            </a:pPr>
            <a:r>
              <a:rPr lang="en-US" altLang="zh-CN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4.</a:t>
            </a: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小肠的消化：及吸收的主要部位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（</a:t>
            </a:r>
            <a:r>
              <a:rPr lang="en-US" altLang="zh-CN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1</a:t>
            </a: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）化学性消化：大部分物质都在小肠内消化。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 消化液多：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   胰液：碱性，分解蛋白质、淀粉、脂肪）、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   胆汁：暗绿或橙黄，碱性，参与脂肪消化吸收（脂溶）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  <a:sym typeface="黑体" panose="02010609060101010101" pitchFamily="49" charset="-122"/>
            </a:endParaRPr>
          </a:p>
          <a:p>
            <a:pPr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   小肠液：碱性、分解蛋白质、脂肪、糖类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   表面积大：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ct val="50000"/>
              </a:spcBef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     小肠长： 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）机械性运动： 节律性分节运动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                  蠕动和逆蠕动：流水音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                  钟摆运动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r>
              <a:rPr lang="en-US" altLang="zh-CN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.5</a:t>
            </a: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大肠的消化：</a:t>
            </a: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  <a:sym typeface="黑体" panose="02010609060101010101" pitchFamily="49" charset="-122"/>
              </a:rPr>
              <a:t>无</a:t>
            </a: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化学消化，碱性肠液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               机械性消化：大肠蠕动慢弱。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                           蠕动音：同瘤胃。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r>
              <a:rPr lang="zh-CN" altLang="en-US" sz="2400" b="1" dirty="0">
                <a:solidFill>
                  <a:sysClr val="window" lastClr="FFFFFF">
                    <a:lumMod val="50000"/>
                  </a:sysClr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              大肠生物性消化：同瘤胃</a:t>
            </a: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SzTx/>
            </a:pPr>
            <a:endParaRPr lang="zh-CN" altLang="en-US" sz="2400" b="1" dirty="0">
              <a:solidFill>
                <a:sysClr val="window" lastClr="FFFFFF">
                  <a:lumMod val="50000"/>
                </a:sysClr>
              </a:solidFill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左大括号 1"/>
          <p:cNvSpPr/>
          <p:nvPr/>
        </p:nvSpPr>
        <p:spPr>
          <a:xfrm rot="10800000" flipH="1">
            <a:off x="3821430" y="5224145"/>
            <a:ext cx="119063" cy="1190625"/>
          </a:xfrm>
          <a:prstGeom prst="leftBrace">
            <a:avLst/>
          </a:prstGeom>
        </p:spPr>
        <p:style>
          <a:lnRef idx="1">
            <a:srgbClr val="FFC000"/>
          </a:lnRef>
          <a:fillRef idx="0">
            <a:srgbClr val="FFC000"/>
          </a:fillRef>
          <a:effectRef idx="0">
            <a:srgbClr val="FFC000"/>
          </a:effectRef>
          <a:fontRef idx="minor">
            <a:srgbClr val="5F5F5F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rgbClr val="5F5F5F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ea"/>
            </a:endParaRPr>
          </a:p>
        </p:txBody>
      </p:sp>
      <p:sp>
        <p:nvSpPr>
          <p:cNvPr id="3" name="左大括号 2"/>
          <p:cNvSpPr/>
          <p:nvPr/>
        </p:nvSpPr>
        <p:spPr>
          <a:xfrm rot="10800000" flipH="1">
            <a:off x="4399915" y="4030345"/>
            <a:ext cx="104140" cy="859790"/>
          </a:xfrm>
          <a:prstGeom prst="leftBrace">
            <a:avLst/>
          </a:prstGeom>
        </p:spPr>
        <p:style>
          <a:lnRef idx="1">
            <a:srgbClr val="FFC000"/>
          </a:lnRef>
          <a:fillRef idx="0">
            <a:srgbClr val="FFC000"/>
          </a:fillRef>
          <a:effectRef idx="0">
            <a:srgbClr val="FFC000"/>
          </a:effectRef>
          <a:fontRef idx="minor">
            <a:srgbClr val="5F5F5F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rgbClr val="5F5F5F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ea"/>
            </a:endParaRPr>
          </a:p>
        </p:txBody>
      </p:sp>
      <p:sp>
        <p:nvSpPr>
          <p:cNvPr id="4" name="左大括号 3"/>
          <p:cNvSpPr/>
          <p:nvPr/>
        </p:nvSpPr>
        <p:spPr>
          <a:xfrm rot="10800000" flipH="1">
            <a:off x="2340610" y="2200910"/>
            <a:ext cx="119063" cy="1190625"/>
          </a:xfrm>
          <a:prstGeom prst="leftBrace">
            <a:avLst/>
          </a:prstGeom>
        </p:spPr>
        <p:style>
          <a:lnRef idx="1">
            <a:srgbClr val="FFC000"/>
          </a:lnRef>
          <a:fillRef idx="0">
            <a:srgbClr val="FFC000"/>
          </a:fillRef>
          <a:effectRef idx="0">
            <a:srgbClr val="FFC000"/>
          </a:effectRef>
          <a:fontRef idx="minor">
            <a:srgbClr val="5F5F5F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rgbClr val="5F5F5F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SPECIAL_SOURCE" val="bdnull"/>
</p:tagLst>
</file>

<file path=ppt/tags/tag2.xml><?xml version="1.0" encoding="utf-8"?>
<p:tagLst xmlns:p="http://schemas.openxmlformats.org/presentationml/2006/main">
  <p:tag name="KSO_WM_SPECIAL_SOURCE" val="bdnull"/>
</p:tagLst>
</file>

<file path=ppt/tags/tag3.xml><?xml version="1.0" encoding="utf-8"?>
<p:tagLst xmlns:p="http://schemas.openxmlformats.org/presentationml/2006/main">
  <p:tag name="KSO_WM_UNIT_TABLE_BEAUTIFY" val="smartTable{0e46a59c-fccc-4f73-b2b8-eb17164be4e5}"/>
</p:tagLst>
</file>

<file path=ppt/tags/tag4.xml><?xml version="1.0" encoding="utf-8"?>
<p:tagLst xmlns:p="http://schemas.openxmlformats.org/presentationml/2006/main">
  <p:tag name="KSO_WM_UNIT_TABLE_BEAUTIFY" val="smartTable{abc0720a-4d74-48fc-be0d-6cba99fc83df}"/>
</p:tagLst>
</file>

<file path=ppt/theme/theme1.xml><?xml version="1.0" encoding="utf-8"?>
<a:theme xmlns:a="http://schemas.openxmlformats.org/drawingml/2006/main" name="2_古瓶荷花">
  <a:themeElements>
    <a:clrScheme name="">
      <a:dk1>
        <a:srgbClr val="0033CC"/>
      </a:dk1>
      <a:lt1>
        <a:srgbClr val="FFFFFF"/>
      </a:lt1>
      <a:dk2>
        <a:srgbClr val="007572"/>
      </a:dk2>
      <a:lt2>
        <a:srgbClr val="C0C0C0"/>
      </a:lt2>
      <a:accent1>
        <a:srgbClr val="CCECFF"/>
      </a:accent1>
      <a:accent2>
        <a:srgbClr val="3399FF"/>
      </a:accent2>
      <a:accent3>
        <a:srgbClr val="FFFFFF"/>
      </a:accent3>
      <a:accent4>
        <a:srgbClr val="002AAF"/>
      </a:accent4>
      <a:accent5>
        <a:srgbClr val="E2F4FF"/>
      </a:accent5>
      <a:accent6>
        <a:srgbClr val="2D89E5"/>
      </a:accent6>
      <a:hlink>
        <a:srgbClr val="CC0066"/>
      </a:hlink>
      <a:folHlink>
        <a:srgbClr val="7D7DA9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33CC"/>
        </a:dk1>
        <a:lt1>
          <a:srgbClr val="FFFFFF"/>
        </a:lt1>
        <a:dk2>
          <a:srgbClr val="007572"/>
        </a:dk2>
        <a:lt2>
          <a:srgbClr val="C0C0C0"/>
        </a:lt2>
        <a:accent1>
          <a:srgbClr val="CCECFF"/>
        </a:accent1>
        <a:accent2>
          <a:srgbClr val="3399FF"/>
        </a:accent2>
        <a:accent3>
          <a:srgbClr val="FFFFFF"/>
        </a:accent3>
        <a:accent4>
          <a:srgbClr val="002AAF"/>
        </a:accent4>
        <a:accent5>
          <a:srgbClr val="E2F4FF"/>
        </a:accent5>
        <a:accent6>
          <a:srgbClr val="2D89E5"/>
        </a:accent6>
        <a:hlink>
          <a:srgbClr val="CC0066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7A77"/>
        </a:dk1>
        <a:lt1>
          <a:srgbClr val="EFF6EE"/>
        </a:lt1>
        <a:dk2>
          <a:srgbClr val="0066CC"/>
        </a:dk2>
        <a:lt2>
          <a:srgbClr val="C0C0C0"/>
        </a:lt2>
        <a:accent1>
          <a:srgbClr val="E7EEE6"/>
        </a:accent1>
        <a:accent2>
          <a:srgbClr val="FF9933"/>
        </a:accent2>
        <a:accent3>
          <a:srgbClr val="F5FAF5"/>
        </a:accent3>
        <a:accent4>
          <a:srgbClr val="006866"/>
        </a:accent4>
        <a:accent5>
          <a:srgbClr val="F1F5F0"/>
        </a:accent5>
        <a:accent6>
          <a:srgbClr val="E5892D"/>
        </a:accent6>
        <a:hlink>
          <a:srgbClr val="636395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CCFFCC"/>
        </a:lt1>
        <a:dk2>
          <a:srgbClr val="E88A00"/>
        </a:dk2>
        <a:lt2>
          <a:srgbClr val="C0C0C0"/>
        </a:lt2>
        <a:accent1>
          <a:srgbClr val="CCECFF"/>
        </a:accent1>
        <a:accent2>
          <a:srgbClr val="336600"/>
        </a:accent2>
        <a:accent3>
          <a:srgbClr val="E2FFE2"/>
        </a:accent3>
        <a:accent4>
          <a:srgbClr val="000000"/>
        </a:accent4>
        <a:accent5>
          <a:srgbClr val="E2F4FF"/>
        </a:accent5>
        <a:accent6>
          <a:srgbClr val="2D5B00"/>
        </a:accent6>
        <a:hlink>
          <a:srgbClr val="3333CC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CC3300"/>
        </a:dk2>
        <a:lt2>
          <a:srgbClr val="C0C0C0"/>
        </a:lt2>
        <a:accent1>
          <a:srgbClr val="FFFFCC"/>
        </a:accent1>
        <a:accent2>
          <a:srgbClr val="339933"/>
        </a:accent2>
        <a:accent3>
          <a:srgbClr val="FFFFE2"/>
        </a:accent3>
        <a:accent4>
          <a:srgbClr val="000000"/>
        </a:accent4>
        <a:accent5>
          <a:srgbClr val="FFFFE2"/>
        </a:accent5>
        <a:accent6>
          <a:srgbClr val="2D892D"/>
        </a:accent6>
        <a:hlink>
          <a:srgbClr val="0066FF"/>
        </a:hlink>
        <a:folHlink>
          <a:srgbClr val="6F6F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636395"/>
        </a:dk1>
        <a:lt1>
          <a:srgbClr val="FFE2C5"/>
        </a:lt1>
        <a:dk2>
          <a:srgbClr val="000000"/>
        </a:dk2>
        <a:lt2>
          <a:srgbClr val="C0C0C0"/>
        </a:lt2>
        <a:accent1>
          <a:srgbClr val="FFE1E1"/>
        </a:accent1>
        <a:accent2>
          <a:srgbClr val="FF9933"/>
        </a:accent2>
        <a:accent3>
          <a:srgbClr val="FFEEDE"/>
        </a:accent3>
        <a:accent4>
          <a:srgbClr val="545480"/>
        </a:accent4>
        <a:accent5>
          <a:srgbClr val="FFEDED"/>
        </a:accent5>
        <a:accent6>
          <a:srgbClr val="E5892D"/>
        </a:accent6>
        <a:hlink>
          <a:srgbClr val="008080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626292"/>
        </a:dk1>
        <a:lt1>
          <a:srgbClr val="CCECFF"/>
        </a:lt1>
        <a:dk2>
          <a:srgbClr val="3333CC"/>
        </a:dk2>
        <a:lt2>
          <a:srgbClr val="C0C0C0"/>
        </a:lt2>
        <a:accent1>
          <a:srgbClr val="D9F1FF"/>
        </a:accent1>
        <a:accent2>
          <a:srgbClr val="FF9900"/>
        </a:accent2>
        <a:accent3>
          <a:srgbClr val="E2F4FF"/>
        </a:accent3>
        <a:accent4>
          <a:srgbClr val="53537D"/>
        </a:accent4>
        <a:accent5>
          <a:srgbClr val="E9F7FF"/>
        </a:accent5>
        <a:accent6>
          <a:srgbClr val="E58900"/>
        </a:accent6>
        <a:hlink>
          <a:srgbClr val="CC00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66CC"/>
        </a:dk1>
        <a:lt1>
          <a:srgbClr val="FFE1E1"/>
        </a:lt1>
        <a:dk2>
          <a:srgbClr val="006600"/>
        </a:dk2>
        <a:lt2>
          <a:srgbClr val="C0C0C0"/>
        </a:lt2>
        <a:accent1>
          <a:srgbClr val="FFFFCC"/>
        </a:accent1>
        <a:accent2>
          <a:srgbClr val="009999"/>
        </a:accent2>
        <a:accent3>
          <a:srgbClr val="FFEDED"/>
        </a:accent3>
        <a:accent4>
          <a:srgbClr val="0057AF"/>
        </a:accent4>
        <a:accent5>
          <a:srgbClr val="FFFFE2"/>
        </a:accent5>
        <a:accent6>
          <a:srgbClr val="008989"/>
        </a:accent6>
        <a:hlink>
          <a:srgbClr val="EC0000"/>
        </a:hlink>
        <a:folHlink>
          <a:srgbClr val="00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292929"/>
        </a:dk1>
        <a:lt1>
          <a:srgbClr val="DDDDDD"/>
        </a:lt1>
        <a:dk2>
          <a:srgbClr val="0066CC"/>
        </a:dk2>
        <a:lt2>
          <a:srgbClr val="B2B2B2"/>
        </a:lt2>
        <a:accent1>
          <a:srgbClr val="CACADC"/>
        </a:accent1>
        <a:accent2>
          <a:srgbClr val="FFCC00"/>
        </a:accent2>
        <a:accent3>
          <a:srgbClr val="EBEBEB"/>
        </a:accent3>
        <a:accent4>
          <a:srgbClr val="222222"/>
        </a:accent4>
        <a:accent5>
          <a:srgbClr val="E1E1EA"/>
        </a:accent5>
        <a:accent6>
          <a:srgbClr val="E5B700"/>
        </a:accent6>
        <a:hlink>
          <a:srgbClr val="008080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2304</Words>
  <Application>WPS 演示</Application>
  <PresentationFormat>宽屏</PresentationFormat>
  <Paragraphs>193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5" baseType="lpstr">
      <vt:lpstr>Arial</vt:lpstr>
      <vt:lpstr>宋体</vt:lpstr>
      <vt:lpstr>Wingdings</vt:lpstr>
      <vt:lpstr>Calibri</vt:lpstr>
      <vt:lpstr>Tahoma</vt:lpstr>
      <vt:lpstr>黑体</vt:lpstr>
      <vt:lpstr>Times New Roman</vt:lpstr>
      <vt:lpstr>微软雅黑</vt:lpstr>
      <vt:lpstr>Arial Unicode MS</vt:lpstr>
      <vt:lpstr>2_古瓶荷花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周生生</cp:lastModifiedBy>
  <cp:revision>3</cp:revision>
  <dcterms:created xsi:type="dcterms:W3CDTF">2020-11-17T07:30:00Z</dcterms:created>
  <dcterms:modified xsi:type="dcterms:W3CDTF">2020-11-21T15:12:06Z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2052-11.1.0.9998</vt:lpwstr>
  </property>
</Properties>
</file>