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279" r:id="rId5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pic>
        <p:nvPicPr>
          <p:cNvPr id="33" name="图片 3075" descr="610174_90"/>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 b="-3317"/>
          <a:stretch/>
        </p:blipFill>
        <p:spPr bwMode="auto">
          <a:xfrm>
            <a:off x="2627784" y="3535602"/>
            <a:ext cx="4513865" cy="3123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标题 7"/>
          <p:cNvSpPr>
            <a:spLocks noGrp="1"/>
          </p:cNvSpPr>
          <p:nvPr>
            <p:ph type="ctrTitle"/>
          </p:nvPr>
        </p:nvSpPr>
        <p:spPr>
          <a:xfrm>
            <a:off x="2108693" y="90872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116480" y="2924944"/>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dirty="0">
              <a:solidFill>
                <a:srgbClr val="575F6D"/>
              </a:solidFill>
            </a:endParaRPr>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灯片编号占位符 28"/>
          <p:cNvSpPr>
            <a:spLocks noGrp="1"/>
          </p:cNvSpPr>
          <p:nvPr>
            <p:ph type="sldNum" sz="quarter" idx="12"/>
          </p:nvPr>
        </p:nvSpPr>
        <p:spPr bwMode="auto">
          <a:xfrm>
            <a:off x="1325544" y="4928702"/>
            <a:ext cx="609600" cy="517524"/>
          </a:xfrm>
        </p:spPr>
        <p:txBody>
          <a:bodyPr/>
          <a:lstStyle/>
          <a:p>
            <a:fld id="{DD4057DF-D607-47A4-B484-9E3E4FE4468A}" type="slidenum">
              <a:rPr lang="zh-CN" altLang="en-US" smtClean="0"/>
              <a:pPr/>
              <a:t>‹#›</a:t>
            </a:fld>
            <a:endParaRPr lang="zh-CN" altLang="en-US"/>
          </a:p>
        </p:txBody>
      </p:sp>
      <p:sp>
        <p:nvSpPr>
          <p:cNvPr id="30" name="TextBox 29"/>
          <p:cNvSpPr txBox="1"/>
          <p:nvPr userDrawn="1"/>
        </p:nvSpPr>
        <p:spPr>
          <a:xfrm>
            <a:off x="6525502" y="6457890"/>
            <a:ext cx="2618498" cy="400110"/>
          </a:xfrm>
          <a:prstGeom prst="rect">
            <a:avLst/>
          </a:prstGeom>
          <a:noFill/>
        </p:spPr>
        <p:txBody>
          <a:bodyPr wrap="square" rtlCol="0">
            <a:spAutoFit/>
          </a:bodyPr>
          <a:lstStyle/>
          <a:p>
            <a:r>
              <a:rPr lang="zh-CN" altLang="en-US" sz="2000" b="1" dirty="0">
                <a:solidFill>
                  <a:srgbClr val="FE8637">
                    <a:lumMod val="75000"/>
                  </a:srgbClr>
                </a:solidFill>
                <a:latin typeface="隶书" panose="02010509060101010101" pitchFamily="49" charset="-122"/>
                <a:ea typeface="隶书" panose="02010509060101010101" pitchFamily="49" charset="-122"/>
              </a:rPr>
              <a:t>广东省高州农业学校</a:t>
            </a:r>
          </a:p>
        </p:txBody>
      </p:sp>
      <p:pic>
        <p:nvPicPr>
          <p:cNvPr id="3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592" y="26729"/>
            <a:ext cx="1354058" cy="134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userDrawn="1"/>
        </p:nvSpPr>
        <p:spPr>
          <a:xfrm>
            <a:off x="6052189" y="26729"/>
            <a:ext cx="3024336" cy="461665"/>
          </a:xfrm>
          <a:prstGeom prst="rect">
            <a:avLst/>
          </a:prstGeom>
          <a:blipFill>
            <a:blip r:embed="rId4"/>
            <a:tile tx="0" ty="0" sx="100000" sy="100000" flip="none" algn="tl"/>
          </a:blipFill>
          <a:effectLst>
            <a:glow rad="139700">
              <a:schemeClr val="accent1">
                <a:satMod val="175000"/>
                <a:alpha val="40000"/>
              </a:schemeClr>
            </a:glow>
          </a:effectLst>
        </p:spPr>
        <p:txBody>
          <a:bodyPr wrap="square" rtlCol="0">
            <a:spAutoFit/>
          </a:bodyPr>
          <a:lstStyle/>
          <a:p>
            <a:r>
              <a:rPr lang="zh-CN" altLang="en-US" sz="2400" b="1" dirty="0">
                <a:solidFill>
                  <a:prstClr val="black"/>
                </a:solidFill>
                <a:latin typeface="隶书" panose="02010509060101010101" pitchFamily="49" charset="-122"/>
                <a:ea typeface="隶书" panose="02010509060101010101" pitchFamily="49" charset="-122"/>
              </a:rPr>
              <a:t>宠物养护与疾病防治</a:t>
            </a:r>
          </a:p>
        </p:txBody>
      </p:sp>
    </p:spTree>
    <p:extLst>
      <p:ext uri="{BB962C8B-B14F-4D97-AF65-F5344CB8AC3E}">
        <p14:creationId xmlns:p14="http://schemas.microsoft.com/office/powerpoint/2010/main" val="14541313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5" name="页脚占位符 4"/>
          <p:cNvSpPr>
            <a:spLocks noGrp="1"/>
          </p:cNvSpPr>
          <p:nvPr>
            <p:ph type="ftr" sz="quarter" idx="11"/>
          </p:nvPr>
        </p:nvSpPr>
        <p:spPr/>
        <p:txBody>
          <a:bodyPr/>
          <a:lstStyle/>
          <a:p>
            <a:endParaRPr lang="zh-CN" altLang="en-US">
              <a:solidFill>
                <a:srgbClr val="575F6D"/>
              </a:solidFill>
            </a:endParaRPr>
          </a:p>
        </p:txBody>
      </p:sp>
      <p:sp>
        <p:nvSpPr>
          <p:cNvPr id="6" name="灯片编号占位符 5"/>
          <p:cNvSpPr>
            <a:spLocks noGrp="1"/>
          </p:cNvSpPr>
          <p:nvPr>
            <p:ph type="sldNum" sz="quarter" idx="12"/>
          </p:nvPr>
        </p:nvSpPr>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1502076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5" name="页脚占位符 4"/>
          <p:cNvSpPr>
            <a:spLocks noGrp="1"/>
          </p:cNvSpPr>
          <p:nvPr>
            <p:ph type="ftr" sz="quarter" idx="11"/>
          </p:nvPr>
        </p:nvSpPr>
        <p:spPr/>
        <p:txBody>
          <a:bodyPr/>
          <a:lstStyle/>
          <a:p>
            <a:endParaRPr lang="zh-CN" altLang="en-US">
              <a:solidFill>
                <a:srgbClr val="575F6D"/>
              </a:solidFill>
            </a:endParaRPr>
          </a:p>
        </p:txBody>
      </p:sp>
      <p:sp>
        <p:nvSpPr>
          <p:cNvPr id="6" name="灯片编号占位符 5"/>
          <p:cNvSpPr>
            <a:spLocks noGrp="1"/>
          </p:cNvSpPr>
          <p:nvPr>
            <p:ph type="sldNum" sz="quarter" idx="12"/>
          </p:nvPr>
        </p:nvSpPr>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241677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dirty="0" smtClean="0"/>
              <a:t>单击此处编辑母版标题样式</a:t>
            </a:r>
            <a:endParaRPr kumimoji="0" lang="en-US" dirty="0"/>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9" name="灯片编号占位符 8"/>
          <p:cNvSpPr>
            <a:spLocks noGrp="1"/>
          </p:cNvSpPr>
          <p:nvPr>
            <p:ph type="sldNum" sz="quarter" idx="15"/>
          </p:nvPr>
        </p:nvSpPr>
        <p:spPr/>
        <p:txBody>
          <a:bodyPr rtlCol="0"/>
          <a:lstStyle/>
          <a:p>
            <a:fld id="{DD4057DF-D607-47A4-B484-9E3E4FE4468A}" type="slidenum">
              <a:rPr lang="zh-CN" altLang="en-US" smtClean="0"/>
              <a:pPr/>
              <a:t>‹#›</a:t>
            </a:fld>
            <a:endParaRPr lang="zh-CN" altLang="en-US"/>
          </a:p>
        </p:txBody>
      </p:sp>
      <p:sp>
        <p:nvSpPr>
          <p:cNvPr id="10" name="页脚占位符 9"/>
          <p:cNvSpPr>
            <a:spLocks noGrp="1"/>
          </p:cNvSpPr>
          <p:nvPr>
            <p:ph type="ftr" sz="quarter" idx="16"/>
          </p:nvPr>
        </p:nvSpPr>
        <p:spPr/>
        <p:txBody>
          <a:bodyPr rtlCol="0"/>
          <a:lstStyle/>
          <a:p>
            <a:endParaRPr lang="zh-CN" altLang="en-US" dirty="0">
              <a:solidFill>
                <a:srgbClr val="575F6D"/>
              </a:solidFill>
            </a:endParaRPr>
          </a:p>
        </p:txBody>
      </p:sp>
      <p:sp>
        <p:nvSpPr>
          <p:cNvPr id="11" name="TextBox 10"/>
          <p:cNvSpPr txBox="1"/>
          <p:nvPr userDrawn="1"/>
        </p:nvSpPr>
        <p:spPr>
          <a:xfrm>
            <a:off x="6291112" y="6418374"/>
            <a:ext cx="2546489" cy="400110"/>
          </a:xfrm>
          <a:prstGeom prst="rect">
            <a:avLst/>
          </a:prstGeom>
          <a:noFill/>
        </p:spPr>
        <p:txBody>
          <a:bodyPr wrap="square" rtlCol="0">
            <a:spAutoFit/>
          </a:bodyPr>
          <a:lstStyle/>
          <a:p>
            <a:r>
              <a:rPr lang="zh-CN" altLang="en-US" sz="2000" b="1" dirty="0">
                <a:solidFill>
                  <a:srgbClr val="FE8637">
                    <a:lumMod val="75000"/>
                  </a:srgbClr>
                </a:solidFill>
                <a:latin typeface="隶书" panose="02010509060101010101" pitchFamily="49" charset="-122"/>
                <a:ea typeface="隶书" panose="02010509060101010101" pitchFamily="49" charset="-122"/>
              </a:rPr>
              <a:t>广东省高州农业学校</a:t>
            </a:r>
          </a:p>
        </p:txBody>
      </p:sp>
      <p:sp>
        <p:nvSpPr>
          <p:cNvPr id="13" name="TextBox 12"/>
          <p:cNvSpPr txBox="1"/>
          <p:nvPr userDrawn="1"/>
        </p:nvSpPr>
        <p:spPr>
          <a:xfrm>
            <a:off x="6052189" y="26729"/>
            <a:ext cx="3024336" cy="461665"/>
          </a:xfrm>
          <a:prstGeom prst="rect">
            <a:avLst/>
          </a:prstGeom>
          <a:blipFill>
            <a:blip r:embed="rId2"/>
            <a:tile tx="0" ty="0" sx="100000" sy="100000" flip="none" algn="tl"/>
          </a:blipFill>
          <a:effectLst>
            <a:glow rad="139700">
              <a:schemeClr val="accent1">
                <a:satMod val="175000"/>
                <a:alpha val="40000"/>
              </a:schemeClr>
            </a:glow>
          </a:effectLst>
        </p:spPr>
        <p:txBody>
          <a:bodyPr wrap="square" rtlCol="0">
            <a:spAutoFit/>
          </a:bodyPr>
          <a:lstStyle/>
          <a:p>
            <a:r>
              <a:rPr lang="zh-CN" altLang="en-US" sz="2400" b="1" dirty="0">
                <a:solidFill>
                  <a:prstClr val="black"/>
                </a:solidFill>
                <a:latin typeface="隶书" panose="02010509060101010101" pitchFamily="49" charset="-122"/>
                <a:ea typeface="隶书" panose="02010509060101010101" pitchFamily="49" charset="-122"/>
              </a:rPr>
              <a:t>宠物养护与疾病防治</a:t>
            </a:r>
          </a:p>
        </p:txBody>
      </p:sp>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592" y="26729"/>
            <a:ext cx="1354058" cy="134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2404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702C4276-68BD-4EA0-8D83-20921FFDD090}" type="datetimeFigureOut">
              <a:rPr lang="zh-CN" altLang="en-US" smtClean="0">
                <a:solidFill>
                  <a:srgbClr val="FFF39D"/>
                </a:solidFill>
              </a:rPr>
              <a:pPr/>
              <a:t>2020/11/8 Sunday</a:t>
            </a:fld>
            <a:endParaRPr lang="zh-CN" altLang="en-US">
              <a:solidFill>
                <a:srgbClr val="FFF39D"/>
              </a:solidFill>
            </a:endParaRPr>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solidFill>
                <a:srgbClr val="FFF39D"/>
              </a:solidFill>
            </a:endParaRPr>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灯片编号占位符 5"/>
          <p:cNvSpPr>
            <a:spLocks noGrp="1"/>
          </p:cNvSpPr>
          <p:nvPr>
            <p:ph type="sldNum" sz="quarter" idx="12"/>
          </p:nvPr>
        </p:nvSpPr>
        <p:spPr bwMode="auto">
          <a:xfrm>
            <a:off x="1340616" y="4928702"/>
            <a:ext cx="609600" cy="517524"/>
          </a:xfrm>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25306134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6" name="页脚占位符 5"/>
          <p:cNvSpPr>
            <a:spLocks noGrp="1"/>
          </p:cNvSpPr>
          <p:nvPr>
            <p:ph type="ftr" sz="quarter" idx="11"/>
          </p:nvPr>
        </p:nvSpPr>
        <p:spPr/>
        <p:txBody>
          <a:bodyPr/>
          <a:lstStyle/>
          <a:p>
            <a:endParaRPr lang="zh-CN" altLang="en-US">
              <a:solidFill>
                <a:srgbClr val="575F6D"/>
              </a:solidFill>
            </a:endParaRPr>
          </a:p>
        </p:txBody>
      </p:sp>
      <p:sp>
        <p:nvSpPr>
          <p:cNvPr id="7" name="灯片编号占位符 6"/>
          <p:cNvSpPr>
            <a:spLocks noGrp="1"/>
          </p:cNvSpPr>
          <p:nvPr>
            <p:ph type="sldNum" sz="quarter" idx="12"/>
          </p:nvPr>
        </p:nvSpPr>
        <p:spPr/>
        <p:txBody>
          <a:bodyPr/>
          <a:lstStyle/>
          <a:p>
            <a:fld id="{DD4057DF-D607-47A4-B484-9E3E4FE4468A}" type="slidenum">
              <a:rPr lang="zh-CN" altLang="en-US" smtClean="0"/>
              <a:pPr/>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extLst>
      <p:ext uri="{BB962C8B-B14F-4D97-AF65-F5344CB8AC3E}">
        <p14:creationId xmlns:p14="http://schemas.microsoft.com/office/powerpoint/2010/main" val="247929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8" name="页脚占位符 7"/>
          <p:cNvSpPr>
            <a:spLocks noGrp="1"/>
          </p:cNvSpPr>
          <p:nvPr>
            <p:ph type="ftr" sz="quarter" idx="11"/>
          </p:nvPr>
        </p:nvSpPr>
        <p:spPr/>
        <p:txBody>
          <a:bodyPr/>
          <a:lstStyle/>
          <a:p>
            <a:endParaRPr lang="zh-CN" altLang="en-US">
              <a:solidFill>
                <a:srgbClr val="575F6D"/>
              </a:solidFill>
            </a:endParaRPr>
          </a:p>
        </p:txBody>
      </p:sp>
      <p:sp>
        <p:nvSpPr>
          <p:cNvPr id="9" name="灯片编号占位符 8"/>
          <p:cNvSpPr>
            <a:spLocks noGrp="1"/>
          </p:cNvSpPr>
          <p:nvPr>
            <p:ph type="sldNum" sz="quarter" idx="12"/>
          </p:nvPr>
        </p:nvSpPr>
        <p:spPr/>
        <p:txBody>
          <a:bodyPr/>
          <a:lstStyle/>
          <a:p>
            <a:fld id="{DD4057DF-D607-47A4-B484-9E3E4FE4468A}" type="slidenum">
              <a:rPr lang="zh-CN" altLang="en-US" smtClean="0"/>
              <a:pPr/>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extLst>
      <p:ext uri="{BB962C8B-B14F-4D97-AF65-F5344CB8AC3E}">
        <p14:creationId xmlns:p14="http://schemas.microsoft.com/office/powerpoint/2010/main" val="2122657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7" name="灯片编号占位符 6"/>
          <p:cNvSpPr>
            <a:spLocks noGrp="1"/>
          </p:cNvSpPr>
          <p:nvPr>
            <p:ph type="sldNum" sz="quarter" idx="11"/>
          </p:nvPr>
        </p:nvSpPr>
        <p:spPr/>
        <p:txBody>
          <a:bodyPr rtlCol="0"/>
          <a:lstStyle/>
          <a:p>
            <a:fld id="{DD4057DF-D607-47A4-B484-9E3E4FE4468A}" type="slidenum">
              <a:rPr lang="zh-CN" altLang="en-US" smtClean="0"/>
              <a:pPr/>
              <a:t>‹#›</a:t>
            </a:fld>
            <a:endParaRPr lang="zh-CN" altLang="en-US"/>
          </a:p>
        </p:txBody>
      </p:sp>
      <p:sp>
        <p:nvSpPr>
          <p:cNvPr id="8" name="页脚占位符 7"/>
          <p:cNvSpPr>
            <a:spLocks noGrp="1"/>
          </p:cNvSpPr>
          <p:nvPr>
            <p:ph type="ftr" sz="quarter" idx="12"/>
          </p:nvPr>
        </p:nvSpPr>
        <p:spPr/>
        <p:txBody>
          <a:bodyPr rtlCol="0"/>
          <a:lstStyle/>
          <a:p>
            <a:endParaRPr lang="zh-CN" altLang="en-US">
              <a:solidFill>
                <a:srgbClr val="575F6D"/>
              </a:solidFill>
            </a:endParaRPr>
          </a:p>
        </p:txBody>
      </p:sp>
    </p:spTree>
    <p:extLst>
      <p:ext uri="{BB962C8B-B14F-4D97-AF65-F5344CB8AC3E}">
        <p14:creationId xmlns:p14="http://schemas.microsoft.com/office/powerpoint/2010/main" val="28074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3" name="页脚占位符 2"/>
          <p:cNvSpPr>
            <a:spLocks noGrp="1"/>
          </p:cNvSpPr>
          <p:nvPr>
            <p:ph type="ftr" sz="quarter" idx="11"/>
          </p:nvPr>
        </p:nvSpPr>
        <p:spPr/>
        <p:txBody>
          <a:bodyPr/>
          <a:lstStyle/>
          <a:p>
            <a:endParaRPr lang="zh-CN" altLang="en-US">
              <a:solidFill>
                <a:srgbClr val="575F6D"/>
              </a:solidFill>
            </a:endParaRPr>
          </a:p>
        </p:txBody>
      </p:sp>
      <p:sp>
        <p:nvSpPr>
          <p:cNvPr id="4" name="灯片编号占位符 3"/>
          <p:cNvSpPr>
            <a:spLocks noGrp="1"/>
          </p:cNvSpPr>
          <p:nvPr>
            <p:ph type="sldNum" sz="quarter" idx="12"/>
          </p:nvPr>
        </p:nvSpPr>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351969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22" name="灯片编号占位符 21"/>
          <p:cNvSpPr>
            <a:spLocks noGrp="1"/>
          </p:cNvSpPr>
          <p:nvPr>
            <p:ph type="sldNum" sz="quarter" idx="15"/>
          </p:nvPr>
        </p:nvSpPr>
        <p:spPr/>
        <p:txBody>
          <a:bodyPr rtlCol="0"/>
          <a:lstStyle/>
          <a:p>
            <a:fld id="{DD4057DF-D607-47A4-B484-9E3E4FE4468A}" type="slidenum">
              <a:rPr lang="zh-CN" altLang="en-US" smtClean="0"/>
              <a:pPr/>
              <a:t>‹#›</a:t>
            </a:fld>
            <a:endParaRPr lang="zh-CN" altLang="en-US"/>
          </a:p>
        </p:txBody>
      </p:sp>
      <p:sp>
        <p:nvSpPr>
          <p:cNvPr id="23" name="页脚占位符 22"/>
          <p:cNvSpPr>
            <a:spLocks noGrp="1"/>
          </p:cNvSpPr>
          <p:nvPr>
            <p:ph type="ftr" sz="quarter" idx="16"/>
          </p:nvPr>
        </p:nvSpPr>
        <p:spPr/>
        <p:txBody>
          <a:bodyPr rtlCol="0"/>
          <a:lstStyle/>
          <a:p>
            <a:endParaRPr lang="zh-CN" altLang="en-US">
              <a:solidFill>
                <a:srgbClr val="575F6D"/>
              </a:solidFill>
            </a:endParaRPr>
          </a:p>
        </p:txBody>
      </p:sp>
    </p:spTree>
    <p:extLst>
      <p:ext uri="{BB962C8B-B14F-4D97-AF65-F5344CB8AC3E}">
        <p14:creationId xmlns:p14="http://schemas.microsoft.com/office/powerpoint/2010/main" val="238635801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日期占位符 16"/>
          <p:cNvSpPr>
            <a:spLocks noGrp="1"/>
          </p:cNvSpPr>
          <p:nvPr>
            <p:ph type="dt" sz="half" idx="10"/>
          </p:nvPr>
        </p:nvSpPr>
        <p:spPr/>
        <p:txBody>
          <a:bodyPr rtlCol="0"/>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18" name="灯片编号占位符 17"/>
          <p:cNvSpPr>
            <a:spLocks noGrp="1"/>
          </p:cNvSpPr>
          <p:nvPr>
            <p:ph type="sldNum" sz="quarter" idx="11"/>
          </p:nvPr>
        </p:nvSpPr>
        <p:spPr/>
        <p:txBody>
          <a:bodyPr rtlCol="0"/>
          <a:lstStyle/>
          <a:p>
            <a:fld id="{DD4057DF-D607-47A4-B484-9E3E4FE4468A}" type="slidenum">
              <a:rPr lang="zh-CN" altLang="en-US" smtClean="0"/>
              <a:pPr/>
              <a:t>‹#›</a:t>
            </a:fld>
            <a:endParaRPr lang="zh-CN" altLang="en-US"/>
          </a:p>
        </p:txBody>
      </p:sp>
      <p:sp>
        <p:nvSpPr>
          <p:cNvPr id="21" name="页脚占位符 20"/>
          <p:cNvSpPr>
            <a:spLocks noGrp="1"/>
          </p:cNvSpPr>
          <p:nvPr>
            <p:ph type="ftr" sz="quarter" idx="12"/>
          </p:nvPr>
        </p:nvSpPr>
        <p:spPr/>
        <p:txBody>
          <a:bodyPr rtlCol="0"/>
          <a:lstStyle/>
          <a:p>
            <a:endParaRPr lang="zh-CN" altLang="en-US">
              <a:solidFill>
                <a:srgbClr val="575F6D"/>
              </a:solidFill>
            </a:endParaRPr>
          </a:p>
        </p:txBody>
      </p:sp>
    </p:spTree>
    <p:extLst>
      <p:ext uri="{BB962C8B-B14F-4D97-AF65-F5344CB8AC3E}">
        <p14:creationId xmlns:p14="http://schemas.microsoft.com/office/powerpoint/2010/main" val="374368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02C4276-68BD-4EA0-8D83-20921FFDD090}" type="datetimeFigureOut">
              <a:rPr lang="zh-CN" altLang="en-US" smtClean="0">
                <a:solidFill>
                  <a:srgbClr val="575F6D"/>
                </a:solidFill>
              </a:rPr>
              <a:pPr/>
              <a:t>2020/11/8 Sunday</a:t>
            </a:fld>
            <a:endParaRPr lang="zh-CN" altLang="en-US">
              <a:solidFill>
                <a:srgbClr val="575F6D"/>
              </a:solidFill>
            </a:endParaRPr>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solidFill>
                <a:srgbClr val="575F6D"/>
              </a:solidFill>
            </a:endParaRPr>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3671962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195736" y="1196752"/>
            <a:ext cx="6172200" cy="1894362"/>
          </a:xfrm>
        </p:spPr>
        <p:txBody>
          <a:bodyPr/>
          <a:lstStyle/>
          <a:p>
            <a:r>
              <a:rPr lang="zh-CN" altLang="zh-CN" sz="4400" dirty="0" smtClean="0"/>
              <a:t>任务</a:t>
            </a:r>
            <a:r>
              <a:rPr lang="en-US" altLang="zh-CN" sz="4400" dirty="0" smtClean="0"/>
              <a:t>3</a:t>
            </a:r>
            <a:r>
              <a:rPr lang="zh-CN" altLang="zh-CN" sz="4400" dirty="0" smtClean="0"/>
              <a:t> </a:t>
            </a:r>
            <a:r>
              <a:rPr lang="en-US" altLang="zh-CN" sz="4400" dirty="0" smtClean="0"/>
              <a:t>   </a:t>
            </a:r>
            <a:r>
              <a:rPr lang="zh-CN" altLang="zh-CN" sz="4400" dirty="0" smtClean="0"/>
              <a:t>犬</a:t>
            </a:r>
            <a:r>
              <a:rPr lang="zh-CN" altLang="zh-CN" sz="4400" dirty="0"/>
              <a:t>的繁殖</a:t>
            </a:r>
            <a:r>
              <a:rPr lang="zh-CN" altLang="zh-CN" dirty="0"/>
              <a:t/>
            </a:r>
            <a:br>
              <a:rPr lang="zh-CN" altLang="zh-CN" dirty="0"/>
            </a:br>
            <a:r>
              <a:rPr lang="zh-CN" altLang="zh-CN" dirty="0"/>
              <a:t/>
            </a:r>
            <a:br>
              <a:rPr lang="zh-CN" altLang="zh-CN" dirty="0"/>
            </a:br>
            <a:endParaRPr lang="zh-CN" altLang="en-US" dirty="0"/>
          </a:p>
        </p:txBody>
      </p:sp>
    </p:spTree>
    <p:extLst>
      <p:ext uri="{BB962C8B-B14F-4D97-AF65-F5344CB8AC3E}">
        <p14:creationId xmlns:p14="http://schemas.microsoft.com/office/powerpoint/2010/main" val="67188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92696"/>
            <a:ext cx="7467600" cy="1143000"/>
          </a:xfrm>
        </p:spPr>
        <p:txBody>
          <a:bodyPr>
            <a:normAutofit/>
          </a:bodyPr>
          <a:lstStyle/>
          <a:p>
            <a:r>
              <a:rPr lang="zh-CN" altLang="en-US" sz="2800" b="1" dirty="0" smtClean="0">
                <a:solidFill>
                  <a:srgbClr val="FF0000"/>
                </a:solidFill>
                <a:latin typeface="+mn-ea"/>
                <a:ea typeface="+mn-ea"/>
              </a:rPr>
              <a:t>（三）</a:t>
            </a:r>
            <a:r>
              <a:rPr lang="zh-CN" altLang="zh-CN" sz="2800" b="1" dirty="0" smtClean="0">
                <a:solidFill>
                  <a:srgbClr val="FF0000"/>
                </a:solidFill>
                <a:latin typeface="+mn-ea"/>
                <a:ea typeface="+mn-ea"/>
              </a:rPr>
              <a:t>犬</a:t>
            </a:r>
            <a:r>
              <a:rPr lang="zh-CN" altLang="zh-CN" sz="2800" b="1" dirty="0">
                <a:solidFill>
                  <a:srgbClr val="FF0000"/>
                </a:solidFill>
                <a:latin typeface="+mn-ea"/>
                <a:ea typeface="+mn-ea"/>
              </a:rPr>
              <a:t>的发情鉴定</a:t>
            </a:r>
            <a:endParaRPr lang="zh-CN" altLang="en-US" sz="2800" dirty="0">
              <a:solidFill>
                <a:srgbClr val="FF0000"/>
              </a:solidFill>
              <a:latin typeface="+mn-ea"/>
              <a:ea typeface="+mn-ea"/>
            </a:endParaRPr>
          </a:p>
        </p:txBody>
      </p:sp>
      <p:sp>
        <p:nvSpPr>
          <p:cNvPr id="3" name="内容占位符 2"/>
          <p:cNvSpPr>
            <a:spLocks noGrp="1"/>
          </p:cNvSpPr>
          <p:nvPr>
            <p:ph sz="quarter" idx="1"/>
          </p:nvPr>
        </p:nvSpPr>
        <p:spPr>
          <a:xfrm>
            <a:off x="323528" y="1844824"/>
            <a:ext cx="8219256" cy="4873752"/>
          </a:xfrm>
        </p:spPr>
        <p:txBody>
          <a:bodyPr>
            <a:normAutofit fontScale="92500"/>
          </a:bodyPr>
          <a:lstStyle/>
          <a:p>
            <a:pPr>
              <a:lnSpc>
                <a:spcPct val="150000"/>
              </a:lnSpc>
            </a:pPr>
            <a:r>
              <a:rPr lang="en-US" altLang="zh-CN" b="1" dirty="0" smtClean="0">
                <a:solidFill>
                  <a:srgbClr val="FF0000"/>
                </a:solidFill>
              </a:rPr>
              <a:t>1.</a:t>
            </a:r>
            <a:r>
              <a:rPr lang="zh-CN" altLang="zh-CN" b="1" dirty="0" smtClean="0">
                <a:solidFill>
                  <a:srgbClr val="FF0000"/>
                </a:solidFill>
              </a:rPr>
              <a:t>外部</a:t>
            </a:r>
            <a:r>
              <a:rPr lang="zh-CN" altLang="zh-CN" b="1" dirty="0">
                <a:solidFill>
                  <a:srgbClr val="FF0000"/>
                </a:solidFill>
              </a:rPr>
              <a:t>观察法</a:t>
            </a:r>
            <a:r>
              <a:rPr lang="en-US" altLang="zh-CN" b="1" dirty="0">
                <a:solidFill>
                  <a:srgbClr val="FF0000"/>
                </a:solidFill>
              </a:rPr>
              <a:t>  </a:t>
            </a:r>
            <a:r>
              <a:rPr lang="zh-CN" altLang="zh-CN" b="1" dirty="0"/>
              <a:t>即通过观察母犬的行为表现和阴道排泄物来确定母犬是否发情。</a:t>
            </a:r>
            <a:r>
              <a:rPr lang="zh-CN" altLang="zh-CN" b="1" dirty="0">
                <a:solidFill>
                  <a:srgbClr val="00B050"/>
                </a:solidFill>
              </a:rPr>
              <a:t>配种的最佳时机应在母犬阴道开始流血后第</a:t>
            </a:r>
            <a:r>
              <a:rPr lang="en-US" altLang="zh-CN" b="1" dirty="0">
                <a:solidFill>
                  <a:srgbClr val="00B050"/>
                </a:solidFill>
              </a:rPr>
              <a:t>12-13</a:t>
            </a:r>
            <a:r>
              <a:rPr lang="zh-CN" altLang="zh-CN" b="1" dirty="0">
                <a:solidFill>
                  <a:srgbClr val="00B050"/>
                </a:solidFill>
              </a:rPr>
              <a:t>天，这时母犬开始排卵，生殖道为交配做好了准备</a:t>
            </a:r>
            <a:r>
              <a:rPr lang="zh-CN" altLang="zh-CN" b="1" dirty="0" smtClean="0">
                <a:solidFill>
                  <a:srgbClr val="00B050"/>
                </a:solidFill>
              </a:rPr>
              <a:t>。</a:t>
            </a:r>
            <a:endParaRPr lang="en-US" altLang="zh-CN" b="1" dirty="0" smtClean="0">
              <a:solidFill>
                <a:srgbClr val="00B050"/>
              </a:solidFill>
            </a:endParaRPr>
          </a:p>
          <a:p>
            <a:pPr>
              <a:lnSpc>
                <a:spcPct val="150000"/>
              </a:lnSpc>
            </a:pPr>
            <a:r>
              <a:rPr lang="zh-CN" altLang="zh-CN" b="1" dirty="0" smtClean="0"/>
              <a:t>对</a:t>
            </a:r>
            <a:r>
              <a:rPr lang="zh-CN" altLang="zh-CN" b="1" dirty="0"/>
              <a:t>经产母犬，随胎次的增加，配种时间提前，</a:t>
            </a:r>
            <a:r>
              <a:rPr lang="zh-CN" altLang="zh-CN" b="1" dirty="0">
                <a:solidFill>
                  <a:srgbClr val="00B050"/>
                </a:solidFill>
              </a:rPr>
              <a:t>有的高龄母犬，发情流血仅有</a:t>
            </a:r>
            <a:r>
              <a:rPr lang="en-US" altLang="zh-CN" b="1" dirty="0">
                <a:solidFill>
                  <a:srgbClr val="00B050"/>
                </a:solidFill>
              </a:rPr>
              <a:t>5</a:t>
            </a:r>
            <a:r>
              <a:rPr lang="zh-CN" altLang="zh-CN" b="1" dirty="0">
                <a:solidFill>
                  <a:srgbClr val="00B050"/>
                </a:solidFill>
              </a:rPr>
              <a:t>天，而见血后第</a:t>
            </a:r>
            <a:r>
              <a:rPr lang="en-US" altLang="zh-CN" b="1" dirty="0">
                <a:solidFill>
                  <a:srgbClr val="00B050"/>
                </a:solidFill>
              </a:rPr>
              <a:t>6</a:t>
            </a:r>
            <a:r>
              <a:rPr lang="zh-CN" altLang="zh-CN" b="1" dirty="0">
                <a:solidFill>
                  <a:srgbClr val="00B050"/>
                </a:solidFill>
              </a:rPr>
              <a:t>天或第</a:t>
            </a:r>
            <a:r>
              <a:rPr lang="en-US" altLang="zh-CN" b="1" dirty="0">
                <a:solidFill>
                  <a:srgbClr val="00B050"/>
                </a:solidFill>
              </a:rPr>
              <a:t>7</a:t>
            </a:r>
            <a:r>
              <a:rPr lang="zh-CN" altLang="zh-CN" b="1" dirty="0">
                <a:solidFill>
                  <a:srgbClr val="00B050"/>
                </a:solidFill>
              </a:rPr>
              <a:t>天即可配种受孕</a:t>
            </a:r>
            <a:r>
              <a:rPr lang="zh-CN" altLang="zh-CN" b="1" dirty="0" smtClean="0">
                <a:solidFill>
                  <a:srgbClr val="00B050"/>
                </a:solidFill>
              </a:rPr>
              <a:t>。</a:t>
            </a:r>
            <a:endParaRPr lang="en-US" altLang="zh-CN" b="1" dirty="0" smtClean="0">
              <a:solidFill>
                <a:srgbClr val="00B050"/>
              </a:solidFill>
            </a:endParaRPr>
          </a:p>
          <a:p>
            <a:pPr>
              <a:lnSpc>
                <a:spcPct val="150000"/>
              </a:lnSpc>
            </a:pPr>
            <a:r>
              <a:rPr lang="zh-CN" altLang="zh-CN" b="1" dirty="0" smtClean="0"/>
              <a:t>如</a:t>
            </a:r>
            <a:r>
              <a:rPr lang="zh-CN" altLang="zh-CN" b="1" dirty="0"/>
              <a:t>不知道阴道流血的确切日期，可根据阴道流血的颜色和外阴部变化来确定配种日期。</a:t>
            </a:r>
            <a:r>
              <a:rPr lang="zh-CN" altLang="zh-CN" b="1" dirty="0">
                <a:solidFill>
                  <a:srgbClr val="00B050"/>
                </a:solidFill>
              </a:rPr>
              <a:t>当阴道分泌物减少，并且由开始的血样黏液变为稻草黄色的黏液后</a:t>
            </a:r>
            <a:r>
              <a:rPr lang="en-US" altLang="zh-CN" b="1" dirty="0">
                <a:solidFill>
                  <a:srgbClr val="00B050"/>
                </a:solidFill>
              </a:rPr>
              <a:t>2-3</a:t>
            </a:r>
            <a:r>
              <a:rPr lang="zh-CN" altLang="zh-CN" b="1" dirty="0">
                <a:solidFill>
                  <a:srgbClr val="00B050"/>
                </a:solidFill>
              </a:rPr>
              <a:t>天，即可进行配种。</a:t>
            </a:r>
          </a:p>
          <a:p>
            <a:endParaRPr lang="zh-CN" altLang="en-US" dirty="0"/>
          </a:p>
        </p:txBody>
      </p:sp>
    </p:spTree>
    <p:extLst>
      <p:ext uri="{BB962C8B-B14F-4D97-AF65-F5344CB8AC3E}">
        <p14:creationId xmlns:p14="http://schemas.microsoft.com/office/powerpoint/2010/main" val="30166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219256" cy="5061176"/>
          </a:xfrm>
        </p:spPr>
        <p:txBody>
          <a:bodyPr/>
          <a:lstStyle/>
          <a:p>
            <a:pPr>
              <a:lnSpc>
                <a:spcPct val="150000"/>
              </a:lnSpc>
            </a:pPr>
            <a:r>
              <a:rPr lang="en-US" altLang="zh-CN" b="1" dirty="0" smtClean="0">
                <a:solidFill>
                  <a:srgbClr val="FF0000"/>
                </a:solidFill>
              </a:rPr>
              <a:t>2.</a:t>
            </a:r>
            <a:r>
              <a:rPr lang="zh-CN" altLang="zh-CN" b="1" dirty="0" smtClean="0">
                <a:solidFill>
                  <a:srgbClr val="FF0000"/>
                </a:solidFill>
              </a:rPr>
              <a:t>阴道</a:t>
            </a:r>
            <a:r>
              <a:rPr lang="zh-CN" altLang="zh-CN" b="1" dirty="0">
                <a:solidFill>
                  <a:srgbClr val="FF0000"/>
                </a:solidFill>
              </a:rPr>
              <a:t>检查法</a:t>
            </a:r>
            <a:r>
              <a:rPr lang="en-US" altLang="zh-CN" b="1" dirty="0">
                <a:solidFill>
                  <a:srgbClr val="FF0000"/>
                </a:solidFill>
              </a:rPr>
              <a:t>  </a:t>
            </a:r>
            <a:r>
              <a:rPr lang="zh-CN" altLang="zh-CN" b="1" dirty="0"/>
              <a:t>即通过对阴道涂片的细胞组织分析来确定母犬所处的阶段</a:t>
            </a:r>
            <a:r>
              <a:rPr lang="zh-CN" altLang="zh-CN" b="1" dirty="0" smtClean="0"/>
              <a:t>。</a:t>
            </a:r>
            <a:endParaRPr lang="en-US" altLang="zh-CN" b="1" dirty="0" smtClean="0"/>
          </a:p>
          <a:p>
            <a:pPr>
              <a:lnSpc>
                <a:spcPct val="150000"/>
              </a:lnSpc>
            </a:pPr>
            <a:r>
              <a:rPr lang="zh-CN" altLang="zh-CN" b="1" dirty="0" smtClean="0">
                <a:solidFill>
                  <a:srgbClr val="00B050"/>
                </a:solidFill>
              </a:rPr>
              <a:t>发情</a:t>
            </a:r>
            <a:r>
              <a:rPr lang="zh-CN" altLang="zh-CN" b="1" dirty="0">
                <a:solidFill>
                  <a:srgbClr val="00B050"/>
                </a:solidFill>
              </a:rPr>
              <a:t>前期，</a:t>
            </a:r>
            <a:r>
              <a:rPr lang="zh-CN" altLang="zh-CN" b="1" dirty="0"/>
              <a:t>犬阴道涂片含有许多角质化上皮细胞、红细胞及少量的白细胞和大量碎屑</a:t>
            </a:r>
            <a:r>
              <a:rPr lang="zh-CN" altLang="zh-CN" b="1" dirty="0" smtClean="0"/>
              <a:t>；</a:t>
            </a:r>
            <a:endParaRPr lang="en-US" altLang="zh-CN" b="1" dirty="0" smtClean="0"/>
          </a:p>
          <a:p>
            <a:pPr>
              <a:lnSpc>
                <a:spcPct val="150000"/>
              </a:lnSpc>
            </a:pPr>
            <a:r>
              <a:rPr lang="zh-CN" altLang="zh-CN" b="1" dirty="0" smtClean="0">
                <a:solidFill>
                  <a:srgbClr val="00B050"/>
                </a:solidFill>
              </a:rPr>
              <a:t>发情期</a:t>
            </a:r>
            <a:r>
              <a:rPr lang="zh-CN" altLang="zh-CN" b="1" dirty="0">
                <a:solidFill>
                  <a:srgbClr val="00B050"/>
                </a:solidFill>
              </a:rPr>
              <a:t>，</a:t>
            </a:r>
            <a:r>
              <a:rPr lang="zh-CN" altLang="zh-CN" b="1" dirty="0"/>
              <a:t>大阴道涂片含有许多角质化上皮细胞，无白细胞</a:t>
            </a:r>
            <a:r>
              <a:rPr lang="zh-CN" altLang="zh-CN" b="1" dirty="0" smtClean="0"/>
              <a:t>。</a:t>
            </a:r>
            <a:endParaRPr lang="en-US" altLang="zh-CN" b="1" dirty="0" smtClean="0"/>
          </a:p>
          <a:p>
            <a:pPr>
              <a:lnSpc>
                <a:spcPct val="150000"/>
              </a:lnSpc>
            </a:pPr>
            <a:r>
              <a:rPr lang="zh-CN" altLang="zh-CN" b="1" dirty="0" smtClean="0">
                <a:solidFill>
                  <a:srgbClr val="00B050"/>
                </a:solidFill>
              </a:rPr>
              <a:t>排卵</a:t>
            </a:r>
            <a:r>
              <a:rPr lang="zh-CN" altLang="zh-CN" b="1" dirty="0">
                <a:solidFill>
                  <a:srgbClr val="00B050"/>
                </a:solidFill>
              </a:rPr>
              <a:t>后，</a:t>
            </a:r>
            <a:r>
              <a:rPr lang="zh-CN" altLang="zh-CN" b="1" dirty="0"/>
              <a:t>白细胞占据阴道壁，同时出现退化的上皮细胞</a:t>
            </a:r>
            <a:r>
              <a:rPr lang="zh-CN" altLang="zh-CN" b="1" dirty="0" smtClean="0"/>
              <a:t>；</a:t>
            </a:r>
            <a:endParaRPr lang="en-US" altLang="zh-CN" b="1" dirty="0" smtClean="0"/>
          </a:p>
          <a:p>
            <a:pPr>
              <a:lnSpc>
                <a:spcPct val="150000"/>
              </a:lnSpc>
            </a:pPr>
            <a:r>
              <a:rPr lang="zh-CN" altLang="zh-CN" b="1" dirty="0" smtClean="0">
                <a:solidFill>
                  <a:srgbClr val="00B050"/>
                </a:solidFill>
              </a:rPr>
              <a:t>发情</a:t>
            </a:r>
            <a:r>
              <a:rPr lang="zh-CN" altLang="zh-CN" b="1" dirty="0">
                <a:solidFill>
                  <a:srgbClr val="00B050"/>
                </a:solidFill>
              </a:rPr>
              <a:t>后期，</a:t>
            </a:r>
            <a:r>
              <a:rPr lang="zh-CN" altLang="zh-CN" b="1" dirty="0"/>
              <a:t>涂片中含有许多的白细胞、非角质化的上皮细胞以及少量角质化的上皮细胞。</a:t>
            </a:r>
            <a:endParaRPr lang="zh-CN" altLang="en-US" b="1" dirty="0"/>
          </a:p>
        </p:txBody>
      </p:sp>
    </p:spTree>
    <p:extLst>
      <p:ext uri="{BB962C8B-B14F-4D97-AF65-F5344CB8AC3E}">
        <p14:creationId xmlns:p14="http://schemas.microsoft.com/office/powerpoint/2010/main" val="4133963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84784"/>
            <a:ext cx="8075240" cy="4989168"/>
          </a:xfrm>
        </p:spPr>
        <p:txBody>
          <a:bodyPr/>
          <a:lstStyle/>
          <a:p>
            <a:pPr>
              <a:lnSpc>
                <a:spcPct val="150000"/>
              </a:lnSpc>
            </a:pPr>
            <a:r>
              <a:rPr lang="en-US" altLang="zh-CN" b="1" dirty="0" smtClean="0">
                <a:solidFill>
                  <a:srgbClr val="FF0000"/>
                </a:solidFill>
              </a:rPr>
              <a:t>3.</a:t>
            </a:r>
            <a:r>
              <a:rPr lang="zh-CN" altLang="zh-CN" b="1" dirty="0" smtClean="0">
                <a:solidFill>
                  <a:srgbClr val="FF0000"/>
                </a:solidFill>
              </a:rPr>
              <a:t>试</a:t>
            </a:r>
            <a:r>
              <a:rPr lang="zh-CN" altLang="zh-CN" b="1" dirty="0">
                <a:solidFill>
                  <a:srgbClr val="FF0000"/>
                </a:solidFill>
              </a:rPr>
              <a:t>情法</a:t>
            </a:r>
            <a:r>
              <a:rPr lang="en-US" altLang="zh-CN" b="1" dirty="0">
                <a:solidFill>
                  <a:srgbClr val="00B050"/>
                </a:solidFill>
              </a:rPr>
              <a:t>  </a:t>
            </a:r>
            <a:r>
              <a:rPr lang="zh-CN" altLang="zh-CN" b="1" dirty="0">
                <a:solidFill>
                  <a:srgbClr val="00B050"/>
                </a:solidFill>
              </a:rPr>
              <a:t>如遇发情期不滴血，发情症状不明显的母犬，可采用试情法来确定最佳的配种时期。</a:t>
            </a:r>
            <a:r>
              <a:rPr lang="zh-CN" altLang="zh-CN" b="1" dirty="0"/>
              <a:t>将母犬带到公犬面前，如果母犬处于发情期，见到公犬后尾偏向一侧，故意暴露外明，并出现节律性收缩，站立不动，表现出愿意接受交配</a:t>
            </a:r>
            <a:r>
              <a:rPr lang="zh-CN" altLang="zh-CN" b="1" dirty="0" smtClean="0"/>
              <a:t>。</a:t>
            </a:r>
            <a:endParaRPr lang="en-US" altLang="zh-CN" b="1" dirty="0" smtClean="0"/>
          </a:p>
          <a:p>
            <a:pPr>
              <a:lnSpc>
                <a:spcPct val="150000"/>
              </a:lnSpc>
            </a:pPr>
            <a:r>
              <a:rPr lang="zh-CN" altLang="zh-CN" b="1" dirty="0" smtClean="0">
                <a:solidFill>
                  <a:srgbClr val="00B050"/>
                </a:solidFill>
              </a:rPr>
              <a:t>可用</a:t>
            </a:r>
            <a:r>
              <a:rPr lang="zh-CN" altLang="zh-CN" b="1" dirty="0">
                <a:solidFill>
                  <a:srgbClr val="00B050"/>
                </a:solidFill>
              </a:rPr>
              <a:t>去势公犬或正常公犬进行。试情用的公犬输精管要结扎。</a:t>
            </a:r>
          </a:p>
          <a:p>
            <a:endParaRPr lang="zh-CN" altLang="en-US" dirty="0"/>
          </a:p>
        </p:txBody>
      </p:sp>
    </p:spTree>
    <p:extLst>
      <p:ext uri="{BB962C8B-B14F-4D97-AF65-F5344CB8AC3E}">
        <p14:creationId xmlns:p14="http://schemas.microsoft.com/office/powerpoint/2010/main" val="778301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600200"/>
            <a:ext cx="7859216" cy="4873752"/>
          </a:xfrm>
        </p:spPr>
        <p:txBody>
          <a:bodyPr/>
          <a:lstStyle/>
          <a:p>
            <a:pPr>
              <a:lnSpc>
                <a:spcPct val="150000"/>
              </a:lnSpc>
            </a:pPr>
            <a:r>
              <a:rPr lang="en-US" altLang="zh-CN" b="1" dirty="0" smtClean="0">
                <a:solidFill>
                  <a:srgbClr val="FF0000"/>
                </a:solidFill>
              </a:rPr>
              <a:t>4.</a:t>
            </a:r>
            <a:r>
              <a:rPr lang="zh-CN" altLang="zh-CN" b="1" dirty="0" smtClean="0">
                <a:solidFill>
                  <a:srgbClr val="FF0000"/>
                </a:solidFill>
              </a:rPr>
              <a:t>试</a:t>
            </a:r>
            <a:r>
              <a:rPr lang="zh-CN" altLang="zh-CN" b="1" dirty="0">
                <a:solidFill>
                  <a:srgbClr val="FF0000"/>
                </a:solidFill>
              </a:rPr>
              <a:t>情器法</a:t>
            </a:r>
            <a:r>
              <a:rPr lang="en-US" altLang="zh-CN" b="1" dirty="0">
                <a:solidFill>
                  <a:srgbClr val="FF0000"/>
                </a:solidFill>
              </a:rPr>
              <a:t>  </a:t>
            </a:r>
            <a:r>
              <a:rPr lang="zh-CN" altLang="zh-CN" b="1" dirty="0"/>
              <a:t>将试情器探头插入阴道内，读取试情器所显示的数值</a:t>
            </a:r>
            <a:r>
              <a:rPr lang="zh-CN" altLang="zh-CN" b="1" dirty="0" smtClean="0"/>
              <a:t>。</a:t>
            </a:r>
            <a:endParaRPr lang="en-US" altLang="zh-CN" b="1" dirty="0" smtClean="0"/>
          </a:p>
          <a:p>
            <a:pPr>
              <a:lnSpc>
                <a:spcPct val="150000"/>
              </a:lnSpc>
            </a:pPr>
            <a:r>
              <a:rPr lang="zh-CN" altLang="zh-CN" b="1" dirty="0" smtClean="0"/>
              <a:t>在</a:t>
            </a:r>
            <a:r>
              <a:rPr lang="zh-CN" altLang="zh-CN" b="1" dirty="0"/>
              <a:t>发情期的每天同一时间段测试，当数值上升缓慢时，每天测试两次</a:t>
            </a:r>
            <a:r>
              <a:rPr lang="zh-CN" altLang="zh-CN" b="1" dirty="0" smtClean="0"/>
              <a:t>。</a:t>
            </a:r>
            <a:endParaRPr lang="en-US" altLang="zh-CN" b="1" dirty="0" smtClean="0"/>
          </a:p>
          <a:p>
            <a:pPr>
              <a:lnSpc>
                <a:spcPct val="150000"/>
              </a:lnSpc>
            </a:pPr>
            <a:r>
              <a:rPr lang="zh-CN" altLang="zh-CN" b="1" dirty="0" smtClean="0">
                <a:solidFill>
                  <a:srgbClr val="00B050"/>
                </a:solidFill>
              </a:rPr>
              <a:t>当</a:t>
            </a:r>
            <a:r>
              <a:rPr lang="zh-CN" altLang="zh-CN" b="1" dirty="0">
                <a:solidFill>
                  <a:srgbClr val="00B050"/>
                </a:solidFill>
              </a:rPr>
              <a:t>数值持续上升至峰值后又开始下降时为最佳配种时期。</a:t>
            </a:r>
          </a:p>
          <a:p>
            <a:endParaRPr lang="zh-CN" altLang="en-US" dirty="0"/>
          </a:p>
        </p:txBody>
      </p:sp>
    </p:spTree>
    <p:extLst>
      <p:ext uri="{BB962C8B-B14F-4D97-AF65-F5344CB8AC3E}">
        <p14:creationId xmlns:p14="http://schemas.microsoft.com/office/powerpoint/2010/main" val="2729168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zh-CN" altLang="zh-CN" sz="4000" b="1" dirty="0"/>
              <a:t>三、犬的配种</a:t>
            </a:r>
            <a:r>
              <a:rPr lang="zh-CN" altLang="zh-CN" dirty="0"/>
              <a:t/>
            </a:r>
            <a:br>
              <a:rPr lang="zh-CN" altLang="zh-CN" dirty="0"/>
            </a:br>
            <a:endParaRPr lang="zh-CN" altLang="en-US" dirty="0"/>
          </a:p>
        </p:txBody>
      </p:sp>
      <p:sp>
        <p:nvSpPr>
          <p:cNvPr id="3" name="内容占位符 2"/>
          <p:cNvSpPr>
            <a:spLocks noGrp="1"/>
          </p:cNvSpPr>
          <p:nvPr>
            <p:ph sz="quarter" idx="1"/>
          </p:nvPr>
        </p:nvSpPr>
        <p:spPr>
          <a:xfrm>
            <a:off x="457200" y="1600200"/>
            <a:ext cx="8363272" cy="4873752"/>
          </a:xfrm>
        </p:spPr>
        <p:txBody>
          <a:bodyPr>
            <a:normAutofit fontScale="92500"/>
          </a:bodyPr>
          <a:lstStyle/>
          <a:p>
            <a:pPr>
              <a:lnSpc>
                <a:spcPct val="150000"/>
              </a:lnSpc>
            </a:pPr>
            <a:r>
              <a:rPr lang="zh-CN" altLang="en-US" b="1" dirty="0" smtClean="0">
                <a:solidFill>
                  <a:srgbClr val="FF0000"/>
                </a:solidFill>
              </a:rPr>
              <a:t>（一）</a:t>
            </a:r>
            <a:r>
              <a:rPr lang="zh-CN" altLang="zh-CN" b="1" dirty="0" smtClean="0">
                <a:solidFill>
                  <a:srgbClr val="FF0000"/>
                </a:solidFill>
              </a:rPr>
              <a:t>种</a:t>
            </a:r>
            <a:r>
              <a:rPr lang="zh-CN" altLang="zh-CN" b="1" dirty="0">
                <a:solidFill>
                  <a:srgbClr val="FF0000"/>
                </a:solidFill>
              </a:rPr>
              <a:t>犬的选择</a:t>
            </a:r>
          </a:p>
          <a:p>
            <a:pPr>
              <a:lnSpc>
                <a:spcPct val="150000"/>
              </a:lnSpc>
            </a:pPr>
            <a:r>
              <a:rPr lang="en-US" altLang="zh-CN" b="1" dirty="0" smtClean="0">
                <a:solidFill>
                  <a:srgbClr val="00B0F0"/>
                </a:solidFill>
              </a:rPr>
              <a:t>1.</a:t>
            </a:r>
            <a:r>
              <a:rPr lang="zh-CN" altLang="zh-CN" b="1" dirty="0" smtClean="0">
                <a:solidFill>
                  <a:srgbClr val="00B0F0"/>
                </a:solidFill>
              </a:rPr>
              <a:t>种</a:t>
            </a:r>
            <a:r>
              <a:rPr lang="zh-CN" altLang="zh-CN" b="1" dirty="0">
                <a:solidFill>
                  <a:srgbClr val="00B0F0"/>
                </a:solidFill>
              </a:rPr>
              <a:t>公犬的选择</a:t>
            </a:r>
            <a:r>
              <a:rPr lang="en-US" altLang="zh-CN" b="1" dirty="0">
                <a:solidFill>
                  <a:srgbClr val="00B0F0"/>
                </a:solidFill>
              </a:rPr>
              <a:t>  </a:t>
            </a:r>
            <a:r>
              <a:rPr lang="zh-CN" altLang="zh-CN" b="1" dirty="0"/>
              <a:t>种公犬生殖器官发育正营，精力充沛，性情和顺，配种时紧追母犬，频顾排尿。公犬对后代的影响比母犬大，所以要使后代一代比一代强，就要选择各方面性状高于母犬的公犬。</a:t>
            </a:r>
          </a:p>
          <a:p>
            <a:pPr>
              <a:lnSpc>
                <a:spcPct val="150000"/>
              </a:lnSpc>
            </a:pPr>
            <a:r>
              <a:rPr lang="en-US" altLang="zh-CN" b="1" dirty="0" smtClean="0">
                <a:solidFill>
                  <a:srgbClr val="00B0F0"/>
                </a:solidFill>
              </a:rPr>
              <a:t>2.</a:t>
            </a:r>
            <a:r>
              <a:rPr lang="zh-CN" altLang="zh-CN" b="1" dirty="0" smtClean="0">
                <a:solidFill>
                  <a:srgbClr val="00B0F0"/>
                </a:solidFill>
              </a:rPr>
              <a:t>种</a:t>
            </a:r>
            <a:r>
              <a:rPr lang="zh-CN" altLang="zh-CN" b="1" dirty="0">
                <a:solidFill>
                  <a:srgbClr val="00B0F0"/>
                </a:solidFill>
              </a:rPr>
              <a:t>母犬的选择</a:t>
            </a:r>
            <a:r>
              <a:rPr lang="en-US" altLang="zh-CN" b="1" dirty="0">
                <a:solidFill>
                  <a:srgbClr val="00B0F0"/>
                </a:solidFill>
              </a:rPr>
              <a:t>  </a:t>
            </a:r>
            <a:r>
              <a:rPr lang="zh-CN" altLang="zh-CN" b="1" dirty="0"/>
              <a:t>种母犬母性好，泌乳能力强，产仔数多。母性好的犬表现在：分娩前会筑窝，产仔后能定时给仔犬哺乳，很少离开窝巢，经常用舌头舔仔犬，能将爬出窝的仔犬用嘴衔入窝内。当产后</a:t>
            </a:r>
            <a:r>
              <a:rPr lang="en-US" altLang="zh-CN" b="1" dirty="0"/>
              <a:t>1</a:t>
            </a:r>
            <a:r>
              <a:rPr lang="zh-CN" altLang="zh-CN" b="1" dirty="0"/>
              <a:t>个月左右，乳量减少时能呕吐食物喂仔犬。</a:t>
            </a:r>
            <a:endParaRPr lang="zh-CN" altLang="en-US" b="1" dirty="0"/>
          </a:p>
        </p:txBody>
      </p:sp>
    </p:spTree>
    <p:extLst>
      <p:ext uri="{BB962C8B-B14F-4D97-AF65-F5344CB8AC3E}">
        <p14:creationId xmlns:p14="http://schemas.microsoft.com/office/powerpoint/2010/main" val="3576401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291264" cy="5061176"/>
          </a:xfrm>
        </p:spPr>
        <p:txBody>
          <a:bodyPr>
            <a:normAutofit lnSpcReduction="10000"/>
          </a:bodyPr>
          <a:lstStyle/>
          <a:p>
            <a:pPr>
              <a:lnSpc>
                <a:spcPct val="150000"/>
              </a:lnSpc>
            </a:pPr>
            <a:r>
              <a:rPr lang="zh-CN" altLang="en-US" b="1" dirty="0" smtClean="0">
                <a:solidFill>
                  <a:srgbClr val="FF0000"/>
                </a:solidFill>
              </a:rPr>
              <a:t>（二）</a:t>
            </a:r>
            <a:r>
              <a:rPr lang="zh-CN" altLang="zh-CN" b="1" dirty="0" smtClean="0">
                <a:solidFill>
                  <a:srgbClr val="FF0000"/>
                </a:solidFill>
              </a:rPr>
              <a:t>配种</a:t>
            </a:r>
            <a:r>
              <a:rPr lang="zh-CN" altLang="zh-CN" b="1" dirty="0">
                <a:solidFill>
                  <a:srgbClr val="FF0000"/>
                </a:solidFill>
              </a:rPr>
              <a:t>的时间</a:t>
            </a:r>
          </a:p>
          <a:p>
            <a:pPr>
              <a:lnSpc>
                <a:spcPct val="150000"/>
              </a:lnSpc>
            </a:pPr>
            <a:r>
              <a:rPr lang="zh-CN" altLang="zh-CN" b="1" dirty="0"/>
              <a:t>正确的配种时间是提高受胎率的关键</a:t>
            </a:r>
            <a:r>
              <a:rPr lang="zh-CN" altLang="zh-CN" b="1" dirty="0" smtClean="0"/>
              <a:t>。</a:t>
            </a:r>
            <a:endParaRPr lang="en-US" altLang="zh-CN" b="1" dirty="0" smtClean="0"/>
          </a:p>
          <a:p>
            <a:pPr>
              <a:lnSpc>
                <a:spcPct val="150000"/>
              </a:lnSpc>
            </a:pPr>
            <a:r>
              <a:rPr lang="zh-CN" altLang="zh-CN" b="1" dirty="0" smtClean="0"/>
              <a:t>其</a:t>
            </a:r>
            <a:r>
              <a:rPr lang="zh-CN" altLang="zh-CN" b="1" dirty="0"/>
              <a:t>推算方法是，确认母犬的阴门有明显肿胀、潮红或见第一滴血时作为第</a:t>
            </a:r>
            <a:r>
              <a:rPr lang="en-US" altLang="zh-CN" b="1" dirty="0"/>
              <a:t>1</a:t>
            </a:r>
            <a:r>
              <a:rPr lang="zh-CN" altLang="zh-CN" b="1" dirty="0"/>
              <a:t>天，</a:t>
            </a:r>
            <a:r>
              <a:rPr lang="zh-CN" altLang="zh-CN" b="1" dirty="0">
                <a:solidFill>
                  <a:srgbClr val="00B050"/>
                </a:solidFill>
              </a:rPr>
              <a:t>初产犬一般在第</a:t>
            </a:r>
            <a:r>
              <a:rPr lang="en-US" altLang="zh-CN" b="1" dirty="0">
                <a:solidFill>
                  <a:srgbClr val="00B050"/>
                </a:solidFill>
              </a:rPr>
              <a:t>11-13</a:t>
            </a:r>
            <a:r>
              <a:rPr lang="zh-CN" altLang="zh-CN" b="1" dirty="0">
                <a:solidFill>
                  <a:srgbClr val="00B050"/>
                </a:solidFill>
              </a:rPr>
              <a:t>天进行首次交配，这时母犬开始排卵，生殖道为交配做好了准备；经产犬在第</a:t>
            </a:r>
            <a:r>
              <a:rPr lang="en-US" altLang="zh-CN" b="1" dirty="0">
                <a:solidFill>
                  <a:srgbClr val="00B050"/>
                </a:solidFill>
              </a:rPr>
              <a:t>9-11</a:t>
            </a:r>
            <a:r>
              <a:rPr lang="zh-CN" altLang="zh-CN" b="1" dirty="0">
                <a:solidFill>
                  <a:srgbClr val="00B050"/>
                </a:solidFill>
              </a:rPr>
              <a:t>天进行首次交配。</a:t>
            </a:r>
            <a:r>
              <a:rPr lang="zh-CN" altLang="zh-CN" b="1" dirty="0"/>
              <a:t>对经产母犬，随胎次的增加，配种时间提前，母犬的年龄每增加二岁或胎次每增加二窝，首次的交配应前移</a:t>
            </a:r>
            <a:r>
              <a:rPr lang="en-US" altLang="zh-CN" b="1" dirty="0"/>
              <a:t>1</a:t>
            </a:r>
            <a:r>
              <a:rPr lang="zh-CN" altLang="zh-CN" b="1" dirty="0"/>
              <a:t>天。有的高产母犬经多次产仔后，发情</a:t>
            </a:r>
            <a:r>
              <a:rPr lang="en-US" altLang="zh-CN" b="1" dirty="0"/>
              <a:t>5</a:t>
            </a:r>
            <a:r>
              <a:rPr lang="zh-CN" altLang="zh-CN" b="1" dirty="0"/>
              <a:t>天其阴道就停止出血</a:t>
            </a:r>
            <a:r>
              <a:rPr lang="en-US" altLang="zh-CN" b="1" dirty="0"/>
              <a:t>,</a:t>
            </a:r>
            <a:r>
              <a:rPr lang="zh-CN" altLang="zh-CN" b="1" dirty="0"/>
              <a:t>，在第</a:t>
            </a:r>
            <a:r>
              <a:rPr lang="en-US" altLang="zh-CN" b="1" dirty="0"/>
              <a:t>6</a:t>
            </a:r>
            <a:r>
              <a:rPr lang="zh-CN" altLang="zh-CN" b="1" dirty="0"/>
              <a:t>或第</a:t>
            </a:r>
            <a:r>
              <a:rPr lang="en-US" altLang="zh-CN" b="1" dirty="0"/>
              <a:t>7</a:t>
            </a:r>
            <a:r>
              <a:rPr lang="zh-CN" altLang="zh-CN" b="1" dirty="0"/>
              <a:t>天配种即可受孕。</a:t>
            </a:r>
            <a:endParaRPr lang="zh-CN" altLang="en-US" b="1" dirty="0"/>
          </a:p>
        </p:txBody>
      </p:sp>
    </p:spTree>
    <p:extLst>
      <p:ext uri="{BB962C8B-B14F-4D97-AF65-F5344CB8AC3E}">
        <p14:creationId xmlns:p14="http://schemas.microsoft.com/office/powerpoint/2010/main" val="714034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600200"/>
            <a:ext cx="8147248" cy="4873752"/>
          </a:xfrm>
        </p:spPr>
        <p:txBody>
          <a:bodyPr/>
          <a:lstStyle/>
          <a:p>
            <a:pPr>
              <a:lnSpc>
                <a:spcPct val="150000"/>
              </a:lnSpc>
            </a:pPr>
            <a:r>
              <a:rPr lang="zh-CN" altLang="zh-CN" b="1" dirty="0"/>
              <a:t>然而，</a:t>
            </a:r>
            <a:r>
              <a:rPr lang="zh-CN" altLang="zh-CN" b="1" dirty="0">
                <a:solidFill>
                  <a:srgbClr val="00B050"/>
                </a:solidFill>
              </a:rPr>
              <a:t>有少数的母犬在发情前期和发情期不出现阴道排血，还有个别母犬的血样分泌物可持续至发情期</a:t>
            </a:r>
            <a:r>
              <a:rPr lang="zh-CN" altLang="zh-CN" b="1" dirty="0"/>
              <a:t>，或延续到发情后期的若干天，如遇这种情况，</a:t>
            </a:r>
            <a:r>
              <a:rPr lang="zh-CN" altLang="zh-CN" b="1" dirty="0">
                <a:solidFill>
                  <a:srgbClr val="00B050"/>
                </a:solidFill>
              </a:rPr>
              <a:t>可用公犬进行试情</a:t>
            </a:r>
            <a:r>
              <a:rPr lang="zh-CN" altLang="zh-CN" b="1" dirty="0"/>
              <a:t>，</a:t>
            </a:r>
            <a:r>
              <a:rPr lang="zh-CN" altLang="zh-CN" b="1" dirty="0">
                <a:solidFill>
                  <a:srgbClr val="00B050"/>
                </a:solidFill>
              </a:rPr>
              <a:t>母犬愿意接受公犬交配后的</a:t>
            </a:r>
            <a:r>
              <a:rPr lang="en-US" altLang="zh-CN" b="1" dirty="0">
                <a:solidFill>
                  <a:srgbClr val="00B050"/>
                </a:solidFill>
              </a:rPr>
              <a:t>1-3</a:t>
            </a:r>
            <a:r>
              <a:rPr lang="zh-CN" altLang="zh-CN" b="1" dirty="0">
                <a:solidFill>
                  <a:srgbClr val="00B050"/>
                </a:solidFill>
              </a:rPr>
              <a:t>天，就是最适配种期</a:t>
            </a:r>
            <a:r>
              <a:rPr lang="zh-CN" altLang="zh-CN" b="1" dirty="0" smtClean="0">
                <a:solidFill>
                  <a:srgbClr val="00B050"/>
                </a:solidFill>
              </a:rPr>
              <a:t>。</a:t>
            </a:r>
            <a:endParaRPr lang="en-US" altLang="zh-CN" b="1" dirty="0" smtClean="0">
              <a:solidFill>
                <a:srgbClr val="00B050"/>
              </a:solidFill>
            </a:endParaRPr>
          </a:p>
          <a:p>
            <a:pPr>
              <a:lnSpc>
                <a:spcPct val="150000"/>
              </a:lnSpc>
            </a:pPr>
            <a:r>
              <a:rPr lang="zh-CN" altLang="zh-CN" b="1" dirty="0" smtClean="0"/>
              <a:t>犬</a:t>
            </a:r>
            <a:r>
              <a:rPr lang="zh-CN" altLang="zh-CN" b="1" dirty="0"/>
              <a:t>的交配时间应在公母犬精神状态最佳的时间，在每日清晨进行交配为最佳，公母犬经过一夜的休息，性欲极易亢奋，交配容易成功。</a:t>
            </a:r>
            <a:endParaRPr lang="zh-CN" altLang="en-US" b="1" dirty="0"/>
          </a:p>
        </p:txBody>
      </p:sp>
    </p:spTree>
    <p:extLst>
      <p:ext uri="{BB962C8B-B14F-4D97-AF65-F5344CB8AC3E}">
        <p14:creationId xmlns:p14="http://schemas.microsoft.com/office/powerpoint/2010/main" val="4142531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8147248" cy="5133184"/>
          </a:xfrm>
        </p:spPr>
        <p:txBody>
          <a:bodyPr/>
          <a:lstStyle/>
          <a:p>
            <a:pPr>
              <a:lnSpc>
                <a:spcPct val="150000"/>
              </a:lnSpc>
            </a:pPr>
            <a:r>
              <a:rPr lang="zh-CN" altLang="en-US" b="1" dirty="0" smtClean="0">
                <a:solidFill>
                  <a:srgbClr val="FF0000"/>
                </a:solidFill>
              </a:rPr>
              <a:t>（三）</a:t>
            </a:r>
            <a:r>
              <a:rPr lang="zh-CN" altLang="zh-CN" b="1" dirty="0" smtClean="0">
                <a:solidFill>
                  <a:srgbClr val="FF0000"/>
                </a:solidFill>
              </a:rPr>
              <a:t>配种</a:t>
            </a:r>
            <a:r>
              <a:rPr lang="zh-CN" altLang="zh-CN" b="1" dirty="0">
                <a:solidFill>
                  <a:srgbClr val="FF0000"/>
                </a:solidFill>
              </a:rPr>
              <a:t>的次数</a:t>
            </a:r>
          </a:p>
          <a:p>
            <a:pPr>
              <a:lnSpc>
                <a:spcPct val="150000"/>
              </a:lnSpc>
            </a:pPr>
            <a:r>
              <a:rPr lang="zh-CN" altLang="zh-CN" b="1" dirty="0"/>
              <a:t>发情母犬以相隔</a:t>
            </a:r>
            <a:r>
              <a:rPr lang="en-US" altLang="zh-CN" b="1" dirty="0"/>
              <a:t>24-48h</a:t>
            </a:r>
            <a:r>
              <a:rPr lang="zh-CN" altLang="zh-CN" b="1" dirty="0"/>
              <a:t>两次交配为好，第二次交配可用同一公大，也可选用另外一公犬，但公犬交配次数，每天不得超过一次。</a:t>
            </a:r>
            <a:endParaRPr lang="zh-CN" altLang="en-US" b="1" dirty="0"/>
          </a:p>
        </p:txBody>
      </p:sp>
    </p:spTree>
    <p:extLst>
      <p:ext uri="{BB962C8B-B14F-4D97-AF65-F5344CB8AC3E}">
        <p14:creationId xmlns:p14="http://schemas.microsoft.com/office/powerpoint/2010/main" val="3878235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196752"/>
            <a:ext cx="8291264" cy="5277200"/>
          </a:xfrm>
        </p:spPr>
        <p:txBody>
          <a:bodyPr>
            <a:normAutofit fontScale="85000" lnSpcReduction="20000"/>
          </a:bodyPr>
          <a:lstStyle/>
          <a:p>
            <a:pPr>
              <a:lnSpc>
                <a:spcPct val="160000"/>
              </a:lnSpc>
            </a:pPr>
            <a:r>
              <a:rPr lang="zh-CN" altLang="en-US" b="1" dirty="0" smtClean="0">
                <a:solidFill>
                  <a:srgbClr val="FF0000"/>
                </a:solidFill>
              </a:rPr>
              <a:t>（四）</a:t>
            </a:r>
            <a:r>
              <a:rPr lang="zh-CN" altLang="zh-CN" b="1" dirty="0" smtClean="0">
                <a:solidFill>
                  <a:srgbClr val="FF0000"/>
                </a:solidFill>
              </a:rPr>
              <a:t>配种</a:t>
            </a:r>
            <a:r>
              <a:rPr lang="zh-CN" altLang="zh-CN" b="1" dirty="0">
                <a:solidFill>
                  <a:srgbClr val="FF0000"/>
                </a:solidFill>
              </a:rPr>
              <a:t>的方法</a:t>
            </a:r>
          </a:p>
          <a:p>
            <a:pPr>
              <a:lnSpc>
                <a:spcPct val="160000"/>
              </a:lnSpc>
            </a:pPr>
            <a:r>
              <a:rPr lang="en-US" altLang="zh-CN" b="1" dirty="0" smtClean="0">
                <a:solidFill>
                  <a:srgbClr val="00B050"/>
                </a:solidFill>
              </a:rPr>
              <a:t>1.</a:t>
            </a:r>
            <a:r>
              <a:rPr lang="zh-CN" altLang="zh-CN" b="1" dirty="0" smtClean="0">
                <a:solidFill>
                  <a:srgbClr val="00B050"/>
                </a:solidFill>
              </a:rPr>
              <a:t>自由</a:t>
            </a:r>
            <a:r>
              <a:rPr lang="zh-CN" altLang="zh-CN" b="1" dirty="0">
                <a:solidFill>
                  <a:srgbClr val="00B050"/>
                </a:solidFill>
              </a:rPr>
              <a:t>交配</a:t>
            </a:r>
            <a:r>
              <a:rPr lang="en-US" altLang="zh-CN" b="1" dirty="0">
                <a:solidFill>
                  <a:srgbClr val="00B050"/>
                </a:solidFill>
              </a:rPr>
              <a:t>  </a:t>
            </a:r>
            <a:r>
              <a:rPr lang="zh-CN" altLang="zh-CN" b="1" dirty="0"/>
              <a:t>对于发情表现成熟的母犬，而且公母犬体型大小相当，母犬能够接受公犬交配的情况下，可采用自然交配方法，可将公犬和母犬放在一起，二者熟悉后，很快即交配。</a:t>
            </a:r>
          </a:p>
          <a:p>
            <a:pPr>
              <a:lnSpc>
                <a:spcPct val="160000"/>
              </a:lnSpc>
            </a:pPr>
            <a:r>
              <a:rPr lang="en-US" altLang="zh-CN" b="1" dirty="0" smtClean="0">
                <a:solidFill>
                  <a:srgbClr val="00B050"/>
                </a:solidFill>
              </a:rPr>
              <a:t>2.</a:t>
            </a:r>
            <a:r>
              <a:rPr lang="zh-CN" altLang="zh-CN" b="1" dirty="0" smtClean="0">
                <a:solidFill>
                  <a:srgbClr val="00B050"/>
                </a:solidFill>
              </a:rPr>
              <a:t>辅助</a:t>
            </a:r>
            <a:r>
              <a:rPr lang="zh-CN" altLang="zh-CN" b="1" dirty="0">
                <a:solidFill>
                  <a:srgbClr val="00B050"/>
                </a:solidFill>
              </a:rPr>
              <a:t>交配</a:t>
            </a:r>
            <a:r>
              <a:rPr lang="en-US" altLang="zh-CN" b="1" dirty="0">
                <a:solidFill>
                  <a:srgbClr val="00B050"/>
                </a:solidFill>
              </a:rPr>
              <a:t>  </a:t>
            </a:r>
            <a:r>
              <a:rPr lang="zh-CN" altLang="zh-CN" b="1" dirty="0"/>
              <a:t>犬的交配以自然交配为主，一般不需要人工辅助。但如果公犬缺乏经验，或公母体型大小相差悬殊，或其他原因不能进行自行交配时，可进行人工辅助。辅助人员最好是母犬的主人，或者是母犬熟悉的人员，这样母犬不至于太惊慌。</a:t>
            </a:r>
          </a:p>
          <a:p>
            <a:pPr>
              <a:lnSpc>
                <a:spcPct val="160000"/>
              </a:lnSpc>
            </a:pPr>
            <a:r>
              <a:rPr lang="en-US" altLang="zh-CN" b="1" dirty="0" smtClean="0">
                <a:solidFill>
                  <a:srgbClr val="00B050"/>
                </a:solidFill>
              </a:rPr>
              <a:t>3.</a:t>
            </a:r>
            <a:r>
              <a:rPr lang="zh-CN" altLang="zh-CN" b="1" dirty="0" smtClean="0">
                <a:solidFill>
                  <a:srgbClr val="00B050"/>
                </a:solidFill>
              </a:rPr>
              <a:t>人工授精</a:t>
            </a:r>
            <a:r>
              <a:rPr lang="en-US" altLang="zh-CN" b="1" dirty="0" smtClean="0">
                <a:solidFill>
                  <a:srgbClr val="00B050"/>
                </a:solidFill>
              </a:rPr>
              <a:t>  </a:t>
            </a:r>
            <a:r>
              <a:rPr lang="zh-CN" altLang="zh-CN" b="1" dirty="0"/>
              <a:t>如果自然交配确实有困难，人工辅助也无法完成交配，或公母犬相距较远又需配种，或其他原因又非进行配种不可时，可实施人工授精。</a:t>
            </a:r>
          </a:p>
          <a:p>
            <a:endParaRPr lang="zh-CN" altLang="en-US" dirty="0"/>
          </a:p>
        </p:txBody>
      </p:sp>
    </p:spTree>
    <p:extLst>
      <p:ext uri="{BB962C8B-B14F-4D97-AF65-F5344CB8AC3E}">
        <p14:creationId xmlns:p14="http://schemas.microsoft.com/office/powerpoint/2010/main" val="2129972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7931224" cy="5061176"/>
          </a:xfrm>
        </p:spPr>
        <p:txBody>
          <a:bodyPr>
            <a:normAutofit/>
          </a:bodyPr>
          <a:lstStyle/>
          <a:p>
            <a:pPr>
              <a:lnSpc>
                <a:spcPct val="150000"/>
              </a:lnSpc>
            </a:pPr>
            <a:r>
              <a:rPr lang="zh-CN" altLang="en-US" b="1" dirty="0" smtClean="0">
                <a:solidFill>
                  <a:srgbClr val="FF0000"/>
                </a:solidFill>
              </a:rPr>
              <a:t>（五）</a:t>
            </a:r>
            <a:r>
              <a:rPr lang="zh-CN" altLang="zh-CN" b="1" dirty="0" smtClean="0">
                <a:solidFill>
                  <a:srgbClr val="FF0000"/>
                </a:solidFill>
              </a:rPr>
              <a:t>配种</a:t>
            </a:r>
            <a:r>
              <a:rPr lang="zh-CN" altLang="zh-CN" b="1" dirty="0">
                <a:solidFill>
                  <a:srgbClr val="FF0000"/>
                </a:solidFill>
              </a:rPr>
              <a:t>时应注意的问题</a:t>
            </a:r>
          </a:p>
          <a:p>
            <a:pPr>
              <a:lnSpc>
                <a:spcPct val="150000"/>
              </a:lnSpc>
            </a:pPr>
            <a:r>
              <a:rPr lang="en-US" altLang="zh-CN" b="1" dirty="0" smtClean="0"/>
              <a:t>1.</a:t>
            </a:r>
            <a:r>
              <a:rPr lang="zh-CN" altLang="zh-CN" b="1" dirty="0" smtClean="0"/>
              <a:t>初次</a:t>
            </a:r>
            <a:r>
              <a:rPr lang="zh-CN" altLang="zh-CN" b="1" dirty="0"/>
              <a:t>配种的母犬，虽然有强烈的性欲，但对公犬的爬跨和交配常常会出现恐惧和不安，所以母犬初次配种时，应选择有交配经验的公犬。如母犬过于惊惧不安，也可予以人工辅助保定母犬，再完成交配过过程。</a:t>
            </a:r>
          </a:p>
          <a:p>
            <a:pPr>
              <a:lnSpc>
                <a:spcPct val="150000"/>
              </a:lnSpc>
            </a:pPr>
            <a:r>
              <a:rPr lang="en-US" altLang="zh-CN" b="1" dirty="0" smtClean="0"/>
              <a:t>2.</a:t>
            </a:r>
            <a:r>
              <a:rPr lang="zh-CN" altLang="zh-CN" b="1" dirty="0" smtClean="0"/>
              <a:t>在</a:t>
            </a:r>
            <a:r>
              <a:rPr lang="zh-CN" altLang="zh-CN" b="1" dirty="0"/>
              <a:t>配种期间，主人对公犬的配种时间、次数要做记录，还应注意公母犬的健康状况，避免在交配过程中各种疾病的传播。</a:t>
            </a:r>
          </a:p>
          <a:p>
            <a:endParaRPr lang="zh-CN" altLang="en-US" dirty="0"/>
          </a:p>
        </p:txBody>
      </p:sp>
    </p:spTree>
    <p:extLst>
      <p:ext uri="{BB962C8B-B14F-4D97-AF65-F5344CB8AC3E}">
        <p14:creationId xmlns:p14="http://schemas.microsoft.com/office/powerpoint/2010/main" val="260621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zh-CN" altLang="zh-CN" sz="4000" b="1" dirty="0"/>
              <a:t>一、犬的性成熟</a:t>
            </a:r>
            <a:r>
              <a:rPr lang="zh-CN" altLang="zh-CN" dirty="0"/>
              <a:t/>
            </a:r>
            <a:br>
              <a:rPr lang="zh-CN" altLang="zh-CN" dirty="0"/>
            </a:br>
            <a:endParaRPr lang="zh-CN" altLang="en-US" dirty="0"/>
          </a:p>
        </p:txBody>
      </p:sp>
      <p:sp>
        <p:nvSpPr>
          <p:cNvPr id="3" name="内容占位符 2"/>
          <p:cNvSpPr>
            <a:spLocks noGrp="1"/>
          </p:cNvSpPr>
          <p:nvPr>
            <p:ph sz="quarter" idx="1"/>
          </p:nvPr>
        </p:nvSpPr>
        <p:spPr>
          <a:xfrm>
            <a:off x="457200" y="1600200"/>
            <a:ext cx="8291264" cy="4873752"/>
          </a:xfrm>
        </p:spPr>
        <p:txBody>
          <a:bodyPr>
            <a:normAutofit lnSpcReduction="10000"/>
          </a:bodyPr>
          <a:lstStyle/>
          <a:p>
            <a:pPr>
              <a:lnSpc>
                <a:spcPct val="150000"/>
              </a:lnSpc>
            </a:pPr>
            <a:r>
              <a:rPr lang="zh-CN" altLang="zh-CN" b="1" dirty="0"/>
              <a:t>幼犬生长发育到一定时期，开始表现出性行为，具有第二性征，生殖器官已经基本发育成熟，开始产生成熟的精子或卵子，称为</a:t>
            </a:r>
            <a:r>
              <a:rPr lang="zh-CN" altLang="zh-CN" b="1" dirty="0">
                <a:solidFill>
                  <a:srgbClr val="FF0000"/>
                </a:solidFill>
              </a:rPr>
              <a:t>犬的性成熟</a:t>
            </a:r>
            <a:r>
              <a:rPr lang="zh-CN" altLang="zh-CN" b="1" dirty="0" smtClean="0">
                <a:solidFill>
                  <a:srgbClr val="FF0000"/>
                </a:solidFill>
              </a:rPr>
              <a:t>。</a:t>
            </a:r>
            <a:endParaRPr lang="en-US" altLang="zh-CN" b="1" dirty="0" smtClean="0">
              <a:solidFill>
                <a:srgbClr val="FF0000"/>
              </a:solidFill>
            </a:endParaRPr>
          </a:p>
          <a:p>
            <a:pPr>
              <a:lnSpc>
                <a:spcPct val="150000"/>
              </a:lnSpc>
            </a:pPr>
            <a:r>
              <a:rPr lang="zh-CN" altLang="zh-CN" b="1" dirty="0">
                <a:solidFill>
                  <a:srgbClr val="FF0000"/>
                </a:solidFill>
              </a:rPr>
              <a:t>犬的性成熟时同受品种、环境、气候、地区、管理水平及营养状况等因素的影响而有一定差异。</a:t>
            </a:r>
            <a:r>
              <a:rPr lang="zh-CN" altLang="zh-CN" b="1" dirty="0"/>
              <a:t>一般来讲，小型犬性成熟较大型犬性成熟早</a:t>
            </a:r>
            <a:r>
              <a:rPr lang="en-US" altLang="zh-CN" b="1" dirty="0"/>
              <a:t>,</a:t>
            </a:r>
            <a:r>
              <a:rPr lang="zh-CN" altLang="zh-CN" b="1" dirty="0"/>
              <a:t>管理水平较高、营养状况较好的性成熟较早，</a:t>
            </a:r>
            <a:r>
              <a:rPr lang="zh-CN" altLang="zh-CN" b="1" dirty="0">
                <a:solidFill>
                  <a:srgbClr val="FF0000"/>
                </a:solidFill>
              </a:rPr>
              <a:t>公犬的性成熟一般稍晚于母犬。一般情况下，母犬性成熟是在出生后的</a:t>
            </a:r>
            <a:r>
              <a:rPr lang="en-US" altLang="zh-CN" b="1" dirty="0">
                <a:solidFill>
                  <a:srgbClr val="FF0000"/>
                </a:solidFill>
              </a:rPr>
              <a:t>6-12</a:t>
            </a:r>
            <a:r>
              <a:rPr lang="zh-CN" altLang="zh-CN" b="1" dirty="0">
                <a:solidFill>
                  <a:srgbClr val="FF0000"/>
                </a:solidFill>
              </a:rPr>
              <a:t>个月</a:t>
            </a:r>
            <a:r>
              <a:rPr lang="en-US" altLang="zh-CN" b="1" dirty="0">
                <a:solidFill>
                  <a:srgbClr val="FF0000"/>
                </a:solidFill>
              </a:rPr>
              <a:t>,</a:t>
            </a:r>
            <a:r>
              <a:rPr lang="zh-CN" altLang="zh-CN" b="1" dirty="0">
                <a:solidFill>
                  <a:srgbClr val="FF0000"/>
                </a:solidFill>
              </a:rPr>
              <a:t>公犬的性成熟是在出生后的</a:t>
            </a:r>
            <a:r>
              <a:rPr lang="en-US" altLang="zh-CN" b="1" dirty="0">
                <a:solidFill>
                  <a:srgbClr val="FF0000"/>
                </a:solidFill>
              </a:rPr>
              <a:t>12-16</a:t>
            </a:r>
            <a:r>
              <a:rPr lang="zh-CN" altLang="zh-CN" b="1" dirty="0">
                <a:solidFill>
                  <a:srgbClr val="FF0000"/>
                </a:solidFill>
              </a:rPr>
              <a:t>个月。</a:t>
            </a:r>
            <a:endParaRPr lang="zh-CN" altLang="en-US" b="1" dirty="0">
              <a:solidFill>
                <a:srgbClr val="FF0000"/>
              </a:solidFill>
            </a:endParaRPr>
          </a:p>
        </p:txBody>
      </p:sp>
    </p:spTree>
    <p:extLst>
      <p:ext uri="{BB962C8B-B14F-4D97-AF65-F5344CB8AC3E}">
        <p14:creationId xmlns:p14="http://schemas.microsoft.com/office/powerpoint/2010/main" val="448641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600200"/>
            <a:ext cx="8147248" cy="4873752"/>
          </a:xfrm>
        </p:spPr>
        <p:txBody>
          <a:bodyPr/>
          <a:lstStyle/>
          <a:p>
            <a:pPr>
              <a:lnSpc>
                <a:spcPct val="150000"/>
              </a:lnSpc>
            </a:pPr>
            <a:r>
              <a:rPr lang="en-US" altLang="zh-CN" b="1" dirty="0" smtClean="0"/>
              <a:t>3.</a:t>
            </a:r>
            <a:r>
              <a:rPr lang="zh-CN" altLang="zh-CN" b="1" dirty="0" smtClean="0"/>
              <a:t>要</a:t>
            </a:r>
            <a:r>
              <a:rPr lang="zh-CN" altLang="zh-CN" b="1" dirty="0"/>
              <a:t>合理利用种公犬，每日配种一次，最多不能超过二次。每只公犬可轮流交配</a:t>
            </a:r>
            <a:r>
              <a:rPr lang="en-US" altLang="zh-CN" b="1" dirty="0"/>
              <a:t>6-7</a:t>
            </a:r>
            <a:r>
              <a:rPr lang="zh-CN" altLang="zh-CN" b="1" dirty="0"/>
              <a:t>只母犬。一年内的交配状数不要超过</a:t>
            </a:r>
            <a:r>
              <a:rPr lang="en-US" altLang="zh-CN" b="1" dirty="0"/>
              <a:t>40</a:t>
            </a:r>
            <a:r>
              <a:rPr lang="zh-CN" altLang="zh-CN" b="1" dirty="0"/>
              <a:t>次，即使特别优良的公犬每年的交配也不能超过</a:t>
            </a:r>
            <a:r>
              <a:rPr lang="en-US" altLang="zh-CN" b="1" dirty="0"/>
              <a:t>60</a:t>
            </a:r>
            <a:r>
              <a:rPr lang="zh-CN" altLang="zh-CN" b="1" dirty="0"/>
              <a:t>次</a:t>
            </a:r>
            <a:r>
              <a:rPr lang="zh-CN" altLang="zh-CN" b="1" dirty="0" smtClean="0"/>
              <a:t>。</a:t>
            </a:r>
            <a:endParaRPr lang="en-US" altLang="zh-CN" b="1" dirty="0" smtClean="0"/>
          </a:p>
          <a:p>
            <a:pPr>
              <a:lnSpc>
                <a:spcPct val="150000"/>
              </a:lnSpc>
            </a:pPr>
            <a:r>
              <a:rPr lang="zh-CN" altLang="zh-CN" b="1" dirty="0" smtClean="0"/>
              <a:t>在</a:t>
            </a:r>
            <a:r>
              <a:rPr lang="zh-CN" altLang="zh-CN" b="1" dirty="0"/>
              <a:t>交配时间上要尽可能地均匀分配，上半年度和下半年度各占</a:t>
            </a:r>
            <a:r>
              <a:rPr lang="en-US" altLang="zh-CN" b="1" dirty="0"/>
              <a:t>50%</a:t>
            </a:r>
            <a:r>
              <a:rPr lang="zh-CN" altLang="zh-CN" b="1" dirty="0"/>
              <a:t>。交配的相隔时间太短，不仅会损伤公犬的身体，而且还会影响其使用寿命，还不利于母犬的受精怀孕。</a:t>
            </a:r>
          </a:p>
          <a:p>
            <a:endParaRPr lang="zh-CN" altLang="en-US" dirty="0"/>
          </a:p>
        </p:txBody>
      </p:sp>
    </p:spTree>
    <p:extLst>
      <p:ext uri="{BB962C8B-B14F-4D97-AF65-F5344CB8AC3E}">
        <p14:creationId xmlns:p14="http://schemas.microsoft.com/office/powerpoint/2010/main" val="15553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8075240" cy="5133184"/>
          </a:xfrm>
        </p:spPr>
        <p:txBody>
          <a:bodyPr/>
          <a:lstStyle/>
          <a:p>
            <a:pPr>
              <a:lnSpc>
                <a:spcPct val="150000"/>
              </a:lnSpc>
            </a:pPr>
            <a:r>
              <a:rPr lang="en-US" altLang="zh-CN" b="1" dirty="0" smtClean="0"/>
              <a:t>4.</a:t>
            </a:r>
            <a:r>
              <a:rPr lang="zh-CN" altLang="zh-CN" b="1" dirty="0" smtClean="0"/>
              <a:t>天</a:t>
            </a:r>
            <a:r>
              <a:rPr lang="zh-CN" altLang="zh-CN" b="1" dirty="0"/>
              <a:t>热时</a:t>
            </a:r>
            <a:r>
              <a:rPr lang="en-US" altLang="zh-CN" b="1" dirty="0"/>
              <a:t>,</a:t>
            </a:r>
            <a:r>
              <a:rPr lang="zh-CN" altLang="zh-CN" b="1" dirty="0"/>
              <a:t>交配宜在早晨或傍晚，天冷时宜在中午。食后</a:t>
            </a:r>
            <a:r>
              <a:rPr lang="en-US" altLang="zh-CN" b="1" dirty="0"/>
              <a:t>2h</a:t>
            </a:r>
            <a:r>
              <a:rPr lang="zh-CN" altLang="zh-CN" b="1" dirty="0"/>
              <a:t>内不宜交配，防止公犬发生反射性呕吐。交配后，公、母犬应安静休息。</a:t>
            </a:r>
          </a:p>
          <a:p>
            <a:pPr>
              <a:lnSpc>
                <a:spcPct val="150000"/>
              </a:lnSpc>
            </a:pPr>
            <a:r>
              <a:rPr lang="en-US" altLang="zh-CN" b="1" dirty="0" smtClean="0"/>
              <a:t>5.</a:t>
            </a:r>
            <a:r>
              <a:rPr lang="zh-CN" altLang="zh-CN" b="1" dirty="0" smtClean="0"/>
              <a:t>在</a:t>
            </a:r>
            <a:r>
              <a:rPr lang="zh-CN" altLang="zh-CN" b="1" dirty="0"/>
              <a:t>饲养管理上，应对种公犬提供足够的蛋白质，并使其充分地休息。在配种期，公犬体力消耗过大，易引起食欲不佳，体质也会有所下降，所以要严格控制种公犬的交配次数。为保持种公犬较强的繁殖力，在配种期要保证营养的需求。</a:t>
            </a:r>
          </a:p>
        </p:txBody>
      </p:sp>
    </p:spTree>
    <p:extLst>
      <p:ext uri="{BB962C8B-B14F-4D97-AF65-F5344CB8AC3E}">
        <p14:creationId xmlns:p14="http://schemas.microsoft.com/office/powerpoint/2010/main" val="2122018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zh-CN" altLang="zh-CN" sz="4000" b="1" dirty="0"/>
              <a:t>四、犬的妊娠</a:t>
            </a:r>
            <a:r>
              <a:rPr lang="zh-CN" altLang="zh-CN" dirty="0"/>
              <a:t/>
            </a:r>
            <a:br>
              <a:rPr lang="zh-CN" altLang="zh-CN" dirty="0"/>
            </a:br>
            <a:endParaRPr lang="zh-CN" altLang="en-US" dirty="0"/>
          </a:p>
        </p:txBody>
      </p:sp>
      <p:sp>
        <p:nvSpPr>
          <p:cNvPr id="3" name="内容占位符 2"/>
          <p:cNvSpPr>
            <a:spLocks noGrp="1"/>
          </p:cNvSpPr>
          <p:nvPr>
            <p:ph sz="quarter" idx="1"/>
          </p:nvPr>
        </p:nvSpPr>
        <p:spPr>
          <a:xfrm>
            <a:off x="457200" y="1600200"/>
            <a:ext cx="8147248" cy="4873752"/>
          </a:xfrm>
        </p:spPr>
        <p:txBody>
          <a:bodyPr/>
          <a:lstStyle/>
          <a:p>
            <a:pPr>
              <a:lnSpc>
                <a:spcPct val="150000"/>
              </a:lnSpc>
            </a:pPr>
            <a:r>
              <a:rPr lang="zh-CN" altLang="zh-CN" b="1" dirty="0">
                <a:solidFill>
                  <a:srgbClr val="FF0000"/>
                </a:solidFill>
              </a:rPr>
              <a:t>母犬的妊娠期平均为</a:t>
            </a:r>
            <a:r>
              <a:rPr lang="en-US" altLang="zh-CN" b="1" dirty="0">
                <a:solidFill>
                  <a:srgbClr val="FF0000"/>
                </a:solidFill>
              </a:rPr>
              <a:t>63</a:t>
            </a:r>
            <a:r>
              <a:rPr lang="zh-CN" altLang="zh-CN" b="1" dirty="0">
                <a:solidFill>
                  <a:srgbClr val="FF0000"/>
                </a:solidFill>
              </a:rPr>
              <a:t>天，范围在</a:t>
            </a:r>
            <a:r>
              <a:rPr lang="en-US" altLang="zh-CN" b="1" dirty="0">
                <a:solidFill>
                  <a:srgbClr val="FF0000"/>
                </a:solidFill>
              </a:rPr>
              <a:t>59-67</a:t>
            </a:r>
            <a:r>
              <a:rPr lang="zh-CN" altLang="zh-CN" b="1" dirty="0">
                <a:solidFill>
                  <a:srgbClr val="FF0000"/>
                </a:solidFill>
              </a:rPr>
              <a:t>天</a:t>
            </a:r>
            <a:r>
              <a:rPr lang="zh-CN" altLang="zh-CN" b="1" dirty="0" smtClean="0">
                <a:solidFill>
                  <a:srgbClr val="FF0000"/>
                </a:solidFill>
              </a:rPr>
              <a:t>。</a:t>
            </a:r>
            <a:endParaRPr lang="en-US" altLang="zh-CN" b="1" dirty="0" smtClean="0">
              <a:solidFill>
                <a:srgbClr val="FF0000"/>
              </a:solidFill>
            </a:endParaRPr>
          </a:p>
          <a:p>
            <a:pPr>
              <a:lnSpc>
                <a:spcPct val="150000"/>
              </a:lnSpc>
            </a:pPr>
            <a:r>
              <a:rPr lang="zh-CN" altLang="zh-CN" b="1" dirty="0" smtClean="0"/>
              <a:t>母</a:t>
            </a:r>
            <a:r>
              <a:rPr lang="zh-CN" altLang="zh-CN" b="1" dirty="0"/>
              <a:t>犬是否妊娠</a:t>
            </a:r>
            <a:r>
              <a:rPr lang="en-US" altLang="zh-CN" b="1" dirty="0"/>
              <a:t>,</a:t>
            </a:r>
            <a:r>
              <a:rPr lang="zh-CN" altLang="zh-CN" b="1" dirty="0"/>
              <a:t>是真妊娠还是假妊娠，对于繁殖母犬来说，其早期诊斯是尤为重要的，因为根据诊断结果不仅要为妊娠母犬提供合理的营养水平和较好环境条件，还可对未妊娠母犬及早查出空怀原因，进行适时补配</a:t>
            </a:r>
            <a:r>
              <a:rPr lang="zh-CN" altLang="zh-CN" b="1" dirty="0" smtClean="0"/>
              <a:t>。</a:t>
            </a:r>
            <a:endParaRPr lang="en-US" altLang="zh-CN" b="1" dirty="0" smtClean="0"/>
          </a:p>
          <a:p>
            <a:pPr>
              <a:lnSpc>
                <a:spcPct val="150000"/>
              </a:lnSpc>
            </a:pPr>
            <a:r>
              <a:rPr lang="zh-CN" altLang="zh-CN" b="1" dirty="0" smtClean="0">
                <a:solidFill>
                  <a:srgbClr val="FF0000"/>
                </a:solidFill>
              </a:rPr>
              <a:t>妊</a:t>
            </a:r>
            <a:r>
              <a:rPr lang="zh-CN" altLang="zh-CN" b="1" dirty="0">
                <a:solidFill>
                  <a:srgbClr val="FF0000"/>
                </a:solidFill>
              </a:rPr>
              <a:t>诊断常用的方法有：外部观察法、触诊法、</a:t>
            </a:r>
            <a:r>
              <a:rPr lang="en-US" altLang="zh-CN" b="1" dirty="0">
                <a:solidFill>
                  <a:srgbClr val="FF0000"/>
                </a:solidFill>
              </a:rPr>
              <a:t>X</a:t>
            </a:r>
            <a:r>
              <a:rPr lang="zh-CN" altLang="zh-CN" b="1" dirty="0">
                <a:solidFill>
                  <a:srgbClr val="FF0000"/>
                </a:solidFill>
              </a:rPr>
              <a:t>射线透视法、超声波诊断法等。</a:t>
            </a:r>
            <a:endParaRPr lang="zh-CN" altLang="en-US" b="1" dirty="0">
              <a:solidFill>
                <a:srgbClr val="FF0000"/>
              </a:solidFill>
            </a:endParaRPr>
          </a:p>
        </p:txBody>
      </p:sp>
    </p:spTree>
    <p:extLst>
      <p:ext uri="{BB962C8B-B14F-4D97-AF65-F5344CB8AC3E}">
        <p14:creationId xmlns:p14="http://schemas.microsoft.com/office/powerpoint/2010/main" val="1852568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8147248" cy="5133184"/>
          </a:xfrm>
        </p:spPr>
        <p:txBody>
          <a:bodyPr/>
          <a:lstStyle/>
          <a:p>
            <a:pPr>
              <a:lnSpc>
                <a:spcPct val="150000"/>
              </a:lnSpc>
            </a:pPr>
            <a:r>
              <a:rPr lang="zh-CN" altLang="en-US" b="1" dirty="0" smtClean="0">
                <a:solidFill>
                  <a:srgbClr val="FF0000"/>
                </a:solidFill>
              </a:rPr>
              <a:t>（一）</a:t>
            </a:r>
            <a:r>
              <a:rPr lang="zh-CN" altLang="zh-CN" b="1" dirty="0" smtClean="0">
                <a:solidFill>
                  <a:srgbClr val="FF0000"/>
                </a:solidFill>
              </a:rPr>
              <a:t>外部</a:t>
            </a:r>
            <a:r>
              <a:rPr lang="zh-CN" altLang="zh-CN" b="1" dirty="0">
                <a:solidFill>
                  <a:srgbClr val="FF0000"/>
                </a:solidFill>
              </a:rPr>
              <a:t>检查法</a:t>
            </a:r>
            <a:r>
              <a:rPr lang="en-US" altLang="zh-CN" b="1" dirty="0">
                <a:solidFill>
                  <a:srgbClr val="FF0000"/>
                </a:solidFill>
              </a:rPr>
              <a:t>  </a:t>
            </a:r>
            <a:r>
              <a:rPr lang="zh-CN" altLang="zh-CN" b="1" dirty="0"/>
              <a:t>母犬交配</a:t>
            </a:r>
            <a:r>
              <a:rPr lang="en-US" altLang="zh-CN" b="1" dirty="0"/>
              <a:t>1</a:t>
            </a:r>
            <a:r>
              <a:rPr lang="zh-CN" altLang="zh-CN" b="1" dirty="0"/>
              <a:t>周后，阴部开始收缩软瘪，可看到少量黑褐色液体排出，食欲不振。怀孕</a:t>
            </a:r>
            <a:r>
              <a:rPr lang="en-US" altLang="zh-CN" b="1" dirty="0"/>
              <a:t>2-3</a:t>
            </a:r>
            <a:r>
              <a:rPr lang="zh-CN" altLang="zh-CN" b="1" dirty="0"/>
              <a:t>周乳房逐渐增大，食欲大增，背毛光亮，性情温顺，行动迟缓，小心翼翼。</a:t>
            </a:r>
            <a:r>
              <a:rPr lang="en-US" altLang="zh-CN" b="1" dirty="0"/>
              <a:t>25</a:t>
            </a:r>
            <a:r>
              <a:rPr lang="zh-CN" altLang="zh-CN" b="1" dirty="0"/>
              <a:t>天左右，有的会出现妊娠反应，呕吐、食欲不振、偏食。</a:t>
            </a:r>
            <a:r>
              <a:rPr lang="en-US" altLang="zh-CN" b="1" dirty="0"/>
              <a:t>1</a:t>
            </a:r>
            <a:r>
              <a:rPr lang="zh-CN" altLang="zh-CN" b="1" dirty="0"/>
              <a:t>个月左右，腹部膨大、乳房下垂、乳头富有弹性，乳腺逐渐膨大，甚至可以挤出乳汁。体重迅速增加，排尿次数增多。</a:t>
            </a:r>
            <a:r>
              <a:rPr lang="en-US" altLang="zh-CN" b="1" dirty="0"/>
              <a:t>50</a:t>
            </a:r>
            <a:r>
              <a:rPr lang="zh-CN" altLang="zh-CN" b="1" dirty="0"/>
              <a:t>天后在腹侧可见“胎动”，用听诊器可听到心音。</a:t>
            </a:r>
          </a:p>
          <a:p>
            <a:endParaRPr lang="zh-CN" altLang="en-US" dirty="0"/>
          </a:p>
        </p:txBody>
      </p:sp>
    </p:spTree>
    <p:extLst>
      <p:ext uri="{BB962C8B-B14F-4D97-AF65-F5344CB8AC3E}">
        <p14:creationId xmlns:p14="http://schemas.microsoft.com/office/powerpoint/2010/main" val="3600362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600200"/>
            <a:ext cx="7931224" cy="4873752"/>
          </a:xfrm>
        </p:spPr>
        <p:txBody>
          <a:bodyPr/>
          <a:lstStyle/>
          <a:p>
            <a:pPr>
              <a:lnSpc>
                <a:spcPct val="150000"/>
              </a:lnSpc>
            </a:pPr>
            <a:r>
              <a:rPr lang="zh-CN" altLang="en-US" b="1" dirty="0" smtClean="0">
                <a:solidFill>
                  <a:srgbClr val="FF0000"/>
                </a:solidFill>
              </a:rPr>
              <a:t>（二）</a:t>
            </a:r>
            <a:r>
              <a:rPr lang="zh-CN" altLang="zh-CN" b="1" dirty="0" smtClean="0">
                <a:solidFill>
                  <a:srgbClr val="FF0000"/>
                </a:solidFill>
              </a:rPr>
              <a:t>尿</a:t>
            </a:r>
            <a:r>
              <a:rPr lang="zh-CN" altLang="zh-CN" b="1" dirty="0">
                <a:solidFill>
                  <a:srgbClr val="FF0000"/>
                </a:solidFill>
              </a:rPr>
              <a:t>液检查法</a:t>
            </a:r>
            <a:r>
              <a:rPr lang="en-US" altLang="zh-CN" b="1" dirty="0">
                <a:solidFill>
                  <a:srgbClr val="FF0000"/>
                </a:solidFill>
              </a:rPr>
              <a:t>  </a:t>
            </a:r>
            <a:r>
              <a:rPr lang="zh-CN" altLang="zh-CN" b="1" dirty="0"/>
              <a:t>犬妊娠</a:t>
            </a:r>
            <a:r>
              <a:rPr lang="en-US" altLang="zh-CN" b="1" dirty="0"/>
              <a:t>5-7</a:t>
            </a:r>
            <a:r>
              <a:rPr lang="zh-CN" altLang="zh-CN" b="1" dirty="0"/>
              <a:t>天后，尿液中会出现一种与人绒毛膜促性腺激素的结构相似的激素，所以采用人用的“速效检孕液”可以测试出犬是否含有此种物质。若为阳性者即为怀孕，阴性者为未怀孕。此法准确率相当高，在交配后</a:t>
            </a:r>
            <a:r>
              <a:rPr lang="en-US" altLang="zh-CN" b="1" dirty="0"/>
              <a:t>6</a:t>
            </a:r>
            <a:r>
              <a:rPr lang="zh-CN" altLang="zh-CN" b="1" dirty="0"/>
              <a:t>天左右就可检测出来。</a:t>
            </a:r>
          </a:p>
          <a:p>
            <a:endParaRPr lang="zh-CN" altLang="en-US" dirty="0"/>
          </a:p>
        </p:txBody>
      </p:sp>
    </p:spTree>
    <p:extLst>
      <p:ext uri="{BB962C8B-B14F-4D97-AF65-F5344CB8AC3E}">
        <p14:creationId xmlns:p14="http://schemas.microsoft.com/office/powerpoint/2010/main" val="910997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219256" cy="5061176"/>
          </a:xfrm>
        </p:spPr>
        <p:txBody>
          <a:bodyPr/>
          <a:lstStyle/>
          <a:p>
            <a:pPr>
              <a:lnSpc>
                <a:spcPct val="150000"/>
              </a:lnSpc>
            </a:pPr>
            <a:r>
              <a:rPr lang="zh-CN" altLang="en-US" b="1" dirty="0" smtClean="0">
                <a:solidFill>
                  <a:srgbClr val="FF0000"/>
                </a:solidFill>
              </a:rPr>
              <a:t>（三）</a:t>
            </a:r>
            <a:r>
              <a:rPr lang="zh-CN" altLang="zh-CN" b="1" dirty="0" smtClean="0">
                <a:solidFill>
                  <a:srgbClr val="FF0000"/>
                </a:solidFill>
              </a:rPr>
              <a:t>触</a:t>
            </a:r>
            <a:r>
              <a:rPr lang="zh-CN" altLang="zh-CN" b="1" dirty="0">
                <a:solidFill>
                  <a:srgbClr val="FF0000"/>
                </a:solidFill>
              </a:rPr>
              <a:t>诊</a:t>
            </a:r>
            <a:r>
              <a:rPr lang="zh-CN" altLang="zh-CN" b="1" dirty="0" smtClean="0">
                <a:solidFill>
                  <a:srgbClr val="FF0000"/>
                </a:solidFill>
              </a:rPr>
              <a:t>检</a:t>
            </a:r>
            <a:r>
              <a:rPr lang="zh-CN" altLang="en-US" b="1" dirty="0" smtClean="0">
                <a:solidFill>
                  <a:srgbClr val="FF0000"/>
                </a:solidFill>
              </a:rPr>
              <a:t>查</a:t>
            </a:r>
            <a:r>
              <a:rPr lang="zh-CN" altLang="zh-CN" b="1" dirty="0" smtClean="0">
                <a:solidFill>
                  <a:srgbClr val="FF0000"/>
                </a:solidFill>
              </a:rPr>
              <a:t>法</a:t>
            </a:r>
            <a:r>
              <a:rPr lang="en-US" altLang="zh-CN" b="1" dirty="0" smtClean="0">
                <a:solidFill>
                  <a:srgbClr val="FF0000"/>
                </a:solidFill>
              </a:rPr>
              <a:t>  </a:t>
            </a:r>
            <a:r>
              <a:rPr lang="zh-CN" altLang="zh-CN" b="1" dirty="0" smtClean="0"/>
              <a:t>经</a:t>
            </a:r>
            <a:r>
              <a:rPr lang="zh-CN" altLang="zh-CN" b="1" dirty="0"/>
              <a:t>腹壁触诊是诊断妊娠最简便的方法。在妊娠初期触诊的准确性比中期和末期更高，因为妊娠初期母犬的腹围增大更明显。检查时母犬应作站立姿势保定，胎儿的位置在脐孔与第</a:t>
            </a:r>
            <a:r>
              <a:rPr lang="en-US" altLang="zh-CN" b="1" dirty="0"/>
              <a:t>4</a:t>
            </a:r>
            <a:r>
              <a:rPr lang="zh-CN" altLang="zh-CN" b="1" dirty="0"/>
              <a:t>对乳头之间的腰椎和下腹部之间，左手掌紧贴母犬的下腹部，拇指位于右侧腹壁，中指位于左侧腹壁，当母犬呼气、腹压降低时，以两手指向腹腔压缩，并做上下左右捻动以判定胎儿位置。</a:t>
            </a:r>
            <a:endParaRPr lang="zh-CN" altLang="en-US" b="1" dirty="0"/>
          </a:p>
        </p:txBody>
      </p:sp>
    </p:spTree>
    <p:extLst>
      <p:ext uri="{BB962C8B-B14F-4D97-AF65-F5344CB8AC3E}">
        <p14:creationId xmlns:p14="http://schemas.microsoft.com/office/powerpoint/2010/main" val="3256826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556792"/>
            <a:ext cx="8291264" cy="4917160"/>
          </a:xfrm>
        </p:spPr>
        <p:txBody>
          <a:bodyPr/>
          <a:lstStyle/>
          <a:p>
            <a:pPr>
              <a:lnSpc>
                <a:spcPct val="150000"/>
              </a:lnSpc>
            </a:pPr>
            <a:r>
              <a:rPr lang="zh-CN" altLang="zh-CN" b="1" dirty="0"/>
              <a:t>若已经妊娠，可感觉到两子宫角</a:t>
            </a:r>
            <a:r>
              <a:rPr lang="zh-CN" altLang="zh-CN" b="1" dirty="0" smtClean="0"/>
              <a:t>松</a:t>
            </a:r>
            <a:r>
              <a:rPr lang="zh-CN" altLang="en-US" b="1" dirty="0" smtClean="0"/>
              <a:t>软</a:t>
            </a:r>
            <a:r>
              <a:rPr lang="zh-CN" altLang="zh-CN" b="1" dirty="0" smtClean="0"/>
              <a:t>无力</a:t>
            </a:r>
            <a:r>
              <a:rPr lang="zh-CN" altLang="zh-CN" b="1" dirty="0"/>
              <a:t>并有硬物感，胎儿呈葡萄状硬块，有弹性，易游离。触摸胎儿时，应在母犬空腹情况下进行，检查操作中，动作应轻缓且勿用力过大，以免造成流产</a:t>
            </a:r>
            <a:r>
              <a:rPr lang="zh-CN" altLang="zh-CN" b="1" dirty="0" smtClean="0"/>
              <a:t>。</a:t>
            </a:r>
            <a:endParaRPr lang="en-US" altLang="zh-CN" b="1" dirty="0" smtClean="0"/>
          </a:p>
          <a:p>
            <a:pPr>
              <a:lnSpc>
                <a:spcPct val="150000"/>
              </a:lnSpc>
            </a:pPr>
            <a:r>
              <a:rPr lang="zh-CN" altLang="zh-CN" b="1" dirty="0" smtClean="0"/>
              <a:t>当</a:t>
            </a:r>
            <a:r>
              <a:rPr lang="zh-CN" altLang="zh-CN" b="1" dirty="0"/>
              <a:t>母犬怀孕</a:t>
            </a:r>
            <a:r>
              <a:rPr lang="en-US" altLang="zh-CN" b="1" dirty="0"/>
              <a:t>20</a:t>
            </a:r>
            <a:r>
              <a:rPr lang="zh-CN" altLang="zh-CN" b="1" dirty="0"/>
              <a:t>天左右，子宫开始变得粗大，腹壁触摸可明显感知子宫直径变粗。妊娠</a:t>
            </a:r>
            <a:r>
              <a:rPr lang="en-US" altLang="zh-CN" b="1" dirty="0"/>
              <a:t>25</a:t>
            </a:r>
            <a:r>
              <a:rPr lang="zh-CN" altLang="zh-CN" b="1" dirty="0"/>
              <a:t>天左右，可触摸到胎儿（如摸到有鸡蛋大小、富有</a:t>
            </a:r>
            <a:r>
              <a:rPr lang="zh-CN" altLang="zh-CN" b="1" dirty="0" smtClean="0"/>
              <a:t>弹性</a:t>
            </a:r>
            <a:r>
              <a:rPr lang="zh-CN" altLang="en-US" b="1" dirty="0" smtClean="0"/>
              <a:t>的</a:t>
            </a:r>
            <a:r>
              <a:rPr lang="zh-CN" altLang="zh-CN" b="1" dirty="0" smtClean="0"/>
              <a:t>肉</a:t>
            </a:r>
            <a:r>
              <a:rPr lang="zh-CN" altLang="zh-CN" b="1" dirty="0"/>
              <a:t>球）。</a:t>
            </a:r>
            <a:endParaRPr lang="zh-CN" altLang="en-US" b="1" dirty="0"/>
          </a:p>
        </p:txBody>
      </p:sp>
    </p:spTree>
    <p:extLst>
      <p:ext uri="{BB962C8B-B14F-4D97-AF65-F5344CB8AC3E}">
        <p14:creationId xmlns:p14="http://schemas.microsoft.com/office/powerpoint/2010/main" val="1434916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003232" cy="5061176"/>
          </a:xfrm>
        </p:spPr>
        <p:txBody>
          <a:bodyPr/>
          <a:lstStyle/>
          <a:p>
            <a:pPr>
              <a:lnSpc>
                <a:spcPct val="150000"/>
              </a:lnSpc>
            </a:pPr>
            <a:r>
              <a:rPr lang="zh-CN" altLang="en-US" b="1" dirty="0" smtClean="0">
                <a:solidFill>
                  <a:srgbClr val="FF0000"/>
                </a:solidFill>
              </a:rPr>
              <a:t>（四）</a:t>
            </a:r>
            <a:r>
              <a:rPr lang="zh-CN" altLang="zh-CN" b="1" dirty="0" smtClean="0">
                <a:solidFill>
                  <a:srgbClr val="FF0000"/>
                </a:solidFill>
              </a:rPr>
              <a:t>超声波</a:t>
            </a:r>
            <a:r>
              <a:rPr lang="zh-CN" altLang="zh-CN" b="1" dirty="0">
                <a:solidFill>
                  <a:srgbClr val="FF0000"/>
                </a:solidFill>
              </a:rPr>
              <a:t>探测法</a:t>
            </a:r>
          </a:p>
          <a:p>
            <a:pPr>
              <a:lnSpc>
                <a:spcPct val="150000"/>
              </a:lnSpc>
            </a:pPr>
            <a:r>
              <a:rPr lang="en-US" altLang="zh-CN" b="1" dirty="0" smtClean="0">
                <a:solidFill>
                  <a:srgbClr val="00B050"/>
                </a:solidFill>
              </a:rPr>
              <a:t>1.</a:t>
            </a:r>
            <a:r>
              <a:rPr lang="zh-CN" altLang="zh-CN" b="1" dirty="0" smtClean="0">
                <a:solidFill>
                  <a:srgbClr val="00B050"/>
                </a:solidFill>
              </a:rPr>
              <a:t>多普勒</a:t>
            </a:r>
            <a:r>
              <a:rPr lang="zh-CN" altLang="zh-CN" b="1" dirty="0">
                <a:solidFill>
                  <a:srgbClr val="00B050"/>
                </a:solidFill>
              </a:rPr>
              <a:t>诊断法</a:t>
            </a:r>
            <a:r>
              <a:rPr lang="en-US" altLang="zh-CN" b="1" dirty="0">
                <a:solidFill>
                  <a:srgbClr val="00B050"/>
                </a:solidFill>
              </a:rPr>
              <a:t>  </a:t>
            </a:r>
            <a:r>
              <a:rPr lang="zh-CN" altLang="zh-CN" b="1" dirty="0"/>
              <a:t>多普勒法测定是根据母犬子宫动脉、脐动脉或胎儿动脉的血流以及胎儿心跳的搏动反射出超声信号，将其转变成声音信号，从而判断母犬是否妊娠。</a:t>
            </a:r>
            <a:r>
              <a:rPr lang="zh-CN" altLang="zh-CN" b="1" dirty="0">
                <a:solidFill>
                  <a:srgbClr val="00B050"/>
                </a:solidFill>
              </a:rPr>
              <a:t>多普勒法可在配种后的第</a:t>
            </a:r>
            <a:r>
              <a:rPr lang="en-US" altLang="zh-CN" b="1" dirty="0">
                <a:solidFill>
                  <a:srgbClr val="00B050"/>
                </a:solidFill>
              </a:rPr>
              <a:t>29-35</a:t>
            </a:r>
            <a:r>
              <a:rPr lang="zh-CN" altLang="zh-CN" b="1" dirty="0">
                <a:solidFill>
                  <a:srgbClr val="00B050"/>
                </a:solidFill>
              </a:rPr>
              <a:t>天探测胎儿的心跳情况。这种方法的诊断准确率随妊娠的进程而提高。</a:t>
            </a:r>
            <a:endParaRPr lang="zh-CN" altLang="en-US" b="1" dirty="0">
              <a:solidFill>
                <a:srgbClr val="00B050"/>
              </a:solidFill>
            </a:endParaRPr>
          </a:p>
        </p:txBody>
      </p:sp>
    </p:spTree>
    <p:extLst>
      <p:ext uri="{BB962C8B-B14F-4D97-AF65-F5344CB8AC3E}">
        <p14:creationId xmlns:p14="http://schemas.microsoft.com/office/powerpoint/2010/main" val="2609872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95536" y="1556792"/>
            <a:ext cx="8136904" cy="4873752"/>
          </a:xfrm>
        </p:spPr>
        <p:txBody>
          <a:bodyPr/>
          <a:lstStyle/>
          <a:p>
            <a:pPr>
              <a:lnSpc>
                <a:spcPct val="150000"/>
              </a:lnSpc>
            </a:pPr>
            <a:r>
              <a:rPr lang="en-US" altLang="zh-CN" b="1" dirty="0" smtClean="0">
                <a:solidFill>
                  <a:srgbClr val="00B050"/>
                </a:solidFill>
              </a:rPr>
              <a:t>2.A</a:t>
            </a:r>
            <a:r>
              <a:rPr lang="zh-CN" altLang="zh-CN" b="1" dirty="0">
                <a:solidFill>
                  <a:srgbClr val="00B050"/>
                </a:solidFill>
              </a:rPr>
              <a:t>型超声波诊断法</a:t>
            </a:r>
            <a:r>
              <a:rPr lang="en-US" altLang="zh-CN" b="1" dirty="0">
                <a:solidFill>
                  <a:srgbClr val="00B050"/>
                </a:solidFill>
              </a:rPr>
              <a:t>  </a:t>
            </a:r>
            <a:r>
              <a:rPr lang="en-US" altLang="zh-CN" b="1" dirty="0"/>
              <a:t>A</a:t>
            </a:r>
            <a:r>
              <a:rPr lang="zh-CN" altLang="zh-CN" b="1" dirty="0"/>
              <a:t>型超声波法探测的基础是胎儿周围的胎水，胎水能够反射超声波，反射回的声波信号在荧光屏上显示，来反映反射的深度，所以，</a:t>
            </a:r>
            <a:r>
              <a:rPr lang="zh-CN" altLang="zh-CN" b="1" dirty="0">
                <a:solidFill>
                  <a:srgbClr val="0070C0"/>
                </a:solidFill>
              </a:rPr>
              <a:t>此法可在配种后的第</a:t>
            </a:r>
            <a:r>
              <a:rPr lang="en-US" altLang="zh-CN" b="1" dirty="0">
                <a:solidFill>
                  <a:srgbClr val="0070C0"/>
                </a:solidFill>
              </a:rPr>
              <a:t>18-20</a:t>
            </a:r>
            <a:r>
              <a:rPr lang="zh-CN" altLang="zh-CN" b="1" dirty="0">
                <a:solidFill>
                  <a:srgbClr val="0070C0"/>
                </a:solidFill>
              </a:rPr>
              <a:t>天进行母犬妊娠的早期诊断，</a:t>
            </a:r>
            <a:r>
              <a:rPr lang="zh-CN" altLang="zh-CN" b="1" dirty="0"/>
              <a:t>因为即使在妊娠早期，胚胎尚未附植于子宫壁上，但此时子宫中已出现了足够的液体，但在应用此法时注意探头不可太朝后，以免膀胱中尿液被误认为是胎儿反射出的信号而发生误诊。</a:t>
            </a:r>
            <a:endParaRPr lang="zh-CN" altLang="en-US" b="1" dirty="0"/>
          </a:p>
        </p:txBody>
      </p:sp>
    </p:spTree>
    <p:extLst>
      <p:ext uri="{BB962C8B-B14F-4D97-AF65-F5344CB8AC3E}">
        <p14:creationId xmlns:p14="http://schemas.microsoft.com/office/powerpoint/2010/main" val="3012630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600200"/>
            <a:ext cx="8003232" cy="4873752"/>
          </a:xfrm>
        </p:spPr>
        <p:txBody>
          <a:bodyPr/>
          <a:lstStyle/>
          <a:p>
            <a:pPr>
              <a:lnSpc>
                <a:spcPct val="150000"/>
              </a:lnSpc>
            </a:pPr>
            <a:r>
              <a:rPr lang="en-US" altLang="zh-CN" b="1" dirty="0" smtClean="0">
                <a:solidFill>
                  <a:srgbClr val="00B050"/>
                </a:solidFill>
              </a:rPr>
              <a:t>3.B</a:t>
            </a:r>
            <a:r>
              <a:rPr lang="zh-CN" altLang="zh-CN" b="1" dirty="0">
                <a:solidFill>
                  <a:srgbClr val="00B050"/>
                </a:solidFill>
              </a:rPr>
              <a:t>型</a:t>
            </a:r>
            <a:r>
              <a:rPr lang="zh-CN" altLang="zh-CN" b="1" dirty="0" smtClean="0">
                <a:solidFill>
                  <a:srgbClr val="00B050"/>
                </a:solidFill>
              </a:rPr>
              <a:t>超声</a:t>
            </a:r>
            <a:r>
              <a:rPr lang="zh-CN" altLang="en-US" b="1" dirty="0" smtClean="0">
                <a:solidFill>
                  <a:srgbClr val="00B050"/>
                </a:solidFill>
              </a:rPr>
              <a:t>波</a:t>
            </a:r>
            <a:r>
              <a:rPr lang="zh-CN" altLang="zh-CN" b="1" dirty="0" smtClean="0">
                <a:solidFill>
                  <a:srgbClr val="00B050"/>
                </a:solidFill>
              </a:rPr>
              <a:t>诊断</a:t>
            </a:r>
            <a:r>
              <a:rPr lang="zh-CN" altLang="zh-CN" b="1" dirty="0">
                <a:solidFill>
                  <a:srgbClr val="00B050"/>
                </a:solidFill>
              </a:rPr>
              <a:t>法</a:t>
            </a:r>
            <a:r>
              <a:rPr lang="en-US" altLang="zh-CN" b="1" dirty="0">
                <a:solidFill>
                  <a:srgbClr val="00B050"/>
                </a:solidFill>
              </a:rPr>
              <a:t>  </a:t>
            </a:r>
            <a:r>
              <a:rPr lang="en-US" altLang="zh-CN" b="1" dirty="0"/>
              <a:t>B</a:t>
            </a:r>
            <a:r>
              <a:rPr lang="zh-CN" altLang="zh-CN" b="1" dirty="0"/>
              <a:t>型超声波法可通过调节深度，在荧光屏上反映子宫不同深度的断面图，可以判断胎儿的存活或死亡</a:t>
            </a:r>
            <a:r>
              <a:rPr lang="zh-CN" altLang="zh-CN" b="1" dirty="0" smtClean="0"/>
              <a:t>。</a:t>
            </a:r>
            <a:endParaRPr lang="en-US" altLang="zh-CN" b="1" dirty="0" smtClean="0"/>
          </a:p>
          <a:p>
            <a:pPr>
              <a:lnSpc>
                <a:spcPct val="150000"/>
              </a:lnSpc>
            </a:pPr>
            <a:r>
              <a:rPr lang="zh-CN" altLang="zh-CN" b="1" dirty="0" smtClean="0"/>
              <a:t>在</a:t>
            </a:r>
            <a:r>
              <a:rPr lang="zh-CN" altLang="zh-CN" b="1" dirty="0"/>
              <a:t>配种后的第</a:t>
            </a:r>
            <a:r>
              <a:rPr lang="en-US" altLang="zh-CN" b="1" dirty="0"/>
              <a:t>18-19</a:t>
            </a:r>
            <a:r>
              <a:rPr lang="zh-CN" altLang="zh-CN" b="1" dirty="0"/>
              <a:t>天就可诊断出来，在第</a:t>
            </a:r>
            <a:r>
              <a:rPr lang="en-US" altLang="zh-CN" b="1" dirty="0"/>
              <a:t>28-35</a:t>
            </a:r>
            <a:r>
              <a:rPr lang="zh-CN" altLang="zh-CN" b="1" dirty="0"/>
              <a:t>天是最适检查期，在第</a:t>
            </a:r>
            <a:r>
              <a:rPr lang="en-US" altLang="zh-CN" b="1" dirty="0"/>
              <a:t>40</a:t>
            </a:r>
            <a:r>
              <a:rPr lang="zh-CN" altLang="zh-CN" b="1" dirty="0"/>
              <a:t>天以后，可清楚地观察到胎儿的身体情况，甚至鉴别胎儿的性别。</a:t>
            </a:r>
            <a:endParaRPr lang="zh-CN" altLang="en-US" b="1" dirty="0"/>
          </a:p>
        </p:txBody>
      </p:sp>
    </p:spTree>
    <p:extLst>
      <p:ext uri="{BB962C8B-B14F-4D97-AF65-F5344CB8AC3E}">
        <p14:creationId xmlns:p14="http://schemas.microsoft.com/office/powerpoint/2010/main" val="135530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291264" cy="5061176"/>
          </a:xfrm>
        </p:spPr>
        <p:txBody>
          <a:bodyPr/>
          <a:lstStyle/>
          <a:p>
            <a:pPr>
              <a:lnSpc>
                <a:spcPct val="150000"/>
              </a:lnSpc>
            </a:pPr>
            <a:r>
              <a:rPr lang="zh-CN" altLang="zh-CN" b="1" dirty="0">
                <a:solidFill>
                  <a:srgbClr val="FF0000"/>
                </a:solidFill>
              </a:rPr>
              <a:t>公犬的性成熟和体成熟并不同步，达到性成熟时，虽然已具备了繁殖能力，但其未达到体成熟，</a:t>
            </a:r>
            <a:r>
              <a:rPr lang="zh-CN" altLang="zh-CN" b="1" dirty="0"/>
              <a:t>如果此时交配受孕，对母犬和仔犬都不利，母犬的发育会受影响，产后乳汁少，仔犬体型小，成活率低。因此此时还不适于</a:t>
            </a:r>
            <a:r>
              <a:rPr lang="zh-CN" altLang="zh-CN" b="1" dirty="0" smtClean="0"/>
              <a:t>配种</a:t>
            </a:r>
            <a:r>
              <a:rPr lang="zh-CN" altLang="en-US" b="1" dirty="0" smtClean="0"/>
              <a:t>，</a:t>
            </a:r>
            <a:r>
              <a:rPr lang="zh-CN" altLang="zh-CN" b="1" dirty="0" smtClean="0"/>
              <a:t>应</a:t>
            </a:r>
            <a:r>
              <a:rPr lang="zh-CN" altLang="zh-CN" b="1" dirty="0"/>
              <a:t>待犬达到体成熟后再进行繁殖配种</a:t>
            </a:r>
            <a:r>
              <a:rPr lang="zh-CN" altLang="zh-CN" b="1" dirty="0" smtClean="0"/>
              <a:t>。</a:t>
            </a:r>
            <a:endParaRPr lang="en-US" altLang="zh-CN" b="1" dirty="0" smtClean="0"/>
          </a:p>
          <a:p>
            <a:pPr>
              <a:lnSpc>
                <a:spcPct val="150000"/>
              </a:lnSpc>
            </a:pPr>
            <a:r>
              <a:rPr lang="zh-CN" altLang="zh-CN" b="1" dirty="0" smtClean="0"/>
              <a:t>犬</a:t>
            </a:r>
            <a:r>
              <a:rPr lang="zh-CN" altLang="zh-CN" b="1" dirty="0"/>
              <a:t>达到体成熟一般需要</a:t>
            </a:r>
            <a:r>
              <a:rPr lang="en-US" altLang="zh-CN" b="1" dirty="0"/>
              <a:t>20</a:t>
            </a:r>
            <a:r>
              <a:rPr lang="zh-CN" altLang="zh-CN" b="1" dirty="0"/>
              <a:t>个月左右，因此，</a:t>
            </a:r>
            <a:r>
              <a:rPr lang="zh-CN" altLang="zh-CN" b="1" dirty="0">
                <a:solidFill>
                  <a:srgbClr val="FF0000"/>
                </a:solidFill>
              </a:rPr>
              <a:t>犬的最佳初配年龄一般母犬为</a:t>
            </a:r>
            <a:r>
              <a:rPr lang="en-US" altLang="zh-CN" b="1" dirty="0">
                <a:solidFill>
                  <a:srgbClr val="FF0000"/>
                </a:solidFill>
              </a:rPr>
              <a:t>12-18</a:t>
            </a:r>
            <a:r>
              <a:rPr lang="zh-CN" altLang="zh-CN" b="1" dirty="0">
                <a:solidFill>
                  <a:srgbClr val="FF0000"/>
                </a:solidFill>
              </a:rPr>
              <a:t>个月</a:t>
            </a:r>
            <a:r>
              <a:rPr lang="en-US" altLang="zh-CN" b="1" dirty="0">
                <a:solidFill>
                  <a:srgbClr val="FF0000"/>
                </a:solidFill>
              </a:rPr>
              <a:t>,</a:t>
            </a:r>
            <a:r>
              <a:rPr lang="zh-CN" altLang="zh-CN" b="1" dirty="0">
                <a:solidFill>
                  <a:srgbClr val="FF0000"/>
                </a:solidFill>
              </a:rPr>
              <a:t>公犬为</a:t>
            </a:r>
            <a:r>
              <a:rPr lang="en-US" altLang="zh-CN" b="1" dirty="0">
                <a:solidFill>
                  <a:srgbClr val="FF0000"/>
                </a:solidFill>
              </a:rPr>
              <a:t>18-24</a:t>
            </a:r>
            <a:r>
              <a:rPr lang="zh-CN" altLang="zh-CN" b="1" dirty="0">
                <a:solidFill>
                  <a:srgbClr val="FF0000"/>
                </a:solidFill>
              </a:rPr>
              <a:t>个月。</a:t>
            </a:r>
            <a:endParaRPr lang="zh-CN" altLang="en-US" b="1" dirty="0">
              <a:solidFill>
                <a:srgbClr val="FF0000"/>
              </a:solidFill>
            </a:endParaRPr>
          </a:p>
        </p:txBody>
      </p:sp>
    </p:spTree>
    <p:extLst>
      <p:ext uri="{BB962C8B-B14F-4D97-AF65-F5344CB8AC3E}">
        <p14:creationId xmlns:p14="http://schemas.microsoft.com/office/powerpoint/2010/main" val="629706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600200"/>
            <a:ext cx="8003232" cy="4873752"/>
          </a:xfrm>
        </p:spPr>
        <p:txBody>
          <a:bodyPr/>
          <a:lstStyle/>
          <a:p>
            <a:pPr>
              <a:lnSpc>
                <a:spcPct val="150000"/>
              </a:lnSpc>
            </a:pPr>
            <a:r>
              <a:rPr lang="zh-CN" altLang="en-US" b="1" dirty="0" smtClean="0">
                <a:solidFill>
                  <a:srgbClr val="FF0000"/>
                </a:solidFill>
              </a:rPr>
              <a:t>（五）</a:t>
            </a:r>
            <a:r>
              <a:rPr lang="en-US" altLang="zh-CN" b="1" dirty="0" smtClean="0">
                <a:solidFill>
                  <a:srgbClr val="FF0000"/>
                </a:solidFill>
              </a:rPr>
              <a:t>X</a:t>
            </a:r>
            <a:r>
              <a:rPr lang="zh-CN" altLang="zh-CN" b="1" dirty="0">
                <a:solidFill>
                  <a:srgbClr val="FF0000"/>
                </a:solidFill>
              </a:rPr>
              <a:t>线检查法</a:t>
            </a:r>
            <a:r>
              <a:rPr lang="en-US" altLang="zh-CN" b="1" dirty="0">
                <a:solidFill>
                  <a:srgbClr val="FF0000"/>
                </a:solidFill>
              </a:rPr>
              <a:t>  </a:t>
            </a:r>
            <a:endParaRPr lang="en-US" altLang="zh-CN" b="1" dirty="0" smtClean="0">
              <a:solidFill>
                <a:srgbClr val="FF0000"/>
              </a:solidFill>
            </a:endParaRPr>
          </a:p>
          <a:p>
            <a:pPr>
              <a:lnSpc>
                <a:spcPct val="150000"/>
              </a:lnSpc>
            </a:pPr>
            <a:r>
              <a:rPr lang="zh-CN" altLang="zh-CN" b="1" dirty="0" smtClean="0"/>
              <a:t>在</a:t>
            </a:r>
            <a:r>
              <a:rPr lang="zh-CN" altLang="zh-CN" b="1" dirty="0"/>
              <a:t>怀孕</a:t>
            </a:r>
            <a:r>
              <a:rPr lang="en-US" altLang="zh-CN" b="1" dirty="0"/>
              <a:t>30-35</a:t>
            </a:r>
            <a:r>
              <a:rPr lang="zh-CN" altLang="zh-CN" b="1" dirty="0"/>
              <a:t>天，可见子宫的外形；在</a:t>
            </a:r>
            <a:r>
              <a:rPr lang="en-US" altLang="zh-CN" b="1" dirty="0"/>
              <a:t>49</a:t>
            </a:r>
            <a:r>
              <a:rPr lang="zh-CN" altLang="zh-CN" b="1" dirty="0"/>
              <a:t>天胎犬骨骼变化，能充分显示出反差。在少数母犬怀孕</a:t>
            </a:r>
            <a:r>
              <a:rPr lang="en-US" altLang="zh-CN" b="1" dirty="0"/>
              <a:t>40</a:t>
            </a:r>
            <a:r>
              <a:rPr lang="zh-CN" altLang="zh-CN" b="1" dirty="0"/>
              <a:t>天作</a:t>
            </a:r>
            <a:r>
              <a:rPr lang="en-US" altLang="zh-CN" b="1" dirty="0"/>
              <a:t>x</a:t>
            </a:r>
            <a:r>
              <a:rPr lang="zh-CN" altLang="zh-CN" b="1" dirty="0"/>
              <a:t>线检查，胎犬的椎骨和肋骨明显可见。</a:t>
            </a:r>
          </a:p>
          <a:p>
            <a:endParaRPr lang="zh-CN" altLang="en-US" dirty="0"/>
          </a:p>
        </p:txBody>
      </p:sp>
    </p:spTree>
    <p:extLst>
      <p:ext uri="{BB962C8B-B14F-4D97-AF65-F5344CB8AC3E}">
        <p14:creationId xmlns:p14="http://schemas.microsoft.com/office/powerpoint/2010/main" val="3780832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pPr>
              <a:lnSpc>
                <a:spcPct val="150000"/>
              </a:lnSpc>
            </a:pPr>
            <a:r>
              <a:rPr lang="zh-CN" altLang="en-US" b="1" dirty="0" smtClean="0">
                <a:solidFill>
                  <a:srgbClr val="FF0000"/>
                </a:solidFill>
              </a:rPr>
              <a:t>（六）</a:t>
            </a:r>
            <a:r>
              <a:rPr lang="zh-CN" altLang="zh-CN" b="1" dirty="0" smtClean="0">
                <a:solidFill>
                  <a:srgbClr val="FF0000"/>
                </a:solidFill>
              </a:rPr>
              <a:t>血液</a:t>
            </a:r>
            <a:r>
              <a:rPr lang="zh-CN" altLang="zh-CN" b="1" dirty="0">
                <a:solidFill>
                  <a:srgbClr val="FF0000"/>
                </a:solidFill>
              </a:rPr>
              <a:t>检查法 </a:t>
            </a:r>
            <a:endParaRPr lang="en-US" altLang="zh-CN" b="1" dirty="0" smtClean="0">
              <a:solidFill>
                <a:srgbClr val="FF0000"/>
              </a:solidFill>
            </a:endParaRPr>
          </a:p>
          <a:p>
            <a:pPr>
              <a:lnSpc>
                <a:spcPct val="150000"/>
              </a:lnSpc>
            </a:pPr>
            <a:r>
              <a:rPr lang="zh-CN" altLang="zh-CN" b="1" dirty="0" smtClean="0"/>
              <a:t>怀孕期</a:t>
            </a:r>
            <a:r>
              <a:rPr lang="zh-CN" altLang="zh-CN" b="1" dirty="0"/>
              <a:t>间母犬的血液组分发生变化，根据这些参数的改变可判断母犬是否怀孕，并能区分妊娠与假妊娠。</a:t>
            </a:r>
            <a:endParaRPr lang="zh-CN" altLang="en-US" b="1" dirty="0"/>
          </a:p>
        </p:txBody>
      </p:sp>
    </p:spTree>
    <p:extLst>
      <p:ext uri="{BB962C8B-B14F-4D97-AF65-F5344CB8AC3E}">
        <p14:creationId xmlns:p14="http://schemas.microsoft.com/office/powerpoint/2010/main" val="2285940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147248" cy="5061176"/>
          </a:xfrm>
        </p:spPr>
        <p:txBody>
          <a:bodyPr>
            <a:normAutofit fontScale="92500"/>
          </a:bodyPr>
          <a:lstStyle/>
          <a:p>
            <a:pPr>
              <a:lnSpc>
                <a:spcPct val="150000"/>
              </a:lnSpc>
            </a:pPr>
            <a:r>
              <a:rPr lang="zh-CN" altLang="en-US" b="1" dirty="0" smtClean="0">
                <a:solidFill>
                  <a:srgbClr val="FF0000"/>
                </a:solidFill>
              </a:rPr>
              <a:t>（七）</a:t>
            </a:r>
            <a:r>
              <a:rPr lang="zh-CN" altLang="zh-CN" b="1" dirty="0" smtClean="0">
                <a:solidFill>
                  <a:srgbClr val="FF0000"/>
                </a:solidFill>
              </a:rPr>
              <a:t>注意</a:t>
            </a:r>
            <a:r>
              <a:rPr lang="zh-CN" altLang="zh-CN" b="1" dirty="0">
                <a:solidFill>
                  <a:srgbClr val="FF0000"/>
                </a:solidFill>
              </a:rPr>
              <a:t>事项</a:t>
            </a:r>
          </a:p>
          <a:p>
            <a:pPr>
              <a:lnSpc>
                <a:spcPct val="150000"/>
              </a:lnSpc>
            </a:pPr>
            <a:r>
              <a:rPr lang="en-US" altLang="zh-CN" b="1" dirty="0"/>
              <a:t>(1)</a:t>
            </a:r>
            <a:r>
              <a:rPr lang="zh-CN" altLang="zh-CN" b="1" dirty="0"/>
              <a:t>采用外部观察法进行早期妊娠诊断时，要综合分析各种变化，仔细判断真假妊娠。</a:t>
            </a:r>
          </a:p>
          <a:p>
            <a:pPr>
              <a:lnSpc>
                <a:spcPct val="150000"/>
              </a:lnSpc>
            </a:pPr>
            <a:r>
              <a:rPr lang="en-US" altLang="zh-CN" b="1" dirty="0"/>
              <a:t>(2)</a:t>
            </a:r>
            <a:r>
              <a:rPr lang="zh-CN" altLang="zh-CN" b="1" dirty="0"/>
              <a:t>触诊时应用手在最后两对乳头上方的腹壁外前后滑动，切忌过分用力，以免造成流产，同时注意与无弹性的粪块相区别。</a:t>
            </a:r>
          </a:p>
          <a:p>
            <a:pPr>
              <a:lnSpc>
                <a:spcPct val="150000"/>
              </a:lnSpc>
            </a:pPr>
            <a:r>
              <a:rPr lang="en-US" altLang="zh-CN" b="1" dirty="0"/>
              <a:t>(3)X</a:t>
            </a:r>
            <a:r>
              <a:rPr lang="zh-CN" altLang="zh-CN" b="1" dirty="0"/>
              <a:t>线检查最好不要作为早期妊娠诊断的方法，因为放射线对胚胎早期的发育影响很大。</a:t>
            </a:r>
          </a:p>
          <a:p>
            <a:pPr>
              <a:lnSpc>
                <a:spcPct val="150000"/>
              </a:lnSpc>
            </a:pPr>
            <a:r>
              <a:rPr lang="en-US" altLang="zh-CN" b="1" dirty="0"/>
              <a:t>(4)</a:t>
            </a:r>
            <a:r>
              <a:rPr lang="zh-CN" altLang="zh-CN" b="1" dirty="0"/>
              <a:t>最好根据不同的妊娠诊断方法来判断母犬是否赶娠</a:t>
            </a:r>
            <a:r>
              <a:rPr lang="en-US" altLang="zh-CN" b="1" dirty="0"/>
              <a:t>,</a:t>
            </a:r>
            <a:r>
              <a:rPr lang="zh-CN" altLang="zh-CN" b="1" dirty="0"/>
              <a:t>以提高妊娠诊断的准确性</a:t>
            </a:r>
            <a:r>
              <a:rPr lang="zh-CN" altLang="zh-CN" b="1" dirty="0" smtClean="0"/>
              <a:t>。</a:t>
            </a:r>
            <a:endParaRPr lang="zh-CN" altLang="zh-CN" b="1" dirty="0"/>
          </a:p>
        </p:txBody>
      </p:sp>
    </p:spTree>
    <p:extLst>
      <p:ext uri="{BB962C8B-B14F-4D97-AF65-F5344CB8AC3E}">
        <p14:creationId xmlns:p14="http://schemas.microsoft.com/office/powerpoint/2010/main" val="3482458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zh-CN" altLang="zh-CN" sz="4000" b="1" dirty="0"/>
              <a:t>五、犬的分娩</a:t>
            </a:r>
            <a:r>
              <a:rPr lang="zh-CN" altLang="zh-CN" dirty="0"/>
              <a:t/>
            </a:r>
            <a:br>
              <a:rPr lang="zh-CN" altLang="zh-CN" dirty="0"/>
            </a:br>
            <a:endParaRPr lang="zh-CN" altLang="en-US" dirty="0"/>
          </a:p>
        </p:txBody>
      </p:sp>
      <p:sp>
        <p:nvSpPr>
          <p:cNvPr id="3" name="内容占位符 2"/>
          <p:cNvSpPr>
            <a:spLocks noGrp="1"/>
          </p:cNvSpPr>
          <p:nvPr>
            <p:ph sz="quarter" idx="1"/>
          </p:nvPr>
        </p:nvSpPr>
        <p:spPr>
          <a:xfrm>
            <a:off x="457200" y="1600200"/>
            <a:ext cx="8219256" cy="4873752"/>
          </a:xfrm>
        </p:spPr>
        <p:txBody>
          <a:bodyPr>
            <a:normAutofit lnSpcReduction="10000"/>
          </a:bodyPr>
          <a:lstStyle/>
          <a:p>
            <a:pPr>
              <a:lnSpc>
                <a:spcPct val="150000"/>
              </a:lnSpc>
            </a:pPr>
            <a:r>
              <a:rPr lang="zh-CN" altLang="en-US" b="1" dirty="0" smtClean="0">
                <a:solidFill>
                  <a:srgbClr val="FF0000"/>
                </a:solidFill>
              </a:rPr>
              <a:t>（一）</a:t>
            </a:r>
            <a:r>
              <a:rPr lang="zh-CN" altLang="zh-CN" b="1" dirty="0" smtClean="0">
                <a:solidFill>
                  <a:srgbClr val="FF0000"/>
                </a:solidFill>
              </a:rPr>
              <a:t>产前</a:t>
            </a:r>
            <a:r>
              <a:rPr lang="zh-CN" altLang="zh-CN" b="1" dirty="0">
                <a:solidFill>
                  <a:srgbClr val="FF0000"/>
                </a:solidFill>
              </a:rPr>
              <a:t>准备</a:t>
            </a:r>
          </a:p>
          <a:p>
            <a:pPr>
              <a:lnSpc>
                <a:spcPct val="150000"/>
              </a:lnSpc>
            </a:pPr>
            <a:r>
              <a:rPr lang="zh-CN" altLang="zh-CN" b="1" dirty="0"/>
              <a:t>为使母犬能够安全顺利分娩，在产前要准备好产房和必需的物品。产房应尽量选在母犬原居住舍或比较安静处，清扫干净，重换垫草，用</a:t>
            </a:r>
            <a:r>
              <a:rPr lang="en-US" altLang="zh-CN" b="1" dirty="0"/>
              <a:t>0.5%</a:t>
            </a:r>
            <a:r>
              <a:rPr lang="zh-CN" altLang="zh-CN" b="1" dirty="0"/>
              <a:t>来苏儿溶液喷洒消毒。寒冷季节要注意保暖，舍内温度保持在</a:t>
            </a:r>
            <a:r>
              <a:rPr lang="en-US" altLang="zh-CN" b="1" dirty="0"/>
              <a:t>15-18</a:t>
            </a:r>
            <a:r>
              <a:rPr lang="zh-CN" altLang="zh-CN" b="1" dirty="0"/>
              <a:t>℃。如果是新产房</a:t>
            </a:r>
            <a:r>
              <a:rPr lang="en-US" altLang="zh-CN" b="1" dirty="0"/>
              <a:t>,</a:t>
            </a:r>
            <a:r>
              <a:rPr lang="zh-CN" altLang="zh-CN" b="1" dirty="0"/>
              <a:t>应在分娩前两周使母犬移入，以便使其适应新产房，减少应激因素对分娩的影响。另外应备齐助产器具和所需物品，如毛巾、卫生纸、剪刀、结扎线、脱脂棉或纱布、洗手盆、</a:t>
            </a:r>
            <a:r>
              <a:rPr lang="en-US" altLang="zh-CN" b="1" dirty="0"/>
              <a:t>70%</a:t>
            </a:r>
            <a:r>
              <a:rPr lang="zh-CN" altLang="zh-CN" b="1" dirty="0"/>
              <a:t>的酒精、</a:t>
            </a:r>
            <a:r>
              <a:rPr lang="en-US" altLang="zh-CN" b="1" dirty="0"/>
              <a:t>3%</a:t>
            </a:r>
            <a:r>
              <a:rPr lang="zh-CN" altLang="zh-CN" b="1" dirty="0"/>
              <a:t>的碘酊、催产素、注射器和保温箱等。</a:t>
            </a:r>
            <a:endParaRPr lang="zh-CN" altLang="en-US" b="1" dirty="0"/>
          </a:p>
        </p:txBody>
      </p:sp>
    </p:spTree>
    <p:extLst>
      <p:ext uri="{BB962C8B-B14F-4D97-AF65-F5344CB8AC3E}">
        <p14:creationId xmlns:p14="http://schemas.microsoft.com/office/powerpoint/2010/main" val="1491364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268760"/>
            <a:ext cx="8219256" cy="5205192"/>
          </a:xfrm>
        </p:spPr>
        <p:txBody>
          <a:bodyPr>
            <a:normAutofit/>
          </a:bodyPr>
          <a:lstStyle/>
          <a:p>
            <a:r>
              <a:rPr lang="zh-CN" altLang="en-US" b="1" dirty="0" smtClean="0">
                <a:solidFill>
                  <a:srgbClr val="FF0000"/>
                </a:solidFill>
              </a:rPr>
              <a:t>（二）</a:t>
            </a:r>
            <a:r>
              <a:rPr lang="zh-CN" altLang="zh-CN" b="1" dirty="0" smtClean="0">
                <a:solidFill>
                  <a:srgbClr val="FF0000"/>
                </a:solidFill>
              </a:rPr>
              <a:t>分娩</a:t>
            </a:r>
            <a:r>
              <a:rPr lang="zh-CN" altLang="zh-CN" b="1" dirty="0">
                <a:solidFill>
                  <a:srgbClr val="FF0000"/>
                </a:solidFill>
              </a:rPr>
              <a:t>预兆</a:t>
            </a:r>
          </a:p>
          <a:p>
            <a:r>
              <a:rPr lang="zh-CN" altLang="zh-CN" b="1" dirty="0">
                <a:solidFill>
                  <a:srgbClr val="00B050"/>
                </a:solidFill>
              </a:rPr>
              <a:t>行为变化：</a:t>
            </a:r>
            <a:r>
              <a:rPr lang="zh-CN" altLang="zh-CN" b="1" dirty="0"/>
              <a:t>分娩前一天母犬食欲减少或不吃食，不喝水，不愿走动，间歇性筑窝；在分娩前</a:t>
            </a:r>
            <a:r>
              <a:rPr lang="en-US" altLang="zh-CN" b="1" dirty="0"/>
              <a:t>3-10h</a:t>
            </a:r>
            <a:r>
              <a:rPr lang="zh-CN" altLang="zh-CN" b="1" dirty="0"/>
              <a:t>，母犬出现腹痛症状，坐卧不安，频繁出入产床或自筑窝；分娩前</a:t>
            </a:r>
            <a:r>
              <a:rPr lang="en-US" altLang="zh-CN" b="1" dirty="0"/>
              <a:t>2-3h</a:t>
            </a:r>
            <a:r>
              <a:rPr lang="zh-CN" altLang="zh-CN" b="1" dirty="0"/>
              <a:t>，母犬频繁抓挠地面或铺垫，不断改变躺卧姿势，呼吸变急促，频频排尿，常打哈欠，有时发出低沉的吟或尖叫声。</a:t>
            </a:r>
          </a:p>
          <a:p>
            <a:r>
              <a:rPr lang="zh-CN" altLang="zh-CN" b="1" dirty="0">
                <a:solidFill>
                  <a:srgbClr val="00B050"/>
                </a:solidFill>
              </a:rPr>
              <a:t>外阴部变化：</a:t>
            </a:r>
            <a:r>
              <a:rPr lang="zh-CN" altLang="zh-CN" b="1" dirty="0"/>
              <a:t>接近分娩时，母犬子宫、子宫颈、阴道等充血，外阴部肿胀，阴唇皮肤皱褶展开，阴门迟缓开张，如果见有黏液流出，说明分娩在即，母犬荐骨两旁组织明显塌陷，臀部松弛柔软。</a:t>
            </a:r>
          </a:p>
          <a:p>
            <a:r>
              <a:rPr lang="zh-CN" altLang="zh-CN" b="1" dirty="0">
                <a:solidFill>
                  <a:srgbClr val="00B050"/>
                </a:solidFill>
              </a:rPr>
              <a:t>体温变化：</a:t>
            </a:r>
            <a:r>
              <a:rPr lang="zh-CN" altLang="zh-CN" b="1" dirty="0"/>
              <a:t>犬正常体温为</a:t>
            </a:r>
            <a:r>
              <a:rPr lang="en-US" altLang="zh-CN" b="1" dirty="0"/>
              <a:t>38-39</a:t>
            </a:r>
            <a:r>
              <a:rPr lang="zh-CN" altLang="zh-CN" b="1" dirty="0"/>
              <a:t>℃，临产前</a:t>
            </a:r>
            <a:r>
              <a:rPr lang="en-US" altLang="zh-CN" b="1" dirty="0"/>
              <a:t>2</a:t>
            </a:r>
            <a:r>
              <a:rPr lang="zh-CN" altLang="zh-CN" b="1" dirty="0"/>
              <a:t>天体温开始下降，可降到</a:t>
            </a:r>
            <a:r>
              <a:rPr lang="en-US" altLang="zh-CN" b="1" dirty="0"/>
              <a:t>36.5-37.5</a:t>
            </a:r>
            <a:r>
              <a:rPr lang="zh-CN" altLang="zh-CN" b="1" dirty="0"/>
              <a:t>℃，当体温开始回升时母犬即将分娩。体温变化是预测分娩的重要指征。</a:t>
            </a:r>
          </a:p>
          <a:p>
            <a:endParaRPr lang="zh-CN" altLang="en-US" dirty="0"/>
          </a:p>
        </p:txBody>
      </p:sp>
    </p:spTree>
    <p:extLst>
      <p:ext uri="{BB962C8B-B14F-4D97-AF65-F5344CB8AC3E}">
        <p14:creationId xmlns:p14="http://schemas.microsoft.com/office/powerpoint/2010/main" val="3787520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268760"/>
            <a:ext cx="8147248" cy="5205192"/>
          </a:xfrm>
        </p:spPr>
        <p:txBody>
          <a:bodyPr/>
          <a:lstStyle/>
          <a:p>
            <a:pPr>
              <a:lnSpc>
                <a:spcPct val="150000"/>
              </a:lnSpc>
            </a:pPr>
            <a:r>
              <a:rPr lang="zh-CN" altLang="en-US" b="1" dirty="0" smtClean="0">
                <a:solidFill>
                  <a:srgbClr val="FF0000"/>
                </a:solidFill>
              </a:rPr>
              <a:t>（三）</a:t>
            </a:r>
            <a:r>
              <a:rPr lang="zh-CN" altLang="zh-CN" b="1" dirty="0" smtClean="0">
                <a:solidFill>
                  <a:srgbClr val="FF0000"/>
                </a:solidFill>
              </a:rPr>
              <a:t>产仔</a:t>
            </a:r>
            <a:r>
              <a:rPr lang="zh-CN" altLang="zh-CN" b="1" dirty="0">
                <a:solidFill>
                  <a:srgbClr val="FF0000"/>
                </a:solidFill>
              </a:rPr>
              <a:t>过程</a:t>
            </a:r>
          </a:p>
          <a:p>
            <a:pPr>
              <a:lnSpc>
                <a:spcPct val="150000"/>
              </a:lnSpc>
            </a:pPr>
            <a:r>
              <a:rPr lang="zh-CN" altLang="zh-CN" b="1" dirty="0"/>
              <a:t>分娩是借助于子宫和腹肌的收缩，将胎儿、脂盘、胎膜及其附属物通过产道娩出体外的过程，外娩过程分为以下三个阶段：</a:t>
            </a:r>
          </a:p>
          <a:p>
            <a:pPr>
              <a:lnSpc>
                <a:spcPct val="150000"/>
              </a:lnSpc>
            </a:pPr>
            <a:r>
              <a:rPr lang="zh-CN" altLang="zh-CN" b="1" dirty="0">
                <a:solidFill>
                  <a:srgbClr val="00B050"/>
                </a:solidFill>
              </a:rPr>
              <a:t>开口期：</a:t>
            </a:r>
            <a:r>
              <a:rPr lang="zh-CN" altLang="zh-CN" b="1" dirty="0"/>
              <a:t>从子宫开始间歇性收缩到子宫颈口完全开张，与阴道之间的界限完全消失为止。这一过程需</a:t>
            </a:r>
            <a:r>
              <a:rPr lang="en-US" altLang="zh-CN" b="1" dirty="0"/>
              <a:t>1-36 h</a:t>
            </a:r>
            <a:r>
              <a:rPr lang="zh-CN" altLang="zh-CN" b="1" dirty="0"/>
              <a:t>，平均</a:t>
            </a:r>
            <a:r>
              <a:rPr lang="en-US" altLang="zh-CN" b="1" dirty="0"/>
              <a:t>6-12 h</a:t>
            </a:r>
            <a:r>
              <a:rPr lang="zh-CN" altLang="zh-CN" b="1" dirty="0"/>
              <a:t>。在此期间子宫间歇性收缩，但看不到腹肌的收缩，母犬表现出明显的分娩预兆。</a:t>
            </a:r>
            <a:endParaRPr lang="zh-CN" altLang="en-US" b="1" dirty="0"/>
          </a:p>
        </p:txBody>
      </p:sp>
    </p:spTree>
    <p:extLst>
      <p:ext uri="{BB962C8B-B14F-4D97-AF65-F5344CB8AC3E}">
        <p14:creationId xmlns:p14="http://schemas.microsoft.com/office/powerpoint/2010/main" val="12298568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8147248" cy="5133184"/>
          </a:xfrm>
        </p:spPr>
        <p:txBody>
          <a:bodyPr>
            <a:normAutofit/>
          </a:bodyPr>
          <a:lstStyle/>
          <a:p>
            <a:r>
              <a:rPr lang="zh-CN" altLang="zh-CN" b="1" dirty="0">
                <a:solidFill>
                  <a:srgbClr val="00B050"/>
                </a:solidFill>
              </a:rPr>
              <a:t>胎儿产出期：</a:t>
            </a:r>
            <a:r>
              <a:rPr lang="zh-CN" altLang="zh-CN" b="1" dirty="0"/>
              <a:t>从子宫颈完全开张到胎儿全部排出为止，此期根据母犬的健康状态和胎儿数量而持续</a:t>
            </a:r>
            <a:r>
              <a:rPr lang="en-US" altLang="zh-CN" b="1" dirty="0"/>
              <a:t>3-6h</a:t>
            </a:r>
            <a:r>
              <a:rPr lang="zh-CN" altLang="zh-CN" b="1" dirty="0"/>
              <a:t>不等。此期，母犬常常侧卧，也有的犬时而站立，努责并产出胎儿，也有的母犬倚墙而立。初产犬多表现出气喘、颤抖、呼吸加快加深，有时因疼痛而嚎叫。在胎儿产出期，母犬的腹肌收缩，用以帮助排出胎儿，通常在胎儿排出期开始的</a:t>
            </a:r>
            <a:r>
              <a:rPr lang="en-US" altLang="zh-CN" b="1" dirty="0"/>
              <a:t>20-30 min</a:t>
            </a:r>
            <a:r>
              <a:rPr lang="zh-CN" altLang="zh-CN" b="1" dirty="0"/>
              <a:t>内排出第一个胎儿。</a:t>
            </a:r>
          </a:p>
          <a:p>
            <a:r>
              <a:rPr lang="zh-CN" altLang="zh-CN" b="1" dirty="0">
                <a:solidFill>
                  <a:srgbClr val="00B050"/>
                </a:solidFill>
              </a:rPr>
              <a:t>胎衣排出期：</a:t>
            </a:r>
            <a:r>
              <a:rPr lang="zh-CN" altLang="zh-CN" b="1" dirty="0"/>
              <a:t>在胎衣排出期内母犬将胎衣排出，并且在每个胎儿排出后，子宫会进行部分复旧。胎衣可随胎儿一起排出，也可在子宫内停留一定时间。在任何情况下，胎衣在胎儿排出的</a:t>
            </a:r>
            <a:r>
              <a:rPr lang="en-US" altLang="zh-CN" b="1" dirty="0"/>
              <a:t>45 min</a:t>
            </a:r>
            <a:r>
              <a:rPr lang="zh-CN" altLang="zh-CN" b="1" dirty="0"/>
              <a:t>内排出，子宫复旧始于胎儿和胎衣已经排出的那部分子宫，胎儿排出间隔时问从</a:t>
            </a:r>
            <a:r>
              <a:rPr lang="en-US" altLang="zh-CN" b="1" dirty="0"/>
              <a:t>10min</a:t>
            </a:r>
            <a:r>
              <a:rPr lang="zh-CN" altLang="zh-CN" b="1" dirty="0"/>
              <a:t>到几个小时不等。</a:t>
            </a:r>
            <a:endParaRPr lang="zh-CN" altLang="en-US" b="1" dirty="0"/>
          </a:p>
        </p:txBody>
      </p:sp>
    </p:spTree>
    <p:extLst>
      <p:ext uri="{BB962C8B-B14F-4D97-AF65-F5344CB8AC3E}">
        <p14:creationId xmlns:p14="http://schemas.microsoft.com/office/powerpoint/2010/main" val="2650642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8147248" cy="5133184"/>
          </a:xfrm>
        </p:spPr>
        <p:txBody>
          <a:bodyPr>
            <a:normAutofit lnSpcReduction="10000"/>
          </a:bodyPr>
          <a:lstStyle/>
          <a:p>
            <a:pPr>
              <a:lnSpc>
                <a:spcPct val="150000"/>
              </a:lnSpc>
            </a:pPr>
            <a:r>
              <a:rPr lang="zh-CN" altLang="en-US" b="1" dirty="0" smtClean="0">
                <a:solidFill>
                  <a:srgbClr val="FF0000"/>
                </a:solidFill>
              </a:rPr>
              <a:t>（四）</a:t>
            </a:r>
            <a:r>
              <a:rPr lang="zh-CN" altLang="zh-CN" b="1" dirty="0" smtClean="0">
                <a:solidFill>
                  <a:srgbClr val="FF0000"/>
                </a:solidFill>
              </a:rPr>
              <a:t>接产</a:t>
            </a:r>
            <a:r>
              <a:rPr lang="en-US" altLang="zh-CN" b="1" dirty="0" smtClean="0">
                <a:solidFill>
                  <a:srgbClr val="FF0000"/>
                </a:solidFill>
              </a:rPr>
              <a:t>  </a:t>
            </a:r>
            <a:endParaRPr lang="zh-CN" altLang="zh-CN" b="1" dirty="0">
              <a:solidFill>
                <a:srgbClr val="FF0000"/>
              </a:solidFill>
            </a:endParaRPr>
          </a:p>
          <a:p>
            <a:pPr>
              <a:lnSpc>
                <a:spcPct val="150000"/>
              </a:lnSpc>
            </a:pPr>
            <a:r>
              <a:rPr lang="zh-CN" altLang="zh-CN" b="1" dirty="0"/>
              <a:t>一般情况下，母犬可自然分娩，只需主人在一旁观察犬的分娩过程是否顺利，新生仔犬是否正常</a:t>
            </a:r>
            <a:r>
              <a:rPr lang="zh-CN" altLang="zh-CN" b="1" dirty="0" smtClean="0"/>
              <a:t>。</a:t>
            </a:r>
            <a:endParaRPr lang="en-US" altLang="zh-CN" b="1" dirty="0" smtClean="0"/>
          </a:p>
          <a:p>
            <a:pPr>
              <a:lnSpc>
                <a:spcPct val="150000"/>
              </a:lnSpc>
            </a:pPr>
            <a:r>
              <a:rPr lang="zh-CN" altLang="zh-CN" b="1" dirty="0"/>
              <a:t>分娩前要搞好犬体卫生，臀部及乳房部可用</a:t>
            </a:r>
            <a:r>
              <a:rPr lang="en-US" altLang="zh-CN" b="1" dirty="0"/>
              <a:t>0.5%</a:t>
            </a:r>
            <a:r>
              <a:rPr lang="zh-CN" altLang="zh-CN" b="1" dirty="0"/>
              <a:t>来苏儿或</a:t>
            </a:r>
            <a:r>
              <a:rPr lang="en-US" altLang="zh-CN" b="1" dirty="0"/>
              <a:t>0.1%</a:t>
            </a:r>
            <a:r>
              <a:rPr lang="zh-CN" altLang="zh-CN" b="1" dirty="0"/>
              <a:t>新洁尔灭擦洗消毒</a:t>
            </a:r>
            <a:r>
              <a:rPr lang="zh-CN" altLang="zh-CN" b="1" dirty="0" smtClean="0"/>
              <a:t>。</a:t>
            </a:r>
            <a:endParaRPr lang="en-US" altLang="zh-CN" b="1" dirty="0" smtClean="0"/>
          </a:p>
          <a:p>
            <a:pPr>
              <a:lnSpc>
                <a:spcPct val="150000"/>
              </a:lnSpc>
            </a:pPr>
            <a:r>
              <a:rPr lang="zh-CN" altLang="zh-CN" b="1" dirty="0"/>
              <a:t>如果母犬不舔仔犬时，主人要用湿棉球擦掉仔犬的口鼻黏液，并擦洗仔犬的全身，使其四肢出现红色，再用干毛巾擦干仔犬被毛，让母犬哺乳。产后母犬的外阴部、尾及乳房要清洗消毒，并及时更换垫草。</a:t>
            </a:r>
            <a:endParaRPr lang="zh-CN" altLang="en-US" b="1" dirty="0"/>
          </a:p>
        </p:txBody>
      </p:sp>
    </p:spTree>
    <p:extLst>
      <p:ext uri="{BB962C8B-B14F-4D97-AF65-F5344CB8AC3E}">
        <p14:creationId xmlns:p14="http://schemas.microsoft.com/office/powerpoint/2010/main" val="3022581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7931224" cy="5133184"/>
          </a:xfrm>
        </p:spPr>
        <p:txBody>
          <a:bodyPr>
            <a:normAutofit lnSpcReduction="10000"/>
          </a:bodyPr>
          <a:lstStyle/>
          <a:p>
            <a:pPr>
              <a:lnSpc>
                <a:spcPct val="150000"/>
              </a:lnSpc>
            </a:pPr>
            <a:r>
              <a:rPr lang="zh-CN" altLang="en-US" b="1" dirty="0" smtClean="0">
                <a:solidFill>
                  <a:srgbClr val="FF0000"/>
                </a:solidFill>
              </a:rPr>
              <a:t>（五）</a:t>
            </a:r>
            <a:r>
              <a:rPr lang="zh-CN" altLang="zh-CN" b="1" dirty="0" smtClean="0">
                <a:solidFill>
                  <a:srgbClr val="FF0000"/>
                </a:solidFill>
              </a:rPr>
              <a:t>助产</a:t>
            </a:r>
            <a:endParaRPr lang="zh-CN" altLang="zh-CN" b="1" dirty="0">
              <a:solidFill>
                <a:srgbClr val="FF0000"/>
              </a:solidFill>
            </a:endParaRPr>
          </a:p>
          <a:p>
            <a:pPr>
              <a:lnSpc>
                <a:spcPct val="150000"/>
              </a:lnSpc>
            </a:pPr>
            <a:r>
              <a:rPr lang="zh-CN" altLang="zh-CN" b="1" dirty="0"/>
              <a:t>当母犬体质虚弱，胎儿难以正常分娩时，需要进行人工助产。助产者要将手洗净，用酒精或用</a:t>
            </a:r>
            <a:r>
              <a:rPr lang="en-US" altLang="zh-CN" b="1" dirty="0"/>
              <a:t>0.1%</a:t>
            </a:r>
            <a:r>
              <a:rPr lang="zh-CN" altLang="zh-CN" b="1" dirty="0"/>
              <a:t>新洁尔灭洗手消毒。如果助产者手上有外伤，应戴乳胶手套，以防感染。</a:t>
            </a:r>
          </a:p>
          <a:p>
            <a:pPr>
              <a:lnSpc>
                <a:spcPct val="150000"/>
              </a:lnSpc>
            </a:pPr>
            <a:r>
              <a:rPr lang="en-US" altLang="zh-CN" b="1" dirty="0" smtClean="0"/>
              <a:t>1.</a:t>
            </a:r>
            <a:r>
              <a:rPr lang="zh-CN" altLang="zh-CN" b="1" dirty="0" smtClean="0"/>
              <a:t>当</a:t>
            </a:r>
            <a:r>
              <a:rPr lang="zh-CN" altLang="zh-CN" b="1" dirty="0"/>
              <a:t>看到胎儿头部已露出阴门外时，如羊膜尚未破裂，要立即将其撕裂，使胎儿的鼻、嘴端露出，并擦净鼻孔和嘴内黏液，以利于呼吸，防止窒息，但也不要过早地撕破羊膜，以免羊水流失过早。</a:t>
            </a:r>
          </a:p>
          <a:p>
            <a:endParaRPr lang="zh-CN" altLang="en-US" dirty="0"/>
          </a:p>
        </p:txBody>
      </p:sp>
    </p:spTree>
    <p:extLst>
      <p:ext uri="{BB962C8B-B14F-4D97-AF65-F5344CB8AC3E}">
        <p14:creationId xmlns:p14="http://schemas.microsoft.com/office/powerpoint/2010/main" val="1493392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84784"/>
            <a:ext cx="8147248" cy="4989168"/>
          </a:xfrm>
        </p:spPr>
        <p:txBody>
          <a:bodyPr>
            <a:normAutofit/>
          </a:bodyPr>
          <a:lstStyle/>
          <a:p>
            <a:r>
              <a:rPr lang="en-US" altLang="zh-CN" b="1" dirty="0" smtClean="0"/>
              <a:t>2.</a:t>
            </a:r>
            <a:r>
              <a:rPr lang="zh-CN" altLang="zh-CN" b="1" dirty="0" smtClean="0"/>
              <a:t>母</a:t>
            </a:r>
            <a:r>
              <a:rPr lang="zh-CN" altLang="zh-CN" b="1" dirty="0"/>
              <a:t>犬分娩时，有的产出时间过长，在两胎儿之间母犬努责后，下一个胎儿仍不排出，可皮下注射催产素</a:t>
            </a:r>
            <a:r>
              <a:rPr lang="en-US" altLang="zh-CN" b="1" dirty="0"/>
              <a:t>1-2 mL</a:t>
            </a:r>
            <a:r>
              <a:rPr lang="zh-CN" altLang="zh-CN" b="1" dirty="0"/>
              <a:t>。注射后仍未生下来，就很可能是胎儿胎位不正，这就需要送动物医院教治。</a:t>
            </a:r>
          </a:p>
          <a:p>
            <a:r>
              <a:rPr lang="en-US" altLang="zh-CN" b="1" dirty="0" smtClean="0"/>
              <a:t>3.</a:t>
            </a:r>
            <a:r>
              <a:rPr lang="zh-CN" altLang="zh-CN" b="1" dirty="0" smtClean="0"/>
              <a:t>如</a:t>
            </a:r>
            <a:r>
              <a:rPr lang="zh-CN" altLang="zh-CN" b="1" dirty="0"/>
              <a:t>在分娩时羊水已流出，而胎儿尚未排出，母犬的阵缩和努责又较微弱，助产人员可抓住胎头和两前肢的腕部，随着母犬的努责频率，缓缓拉出胎儿，切不可强行拉出，以免带出子宫，造成子宫脱落。</a:t>
            </a:r>
          </a:p>
          <a:p>
            <a:r>
              <a:rPr lang="en-US" altLang="zh-CN" b="1" dirty="0" smtClean="0"/>
              <a:t>4.</a:t>
            </a:r>
            <a:r>
              <a:rPr lang="zh-CN" altLang="zh-CN" b="1" dirty="0" smtClean="0"/>
              <a:t>当</a:t>
            </a:r>
            <a:r>
              <a:rPr lang="zh-CN" altLang="zh-CN" b="1" dirty="0"/>
              <a:t>胎位不正引起产出困难时，要修正胎位，即用手指伸进产道，在母犬努责间歇时把胎儿轻轻回送，并转动其位置，趁母犬努责时将胎儿拉出。手指触及不到时可使用分娩钳</a:t>
            </a:r>
            <a:r>
              <a:rPr lang="zh-CN" altLang="zh-CN" b="1" dirty="0" smtClean="0"/>
              <a:t>。</a:t>
            </a:r>
            <a:endParaRPr lang="zh-CN" altLang="zh-CN" b="1" dirty="0"/>
          </a:p>
        </p:txBody>
      </p:sp>
    </p:spTree>
    <p:extLst>
      <p:ext uri="{BB962C8B-B14F-4D97-AF65-F5344CB8AC3E}">
        <p14:creationId xmlns:p14="http://schemas.microsoft.com/office/powerpoint/2010/main" val="476270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zh-CN" altLang="zh-CN" sz="4000" b="1" dirty="0"/>
              <a:t>二、犬的发情</a:t>
            </a:r>
            <a:r>
              <a:rPr lang="zh-CN" altLang="zh-CN" dirty="0"/>
              <a:t/>
            </a:r>
            <a:br>
              <a:rPr lang="zh-CN" altLang="zh-CN" dirty="0"/>
            </a:br>
            <a:endParaRPr lang="zh-CN" altLang="en-US" dirty="0"/>
          </a:p>
        </p:txBody>
      </p:sp>
      <p:sp>
        <p:nvSpPr>
          <p:cNvPr id="3" name="内容占位符 2"/>
          <p:cNvSpPr>
            <a:spLocks noGrp="1"/>
          </p:cNvSpPr>
          <p:nvPr>
            <p:ph sz="quarter" idx="1"/>
          </p:nvPr>
        </p:nvSpPr>
        <p:spPr>
          <a:xfrm>
            <a:off x="457200" y="1600200"/>
            <a:ext cx="8363272" cy="4873752"/>
          </a:xfrm>
        </p:spPr>
        <p:txBody>
          <a:bodyPr>
            <a:normAutofit/>
          </a:bodyPr>
          <a:lstStyle/>
          <a:p>
            <a:pPr>
              <a:lnSpc>
                <a:spcPct val="150000"/>
              </a:lnSpc>
            </a:pPr>
            <a:r>
              <a:rPr lang="zh-CN" altLang="en-US" b="1" dirty="0" smtClean="0">
                <a:solidFill>
                  <a:srgbClr val="FF0000"/>
                </a:solidFill>
              </a:rPr>
              <a:t>（一）</a:t>
            </a:r>
            <a:r>
              <a:rPr lang="zh-CN" altLang="zh-CN" b="1" dirty="0" smtClean="0">
                <a:solidFill>
                  <a:srgbClr val="FF0000"/>
                </a:solidFill>
              </a:rPr>
              <a:t>发情</a:t>
            </a:r>
            <a:r>
              <a:rPr lang="zh-CN" altLang="zh-CN" b="1" dirty="0">
                <a:solidFill>
                  <a:srgbClr val="FF0000"/>
                </a:solidFill>
              </a:rPr>
              <a:t>规律</a:t>
            </a:r>
          </a:p>
          <a:p>
            <a:pPr>
              <a:lnSpc>
                <a:spcPct val="150000"/>
              </a:lnSpc>
            </a:pPr>
            <a:r>
              <a:rPr lang="zh-CN" altLang="zh-CN" b="1" dirty="0"/>
              <a:t>不同品种、不同地理位置和环境，犬的发情时间有所不同。在我国，犬发情高峰期多在春季</a:t>
            </a:r>
            <a:r>
              <a:rPr lang="en-US" altLang="zh-CN" b="1" dirty="0"/>
              <a:t>3-5</a:t>
            </a:r>
            <a:r>
              <a:rPr lang="zh-CN" altLang="zh-CN" b="1" dirty="0"/>
              <a:t>月份和秋季的</a:t>
            </a:r>
            <a:r>
              <a:rPr lang="en-US" altLang="zh-CN" b="1" dirty="0"/>
              <a:t>9-11</a:t>
            </a:r>
            <a:r>
              <a:rPr lang="zh-CN" altLang="zh-CN" b="1" dirty="0"/>
              <a:t>月份，有些犬在冬季、夏季也可发情。犬是单发情动物，在一个发情周期内只出现一次发情。</a:t>
            </a:r>
          </a:p>
          <a:p>
            <a:pPr>
              <a:lnSpc>
                <a:spcPct val="150000"/>
              </a:lnSpc>
            </a:pPr>
            <a:r>
              <a:rPr lang="zh-CN" altLang="zh-CN" b="1" dirty="0"/>
              <a:t>环境因素影响发情间隔时间，如果将未发情的犬和发情的犬放在一起，在</a:t>
            </a:r>
            <a:r>
              <a:rPr lang="en-US" altLang="zh-CN" b="1" dirty="0"/>
              <a:t>1-2</a:t>
            </a:r>
            <a:r>
              <a:rPr lang="zh-CN" altLang="zh-CN" b="1" dirty="0"/>
              <a:t>周内，未发情的犬则表现出发情前期的征兆，所以在同一舍内饲养的犬经常出现同期发情。</a:t>
            </a:r>
            <a:endParaRPr lang="zh-CN" altLang="en-US" b="1" dirty="0"/>
          </a:p>
        </p:txBody>
      </p:sp>
    </p:spTree>
    <p:extLst>
      <p:ext uri="{BB962C8B-B14F-4D97-AF65-F5344CB8AC3E}">
        <p14:creationId xmlns:p14="http://schemas.microsoft.com/office/powerpoint/2010/main" val="2264168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95536" y="1340768"/>
            <a:ext cx="8136904" cy="4945760"/>
          </a:xfrm>
        </p:spPr>
        <p:txBody>
          <a:bodyPr>
            <a:normAutofit fontScale="85000" lnSpcReduction="10000"/>
          </a:bodyPr>
          <a:lstStyle/>
          <a:p>
            <a:pPr>
              <a:lnSpc>
                <a:spcPct val="150000"/>
              </a:lnSpc>
            </a:pPr>
            <a:r>
              <a:rPr lang="zh-CN" altLang="en-US" b="1" dirty="0" smtClean="0">
                <a:solidFill>
                  <a:srgbClr val="FF0000"/>
                </a:solidFill>
              </a:rPr>
              <a:t>（六）</a:t>
            </a:r>
            <a:r>
              <a:rPr lang="zh-CN" altLang="zh-CN" b="1" dirty="0" smtClean="0">
                <a:solidFill>
                  <a:srgbClr val="FF0000"/>
                </a:solidFill>
              </a:rPr>
              <a:t>分娩</a:t>
            </a:r>
            <a:r>
              <a:rPr lang="zh-CN" altLang="zh-CN" b="1" dirty="0">
                <a:solidFill>
                  <a:srgbClr val="FF0000"/>
                </a:solidFill>
              </a:rPr>
              <a:t>后的护理</a:t>
            </a:r>
          </a:p>
          <a:p>
            <a:pPr>
              <a:lnSpc>
                <a:spcPct val="150000"/>
              </a:lnSpc>
            </a:pPr>
            <a:r>
              <a:rPr lang="zh-CN" altLang="zh-CN" b="1" dirty="0"/>
              <a:t>分娩结束后，母犬会自行舔净阴部，但主人还应对其外阴部、尾部及乳房等部位要用温水洗净、擦干，更换被污染的褥垫及注意保温。刚分娩过的母犬，一般不进食，可先喂一些葡萄糖水，</a:t>
            </a:r>
            <a:r>
              <a:rPr lang="en-US" altLang="zh-CN" b="1" dirty="0"/>
              <a:t>5-6h</a:t>
            </a:r>
            <a:r>
              <a:rPr lang="zh-CN" altLang="zh-CN" b="1" dirty="0"/>
              <a:t>后补充一些鸡蛋和牛奶，直到</a:t>
            </a:r>
            <a:r>
              <a:rPr lang="en-US" altLang="zh-CN" b="1" dirty="0"/>
              <a:t>24h</a:t>
            </a:r>
            <a:r>
              <a:rPr lang="zh-CN" altLang="zh-CN" b="1" dirty="0"/>
              <a:t>后正式开始喂食。此时最好喂一些适口性好、容易消化的食物，最初几天喂给营养丰富的粥状饲料，如牛奶冲鸡蛋、肉粥等，少量多餐，一周后逐渐喂给较干的饲料。有的母犬产后因保护仔犬而变得很凶猛，此类刚分娩过的母犬，要保持</a:t>
            </a:r>
            <a:r>
              <a:rPr lang="en-US" altLang="zh-CN" b="1" dirty="0"/>
              <a:t>8-24h</a:t>
            </a:r>
            <a:r>
              <a:rPr lang="zh-CN" altLang="zh-CN" b="1" dirty="0"/>
              <a:t>的静养，陌生人切忌接近，避免母犬受到骚扰，致使母犬神经质，发生咬人或吞食仔犬的后果。</a:t>
            </a:r>
            <a:endParaRPr lang="zh-CN" altLang="en-US" b="1" dirty="0"/>
          </a:p>
        </p:txBody>
      </p:sp>
    </p:spTree>
    <p:extLst>
      <p:ext uri="{BB962C8B-B14F-4D97-AF65-F5344CB8AC3E}">
        <p14:creationId xmlns:p14="http://schemas.microsoft.com/office/powerpoint/2010/main" val="24628211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8219256" cy="5133184"/>
          </a:xfrm>
        </p:spPr>
        <p:txBody>
          <a:bodyPr>
            <a:normAutofit lnSpcReduction="10000"/>
          </a:bodyPr>
          <a:lstStyle/>
          <a:p>
            <a:r>
              <a:rPr lang="zh-CN" altLang="en-US" b="1" dirty="0" smtClean="0">
                <a:solidFill>
                  <a:srgbClr val="FF0000"/>
                </a:solidFill>
              </a:rPr>
              <a:t>（七）</a:t>
            </a:r>
            <a:r>
              <a:rPr lang="zh-CN" altLang="zh-CN" b="1" dirty="0" smtClean="0">
                <a:solidFill>
                  <a:srgbClr val="FF0000"/>
                </a:solidFill>
              </a:rPr>
              <a:t>注意</a:t>
            </a:r>
            <a:r>
              <a:rPr lang="zh-CN" altLang="zh-CN" b="1" dirty="0">
                <a:solidFill>
                  <a:srgbClr val="FF0000"/>
                </a:solidFill>
              </a:rPr>
              <a:t>事项</a:t>
            </a:r>
          </a:p>
          <a:p>
            <a:r>
              <a:rPr lang="en-US" altLang="zh-CN" b="1" dirty="0" smtClean="0"/>
              <a:t>1.</a:t>
            </a:r>
            <a:r>
              <a:rPr lang="zh-CN" altLang="zh-CN" b="1" dirty="0" smtClean="0"/>
              <a:t>犬</a:t>
            </a:r>
            <a:r>
              <a:rPr lang="zh-CN" altLang="zh-CN" b="1" dirty="0"/>
              <a:t>分娩场所应微暗不明亮，这样可避免母犬兴奋。四周应无嘈杂声，严禁多人围观，否则会使母犬过分紧张而引起难产。</a:t>
            </a:r>
          </a:p>
          <a:p>
            <a:r>
              <a:rPr lang="en-US" altLang="zh-CN" b="1" dirty="0" smtClean="0"/>
              <a:t>2.</a:t>
            </a:r>
            <a:r>
              <a:rPr lang="zh-CN" altLang="zh-CN" b="1" dirty="0" smtClean="0"/>
              <a:t>注意</a:t>
            </a:r>
            <a:r>
              <a:rPr lang="zh-CN" altLang="zh-CN" b="1" dirty="0"/>
              <a:t>观察母犬咬断脐带的动作，发现母犬有“食仔癖”时应及时制止。</a:t>
            </a:r>
          </a:p>
          <a:p>
            <a:r>
              <a:rPr lang="en-US" altLang="zh-CN" b="1" dirty="0" smtClean="0"/>
              <a:t>3.</a:t>
            </a:r>
            <a:r>
              <a:rPr lang="zh-CN" altLang="zh-CN" b="1" dirty="0" smtClean="0"/>
              <a:t>当</a:t>
            </a:r>
            <a:r>
              <a:rPr lang="zh-CN" altLang="zh-CN" b="1" dirty="0"/>
              <a:t>孕犬已从阴门流出多量的稀薄液体达数小时，或者胎儿露出阴门</a:t>
            </a:r>
            <a:r>
              <a:rPr lang="en-US" altLang="zh-CN" b="1" dirty="0"/>
              <a:t>10 min</a:t>
            </a:r>
            <a:r>
              <a:rPr lang="zh-CN" altLang="zh-CN" b="1" dirty="0"/>
              <a:t>还不能全部产出时，说明母犬难产，这时要给予助产或做剖腹产。</a:t>
            </a:r>
          </a:p>
          <a:p>
            <a:r>
              <a:rPr lang="en-US" altLang="zh-CN" b="1" dirty="0" smtClean="0"/>
              <a:t>4.</a:t>
            </a:r>
            <a:r>
              <a:rPr lang="zh-CN" altLang="zh-CN" b="1" dirty="0" smtClean="0"/>
              <a:t>助产</a:t>
            </a:r>
            <a:r>
              <a:rPr lang="zh-CN" altLang="zh-CN" b="1" dirty="0"/>
              <a:t>前要将指甲剪短、磨光，严格消毒，以防感染，整个助产过程动作要轻。</a:t>
            </a:r>
          </a:p>
          <a:p>
            <a:r>
              <a:rPr lang="en-US" altLang="zh-CN" b="1" dirty="0" smtClean="0"/>
              <a:t>5.</a:t>
            </a:r>
            <a:r>
              <a:rPr lang="zh-CN" altLang="zh-CN" b="1" dirty="0" smtClean="0"/>
              <a:t>分娩</a:t>
            </a:r>
            <a:r>
              <a:rPr lang="zh-CN" altLang="zh-CN" b="1" dirty="0"/>
              <a:t>后，若阴道内仍有较多的鲜红色排泄物流出，则预示产道可能有大出血，应立即用脱脂棉将阴道堵塞，并迅速送医院诊治。</a:t>
            </a:r>
            <a:endParaRPr lang="zh-CN" altLang="en-US" b="1" dirty="0"/>
          </a:p>
        </p:txBody>
      </p:sp>
    </p:spTree>
    <p:extLst>
      <p:ext uri="{BB962C8B-B14F-4D97-AF65-F5344CB8AC3E}">
        <p14:creationId xmlns:p14="http://schemas.microsoft.com/office/powerpoint/2010/main" val="20634261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476672"/>
            <a:ext cx="7467600" cy="1143000"/>
          </a:xfrm>
        </p:spPr>
        <p:txBody>
          <a:bodyPr>
            <a:normAutofit fontScale="90000"/>
          </a:bodyPr>
          <a:lstStyle/>
          <a:p>
            <a:pPr algn="ctr"/>
            <a:r>
              <a:rPr lang="zh-CN" altLang="zh-CN" sz="4000" b="1" dirty="0"/>
              <a:t>六、犬的繁殖年限</a:t>
            </a:r>
            <a:br>
              <a:rPr lang="zh-CN" altLang="zh-CN" sz="4000" b="1" dirty="0"/>
            </a:br>
            <a:endParaRPr lang="zh-CN" altLang="en-US" sz="4000" b="1" dirty="0"/>
          </a:p>
        </p:txBody>
      </p:sp>
      <p:sp>
        <p:nvSpPr>
          <p:cNvPr id="3" name="内容占位符 2"/>
          <p:cNvSpPr>
            <a:spLocks noGrp="1"/>
          </p:cNvSpPr>
          <p:nvPr>
            <p:ph sz="quarter" idx="1"/>
          </p:nvPr>
        </p:nvSpPr>
        <p:spPr>
          <a:xfrm>
            <a:off x="457200" y="1600200"/>
            <a:ext cx="8219256" cy="4873752"/>
          </a:xfrm>
        </p:spPr>
        <p:txBody>
          <a:bodyPr>
            <a:normAutofit/>
          </a:bodyPr>
          <a:lstStyle/>
          <a:p>
            <a:r>
              <a:rPr lang="zh-CN" altLang="zh-CN" b="1" dirty="0" smtClean="0"/>
              <a:t>犬</a:t>
            </a:r>
            <a:r>
              <a:rPr lang="zh-CN" altLang="zh-CN" b="1" dirty="0"/>
              <a:t>的繁殖年限较短，</a:t>
            </a:r>
            <a:r>
              <a:rPr lang="zh-CN" altLang="zh-CN" b="1" dirty="0">
                <a:solidFill>
                  <a:srgbClr val="FF0000"/>
                </a:solidFill>
              </a:rPr>
              <a:t>母犬的繁殖期为</a:t>
            </a:r>
            <a:r>
              <a:rPr lang="en-US" altLang="zh-CN" b="1" dirty="0">
                <a:solidFill>
                  <a:srgbClr val="FF0000"/>
                </a:solidFill>
              </a:rPr>
              <a:t>8-10</a:t>
            </a:r>
            <a:r>
              <a:rPr lang="zh-CN" altLang="zh-CN" b="1" dirty="0">
                <a:solidFill>
                  <a:srgbClr val="FF0000"/>
                </a:solidFill>
              </a:rPr>
              <a:t>年</a:t>
            </a:r>
            <a:r>
              <a:rPr lang="zh-CN" altLang="zh-CN" b="1" dirty="0"/>
              <a:t>。当超过繁殖期，虽然有时也能怀孕，但产仔数量下降且幼仔的存活能力差，难产的概率也增加。因此超过繁殖期时不宜再繁殖。</a:t>
            </a:r>
            <a:r>
              <a:rPr lang="zh-CN" altLang="zh-CN" b="1" dirty="0">
                <a:solidFill>
                  <a:srgbClr val="FF0000"/>
                </a:solidFill>
              </a:rPr>
              <a:t>公犬的繁殖年限相对于母犬较长，一般为</a:t>
            </a:r>
            <a:r>
              <a:rPr lang="en-US" altLang="zh-CN" b="1" dirty="0">
                <a:solidFill>
                  <a:srgbClr val="FF0000"/>
                </a:solidFill>
              </a:rPr>
              <a:t>10-12</a:t>
            </a:r>
            <a:r>
              <a:rPr lang="zh-CN" altLang="zh-CN" b="1" dirty="0">
                <a:solidFill>
                  <a:srgbClr val="FF0000"/>
                </a:solidFill>
              </a:rPr>
              <a:t>年</a:t>
            </a:r>
            <a:r>
              <a:rPr lang="zh-CN" altLang="zh-CN" b="1" dirty="0"/>
              <a:t>，超过此年限时，公犬的爬跨能力和其精子的活力都相应下降。</a:t>
            </a:r>
          </a:p>
          <a:p>
            <a:r>
              <a:rPr lang="zh-CN" altLang="zh-CN" b="1" dirty="0"/>
              <a:t>无论公犬还是母犬，其繁殖年限受很多因素的影响。一般小型犬休情期较短，而大型犬相对较长。休情阴越长，两次发情的间隔时间越长，繁殖效率越低。</a:t>
            </a:r>
          </a:p>
          <a:p>
            <a:r>
              <a:rPr lang="zh-CN" altLang="zh-CN" b="1" dirty="0"/>
              <a:t>另外，繁殖机能的维持和身体其他机能的维持一样需要营养物质，营养的好坏直接影响犬繁殖性能，一旦犬的机体出现能量负平衡，繁殖机能将下降或停止，特别是缺乏维生素</a:t>
            </a:r>
            <a:r>
              <a:rPr lang="en-US" altLang="zh-CN" b="1" dirty="0"/>
              <a:t>E</a:t>
            </a:r>
            <a:r>
              <a:rPr lang="zh-CN" altLang="zh-CN" b="1" dirty="0"/>
              <a:t>及某些矿物质和微量元素，对犬的繁殖影响更明显。</a:t>
            </a:r>
            <a:endParaRPr lang="zh-CN" altLang="en-US" b="1" dirty="0"/>
          </a:p>
        </p:txBody>
      </p:sp>
    </p:spTree>
    <p:extLst>
      <p:ext uri="{BB962C8B-B14F-4D97-AF65-F5344CB8AC3E}">
        <p14:creationId xmlns:p14="http://schemas.microsoft.com/office/powerpoint/2010/main" val="177186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04664"/>
            <a:ext cx="7467600" cy="1143000"/>
          </a:xfrm>
        </p:spPr>
        <p:txBody>
          <a:bodyPr>
            <a:normAutofit fontScale="90000"/>
          </a:bodyPr>
          <a:lstStyle/>
          <a:p>
            <a:pPr algn="ctr"/>
            <a:r>
              <a:rPr lang="zh-CN" altLang="zh-CN" sz="4000" b="1" dirty="0"/>
              <a:t>七、犬的繁殖障碍</a:t>
            </a:r>
            <a:br>
              <a:rPr lang="zh-CN" altLang="zh-CN" sz="4000" b="1" dirty="0"/>
            </a:br>
            <a:endParaRPr lang="zh-CN" altLang="en-US" sz="4000" b="1" dirty="0"/>
          </a:p>
        </p:txBody>
      </p:sp>
      <p:sp>
        <p:nvSpPr>
          <p:cNvPr id="3" name="内容占位符 2"/>
          <p:cNvSpPr>
            <a:spLocks noGrp="1"/>
          </p:cNvSpPr>
          <p:nvPr>
            <p:ph sz="quarter" idx="1"/>
          </p:nvPr>
        </p:nvSpPr>
        <p:spPr>
          <a:xfrm>
            <a:off x="457200" y="1600200"/>
            <a:ext cx="8075240" cy="4873752"/>
          </a:xfrm>
        </p:spPr>
        <p:txBody>
          <a:bodyPr>
            <a:normAutofit lnSpcReduction="10000"/>
          </a:bodyPr>
          <a:lstStyle/>
          <a:p>
            <a:pPr>
              <a:lnSpc>
                <a:spcPct val="150000"/>
              </a:lnSpc>
            </a:pPr>
            <a:r>
              <a:rPr lang="zh-CN" altLang="zh-CN" b="1" dirty="0" smtClean="0">
                <a:solidFill>
                  <a:srgbClr val="FF0000"/>
                </a:solidFill>
              </a:rPr>
              <a:t>（</a:t>
            </a:r>
            <a:r>
              <a:rPr lang="zh-CN" altLang="zh-CN" b="1" dirty="0">
                <a:solidFill>
                  <a:srgbClr val="FF0000"/>
                </a:solidFill>
              </a:rPr>
              <a:t>一）影响犬繁殖的因素</a:t>
            </a:r>
          </a:p>
          <a:p>
            <a:pPr>
              <a:lnSpc>
                <a:spcPct val="150000"/>
              </a:lnSpc>
            </a:pPr>
            <a:r>
              <a:rPr lang="en-US" altLang="zh-CN" b="1" dirty="0">
                <a:solidFill>
                  <a:srgbClr val="00B050"/>
                </a:solidFill>
              </a:rPr>
              <a:t>1.</a:t>
            </a:r>
            <a:r>
              <a:rPr lang="zh-CN" altLang="zh-CN" b="1" dirty="0">
                <a:solidFill>
                  <a:srgbClr val="00B050"/>
                </a:solidFill>
              </a:rPr>
              <a:t>遗传因素</a:t>
            </a:r>
          </a:p>
          <a:p>
            <a:pPr>
              <a:lnSpc>
                <a:spcPct val="150000"/>
              </a:lnSpc>
            </a:pPr>
            <a:r>
              <a:rPr lang="zh-CN" altLang="zh-CN" b="1" dirty="0"/>
              <a:t>公犬精液的质量和受精能力以及母犬的排卵数都与遗传有着密切的关系，如果公犬的精液质量差、受精能力低，即使与排卵数多的母犬交配，也可能发生不受精或受精卵数远远低于排卵数。反之，公犬精液质量高、受精能力好，而母犬的排卵数少，交配之后同样是受精卵数少，结果使母犬繁殖力低下，并且这样交配，其后代也可能具有繁殖力低的遗传特征。</a:t>
            </a:r>
            <a:endParaRPr lang="zh-CN" altLang="en-US" b="1" dirty="0"/>
          </a:p>
        </p:txBody>
      </p:sp>
    </p:spTree>
    <p:extLst>
      <p:ext uri="{BB962C8B-B14F-4D97-AF65-F5344CB8AC3E}">
        <p14:creationId xmlns:p14="http://schemas.microsoft.com/office/powerpoint/2010/main" val="32578995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8075240" cy="5133184"/>
          </a:xfrm>
        </p:spPr>
        <p:txBody>
          <a:bodyPr>
            <a:normAutofit/>
          </a:bodyPr>
          <a:lstStyle/>
          <a:p>
            <a:pPr>
              <a:lnSpc>
                <a:spcPct val="150000"/>
              </a:lnSpc>
            </a:pPr>
            <a:r>
              <a:rPr lang="en-US" altLang="zh-CN" b="1" dirty="0">
                <a:solidFill>
                  <a:srgbClr val="00B050"/>
                </a:solidFill>
              </a:rPr>
              <a:t>2.</a:t>
            </a:r>
            <a:r>
              <a:rPr lang="zh-CN" altLang="zh-CN" b="1" dirty="0">
                <a:solidFill>
                  <a:srgbClr val="00B050"/>
                </a:solidFill>
              </a:rPr>
              <a:t>营养因素</a:t>
            </a:r>
          </a:p>
          <a:p>
            <a:pPr>
              <a:lnSpc>
                <a:spcPct val="150000"/>
              </a:lnSpc>
            </a:pPr>
            <a:r>
              <a:rPr lang="zh-CN" altLang="zh-CN" b="1" dirty="0"/>
              <a:t>营养水平的高低对犬的繁殖有很大的影响。营养水平低会延迟青年母犬初情期的到来；对于成年母犬会造成发情抑制，发情不规律，排卵率降低，乳腺发育迟缓，甚至增加胚胎早期死亡，死胎和初生仔犬的死亡率高；公犬睾丸发育不良，体积小，精子数量少，精子生成迟缓。精子数和精液量降低，精子活力差。营养水平过高，可使母犬过肥，卵巢脂肪沾积，卵泡上皮脂肪变性，从而造成不发情。</a:t>
            </a:r>
          </a:p>
          <a:p>
            <a:endParaRPr lang="zh-CN" altLang="en-US" dirty="0"/>
          </a:p>
        </p:txBody>
      </p:sp>
    </p:spTree>
    <p:extLst>
      <p:ext uri="{BB962C8B-B14F-4D97-AF65-F5344CB8AC3E}">
        <p14:creationId xmlns:p14="http://schemas.microsoft.com/office/powerpoint/2010/main" val="14875652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84784"/>
            <a:ext cx="8075240" cy="4989168"/>
          </a:xfrm>
        </p:spPr>
        <p:txBody>
          <a:bodyPr/>
          <a:lstStyle/>
          <a:p>
            <a:pPr>
              <a:lnSpc>
                <a:spcPct val="150000"/>
              </a:lnSpc>
            </a:pPr>
            <a:r>
              <a:rPr lang="en-US" altLang="zh-CN" b="1" dirty="0">
                <a:solidFill>
                  <a:srgbClr val="00B050"/>
                </a:solidFill>
              </a:rPr>
              <a:t>3.</a:t>
            </a:r>
            <a:r>
              <a:rPr lang="zh-CN" altLang="zh-CN" b="1" dirty="0">
                <a:solidFill>
                  <a:srgbClr val="00B050"/>
                </a:solidFill>
              </a:rPr>
              <a:t>环境因素</a:t>
            </a:r>
          </a:p>
          <a:p>
            <a:pPr>
              <a:lnSpc>
                <a:spcPct val="150000"/>
              </a:lnSpc>
            </a:pPr>
            <a:r>
              <a:rPr lang="zh-CN" altLang="zh-CN" b="1" dirty="0"/>
              <a:t>母犬的生殖机能与日照、气温、湿度、噪声等环境因素有着密切关系。如果环境突然变化，可使母犬不发情或发情不排卵。公犬在改变管理方法、交配环境改变或交配时有外界干犹等情况下，可使性欲发生反射性抑制，影响交配质量，甚至引起配种失败。</a:t>
            </a:r>
          </a:p>
          <a:p>
            <a:endParaRPr lang="zh-CN" altLang="en-US" dirty="0"/>
          </a:p>
        </p:txBody>
      </p:sp>
    </p:spTree>
    <p:extLst>
      <p:ext uri="{BB962C8B-B14F-4D97-AF65-F5344CB8AC3E}">
        <p14:creationId xmlns:p14="http://schemas.microsoft.com/office/powerpoint/2010/main" val="1897503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268760"/>
            <a:ext cx="8003232" cy="5205192"/>
          </a:xfrm>
        </p:spPr>
        <p:txBody>
          <a:bodyPr>
            <a:normAutofit/>
          </a:bodyPr>
          <a:lstStyle/>
          <a:p>
            <a:pPr>
              <a:lnSpc>
                <a:spcPct val="150000"/>
              </a:lnSpc>
            </a:pPr>
            <a:r>
              <a:rPr lang="en-US" altLang="zh-CN" b="1" dirty="0">
                <a:solidFill>
                  <a:srgbClr val="00B050"/>
                </a:solidFill>
              </a:rPr>
              <a:t>4.</a:t>
            </a:r>
            <a:r>
              <a:rPr lang="zh-CN" altLang="zh-CN" b="1" dirty="0">
                <a:solidFill>
                  <a:srgbClr val="00B050"/>
                </a:solidFill>
              </a:rPr>
              <a:t>生殖器官发育异常</a:t>
            </a:r>
          </a:p>
          <a:p>
            <a:pPr>
              <a:lnSpc>
                <a:spcPct val="150000"/>
              </a:lnSpc>
            </a:pPr>
            <a:r>
              <a:rPr lang="zh-CN" altLang="zh-CN" b="1" dirty="0"/>
              <a:t>生殖器官发育异常多为先天性的，它将直接影响犬的繁殖力，可造成母犬的先天性不孕。如母犬生殖器官畸形，可能出现母犬缺乏阴门和阴道，阴道闭锁。子宫发育不全，缺少子宫角或只有一个子宫，缺乏子宫颈或有双子宫颈等，还有母犬有两性生殖器官以及母犬达到性成熟后，生殖器官仍不发育或不具有生殖能力。公犬睾丸发育不全，阴茎畸形、精子先天性异常等。</a:t>
            </a:r>
          </a:p>
          <a:p>
            <a:endParaRPr lang="zh-CN" altLang="en-US" dirty="0"/>
          </a:p>
        </p:txBody>
      </p:sp>
    </p:spTree>
    <p:extLst>
      <p:ext uri="{BB962C8B-B14F-4D97-AF65-F5344CB8AC3E}">
        <p14:creationId xmlns:p14="http://schemas.microsoft.com/office/powerpoint/2010/main" val="13772345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pPr>
              <a:lnSpc>
                <a:spcPct val="150000"/>
              </a:lnSpc>
            </a:pPr>
            <a:r>
              <a:rPr lang="en-US" altLang="zh-CN" b="1" dirty="0">
                <a:solidFill>
                  <a:srgbClr val="00B050"/>
                </a:solidFill>
              </a:rPr>
              <a:t>5.</a:t>
            </a:r>
            <a:r>
              <a:rPr lang="zh-CN" altLang="zh-CN" b="1" dirty="0">
                <a:solidFill>
                  <a:srgbClr val="00B050"/>
                </a:solidFill>
              </a:rPr>
              <a:t>繁殖障碍性疾病</a:t>
            </a:r>
          </a:p>
          <a:p>
            <a:pPr>
              <a:lnSpc>
                <a:spcPct val="150000"/>
              </a:lnSpc>
            </a:pPr>
            <a:r>
              <a:rPr lang="zh-CN" altLang="zh-CN" b="1" dirty="0"/>
              <a:t>繁殖障碍性疾病可使犬的生殖系统遭到破坏，丧失功能，从而降低犬的繁殖力。有的疾病若治疗不及时，还可使犬失去繁殖力，影响犬的繁育工作。</a:t>
            </a:r>
            <a:endParaRPr lang="zh-CN" altLang="en-US" b="1" dirty="0"/>
          </a:p>
        </p:txBody>
      </p:sp>
    </p:spTree>
    <p:extLst>
      <p:ext uri="{BB962C8B-B14F-4D97-AF65-F5344CB8AC3E}">
        <p14:creationId xmlns:p14="http://schemas.microsoft.com/office/powerpoint/2010/main" val="31453695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23528" y="980728"/>
            <a:ext cx="8496944" cy="5688632"/>
          </a:xfrm>
        </p:spPr>
        <p:txBody>
          <a:bodyPr>
            <a:normAutofit lnSpcReduction="10000"/>
          </a:bodyPr>
          <a:lstStyle/>
          <a:p>
            <a:r>
              <a:rPr lang="zh-CN" altLang="zh-CN" b="1" dirty="0">
                <a:solidFill>
                  <a:srgbClr val="FF0000"/>
                </a:solidFill>
              </a:rPr>
              <a:t>（二）母犬的繁殖</a:t>
            </a:r>
            <a:r>
              <a:rPr lang="zh-CN" altLang="zh-CN" b="1" dirty="0" smtClean="0">
                <a:solidFill>
                  <a:srgbClr val="FF0000"/>
                </a:solidFill>
              </a:rPr>
              <a:t>障碍</a:t>
            </a:r>
            <a:endParaRPr lang="en-US" altLang="zh-CN" b="1" dirty="0" smtClean="0">
              <a:solidFill>
                <a:srgbClr val="FF0000"/>
              </a:solidFill>
            </a:endParaRPr>
          </a:p>
          <a:p>
            <a:r>
              <a:rPr lang="en-US" altLang="zh-CN" b="1" dirty="0">
                <a:solidFill>
                  <a:srgbClr val="00B050"/>
                </a:solidFill>
              </a:rPr>
              <a:t>1.</a:t>
            </a:r>
            <a:r>
              <a:rPr lang="zh-CN" altLang="zh-CN" b="1" dirty="0">
                <a:solidFill>
                  <a:srgbClr val="00B050"/>
                </a:solidFill>
              </a:rPr>
              <a:t>子宫内膜炎</a:t>
            </a:r>
          </a:p>
          <a:p>
            <a:r>
              <a:rPr lang="zh-CN" altLang="zh-CN" dirty="0"/>
              <a:t>子宫内膜炎是子宫黏膜及黏膜下层的一种炎症性疾病。</a:t>
            </a:r>
          </a:p>
          <a:p>
            <a:r>
              <a:rPr lang="zh-CN" altLang="zh-CN" b="1" dirty="0"/>
              <a:t>（</a:t>
            </a:r>
            <a:r>
              <a:rPr lang="en-US" altLang="zh-CN" b="1" dirty="0"/>
              <a:t>1</a:t>
            </a:r>
            <a:r>
              <a:rPr lang="zh-CN" altLang="zh-CN" b="1" dirty="0"/>
              <a:t>）病因</a:t>
            </a:r>
          </a:p>
          <a:p>
            <a:r>
              <a:rPr lang="zh-CN" altLang="zh-CN" dirty="0"/>
              <a:t>多由于助产时消毒不严、产道及子宫损伤或者流产、死胎及胎盘滞留等引起感染</a:t>
            </a:r>
            <a:r>
              <a:rPr lang="en-US" altLang="zh-CN" dirty="0"/>
              <a:t>,</a:t>
            </a:r>
            <a:r>
              <a:rPr lang="zh-CN" altLang="zh-CN" dirty="0"/>
              <a:t>也见于产后子宫复旧不全和阴道炎而继发本病。慢性子宫内膜炎多由急性转化，也可见于休情期子宫内膜的囊状增生。</a:t>
            </a:r>
          </a:p>
          <a:p>
            <a:r>
              <a:rPr lang="zh-CN" altLang="zh-CN" b="1" dirty="0"/>
              <a:t>（</a:t>
            </a:r>
            <a:r>
              <a:rPr lang="en-US" altLang="zh-CN" b="1" dirty="0"/>
              <a:t>2</a:t>
            </a:r>
            <a:r>
              <a:rPr lang="zh-CN" altLang="zh-CN" b="1" dirty="0"/>
              <a:t>）症状</a:t>
            </a:r>
          </a:p>
          <a:p>
            <a:r>
              <a:rPr lang="zh-CN" altLang="zh-CN" dirty="0"/>
              <a:t>急性子宫内膜炎病犬表现拱背、努责，从阴门流出黏性或黏脓性分泌物，严重时外泌物为污红色或棕色，且有恶臭味，烦渴贪饮，体温升高，精神沉郁，食欲明显下降，子宫颈口肿胀、充血。慢性子宫内膜炎时，无明显全身症状，其特征是阴道长期流出黏液性或脓性分泌物。母犬发情不正常，不易受孕，即使受孕也多在</a:t>
            </a:r>
            <a:r>
              <a:rPr lang="en-US" altLang="zh-CN" dirty="0"/>
              <a:t>2-3</a:t>
            </a:r>
            <a:r>
              <a:rPr lang="zh-CN" altLang="zh-CN" dirty="0"/>
              <a:t>周内流产或死胎。</a:t>
            </a:r>
            <a:endParaRPr lang="zh-CN" altLang="en-US" dirty="0"/>
          </a:p>
        </p:txBody>
      </p:sp>
    </p:spTree>
    <p:extLst>
      <p:ext uri="{BB962C8B-B14F-4D97-AF65-F5344CB8AC3E}">
        <p14:creationId xmlns:p14="http://schemas.microsoft.com/office/powerpoint/2010/main" val="18587929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196752"/>
            <a:ext cx="8219256" cy="5328592"/>
          </a:xfrm>
        </p:spPr>
        <p:txBody>
          <a:bodyPr>
            <a:normAutofit lnSpcReduction="10000"/>
          </a:bodyPr>
          <a:lstStyle/>
          <a:p>
            <a:r>
              <a:rPr lang="zh-CN" altLang="zh-CN" b="1" dirty="0"/>
              <a:t>（</a:t>
            </a:r>
            <a:r>
              <a:rPr lang="en-US" altLang="zh-CN" b="1" dirty="0"/>
              <a:t>3</a:t>
            </a:r>
            <a:r>
              <a:rPr lang="zh-CN" altLang="zh-CN" b="1" dirty="0"/>
              <a:t>）治疗</a:t>
            </a:r>
          </a:p>
          <a:p>
            <a:r>
              <a:rPr lang="zh-CN" altLang="zh-CN" dirty="0"/>
              <a:t>治疗原则是消除炎症，恢复子宫机能，主要采用子宫内给药。</a:t>
            </a:r>
          </a:p>
          <a:p>
            <a:r>
              <a:rPr lang="en-US" altLang="zh-CN" dirty="0"/>
              <a:t>①</a:t>
            </a:r>
            <a:r>
              <a:rPr lang="zh-CN" altLang="zh-CN" dirty="0"/>
              <a:t>急性子宫内膜炎时，可肌注前列腺素</a:t>
            </a:r>
            <a:r>
              <a:rPr lang="en-US" altLang="zh-CN" dirty="0"/>
              <a:t>0.5-2.0mg/</a:t>
            </a:r>
            <a:r>
              <a:rPr lang="zh-CN" altLang="zh-CN" dirty="0"/>
              <a:t>次；肌注缩宫素</a:t>
            </a:r>
            <a:r>
              <a:rPr lang="en-US" altLang="zh-CN" dirty="0"/>
              <a:t>5-10</a:t>
            </a:r>
            <a:r>
              <a:rPr lang="zh-CN" altLang="zh-CN" dirty="0"/>
              <a:t>单位</a:t>
            </a:r>
            <a:r>
              <a:rPr lang="en-US" altLang="zh-CN" dirty="0"/>
              <a:t>/</a:t>
            </a:r>
            <a:r>
              <a:rPr lang="zh-CN" altLang="zh-CN" dirty="0"/>
              <a:t>次；肌注己烯雌酚</a:t>
            </a:r>
            <a:r>
              <a:rPr lang="en-US" altLang="zh-CN" dirty="0"/>
              <a:t>0.2-0.5 mL/</a:t>
            </a:r>
            <a:r>
              <a:rPr lang="zh-CN" altLang="zh-CN" dirty="0"/>
              <a:t>次，以促进子宫收缩，加快炎性分泌物排出。对子宫颈紧闭的病例，先用己烯雌酚使子宫颈开放后，再用子宫收缩药，以防造成子宫破裂。</a:t>
            </a:r>
          </a:p>
          <a:p>
            <a:r>
              <a:rPr lang="zh-CN" altLang="zh-CN" dirty="0"/>
              <a:t>可经阴道向子宫内注入土霉素、四环素或环丙沙星等。抗生紫全身治疗用头孢霉素类每千克体重</a:t>
            </a:r>
            <a:r>
              <a:rPr lang="en-US" altLang="zh-CN" dirty="0"/>
              <a:t>25-35 mg</a:t>
            </a:r>
            <a:r>
              <a:rPr lang="zh-CN" altLang="zh-CN" dirty="0"/>
              <a:t>，静脉注射每天</a:t>
            </a:r>
            <a:r>
              <a:rPr lang="en-US" altLang="zh-CN" dirty="0"/>
              <a:t>1-2</a:t>
            </a:r>
            <a:r>
              <a:rPr lang="zh-CN" altLang="zh-CN" dirty="0"/>
              <a:t>次，连用</a:t>
            </a:r>
            <a:r>
              <a:rPr lang="en-US" altLang="zh-CN" dirty="0"/>
              <a:t>3</a:t>
            </a:r>
            <a:r>
              <a:rPr lang="zh-CN" altLang="zh-CN" dirty="0"/>
              <a:t>天，有良好效果。</a:t>
            </a:r>
          </a:p>
          <a:p>
            <a:r>
              <a:rPr lang="en-US" altLang="zh-CN" dirty="0"/>
              <a:t>②</a:t>
            </a:r>
            <a:r>
              <a:rPr lang="zh-CN" altLang="zh-CN" dirty="0"/>
              <a:t>慢性子宫内膜炎，除用上述方法外，可用生理盐水冲洗子宫。冲洗时每次量不宜过多，压力不可过大，冲洗后向子宫内注入抗生素。对久治不愈的，可摘除子宫及卵巢。</a:t>
            </a:r>
            <a:endParaRPr lang="zh-CN" altLang="en-US" dirty="0"/>
          </a:p>
        </p:txBody>
      </p:sp>
    </p:spTree>
    <p:extLst>
      <p:ext uri="{BB962C8B-B14F-4D97-AF65-F5344CB8AC3E}">
        <p14:creationId xmlns:p14="http://schemas.microsoft.com/office/powerpoint/2010/main" val="583555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268760"/>
            <a:ext cx="8291264" cy="5205192"/>
          </a:xfrm>
        </p:spPr>
        <p:txBody>
          <a:bodyPr>
            <a:normAutofit fontScale="92500" lnSpcReduction="20000"/>
          </a:bodyPr>
          <a:lstStyle/>
          <a:p>
            <a:pPr>
              <a:lnSpc>
                <a:spcPct val="150000"/>
              </a:lnSpc>
            </a:pPr>
            <a:r>
              <a:rPr lang="zh-CN" altLang="en-US" b="1" dirty="0" smtClean="0">
                <a:solidFill>
                  <a:srgbClr val="FF0000"/>
                </a:solidFill>
              </a:rPr>
              <a:t>（二）</a:t>
            </a:r>
            <a:r>
              <a:rPr lang="zh-CN" altLang="zh-CN" b="1" dirty="0" smtClean="0">
                <a:solidFill>
                  <a:srgbClr val="FF0000"/>
                </a:solidFill>
              </a:rPr>
              <a:t>发情</a:t>
            </a:r>
            <a:r>
              <a:rPr lang="zh-CN" altLang="zh-CN" b="1" dirty="0">
                <a:solidFill>
                  <a:srgbClr val="FF0000"/>
                </a:solidFill>
              </a:rPr>
              <a:t>周期</a:t>
            </a:r>
          </a:p>
          <a:p>
            <a:pPr>
              <a:lnSpc>
                <a:spcPct val="150000"/>
              </a:lnSpc>
            </a:pPr>
            <a:r>
              <a:rPr lang="zh-CN" altLang="zh-CN" b="1" dirty="0"/>
              <a:t>公犬无明显的发情期，性成然的公犬，任何时期都可因性刺激而引起性欲。母犬发育到一定年龄时所表现出的一种周期性的性活动现象称发情（也叫性周期）。从一次发情到下一次发情的同隔时间称为发情周期。因犬的品种和个体的不同，发情的间隔时间也不一样。一般来说</a:t>
            </a:r>
            <a:r>
              <a:rPr lang="en-US" altLang="zh-CN" b="1" dirty="0"/>
              <a:t>,</a:t>
            </a:r>
            <a:r>
              <a:rPr lang="zh-CN" altLang="zh-CN" b="1" dirty="0"/>
              <a:t>犬的发情周期为</a:t>
            </a:r>
            <a:r>
              <a:rPr lang="en-US" altLang="zh-CN" b="1" dirty="0"/>
              <a:t>7</a:t>
            </a:r>
            <a:r>
              <a:rPr lang="zh-CN" altLang="zh-CN" b="1" dirty="0"/>
              <a:t>个月</a:t>
            </a:r>
            <a:r>
              <a:rPr lang="en-US" altLang="zh-CN" b="1" dirty="0"/>
              <a:t>,</a:t>
            </a:r>
            <a:r>
              <a:rPr lang="zh-CN" altLang="zh-CN" b="1" dirty="0"/>
              <a:t>而有些品种的犬一年只有一个发情周期</a:t>
            </a:r>
            <a:r>
              <a:rPr lang="zh-CN" altLang="zh-CN" b="1" dirty="0" smtClean="0"/>
              <a:t>。</a:t>
            </a:r>
            <a:endParaRPr lang="en-US" altLang="zh-CN" b="1" dirty="0" smtClean="0"/>
          </a:p>
          <a:p>
            <a:pPr>
              <a:lnSpc>
                <a:spcPct val="150000"/>
              </a:lnSpc>
            </a:pPr>
            <a:r>
              <a:rPr lang="zh-CN" altLang="zh-CN" b="1" dirty="0" smtClean="0"/>
              <a:t>在</a:t>
            </a:r>
            <a:r>
              <a:rPr lang="zh-CN" altLang="zh-CN" b="1" dirty="0"/>
              <a:t>整个发情期，母犬全身和生殖器官在神经、激素的作用下会发生一系列的复杂变化，根据这些变化以及导致这些变化的原因，可将发情周期分为</a:t>
            </a:r>
            <a:r>
              <a:rPr lang="zh-CN" altLang="zh-CN" b="1" dirty="0">
                <a:solidFill>
                  <a:srgbClr val="7030A0"/>
                </a:solidFill>
              </a:rPr>
              <a:t>发情前期、发情期、发情后期和休情期</a:t>
            </a:r>
            <a:r>
              <a:rPr lang="zh-CN" altLang="zh-CN" b="1" dirty="0"/>
              <a:t>四个时期。</a:t>
            </a:r>
            <a:endParaRPr lang="zh-CN" altLang="en-US" b="1" dirty="0"/>
          </a:p>
        </p:txBody>
      </p:sp>
    </p:spTree>
    <p:extLst>
      <p:ext uri="{BB962C8B-B14F-4D97-AF65-F5344CB8AC3E}">
        <p14:creationId xmlns:p14="http://schemas.microsoft.com/office/powerpoint/2010/main" val="8116038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075240" cy="5061176"/>
          </a:xfrm>
        </p:spPr>
        <p:txBody>
          <a:bodyPr/>
          <a:lstStyle/>
          <a:p>
            <a:pPr>
              <a:lnSpc>
                <a:spcPct val="150000"/>
              </a:lnSpc>
            </a:pPr>
            <a:r>
              <a:rPr lang="en-US" altLang="zh-CN" b="1" dirty="0">
                <a:solidFill>
                  <a:srgbClr val="00B050"/>
                </a:solidFill>
              </a:rPr>
              <a:t>2.</a:t>
            </a:r>
            <a:r>
              <a:rPr lang="zh-CN" altLang="zh-CN" b="1" dirty="0">
                <a:solidFill>
                  <a:srgbClr val="00B050"/>
                </a:solidFill>
              </a:rPr>
              <a:t>子宫蓄脓</a:t>
            </a:r>
          </a:p>
          <a:p>
            <a:pPr>
              <a:lnSpc>
                <a:spcPct val="150000"/>
              </a:lnSpc>
            </a:pPr>
            <a:r>
              <a:rPr lang="zh-CN" altLang="zh-CN" dirty="0"/>
              <a:t>子宫内蓄积大量脓性渗出物不能排出时，称为子宫蓄脓，常见于</a:t>
            </a:r>
            <a:r>
              <a:rPr lang="en-US" altLang="zh-CN" dirty="0"/>
              <a:t>5</a:t>
            </a:r>
            <a:r>
              <a:rPr lang="zh-CN" altLang="zh-CN" dirty="0"/>
              <a:t>岁以上的母犬。</a:t>
            </a:r>
          </a:p>
          <a:p>
            <a:pPr>
              <a:lnSpc>
                <a:spcPct val="150000"/>
              </a:lnSpc>
            </a:pPr>
            <a:r>
              <a:rPr lang="zh-CN" altLang="zh-CN" b="1" dirty="0"/>
              <a:t>（</a:t>
            </a:r>
            <a:r>
              <a:rPr lang="en-US" altLang="zh-CN" b="1" dirty="0"/>
              <a:t>1</a:t>
            </a:r>
            <a:r>
              <a:rPr lang="zh-CN" altLang="zh-CN" b="1" dirty="0"/>
              <a:t>）病因</a:t>
            </a:r>
          </a:p>
          <a:p>
            <a:pPr>
              <a:lnSpc>
                <a:spcPct val="150000"/>
              </a:lnSpc>
            </a:pPr>
            <a:r>
              <a:rPr lang="zh-CN" altLang="zh-CN" dirty="0"/>
              <a:t>主要是慢性化脓性子宫内膜炎或胎儿死亡在子宫内发生腐败分解所致。由于子宫壁及子宫颈增生，致使子宫颈狭窄或阻塞，使子宫内的渗出物不能排出，而蓄积于子宫内。</a:t>
            </a:r>
            <a:endParaRPr lang="zh-CN" altLang="en-US" dirty="0"/>
          </a:p>
        </p:txBody>
      </p:sp>
    </p:spTree>
    <p:extLst>
      <p:ext uri="{BB962C8B-B14F-4D97-AF65-F5344CB8AC3E}">
        <p14:creationId xmlns:p14="http://schemas.microsoft.com/office/powerpoint/2010/main" val="18132782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219256" cy="5061176"/>
          </a:xfrm>
        </p:spPr>
        <p:txBody>
          <a:bodyPr/>
          <a:lstStyle/>
          <a:p>
            <a:r>
              <a:rPr lang="zh-CN" altLang="zh-CN" b="1" dirty="0"/>
              <a:t>（</a:t>
            </a:r>
            <a:r>
              <a:rPr lang="en-US" altLang="zh-CN" b="1" dirty="0"/>
              <a:t>2</a:t>
            </a:r>
            <a:r>
              <a:rPr lang="zh-CN" altLang="zh-CN" b="1" dirty="0"/>
              <a:t>）症状</a:t>
            </a:r>
          </a:p>
          <a:p>
            <a:r>
              <a:rPr lang="zh-CN" altLang="zh-CN" dirty="0"/>
              <a:t>病犬精神沉郁，食欲不振，烦渴，呕吐，多尿，呼吸增数，体温有时升高。腹部膨大，触诊疼痛。有时伴发顾固性腹泻，阴门肿大，排出一种难闻的具有特殊甜味的脓汁，在尾根及外阴部周围有脓痂附着。如果不及时治疗，可能造成脓毒败血症。</a:t>
            </a:r>
          </a:p>
          <a:p>
            <a:r>
              <a:rPr lang="zh-CN" altLang="zh-CN" b="1" dirty="0"/>
              <a:t>（</a:t>
            </a:r>
            <a:r>
              <a:rPr lang="en-US" altLang="zh-CN" b="1" dirty="0"/>
              <a:t>3</a:t>
            </a:r>
            <a:r>
              <a:rPr lang="zh-CN" altLang="zh-CN" b="1" dirty="0"/>
              <a:t>）治疗</a:t>
            </a:r>
          </a:p>
          <a:p>
            <a:r>
              <a:rPr lang="zh-CN" altLang="zh-CN" dirty="0"/>
              <a:t>为排出子宫内积脓，可注射己烯雌酚</a:t>
            </a:r>
            <a:r>
              <a:rPr lang="en-US" altLang="zh-CN" dirty="0"/>
              <a:t>0.5-1 mg</a:t>
            </a:r>
            <a:r>
              <a:rPr lang="zh-CN" altLang="zh-CN" dirty="0"/>
              <a:t>，促使子宫颈口开，</a:t>
            </a:r>
            <a:r>
              <a:rPr lang="en-US" altLang="zh-CN" dirty="0"/>
              <a:t>,</a:t>
            </a:r>
            <a:r>
              <a:rPr lang="zh-CN" altLang="zh-CN" dirty="0"/>
              <a:t>再行子宫冲洗、消炎，同时应用抗生素。根据病情适当补液，必要时可进行手术切除。</a:t>
            </a:r>
          </a:p>
          <a:p>
            <a:endParaRPr lang="zh-CN" altLang="en-US" dirty="0"/>
          </a:p>
        </p:txBody>
      </p:sp>
    </p:spTree>
    <p:extLst>
      <p:ext uri="{BB962C8B-B14F-4D97-AF65-F5344CB8AC3E}">
        <p14:creationId xmlns:p14="http://schemas.microsoft.com/office/powerpoint/2010/main" val="32752330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003232" cy="5061176"/>
          </a:xfrm>
        </p:spPr>
        <p:txBody>
          <a:bodyPr/>
          <a:lstStyle/>
          <a:p>
            <a:pPr>
              <a:lnSpc>
                <a:spcPct val="150000"/>
              </a:lnSpc>
            </a:pPr>
            <a:r>
              <a:rPr lang="en-US" altLang="zh-CN" b="1" dirty="0">
                <a:solidFill>
                  <a:srgbClr val="00B050"/>
                </a:solidFill>
              </a:rPr>
              <a:t>3.</a:t>
            </a:r>
            <a:r>
              <a:rPr lang="zh-CN" altLang="zh-CN" b="1" dirty="0">
                <a:solidFill>
                  <a:srgbClr val="00B050"/>
                </a:solidFill>
              </a:rPr>
              <a:t>假孕症</a:t>
            </a:r>
          </a:p>
          <a:p>
            <a:pPr>
              <a:lnSpc>
                <a:spcPct val="150000"/>
              </a:lnSpc>
            </a:pPr>
            <a:r>
              <a:rPr lang="zh-CN" altLang="zh-CN" dirty="0"/>
              <a:t>假孕症是指未经配种或配后未孕的母犬出现类似怀孕症状。</a:t>
            </a:r>
          </a:p>
          <a:p>
            <a:pPr>
              <a:lnSpc>
                <a:spcPct val="150000"/>
              </a:lnSpc>
            </a:pPr>
            <a:r>
              <a:rPr lang="zh-CN" altLang="zh-CN" b="1" dirty="0"/>
              <a:t>（</a:t>
            </a:r>
            <a:r>
              <a:rPr lang="en-US" altLang="zh-CN" b="1" dirty="0"/>
              <a:t>1</a:t>
            </a:r>
            <a:r>
              <a:rPr lang="zh-CN" altLang="zh-CN" b="1" dirty="0"/>
              <a:t>）病因</a:t>
            </a:r>
          </a:p>
          <a:p>
            <a:pPr>
              <a:lnSpc>
                <a:spcPct val="150000"/>
              </a:lnSpc>
            </a:pPr>
            <a:r>
              <a:rPr lang="zh-CN" altLang="zh-CN" dirty="0"/>
              <a:t>母犬发情后无论是配种而未受孕，还是未配种，其卵巢上均形成功能性黄体，此黄体的功能至少维持</a:t>
            </a:r>
            <a:r>
              <a:rPr lang="en-US" altLang="zh-CN" dirty="0"/>
              <a:t>75</a:t>
            </a:r>
            <a:r>
              <a:rPr lang="zh-CN" altLang="zh-CN" dirty="0"/>
              <a:t>天。由于黄体分泌的孕酮作用而产生一系列类似怀孕的表现。</a:t>
            </a:r>
            <a:endParaRPr lang="zh-CN" altLang="en-US" dirty="0"/>
          </a:p>
        </p:txBody>
      </p:sp>
    </p:spTree>
    <p:extLst>
      <p:ext uri="{BB962C8B-B14F-4D97-AF65-F5344CB8AC3E}">
        <p14:creationId xmlns:p14="http://schemas.microsoft.com/office/powerpoint/2010/main" val="16953771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268760"/>
            <a:ext cx="8219256" cy="5205192"/>
          </a:xfrm>
        </p:spPr>
        <p:txBody>
          <a:bodyPr>
            <a:normAutofit fontScale="92500"/>
          </a:bodyPr>
          <a:lstStyle/>
          <a:p>
            <a:pPr>
              <a:lnSpc>
                <a:spcPct val="150000"/>
              </a:lnSpc>
            </a:pPr>
            <a:r>
              <a:rPr lang="zh-CN" altLang="zh-CN" b="1" dirty="0"/>
              <a:t>（</a:t>
            </a:r>
            <a:r>
              <a:rPr lang="en-US" altLang="zh-CN" b="1" dirty="0"/>
              <a:t>2</a:t>
            </a:r>
            <a:r>
              <a:rPr lang="zh-CN" altLang="zh-CN" b="1" dirty="0"/>
              <a:t>）症状</a:t>
            </a:r>
          </a:p>
          <a:p>
            <a:pPr>
              <a:lnSpc>
                <a:spcPct val="150000"/>
              </a:lnSpc>
            </a:pPr>
            <a:r>
              <a:rPr lang="zh-CN" altLang="zh-CN" dirty="0"/>
              <a:t>患病犬腹部膨大，乳房发育胀满，并能泌乳，还可见母性行为，如构巢及哺乳其他幼仔等。有些病犬有早期呕吐、腹泻，后期多食及腹部阵痛等现象。腹部触诊可感知子宫增粗变长。</a:t>
            </a:r>
          </a:p>
          <a:p>
            <a:pPr>
              <a:lnSpc>
                <a:spcPct val="150000"/>
              </a:lnSpc>
            </a:pPr>
            <a:r>
              <a:rPr lang="zh-CN" altLang="zh-CN" b="1" dirty="0"/>
              <a:t>（</a:t>
            </a:r>
            <a:r>
              <a:rPr lang="en-US" altLang="zh-CN" b="1" dirty="0"/>
              <a:t>3</a:t>
            </a:r>
            <a:r>
              <a:rPr lang="zh-CN" altLang="zh-CN" b="1" dirty="0"/>
              <a:t>）治疗</a:t>
            </a:r>
          </a:p>
          <a:p>
            <a:pPr>
              <a:lnSpc>
                <a:spcPct val="150000"/>
              </a:lnSpc>
            </a:pPr>
            <a:r>
              <a:rPr lang="zh-CN" altLang="zh-CN" dirty="0"/>
              <a:t>调节内分泌平衡，可用甲基睾丸酮每千克体重</a:t>
            </a:r>
            <a:r>
              <a:rPr lang="en-US" altLang="zh-CN" dirty="0"/>
              <a:t>1-2mg</a:t>
            </a:r>
            <a:r>
              <a:rPr lang="zh-CN" altLang="zh-CN" dirty="0"/>
              <a:t>肌注，也可肌注前列腺素</a:t>
            </a:r>
            <a:r>
              <a:rPr lang="en-US" altLang="zh-CN" dirty="0"/>
              <a:t>1-2 mg/</a:t>
            </a:r>
            <a:r>
              <a:rPr lang="zh-CN" altLang="zh-CN" dirty="0"/>
              <a:t>次。对神经异常兴奋的犬给予镇静剂，一次静注</a:t>
            </a:r>
            <a:r>
              <a:rPr lang="en-US" altLang="zh-CN" dirty="0"/>
              <a:t>5%</a:t>
            </a:r>
            <a:r>
              <a:rPr lang="zh-CN" altLang="zh-CN" dirty="0"/>
              <a:t>溴化钙</a:t>
            </a:r>
            <a:r>
              <a:rPr lang="en-US" altLang="zh-CN" dirty="0"/>
              <a:t>5-10mg</a:t>
            </a:r>
            <a:r>
              <a:rPr lang="zh-CN" altLang="zh-CN" dirty="0"/>
              <a:t>，或氯丙嗪片每千克体重</a:t>
            </a:r>
            <a:r>
              <a:rPr lang="en-US" altLang="zh-CN" dirty="0"/>
              <a:t>1-3mg</a:t>
            </a:r>
            <a:r>
              <a:rPr lang="zh-CN" altLang="zh-CN" dirty="0"/>
              <a:t>口服。</a:t>
            </a:r>
            <a:endParaRPr lang="zh-CN" altLang="en-US" dirty="0"/>
          </a:p>
        </p:txBody>
      </p:sp>
    </p:spTree>
    <p:extLst>
      <p:ext uri="{BB962C8B-B14F-4D97-AF65-F5344CB8AC3E}">
        <p14:creationId xmlns:p14="http://schemas.microsoft.com/office/powerpoint/2010/main" val="28747089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04664"/>
            <a:ext cx="7467600" cy="1143000"/>
          </a:xfrm>
        </p:spPr>
        <p:txBody>
          <a:bodyPr/>
          <a:lstStyle/>
          <a:p>
            <a:r>
              <a:rPr lang="zh-CN" altLang="zh-CN" b="1" dirty="0">
                <a:solidFill>
                  <a:srgbClr val="FF0000"/>
                </a:solidFill>
              </a:rPr>
              <a:t>（三）公犬的繁殖</a:t>
            </a:r>
            <a:r>
              <a:rPr lang="zh-CN" altLang="zh-CN" b="1" dirty="0" smtClean="0">
                <a:solidFill>
                  <a:srgbClr val="FF0000"/>
                </a:solidFill>
              </a:rPr>
              <a:t>障碍</a:t>
            </a:r>
            <a:endParaRPr lang="zh-CN" altLang="en-US" b="1" dirty="0">
              <a:solidFill>
                <a:srgbClr val="FF0000"/>
              </a:solidFill>
            </a:endParaRPr>
          </a:p>
        </p:txBody>
      </p:sp>
      <p:sp>
        <p:nvSpPr>
          <p:cNvPr id="3" name="内容占位符 2"/>
          <p:cNvSpPr>
            <a:spLocks noGrp="1"/>
          </p:cNvSpPr>
          <p:nvPr>
            <p:ph sz="quarter" idx="1"/>
          </p:nvPr>
        </p:nvSpPr>
        <p:spPr>
          <a:xfrm>
            <a:off x="457200" y="1600200"/>
            <a:ext cx="8075240" cy="4873752"/>
          </a:xfrm>
        </p:spPr>
        <p:txBody>
          <a:bodyPr/>
          <a:lstStyle/>
          <a:p>
            <a:r>
              <a:rPr lang="en-US" altLang="zh-CN" b="1" dirty="0">
                <a:solidFill>
                  <a:srgbClr val="00B050"/>
                </a:solidFill>
              </a:rPr>
              <a:t>1.</a:t>
            </a:r>
            <a:r>
              <a:rPr lang="zh-CN" altLang="zh-CN" b="1" dirty="0">
                <a:solidFill>
                  <a:srgbClr val="00B050"/>
                </a:solidFill>
              </a:rPr>
              <a:t>前列腺炎</a:t>
            </a:r>
          </a:p>
          <a:p>
            <a:r>
              <a:rPr lang="zh-CN" altLang="zh-CN" dirty="0"/>
              <a:t>前列腺炎是指前列腺的急性或慢性炎症。</a:t>
            </a:r>
          </a:p>
          <a:p>
            <a:r>
              <a:rPr lang="zh-CN" altLang="zh-CN" b="1" dirty="0"/>
              <a:t>（</a:t>
            </a:r>
            <a:r>
              <a:rPr lang="en-US" altLang="zh-CN" b="1" dirty="0"/>
              <a:t>1</a:t>
            </a:r>
            <a:r>
              <a:rPr lang="zh-CN" altLang="zh-CN" b="1" dirty="0"/>
              <a:t>）病因</a:t>
            </a:r>
          </a:p>
          <a:p>
            <a:r>
              <a:rPr lang="zh-CN" altLang="zh-CN" dirty="0"/>
              <a:t>有链球菌、葡萄球菌等通过尿道感染，邻近脏器炎症扩散或频繁导尿等因素引起。</a:t>
            </a:r>
          </a:p>
          <a:p>
            <a:r>
              <a:rPr lang="zh-CN" altLang="zh-CN" b="1" dirty="0"/>
              <a:t>（</a:t>
            </a:r>
            <a:r>
              <a:rPr lang="en-US" altLang="zh-CN" b="1" dirty="0"/>
              <a:t>2</a:t>
            </a:r>
            <a:r>
              <a:rPr lang="zh-CN" altLang="zh-CN" b="1" dirty="0"/>
              <a:t>）症状</a:t>
            </a:r>
          </a:p>
          <a:p>
            <a:r>
              <a:rPr lang="zh-CN" altLang="zh-CN" dirty="0"/>
              <a:t>主要表现为便秘、精神沉郁、体温升高、食欲不振，触诊腹后部有疼痛反应。尿道外滴血样或脓性分泌物，有尿额、尿血等症状。</a:t>
            </a:r>
          </a:p>
          <a:p>
            <a:r>
              <a:rPr lang="zh-CN" altLang="zh-CN" b="1" dirty="0"/>
              <a:t>（</a:t>
            </a:r>
            <a:r>
              <a:rPr lang="en-US" altLang="zh-CN" b="1" dirty="0"/>
              <a:t>3</a:t>
            </a:r>
            <a:r>
              <a:rPr lang="zh-CN" altLang="zh-CN" b="1" dirty="0"/>
              <a:t>）治疗</a:t>
            </a:r>
          </a:p>
          <a:p>
            <a:r>
              <a:rPr lang="zh-CN" altLang="zh-CN" dirty="0"/>
              <a:t>主要选用广谱抗生素类药物治疗。</a:t>
            </a:r>
            <a:endParaRPr lang="zh-CN" altLang="en-US" dirty="0"/>
          </a:p>
        </p:txBody>
      </p:sp>
    </p:spTree>
    <p:extLst>
      <p:ext uri="{BB962C8B-B14F-4D97-AF65-F5344CB8AC3E}">
        <p14:creationId xmlns:p14="http://schemas.microsoft.com/office/powerpoint/2010/main" val="25768715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8147248" cy="5133184"/>
          </a:xfrm>
        </p:spPr>
        <p:txBody>
          <a:bodyPr>
            <a:normAutofit lnSpcReduction="10000"/>
          </a:bodyPr>
          <a:lstStyle/>
          <a:p>
            <a:r>
              <a:rPr lang="en-US" altLang="zh-CN" b="1" dirty="0">
                <a:solidFill>
                  <a:srgbClr val="00B050"/>
                </a:solidFill>
              </a:rPr>
              <a:t>2.</a:t>
            </a:r>
            <a:r>
              <a:rPr lang="zh-CN" altLang="zh-CN" b="1" dirty="0">
                <a:solidFill>
                  <a:srgbClr val="00B050"/>
                </a:solidFill>
              </a:rPr>
              <a:t>睾丸炎</a:t>
            </a:r>
          </a:p>
          <a:p>
            <a:r>
              <a:rPr lang="zh-CN" altLang="zh-CN" b="1" dirty="0"/>
              <a:t>（</a:t>
            </a:r>
            <a:r>
              <a:rPr lang="en-US" altLang="zh-CN" b="1" dirty="0"/>
              <a:t>1</a:t>
            </a:r>
            <a:r>
              <a:rPr lang="zh-CN" altLang="zh-CN" b="1" dirty="0"/>
              <a:t>）病因</a:t>
            </a:r>
          </a:p>
          <a:p>
            <a:r>
              <a:rPr lang="zh-CN" altLang="zh-CN" dirty="0"/>
              <a:t>睾丸的外伤、阴囊皮肤感染化脓、全身性细菌感染均可引起。</a:t>
            </a:r>
          </a:p>
          <a:p>
            <a:r>
              <a:rPr lang="zh-CN" altLang="zh-CN" b="1" dirty="0"/>
              <a:t>（</a:t>
            </a:r>
            <a:r>
              <a:rPr lang="en-US" altLang="zh-CN" b="1" dirty="0"/>
              <a:t>2</a:t>
            </a:r>
            <a:r>
              <a:rPr lang="zh-CN" altLang="zh-CN" b="1" dirty="0"/>
              <a:t>）症状</a:t>
            </a:r>
          </a:p>
          <a:p>
            <a:r>
              <a:rPr lang="zh-CN" altLang="zh-CN" dirty="0"/>
              <a:t>急性睾丸炎：局部红肿、疼痛，触诊睾丸质地坚硬，可能出现全身不适，体温升高、食欲减退；慢性睾丸炎：睾丸坚硬，热痛不明显，睾丸与总鞘膜粘连，一般无全身症状；化脓性睾丸炎：其局部和全身症状更为明显，往往有脓汁蓄积于总鞘膜腔内，向外破溃，久之则形成瘘管。</a:t>
            </a:r>
          </a:p>
          <a:p>
            <a:r>
              <a:rPr lang="zh-CN" altLang="zh-CN" b="1" dirty="0"/>
              <a:t>（</a:t>
            </a:r>
            <a:r>
              <a:rPr lang="en-US" altLang="zh-CN" b="1" dirty="0"/>
              <a:t>3</a:t>
            </a:r>
            <a:r>
              <a:rPr lang="zh-CN" altLang="zh-CN" b="1" dirty="0"/>
              <a:t>）治疗</a:t>
            </a:r>
          </a:p>
          <a:p>
            <a:r>
              <a:rPr lang="zh-CN" altLang="zh-CN" dirty="0"/>
              <a:t>急性睾丸炎初期冷敷，待炎症缓和后可温敷，全身使用抗生素疗法；慢性或化脓性睾丸炎可将睾丸摘除。</a:t>
            </a:r>
          </a:p>
          <a:p>
            <a:endParaRPr lang="zh-CN" altLang="en-US" dirty="0"/>
          </a:p>
        </p:txBody>
      </p:sp>
    </p:spTree>
    <p:extLst>
      <p:ext uri="{BB962C8B-B14F-4D97-AF65-F5344CB8AC3E}">
        <p14:creationId xmlns:p14="http://schemas.microsoft.com/office/powerpoint/2010/main" val="2424672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268760"/>
            <a:ext cx="8219256" cy="5205192"/>
          </a:xfrm>
        </p:spPr>
        <p:txBody>
          <a:bodyPr>
            <a:normAutofit lnSpcReduction="10000"/>
          </a:bodyPr>
          <a:lstStyle/>
          <a:p>
            <a:r>
              <a:rPr lang="en-US" altLang="zh-CN" b="1" dirty="0">
                <a:solidFill>
                  <a:srgbClr val="00B050"/>
                </a:solidFill>
              </a:rPr>
              <a:t>3.</a:t>
            </a:r>
            <a:r>
              <a:rPr lang="zh-CN" altLang="zh-CN" b="1" dirty="0">
                <a:solidFill>
                  <a:srgbClr val="00B050"/>
                </a:solidFill>
              </a:rPr>
              <a:t>隐睾</a:t>
            </a:r>
          </a:p>
          <a:p>
            <a:r>
              <a:rPr lang="zh-CN" altLang="zh-CN" dirty="0"/>
              <a:t>隐睾是指睾丸没有下降到阴囊内的一种状态。</a:t>
            </a:r>
          </a:p>
          <a:p>
            <a:r>
              <a:rPr lang="zh-CN" altLang="zh-CN" b="1" dirty="0"/>
              <a:t>（</a:t>
            </a:r>
            <a:r>
              <a:rPr lang="en-US" altLang="zh-CN" b="1" dirty="0"/>
              <a:t>1</a:t>
            </a:r>
            <a:r>
              <a:rPr lang="zh-CN" altLang="zh-CN" b="1" dirty="0"/>
              <a:t>）病因</a:t>
            </a:r>
          </a:p>
          <a:p>
            <a:r>
              <a:rPr lang="zh-CN" altLang="zh-CN" dirty="0"/>
              <a:t>遗传缺陷可导致隐睾的发生，有单侧或双侧隐睾；另外在性腺发育早期促性腺激素分泌不足也可能引起隐睾。</a:t>
            </a:r>
          </a:p>
          <a:p>
            <a:r>
              <a:rPr lang="zh-CN" altLang="zh-CN" b="1" dirty="0"/>
              <a:t>（</a:t>
            </a:r>
            <a:r>
              <a:rPr lang="en-US" altLang="zh-CN" b="1" dirty="0"/>
              <a:t>2</a:t>
            </a:r>
            <a:r>
              <a:rPr lang="zh-CN" altLang="zh-CN" b="1" dirty="0"/>
              <a:t>）症状</a:t>
            </a:r>
          </a:p>
          <a:p>
            <a:r>
              <a:rPr lang="zh-CN" altLang="zh-CN" dirty="0"/>
              <a:t>触诊时阴囊有一个或没有睾丸，有可能一侧或两侧睾丸都滞留在腹腔内。犬只一般没有明显的临床不适应症状，但隐睾有进一步肿瘤化的可能，也可能发生扭转，引起犬疼痛不安。</a:t>
            </a:r>
          </a:p>
          <a:p>
            <a:r>
              <a:rPr lang="zh-CN" altLang="zh-CN" b="1" dirty="0"/>
              <a:t>（</a:t>
            </a:r>
            <a:r>
              <a:rPr lang="en-US" altLang="zh-CN" b="1" dirty="0"/>
              <a:t>3</a:t>
            </a:r>
            <a:r>
              <a:rPr lang="zh-CN" altLang="zh-CN" b="1" dirty="0"/>
              <a:t>）治疗</a:t>
            </a:r>
          </a:p>
          <a:p>
            <a:r>
              <a:rPr lang="zh-CN" altLang="zh-CN" dirty="0"/>
              <a:t>在犬的发育早期给予促性腺激素，可使睾丸下降，发育正常。</a:t>
            </a:r>
          </a:p>
          <a:p>
            <a:endParaRPr lang="zh-CN" altLang="en-US" dirty="0"/>
          </a:p>
        </p:txBody>
      </p:sp>
    </p:spTree>
    <p:extLst>
      <p:ext uri="{BB962C8B-B14F-4D97-AF65-F5344CB8AC3E}">
        <p14:creationId xmlns:p14="http://schemas.microsoft.com/office/powerpoint/2010/main" val="36819563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d67fc157f14ec51972b431a"/>
          <p:cNvPicPr>
            <a:picLocks noChangeAspect="1" noChangeArrowheads="1"/>
          </p:cNvPicPr>
          <p:nvPr/>
        </p:nvPicPr>
        <p:blipFill rotWithShape="1">
          <a:blip r:embed="rId2">
            <a:extLst>
              <a:ext uri="{28A0092B-C50C-407E-A947-70E740481C1C}">
                <a14:useLocalDpi xmlns:a14="http://schemas.microsoft.com/office/drawing/2010/main" val="0"/>
              </a:ext>
            </a:extLst>
          </a:blip>
          <a:srcRect l="574" t="4092" r="1905" b="49431"/>
          <a:stretch/>
        </p:blipFill>
        <p:spPr bwMode="auto">
          <a:xfrm>
            <a:off x="683568" y="3802743"/>
            <a:ext cx="7431088" cy="2656114"/>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3"/>
          <a:stretch>
            <a:fillRect/>
          </a:stretch>
        </p:blipFill>
        <p:spPr>
          <a:xfrm>
            <a:off x="1114284" y="1916832"/>
            <a:ext cx="1485200" cy="1993125"/>
          </a:xfrm>
          <a:prstGeom prst="rect">
            <a:avLst/>
          </a:prstGeom>
        </p:spPr>
      </p:pic>
      <p:sp>
        <p:nvSpPr>
          <p:cNvPr id="6" name="文本框 1"/>
          <p:cNvSpPr txBox="1"/>
          <p:nvPr/>
        </p:nvSpPr>
        <p:spPr>
          <a:xfrm>
            <a:off x="3286804" y="2332458"/>
            <a:ext cx="2646878" cy="830997"/>
          </a:xfrm>
          <a:prstGeom prst="rect">
            <a:avLst/>
          </a:prstGeom>
          <a:noFill/>
        </p:spPr>
        <p:txBody>
          <a:bodyPr wrap="none" rtlCol="0">
            <a:spAutoFit/>
          </a:bodyPr>
          <a:lstStyle/>
          <a:p>
            <a:r>
              <a:rPr lang="zh-CN" altLang="en-US" sz="4800" b="1" dirty="0" smtClean="0">
                <a:solidFill>
                  <a:srgbClr val="09B3AF"/>
                </a:solidFill>
                <a:latin typeface="张海山锐谐体" panose="02000000000000000000" pitchFamily="2" charset="-122"/>
                <a:ea typeface="张海山锐谐体" panose="02000000000000000000" pitchFamily="2" charset="-122"/>
              </a:rPr>
              <a:t>谢谢观看</a:t>
            </a:r>
            <a:endParaRPr lang="zh-CN" altLang="en-US" sz="4800" b="1" dirty="0">
              <a:solidFill>
                <a:srgbClr val="09B3AF"/>
              </a:solidFill>
              <a:latin typeface="张海山锐谐体" panose="02000000000000000000" pitchFamily="2" charset="-122"/>
              <a:ea typeface="张海山锐谐体" panose="02000000000000000000" pitchFamily="2" charset="-122"/>
            </a:endParaRPr>
          </a:p>
        </p:txBody>
      </p:sp>
      <p:sp>
        <p:nvSpPr>
          <p:cNvPr id="7" name="Rectangle 7"/>
          <p:cNvSpPr>
            <a:spLocks noChangeArrowheads="1"/>
          </p:cNvSpPr>
          <p:nvPr/>
        </p:nvSpPr>
        <p:spPr bwMode="auto">
          <a:xfrm>
            <a:off x="2580327" y="3371856"/>
            <a:ext cx="41678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2800" dirty="0">
                <a:solidFill>
                  <a:srgbClr val="88988A"/>
                </a:solidFill>
              </a:rPr>
              <a:t>THANKS FOR COMING</a:t>
            </a:r>
          </a:p>
        </p:txBody>
      </p:sp>
      <p:pic>
        <p:nvPicPr>
          <p:cNvPr id="8" name="图片 7"/>
          <p:cNvPicPr>
            <a:picLocks noChangeAspect="1"/>
          </p:cNvPicPr>
          <p:nvPr/>
        </p:nvPicPr>
        <p:blipFill>
          <a:blip r:embed="rId4"/>
          <a:stretch>
            <a:fillRect/>
          </a:stretch>
        </p:blipFill>
        <p:spPr>
          <a:xfrm rot="2389778">
            <a:off x="6372239" y="2216438"/>
            <a:ext cx="1707898" cy="1801580"/>
          </a:xfrm>
          <a:prstGeom prst="rect">
            <a:avLst/>
          </a:prstGeom>
        </p:spPr>
      </p:pic>
    </p:spTree>
    <p:extLst>
      <p:ext uri="{BB962C8B-B14F-4D97-AF65-F5344CB8AC3E}">
        <p14:creationId xmlns:p14="http://schemas.microsoft.com/office/powerpoint/2010/main" val="88188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52" presetClass="entr" presetSubtype="0" fill="hold" grpId="0" nodeType="withEffect">
                                  <p:stCondLst>
                                    <p:cond delay="2000"/>
                                  </p:stCondLst>
                                  <p:iterate type="lt">
                                    <p:tmPct val="10000"/>
                                  </p:iterate>
                                  <p:childTnLst>
                                    <p:set>
                                      <p:cBhvr>
                                        <p:cTn id="9" dur="1" fill="hold">
                                          <p:stCondLst>
                                            <p:cond delay="0"/>
                                          </p:stCondLst>
                                        </p:cTn>
                                        <p:tgtEl>
                                          <p:spTgt spid="6"/>
                                        </p:tgtEl>
                                        <p:attrNameLst>
                                          <p:attrName>style.visibility</p:attrName>
                                        </p:attrNameLst>
                                      </p:cBhvr>
                                      <p:to>
                                        <p:strVal val="visible"/>
                                      </p:to>
                                    </p:set>
                                    <p:animScale>
                                      <p:cBhvr>
                                        <p:cTn id="10"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6"/>
                                        </p:tgtEl>
                                        <p:attrNameLst>
                                          <p:attrName>ppt_x</p:attrName>
                                          <p:attrName>ppt_y</p:attrName>
                                        </p:attrNameLst>
                                      </p:cBhvr>
                                    </p:animMotion>
                                    <p:animEffect transition="in" filter="fade">
                                      <p:cBhvr>
                                        <p:cTn id="12" dur="1000"/>
                                        <p:tgtEl>
                                          <p:spTgt spid="6"/>
                                        </p:tgtEl>
                                      </p:cBhvr>
                                    </p:animEffect>
                                  </p:childTnLst>
                                </p:cTn>
                              </p:par>
                              <p:par>
                                <p:cTn id="13" presetID="42" presetClass="entr" presetSubtype="0" fill="hold" grpId="0" nodeType="withEffect">
                                  <p:stCondLst>
                                    <p:cond delay="450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250"/>
                                        <p:tgtEl>
                                          <p:spTgt spid="7"/>
                                        </p:tgtEl>
                                      </p:cBhvr>
                                    </p:animEffect>
                                    <p:anim calcmode="lin" valueType="num">
                                      <p:cBhvr>
                                        <p:cTn id="16" dur="1250" fill="hold"/>
                                        <p:tgtEl>
                                          <p:spTgt spid="7"/>
                                        </p:tgtEl>
                                        <p:attrNameLst>
                                          <p:attrName>ppt_x</p:attrName>
                                        </p:attrNameLst>
                                      </p:cBhvr>
                                      <p:tavLst>
                                        <p:tav tm="0">
                                          <p:val>
                                            <p:strVal val="#ppt_x"/>
                                          </p:val>
                                        </p:tav>
                                        <p:tav tm="100000">
                                          <p:val>
                                            <p:strVal val="#ppt_x"/>
                                          </p:val>
                                        </p:tav>
                                      </p:tavLst>
                                    </p:anim>
                                    <p:anim calcmode="lin" valueType="num">
                                      <p:cBhvr>
                                        <p:cTn id="17" dur="1250" fill="hold"/>
                                        <p:tgtEl>
                                          <p:spTgt spid="7"/>
                                        </p:tgtEl>
                                        <p:attrNameLst>
                                          <p:attrName>ppt_y</p:attrName>
                                        </p:attrNameLst>
                                      </p:cBhvr>
                                      <p:tavLst>
                                        <p:tav tm="0">
                                          <p:val>
                                            <p:strVal val="#ppt_y+.1"/>
                                          </p:val>
                                        </p:tav>
                                        <p:tav tm="100000">
                                          <p:val>
                                            <p:strVal val="#ppt_y"/>
                                          </p:val>
                                        </p:tav>
                                      </p:tavLst>
                                    </p:anim>
                                  </p:childTnLst>
                                </p:cTn>
                              </p:par>
                              <p:par>
                                <p:cTn id="18" presetID="10" presetClass="entr" presetSubtype="0" fill="hold" nodeType="withEffect">
                                  <p:stCondLst>
                                    <p:cond delay="100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67544" y="1340768"/>
            <a:ext cx="8291264" cy="4873752"/>
          </a:xfrm>
        </p:spPr>
        <p:txBody>
          <a:bodyPr/>
          <a:lstStyle/>
          <a:p>
            <a:pPr>
              <a:lnSpc>
                <a:spcPct val="150000"/>
              </a:lnSpc>
            </a:pPr>
            <a:r>
              <a:rPr lang="en-US" altLang="zh-CN" b="1" dirty="0" smtClean="0">
                <a:solidFill>
                  <a:srgbClr val="7030A0"/>
                </a:solidFill>
              </a:rPr>
              <a:t>1.</a:t>
            </a:r>
            <a:r>
              <a:rPr lang="zh-CN" altLang="zh-CN" b="1" dirty="0" smtClean="0">
                <a:solidFill>
                  <a:srgbClr val="7030A0"/>
                </a:solidFill>
              </a:rPr>
              <a:t>发情</a:t>
            </a:r>
            <a:r>
              <a:rPr lang="zh-CN" altLang="zh-CN" b="1" dirty="0">
                <a:solidFill>
                  <a:srgbClr val="7030A0"/>
                </a:solidFill>
              </a:rPr>
              <a:t>前期</a:t>
            </a:r>
            <a:r>
              <a:rPr lang="en-US" altLang="zh-CN" b="1" dirty="0">
                <a:solidFill>
                  <a:srgbClr val="7030A0"/>
                </a:solidFill>
              </a:rPr>
              <a:t>  </a:t>
            </a:r>
            <a:r>
              <a:rPr lang="zh-CN" altLang="zh-CN" b="1" dirty="0"/>
              <a:t>发情前期卵巢上新生的卵泡开始发育并迅速增大，雌激素分泌增加，生殖道上皮开始增生，阴道出现角质化，腺体活动加强，分泌增多；外阴充血，阴门肿胀，潮红湿润，流出混有血液的黏液；犬变得兴奋不安，时常排尿，</a:t>
            </a:r>
            <a:r>
              <a:rPr lang="zh-CN" altLang="zh-CN" b="1" dirty="0">
                <a:solidFill>
                  <a:srgbClr val="FF0000"/>
                </a:solidFill>
              </a:rPr>
              <a:t>但此时母犬不接受交配</a:t>
            </a:r>
            <a:r>
              <a:rPr lang="zh-CN" altLang="zh-CN" b="1" dirty="0"/>
              <a:t>，发情前期一般为</a:t>
            </a:r>
            <a:r>
              <a:rPr lang="en-US" altLang="zh-CN" b="1" dirty="0"/>
              <a:t>7-10</a:t>
            </a:r>
            <a:r>
              <a:rPr lang="zh-CN" altLang="zh-CN" b="1" dirty="0"/>
              <a:t>天。</a:t>
            </a:r>
            <a:endParaRPr lang="zh-CN" altLang="en-US" b="1" dirty="0"/>
          </a:p>
        </p:txBody>
      </p:sp>
    </p:spTree>
    <p:extLst>
      <p:ext uri="{BB962C8B-B14F-4D97-AF65-F5344CB8AC3E}">
        <p14:creationId xmlns:p14="http://schemas.microsoft.com/office/powerpoint/2010/main" val="2074221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8075240" cy="5061176"/>
          </a:xfrm>
        </p:spPr>
        <p:txBody>
          <a:bodyPr>
            <a:normAutofit lnSpcReduction="10000"/>
          </a:bodyPr>
          <a:lstStyle/>
          <a:p>
            <a:pPr>
              <a:lnSpc>
                <a:spcPct val="150000"/>
              </a:lnSpc>
            </a:pPr>
            <a:r>
              <a:rPr lang="en-US" altLang="zh-CN" b="1" dirty="0" smtClean="0">
                <a:solidFill>
                  <a:srgbClr val="7030A0"/>
                </a:solidFill>
              </a:rPr>
              <a:t>2.</a:t>
            </a:r>
            <a:r>
              <a:rPr lang="zh-CN" altLang="zh-CN" b="1" dirty="0" smtClean="0">
                <a:solidFill>
                  <a:srgbClr val="7030A0"/>
                </a:solidFill>
              </a:rPr>
              <a:t>发情期</a:t>
            </a:r>
            <a:r>
              <a:rPr lang="en-US" altLang="zh-CN" b="1" dirty="0" smtClean="0">
                <a:solidFill>
                  <a:srgbClr val="7030A0"/>
                </a:solidFill>
              </a:rPr>
              <a:t>  </a:t>
            </a:r>
            <a:r>
              <a:rPr lang="zh-CN" altLang="zh-CN" b="1" dirty="0"/>
              <a:t>发情期的典型行为是接受公犬交配，发情征兆也最叨显。发情期持续时间为</a:t>
            </a:r>
            <a:r>
              <a:rPr lang="en-US" altLang="zh-CN" b="1" dirty="0"/>
              <a:t>7-12</a:t>
            </a:r>
            <a:r>
              <a:rPr lang="zh-CN" altLang="zh-CN" b="1" dirty="0"/>
              <a:t>天。在这一时期，母犬外阴肿胀变软，出现皱褶，阴门流出的黏液颜色变浅，出血减少或停止。母犬表现出交配欲，主动接近公犬，臀部转向公犬，当公犬爬跨时，母犬主动下塌腰部，尾巴偏向一侧，阴门开张，接受交配。</a:t>
            </a:r>
            <a:r>
              <a:rPr lang="zh-CN" altLang="zh-CN" b="1" dirty="0">
                <a:solidFill>
                  <a:srgbClr val="FF0000"/>
                </a:solidFill>
              </a:rPr>
              <a:t>发情</a:t>
            </a:r>
            <a:r>
              <a:rPr lang="en-US" altLang="zh-CN" b="1" dirty="0">
                <a:solidFill>
                  <a:srgbClr val="FF0000"/>
                </a:solidFill>
              </a:rPr>
              <a:t>1-3</a:t>
            </a:r>
            <a:r>
              <a:rPr lang="zh-CN" altLang="zh-CN" b="1" dirty="0">
                <a:solidFill>
                  <a:srgbClr val="FF0000"/>
                </a:solidFill>
              </a:rPr>
              <a:t>天后，母犬即开始排卵，这是其交配的最佳时期</a:t>
            </a:r>
            <a:r>
              <a:rPr lang="zh-CN" altLang="zh-CN" b="1" dirty="0" smtClean="0">
                <a:solidFill>
                  <a:srgbClr val="FF0000"/>
                </a:solidFill>
              </a:rPr>
              <a:t>。</a:t>
            </a:r>
            <a:endParaRPr lang="en-US" altLang="zh-CN" b="1" dirty="0" smtClean="0">
              <a:solidFill>
                <a:srgbClr val="FF0000"/>
              </a:solidFill>
            </a:endParaRPr>
          </a:p>
          <a:p>
            <a:pPr>
              <a:lnSpc>
                <a:spcPct val="150000"/>
              </a:lnSpc>
            </a:pPr>
            <a:r>
              <a:rPr lang="zh-CN" altLang="zh-CN" b="1" dirty="0" smtClean="0"/>
              <a:t>公</a:t>
            </a:r>
            <a:r>
              <a:rPr lang="zh-CN" altLang="zh-CN" b="1" dirty="0"/>
              <a:t>、母犬的交配时间约需</a:t>
            </a:r>
            <a:r>
              <a:rPr lang="en-US" altLang="zh-CN" b="1" dirty="0"/>
              <a:t>1 h</a:t>
            </a:r>
            <a:r>
              <a:rPr lang="zh-CN" altLang="zh-CN" b="1" dirty="0"/>
              <a:t>，此时应保持环境安静，切不可人为强行将正在交配的公母犬拉开。</a:t>
            </a:r>
          </a:p>
          <a:p>
            <a:endParaRPr lang="zh-CN" altLang="en-US" dirty="0"/>
          </a:p>
        </p:txBody>
      </p:sp>
    </p:spTree>
    <p:extLst>
      <p:ext uri="{BB962C8B-B14F-4D97-AF65-F5344CB8AC3E}">
        <p14:creationId xmlns:p14="http://schemas.microsoft.com/office/powerpoint/2010/main" val="227935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84784"/>
            <a:ext cx="8147248" cy="4989168"/>
          </a:xfrm>
        </p:spPr>
        <p:txBody>
          <a:bodyPr>
            <a:normAutofit lnSpcReduction="10000"/>
          </a:bodyPr>
          <a:lstStyle/>
          <a:p>
            <a:pPr>
              <a:lnSpc>
                <a:spcPct val="150000"/>
              </a:lnSpc>
            </a:pPr>
            <a:r>
              <a:rPr lang="en-US" altLang="zh-CN" b="1" dirty="0" smtClean="0">
                <a:solidFill>
                  <a:srgbClr val="7030A0"/>
                </a:solidFill>
              </a:rPr>
              <a:t>3.</a:t>
            </a:r>
            <a:r>
              <a:rPr lang="zh-CN" altLang="zh-CN" b="1" dirty="0" smtClean="0">
                <a:solidFill>
                  <a:srgbClr val="7030A0"/>
                </a:solidFill>
              </a:rPr>
              <a:t>发情</a:t>
            </a:r>
            <a:r>
              <a:rPr lang="zh-CN" altLang="zh-CN" b="1" dirty="0">
                <a:solidFill>
                  <a:srgbClr val="7030A0"/>
                </a:solidFill>
              </a:rPr>
              <a:t>后期</a:t>
            </a:r>
            <a:r>
              <a:rPr lang="en-US" altLang="zh-CN" b="1" dirty="0">
                <a:solidFill>
                  <a:srgbClr val="7030A0"/>
                </a:solidFill>
              </a:rPr>
              <a:t>  </a:t>
            </a:r>
            <a:r>
              <a:rPr lang="zh-CN" altLang="zh-CN" b="1" dirty="0"/>
              <a:t>发情后期母犬性欲开始减退，</a:t>
            </a:r>
            <a:r>
              <a:rPr lang="zh-CN" altLang="zh-CN" b="1" dirty="0">
                <a:solidFill>
                  <a:srgbClr val="FF0000"/>
                </a:solidFill>
              </a:rPr>
              <a:t>拒绝</a:t>
            </a:r>
            <a:r>
              <a:rPr lang="zh-CN" altLang="zh-CN" b="1" dirty="0" smtClean="0">
                <a:solidFill>
                  <a:srgbClr val="FF0000"/>
                </a:solidFill>
              </a:rPr>
              <a:t>公</a:t>
            </a:r>
            <a:r>
              <a:rPr lang="zh-CN" altLang="en-US" b="1" dirty="0" smtClean="0">
                <a:solidFill>
                  <a:srgbClr val="FF0000"/>
                </a:solidFill>
              </a:rPr>
              <a:t>犬</a:t>
            </a:r>
            <a:r>
              <a:rPr lang="zh-CN" altLang="zh-CN" b="1" dirty="0" smtClean="0">
                <a:solidFill>
                  <a:srgbClr val="FF0000"/>
                </a:solidFill>
              </a:rPr>
              <a:t>交配</a:t>
            </a:r>
            <a:r>
              <a:rPr lang="zh-CN" altLang="zh-CN" b="1" dirty="0">
                <a:solidFill>
                  <a:srgbClr val="FF0000"/>
                </a:solidFill>
              </a:rPr>
              <a:t>。</a:t>
            </a:r>
            <a:r>
              <a:rPr lang="zh-CN" altLang="zh-CN" b="1" dirty="0"/>
              <a:t>发情后期第</a:t>
            </a:r>
            <a:r>
              <a:rPr lang="en-US" altLang="zh-CN" b="1" dirty="0"/>
              <a:t>3-5</a:t>
            </a:r>
            <a:r>
              <a:rPr lang="zh-CN" altLang="zh-CN" b="1" dirty="0"/>
              <a:t>天，卵巢形成黄体，血中孕酮含量迅速升高</a:t>
            </a:r>
            <a:r>
              <a:rPr lang="zh-CN" altLang="zh-CN" b="1" dirty="0" smtClean="0"/>
              <a:t>。</a:t>
            </a:r>
            <a:endParaRPr lang="en-US" altLang="zh-CN" b="1" dirty="0" smtClean="0"/>
          </a:p>
          <a:p>
            <a:pPr>
              <a:lnSpc>
                <a:spcPct val="150000"/>
              </a:lnSpc>
            </a:pPr>
            <a:r>
              <a:rPr lang="zh-CN" altLang="zh-CN" b="1" dirty="0" smtClean="0"/>
              <a:t>如果</a:t>
            </a:r>
            <a:r>
              <a:rPr lang="zh-CN" altLang="zh-CN" b="1" dirty="0"/>
              <a:t>此次发情未交配或配后不孕，则发情后期可持续</a:t>
            </a:r>
            <a:r>
              <a:rPr lang="en-US" altLang="zh-CN" b="1" dirty="0"/>
              <a:t>30-90</a:t>
            </a:r>
            <a:r>
              <a:rPr lang="zh-CN" altLang="zh-CN" b="1" dirty="0"/>
              <a:t>天，平均</a:t>
            </a:r>
            <a:r>
              <a:rPr lang="en-US" altLang="zh-CN" b="1" dirty="0"/>
              <a:t>60</a:t>
            </a:r>
            <a:r>
              <a:rPr lang="zh-CN" altLang="zh-CN" b="1" dirty="0"/>
              <a:t>天。卵巢上的黄体在排卵后的第</a:t>
            </a:r>
            <a:r>
              <a:rPr lang="en-US" altLang="zh-CN" b="1" dirty="0"/>
              <a:t>42</a:t>
            </a:r>
            <a:r>
              <a:rPr lang="zh-CN" altLang="zh-CN" b="1" dirty="0"/>
              <a:t>天开始退化。如果怀孕，发情后期则是怀孕期和泌乳期</a:t>
            </a:r>
            <a:r>
              <a:rPr lang="zh-CN" altLang="zh-CN" b="1" dirty="0" smtClean="0"/>
              <a:t>。</a:t>
            </a:r>
            <a:endParaRPr lang="en-US" altLang="zh-CN" b="1" dirty="0" smtClean="0"/>
          </a:p>
          <a:p>
            <a:pPr>
              <a:lnSpc>
                <a:spcPct val="150000"/>
              </a:lnSpc>
            </a:pPr>
            <a:r>
              <a:rPr lang="zh-CN" altLang="zh-CN" b="1" dirty="0" smtClean="0"/>
              <a:t>但是</a:t>
            </a:r>
            <a:r>
              <a:rPr lang="zh-CN" altLang="zh-CN" b="1" dirty="0"/>
              <a:t>无论母犬怀孕与否，在发情后期，母犬都在孕酮的</a:t>
            </a:r>
            <a:r>
              <a:rPr lang="zh-CN" altLang="zh-CN" b="1" dirty="0" smtClean="0"/>
              <a:t>作</a:t>
            </a:r>
            <a:r>
              <a:rPr lang="zh-CN" altLang="en-US" b="1" dirty="0" smtClean="0"/>
              <a:t>用</a:t>
            </a:r>
            <a:r>
              <a:rPr lang="zh-CN" altLang="zh-CN" b="1" dirty="0" smtClean="0"/>
              <a:t>下</a:t>
            </a:r>
            <a:r>
              <a:rPr lang="zh-CN" altLang="zh-CN" b="1" dirty="0"/>
              <a:t>，使子宫黏膜增生，子宫壁增厚，为胚胎的发育做准备。</a:t>
            </a:r>
          </a:p>
          <a:p>
            <a:endParaRPr lang="zh-CN" altLang="en-US" dirty="0"/>
          </a:p>
        </p:txBody>
      </p:sp>
    </p:spTree>
    <p:extLst>
      <p:ext uri="{BB962C8B-B14F-4D97-AF65-F5344CB8AC3E}">
        <p14:creationId xmlns:p14="http://schemas.microsoft.com/office/powerpoint/2010/main" val="426835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600200"/>
            <a:ext cx="7931224" cy="4873752"/>
          </a:xfrm>
        </p:spPr>
        <p:txBody>
          <a:bodyPr/>
          <a:lstStyle/>
          <a:p>
            <a:pPr>
              <a:lnSpc>
                <a:spcPct val="150000"/>
              </a:lnSpc>
            </a:pPr>
            <a:r>
              <a:rPr lang="en-US" altLang="zh-CN" b="1" dirty="0" smtClean="0">
                <a:solidFill>
                  <a:srgbClr val="7030A0"/>
                </a:solidFill>
              </a:rPr>
              <a:t>4.</a:t>
            </a:r>
            <a:r>
              <a:rPr lang="zh-CN" altLang="zh-CN" b="1" dirty="0" smtClean="0">
                <a:solidFill>
                  <a:srgbClr val="7030A0"/>
                </a:solidFill>
              </a:rPr>
              <a:t>休</a:t>
            </a:r>
            <a:r>
              <a:rPr lang="zh-CN" altLang="zh-CN" b="1" dirty="0">
                <a:solidFill>
                  <a:srgbClr val="7030A0"/>
                </a:solidFill>
              </a:rPr>
              <a:t>情期</a:t>
            </a:r>
            <a:r>
              <a:rPr lang="en-US" altLang="zh-CN" b="1" dirty="0">
                <a:solidFill>
                  <a:srgbClr val="7030A0"/>
                </a:solidFill>
              </a:rPr>
              <a:t>  </a:t>
            </a:r>
            <a:r>
              <a:rPr lang="zh-CN" altLang="zh-CN" b="1" dirty="0"/>
              <a:t>休情期又称乏情期、间情期，是发情后期到下次发情前期的一段时间，全部生殖器处于静止状态。</a:t>
            </a:r>
            <a:r>
              <a:rPr lang="zh-CN" altLang="zh-CN" b="1" dirty="0">
                <a:solidFill>
                  <a:srgbClr val="FF0000"/>
                </a:solidFill>
              </a:rPr>
              <a:t>休情期约为</a:t>
            </a:r>
            <a:r>
              <a:rPr lang="en-US" altLang="zh-CN" b="1" dirty="0">
                <a:solidFill>
                  <a:srgbClr val="FF0000"/>
                </a:solidFill>
              </a:rPr>
              <a:t>3</a:t>
            </a:r>
            <a:r>
              <a:rPr lang="zh-CN" altLang="zh-CN" b="1" dirty="0">
                <a:solidFill>
                  <a:srgbClr val="FF0000"/>
                </a:solidFill>
              </a:rPr>
              <a:t>个月。</a:t>
            </a:r>
            <a:endParaRPr lang="zh-CN" altLang="en-US" b="1" dirty="0">
              <a:solidFill>
                <a:srgbClr val="FF0000"/>
              </a:solidFill>
            </a:endParaRPr>
          </a:p>
        </p:txBody>
      </p:sp>
    </p:spTree>
    <p:extLst>
      <p:ext uri="{BB962C8B-B14F-4D97-AF65-F5344CB8AC3E}">
        <p14:creationId xmlns:p14="http://schemas.microsoft.com/office/powerpoint/2010/main" val="3188696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6456</Words>
  <Application>Microsoft Office PowerPoint</Application>
  <PresentationFormat>全屏显示(4:3)</PresentationFormat>
  <Paragraphs>179</Paragraphs>
  <Slides>57</Slides>
  <Notes>0</Notes>
  <HiddenSlides>0</HiddenSlides>
  <MMClips>0</MMClips>
  <ScaleCrop>false</ScaleCrop>
  <HeadingPairs>
    <vt:vector size="4" baseType="variant">
      <vt:variant>
        <vt:lpstr>主题</vt:lpstr>
      </vt:variant>
      <vt:variant>
        <vt:i4>1</vt:i4>
      </vt:variant>
      <vt:variant>
        <vt:lpstr>幻灯片标题</vt:lpstr>
      </vt:variant>
      <vt:variant>
        <vt:i4>57</vt:i4>
      </vt:variant>
    </vt:vector>
  </HeadingPairs>
  <TitlesOfParts>
    <vt:vector size="58" baseType="lpstr">
      <vt:lpstr>凸显</vt:lpstr>
      <vt:lpstr>任务3    犬的繁殖  </vt:lpstr>
      <vt:lpstr>一、犬的性成熟 </vt:lpstr>
      <vt:lpstr>PowerPoint 演示文稿</vt:lpstr>
      <vt:lpstr>二、犬的发情 </vt:lpstr>
      <vt:lpstr>PowerPoint 演示文稿</vt:lpstr>
      <vt:lpstr>PowerPoint 演示文稿</vt:lpstr>
      <vt:lpstr>PowerPoint 演示文稿</vt:lpstr>
      <vt:lpstr>PowerPoint 演示文稿</vt:lpstr>
      <vt:lpstr>PowerPoint 演示文稿</vt:lpstr>
      <vt:lpstr>（三）犬的发情鉴定</vt:lpstr>
      <vt:lpstr>PowerPoint 演示文稿</vt:lpstr>
      <vt:lpstr>PowerPoint 演示文稿</vt:lpstr>
      <vt:lpstr>PowerPoint 演示文稿</vt:lpstr>
      <vt:lpstr>三、犬的配种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四、犬的妊娠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五、犬的分娩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六、犬的繁殖年限 </vt:lpstr>
      <vt:lpstr>七、犬的繁殖障碍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（三）公犬的繁殖障碍</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任务三    犬的繁殖  </dc:title>
  <dc:creator>丁晓</dc:creator>
  <cp:lastModifiedBy>Win10_64</cp:lastModifiedBy>
  <cp:revision>18</cp:revision>
  <dcterms:created xsi:type="dcterms:W3CDTF">2020-10-15T12:50:57Z</dcterms:created>
  <dcterms:modified xsi:type="dcterms:W3CDTF">2020-11-08T08:00:43Z</dcterms:modified>
</cp:coreProperties>
</file>