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6" r:id="rId2"/>
    <p:sldId id="259" r:id="rId3"/>
    <p:sldId id="331" r:id="rId4"/>
    <p:sldId id="320" r:id="rId5"/>
    <p:sldId id="321" r:id="rId6"/>
    <p:sldId id="324" r:id="rId7"/>
    <p:sldId id="327" r:id="rId8"/>
    <p:sldId id="328" r:id="rId9"/>
    <p:sldId id="329" r:id="rId10"/>
    <p:sldId id="337" r:id="rId11"/>
    <p:sldId id="338" r:id="rId12"/>
    <p:sldId id="339" r:id="rId13"/>
    <p:sldId id="340" r:id="rId14"/>
    <p:sldId id="34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FFFF"/>
    <a:srgbClr val="33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4CB71-5D57-4DA8-84E2-303F4AA5DDB3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A6521-63A5-485F-BF7F-E913C2321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0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75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86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38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622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06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73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A6521-63A5-485F-BF7F-E913C232126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3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28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78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0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39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2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38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2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1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15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92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9EA8D89-5B2C-46FE-B719-AA12A6821064}" type="datetimeFigureOut">
              <a:rPr lang="zh-CN" altLang="en-US" smtClean="0"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5AAFF7-60B8-4FB6-B88E-EC2E2CCF797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95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1446" y="628599"/>
            <a:ext cx="9144000" cy="9399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   种猪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饲养管理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21972" y="2173859"/>
            <a:ext cx="7418714" cy="782926"/>
          </a:xfrm>
          <a:solidFill>
            <a:srgbClr val="92D050"/>
          </a:solidFill>
        </p:spPr>
        <p:txBody>
          <a:bodyPr anchor="ctr">
            <a:noAutofit/>
          </a:bodyPr>
          <a:lstStyle/>
          <a:p>
            <a:pPr algn="ctr"/>
            <a:r>
              <a:rPr lang="zh-CN" altLang="en-US" sz="4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</a:t>
            </a:r>
            <a:r>
              <a:rPr lang="en-US" altLang="zh-CN" sz="4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  </a:t>
            </a:r>
            <a:r>
              <a:rPr lang="zh-CN" altLang="en-US" sz="4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妊娠母猪饲养管理</a:t>
            </a:r>
            <a:endParaRPr lang="en-US" altLang="zh-CN" sz="4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https://timgsa.baidu.com/timg?image&amp;quality=80&amp;size=b9999_10000&amp;sec=1606747589451&amp;di=4c27cff2d257a79312a4813659ee4250&amp;imgtype=0&amp;src=http%3A%2F%2Fwww.gltsl.com%2Fuploads%2Fimage%2F20181018%2F15398554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/>
          <a:stretch/>
        </p:blipFill>
        <p:spPr bwMode="auto">
          <a:xfrm>
            <a:off x="6426927" y="3669732"/>
            <a:ext cx="3544388" cy="22665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606747596081&amp;di=2c23710906bd3e622775f841df0c5462&amp;imgtype=0&amp;src=http%3A%2F%2Fn.sinaimg.cn%2Fsinacn%2Fw450h320%2F20171224%2F0e7e-fypyuva7602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99" y="3669731"/>
            <a:ext cx="3187388" cy="22665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2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3845" t="39295" r="35470" b="22459"/>
          <a:stretch/>
        </p:blipFill>
        <p:spPr>
          <a:xfrm>
            <a:off x="2124889" y="2148839"/>
            <a:ext cx="7980531" cy="40146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3171" y="36179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胚胎发育与死亡</a:t>
            </a:r>
          </a:p>
        </p:txBody>
      </p:sp>
      <p:sp>
        <p:nvSpPr>
          <p:cNvPr id="5" name="矩形 4"/>
          <p:cNvSpPr/>
          <p:nvPr/>
        </p:nvSpPr>
        <p:spPr>
          <a:xfrm>
            <a:off x="4679743" y="6163491"/>
            <a:ext cx="251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</a:t>
            </a:r>
            <a:r>
              <a:rPr lang="en-US" altLang="zh-CN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 </a:t>
            </a:r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胚胎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生长发育规律</a:t>
            </a:r>
          </a:p>
        </p:txBody>
      </p:sp>
      <p:sp>
        <p:nvSpPr>
          <p:cNvPr id="6" name="矩形 5"/>
          <p:cNvSpPr/>
          <p:nvPr/>
        </p:nvSpPr>
        <p:spPr>
          <a:xfrm>
            <a:off x="665092" y="1255615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（一）胚胎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生长发育规律</a:t>
            </a:r>
          </a:p>
        </p:txBody>
      </p:sp>
    </p:spTree>
    <p:extLst>
      <p:ext uri="{BB962C8B-B14F-4D97-AF65-F5344CB8AC3E}">
        <p14:creationId xmlns:p14="http://schemas.microsoft.com/office/powerpoint/2010/main" val="381810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6380" y="3144413"/>
            <a:ext cx="10807337" cy="1396857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胚胎缓慢发育期（ 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31~80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胚龄） </a:t>
            </a:r>
            <a:endParaRPr lang="en-US" altLang="zh-CN" sz="24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550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克。本期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胚胎生长较慢，应注意保胎。此期若母猪过瘦，胚胎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会在妊娠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60-70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天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形成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第三个死亡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高峰。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5421" y="368186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（一）胚胎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生长发育规律</a:t>
            </a:r>
          </a:p>
        </p:txBody>
      </p:sp>
      <p:sp>
        <p:nvSpPr>
          <p:cNvPr id="5" name="矩形 4"/>
          <p:cNvSpPr/>
          <p:nvPr/>
        </p:nvSpPr>
        <p:spPr>
          <a:xfrm>
            <a:off x="656381" y="1300612"/>
            <a:ext cx="10807337" cy="1396857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着床期（配后一个月内）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约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110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克；第 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13-14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天胚胎开始附植于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子宫角，大约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在第 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18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天形成胎盘。此期应做好安胎工作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，以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防止胚胎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形成两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个死亡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高峰（ 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9-13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天与妊娠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后第 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周）。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5900" y="4995125"/>
            <a:ext cx="10868296" cy="142192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迅速发育期（ 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81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胚龄 出生） </a:t>
            </a:r>
            <a:endParaRPr lang="en-US" altLang="zh-CN" sz="24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1220-1500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克。约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70%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的胎重在此期增加，给母猪加料攻胎可提高仔猪初生重。但切忌喂过多粗料，以免流产。</a:t>
            </a:r>
          </a:p>
        </p:txBody>
      </p:sp>
    </p:spTree>
    <p:extLst>
      <p:ext uri="{BB962C8B-B14F-4D97-AF65-F5344CB8AC3E}">
        <p14:creationId xmlns:p14="http://schemas.microsoft.com/office/powerpoint/2010/main" val="131905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AutoShape 6"/>
          <p:cNvSpPr>
            <a:spLocks noChangeArrowheads="1"/>
          </p:cNvSpPr>
          <p:nvPr/>
        </p:nvSpPr>
        <p:spPr bwMode="gray">
          <a:xfrm rot="30644363">
            <a:off x="3624263" y="3264943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4902201" y="1071018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23388254">
            <a:off x="6167471" y="3261558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4994275" y="3015611"/>
            <a:ext cx="1855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 b="1" dirty="0" smtClean="0">
                <a:solidFill>
                  <a:srgbClr val="9C4A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三个死亡高峰</a:t>
            </a:r>
            <a:endParaRPr lang="en-US" altLang="zh-CN" sz="2800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5085557" y="1612815"/>
            <a:ext cx="1504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FBF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60-70</a:t>
            </a:r>
            <a:r>
              <a:rPr lang="zh-CN" altLang="en-US" sz="2800" b="1" dirty="0">
                <a:solidFill>
                  <a:srgbClr val="FFFBF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endParaRPr lang="en-US" altLang="zh-CN" sz="2800" b="1" dirty="0">
              <a:solidFill>
                <a:srgbClr val="FFFBF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3727664" y="3969718"/>
            <a:ext cx="12727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FBF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9-13</a:t>
            </a:r>
            <a:r>
              <a:rPr lang="zh-CN" altLang="en-US" sz="2800" b="1" dirty="0" smtClean="0">
                <a:solidFill>
                  <a:srgbClr val="FFFBF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endParaRPr lang="en-US" altLang="zh-CN" sz="2800" b="1" dirty="0">
              <a:solidFill>
                <a:srgbClr val="FFFBF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6516795" y="3962155"/>
            <a:ext cx="15110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FBF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21-25</a:t>
            </a:r>
            <a:r>
              <a:rPr lang="zh-CN" altLang="en-US" sz="2800" b="1" dirty="0">
                <a:solidFill>
                  <a:srgbClr val="FFFBF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endParaRPr lang="en-US" altLang="zh-CN" sz="2800" b="1" dirty="0">
              <a:solidFill>
                <a:srgbClr val="FFFBF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7103301" y="1153469"/>
            <a:ext cx="3416653" cy="1477328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第三个高峰：受精后</a:t>
            </a:r>
            <a:r>
              <a:rPr lang="en-US" altLang="zh-CN" dirty="0"/>
              <a:t>60-70</a:t>
            </a:r>
            <a:r>
              <a:rPr lang="zh-CN" altLang="en-US" dirty="0"/>
              <a:t>天，胎儿发育加快期，死亡率占</a:t>
            </a:r>
            <a:r>
              <a:rPr lang="en-US" altLang="zh-CN" dirty="0"/>
              <a:t>5-10%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8211547" y="3618005"/>
            <a:ext cx="3013801" cy="1477328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第二个高峰：受精后</a:t>
            </a:r>
            <a:r>
              <a:rPr lang="zh-CN" altLang="en-US" dirty="0" smtClean="0"/>
              <a:t>第三周，器官</a:t>
            </a:r>
            <a:r>
              <a:rPr lang="zh-CN" altLang="en-US" dirty="0"/>
              <a:t>形成阶段</a:t>
            </a:r>
            <a:r>
              <a:rPr lang="zh-CN" altLang="en-US" dirty="0" smtClean="0"/>
              <a:t>，死亡率占</a:t>
            </a:r>
            <a:r>
              <a:rPr lang="en-US" altLang="zh-CN" dirty="0"/>
              <a:t>10-15</a:t>
            </a:r>
            <a:r>
              <a:rPr lang="en-US" altLang="zh-CN" dirty="0" smtClean="0"/>
              <a:t>%</a:t>
            </a:r>
            <a:endParaRPr lang="en-US" altLang="zh-CN" dirty="0"/>
          </a:p>
        </p:txBody>
      </p:sp>
      <p:sp>
        <p:nvSpPr>
          <p:cNvPr id="18" name="矩形 17"/>
          <p:cNvSpPr/>
          <p:nvPr/>
        </p:nvSpPr>
        <p:spPr>
          <a:xfrm>
            <a:off x="711655" y="230018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（二）猪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的胚胎死亡的三个高峰期</a:t>
            </a:r>
          </a:p>
        </p:txBody>
      </p:sp>
      <p:sp>
        <p:nvSpPr>
          <p:cNvPr id="4" name="矩形 3"/>
          <p:cNvSpPr/>
          <p:nvPr/>
        </p:nvSpPr>
        <p:spPr>
          <a:xfrm>
            <a:off x="208035" y="3734716"/>
            <a:ext cx="3521577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第一个高峰：受精后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9-13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受精卵附植初期，死亡率占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20-25</a:t>
            </a:r>
            <a:r>
              <a:rPr lang="en-US" altLang="zh-CN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1670" y="5916757"/>
            <a:ext cx="9161482" cy="52322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妊娠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8-25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天是胚胎与胎儿死亡的关键时期，避免各类应激</a:t>
            </a:r>
          </a:p>
        </p:txBody>
      </p:sp>
    </p:spTree>
    <p:extLst>
      <p:ext uri="{BB962C8B-B14F-4D97-AF65-F5344CB8AC3E}">
        <p14:creationId xmlns:p14="http://schemas.microsoft.com/office/powerpoint/2010/main" val="41806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4435" y="1717071"/>
            <a:ext cx="10920548" cy="397031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精子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或卵子活力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低；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高度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近亲繁殖使胚胎生活力下降，形成死胎或畸形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胎；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母猪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饲料营养不全，引起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死胎；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饲喂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发霉变质、有毒有害的饲料，容易引起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流产；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母猪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喂养过肥，容易形成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死胎；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母猪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不当；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某些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疾病如乙型脑炎、细小病毒、蓝耳病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4810" y="564283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（三）胚胎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死亡原因</a:t>
            </a:r>
          </a:p>
        </p:txBody>
      </p:sp>
    </p:spTree>
    <p:extLst>
      <p:ext uri="{BB962C8B-B14F-4D97-AF65-F5344CB8AC3E}">
        <p14:creationId xmlns:p14="http://schemas.microsoft.com/office/powerpoint/2010/main" val="162437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9564" y="1779289"/>
            <a:ext cx="10389327" cy="341632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饲料</a:t>
            </a:r>
            <a:r>
              <a:rPr lang="zh-CN" altLang="en-US" sz="2400" b="1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全价而均衡</a:t>
            </a:r>
            <a:endParaRPr lang="zh-CN" altLang="en-US" sz="2400" b="1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严禁</a:t>
            </a:r>
            <a:r>
              <a:rPr lang="zh-CN" altLang="en-US" sz="2400" b="1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饲喂发霉变质、有毒有害、有刺激性和冰冻的饲料</a:t>
            </a:r>
            <a:endParaRPr lang="zh-CN" altLang="en-US" sz="2400" b="1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妊娠</a:t>
            </a:r>
            <a:r>
              <a:rPr lang="zh-CN" altLang="en-US" sz="2400" b="1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后期少喂勤添，产前减料</a:t>
            </a:r>
            <a:endParaRPr lang="zh-CN" altLang="en-US" sz="2400" b="1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</a:t>
            </a:r>
            <a:r>
              <a:rPr lang="zh-CN" altLang="en-US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防止</a:t>
            </a:r>
            <a:r>
              <a:rPr lang="zh-CN" altLang="en-US" sz="2400" b="1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母猪咬架、跌倒和滑倒等</a:t>
            </a:r>
            <a:endParaRPr lang="en-US" altLang="zh-CN" sz="2400" b="1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lang="zh-CN" altLang="en-US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制订</a:t>
            </a:r>
            <a:r>
              <a:rPr lang="zh-CN" altLang="en-US" sz="2400" b="1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配种计划，防止近亲繁殖。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</a:t>
            </a:r>
            <a:r>
              <a:rPr lang="zh-CN" altLang="en-US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防暑降温</a:t>
            </a:r>
            <a:r>
              <a:rPr lang="zh-CN" altLang="en-US" sz="2400" b="1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，防寒保暖，注意圈舍卫生，防止疾病发生</a:t>
            </a:r>
            <a:r>
              <a:rPr lang="zh-CN" altLang="en-US" sz="2400" b="1" dirty="0" smtClean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 b="1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5514" y="52252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（四）防止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胚胎死亡的措施</a:t>
            </a:r>
          </a:p>
        </p:txBody>
      </p:sp>
    </p:spTree>
    <p:extLst>
      <p:ext uri="{BB962C8B-B14F-4D97-AF65-F5344CB8AC3E}">
        <p14:creationId xmlns:p14="http://schemas.microsoft.com/office/powerpoint/2010/main" val="240309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785" y="1749701"/>
            <a:ext cx="11181805" cy="2131866"/>
          </a:xfr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减少</a:t>
            </a:r>
            <a:r>
              <a:rPr lang="zh-CN" altLang="en-US" sz="2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胚胎死亡、防止流产、产出体大健壮、数量多的活仔猪</a:t>
            </a:r>
            <a:r>
              <a:rPr lang="zh-CN" altLang="en-US" sz="2800" b="1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；</a:t>
            </a:r>
            <a:endParaRPr lang="en-US" altLang="zh-CN" sz="28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产后母猪乳腺发育正常，产奶多</a:t>
            </a:r>
            <a:r>
              <a:rPr lang="zh-CN" altLang="en-US" sz="2800" b="1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；</a:t>
            </a:r>
            <a:endParaRPr lang="en-US" altLang="zh-CN" sz="28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尽可能地节省饲料，降低初生仔猪生产成本。</a:t>
            </a:r>
          </a:p>
        </p:txBody>
      </p:sp>
      <p:sp>
        <p:nvSpPr>
          <p:cNvPr id="2" name="矩形 1"/>
          <p:cNvSpPr/>
          <p:nvPr/>
        </p:nvSpPr>
        <p:spPr>
          <a:xfrm>
            <a:off x="4470895" y="285753"/>
            <a:ext cx="269817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工作目标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771822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4476" y="1607010"/>
            <a:ext cx="11186143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整个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妊娠期本着“低妊娠、高泌乳”的原则，即削减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妊娠期间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的饲料给量，但要保证矿物质和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维生素的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供给。不同阶段饲养原则如下：</a:t>
            </a:r>
          </a:p>
        </p:txBody>
      </p:sp>
      <p:sp>
        <p:nvSpPr>
          <p:cNvPr id="3" name="矩形 2"/>
          <p:cNvSpPr/>
          <p:nvPr/>
        </p:nvSpPr>
        <p:spPr>
          <a:xfrm>
            <a:off x="720642" y="3039129"/>
            <a:ext cx="296527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妊娠前期（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1-21d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4476" y="3453670"/>
            <a:ext cx="3657602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此阶段是胚胎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着床及存活阶段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此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阶段要控制采食量，有利于降低饲料成本和降低胚胎死亡率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CN" altLang="en-US" sz="2400" b="1" dirty="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67797" y="2992005"/>
            <a:ext cx="2991393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妊娠中期</a:t>
            </a:r>
            <a:r>
              <a:rPr lang="zh-CN" altLang="en-US" sz="24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22-90d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4315100" y="3453670"/>
            <a:ext cx="3683725" cy="23083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是胎儿肌纤维形成、母体适度生长及乳腺发育的关键时期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这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一阶段要控制体况、否则易造成母猪过肥和乳腺发育不良。</a:t>
            </a:r>
            <a:endParaRPr lang="zh-CN" altLang="en-US" sz="2400" b="1" dirty="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17122" y="3053560"/>
            <a:ext cx="2943497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妊娠后期（</a:t>
            </a:r>
            <a:r>
              <a:rPr lang="en-US" altLang="zh-CN" sz="2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91d</a:t>
            </a:r>
            <a:r>
              <a:rPr lang="zh-CN" altLang="en-US" sz="2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以后）</a:t>
            </a:r>
          </a:p>
        </p:txBody>
      </p:sp>
      <p:sp>
        <p:nvSpPr>
          <p:cNvPr id="8" name="矩形 7"/>
          <p:cNvSpPr/>
          <p:nvPr/>
        </p:nvSpPr>
        <p:spPr>
          <a:xfrm>
            <a:off x="8281851" y="3453670"/>
            <a:ext cx="3579224" cy="230832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是胎儿及母体呈强烈生长阶段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此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期母猪营养呈指数增加，采食量适当渐进增加可提高仔猪初生重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6140" y="145071"/>
            <a:ext cx="39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、妊娠母猪饲养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3888" y="96408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（一）分阶段饲养</a:t>
            </a:r>
            <a:endParaRPr lang="zh-CN" altLang="en-US" sz="2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50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1385" y="545402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（二）妊娠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母猪的饲养方式</a:t>
            </a:r>
          </a:p>
        </p:txBody>
      </p:sp>
      <p:sp>
        <p:nvSpPr>
          <p:cNvPr id="3" name="矩形 2"/>
          <p:cNvSpPr/>
          <p:nvPr/>
        </p:nvSpPr>
        <p:spPr>
          <a:xfrm>
            <a:off x="566056" y="1465780"/>
            <a:ext cx="11051178" cy="341632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400" b="1" dirty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“抓</a:t>
            </a: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两头顾</a:t>
            </a:r>
            <a:r>
              <a:rPr lang="zh-CN" altLang="en-US" sz="2400" b="1" dirty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中间”（适用于</a:t>
            </a: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膘况差的经产</a:t>
            </a:r>
            <a:r>
              <a:rPr lang="zh-CN" altLang="en-US" sz="2400" b="1" dirty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母猪）</a:t>
            </a:r>
            <a:endParaRPr lang="zh-CN" altLang="en-US" sz="2400" b="1" dirty="0">
              <a:solidFill>
                <a:srgbClr val="0000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从配种前几天开始至怀孕初期阶段加强营养，前后共约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个月，加喂适量精料，特别是富含蛋白质的饲料通过加强饲养，使其迅速恢复繁殖体况；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中低：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待体况恢复后再回到青粗饲料为主饲养；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后高：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到妊娠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80d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后由于胎儿增重速度加快，再次提高营养水平，增加精料喂量，既保证胎儿对营养的要求又使母猪为产后泌乳贮备一定量的营养。</a:t>
            </a:r>
          </a:p>
        </p:txBody>
      </p:sp>
    </p:spTree>
    <p:extLst>
      <p:ext uri="{BB962C8B-B14F-4D97-AF65-F5344CB8AC3E}">
        <p14:creationId xmlns:p14="http://schemas.microsoft.com/office/powerpoint/2010/main" val="40846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3474" y="651693"/>
            <a:ext cx="10964093" cy="175432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400" b="1" dirty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“步步登高”（</a:t>
            </a: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适用于生长发育阶段的初产母猪）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整个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妊娠期的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营养水平及精料使用量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，按胎儿体重的增长，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随妊娠期的增进而逐步增高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583474" y="3508104"/>
            <a:ext cx="10964093" cy="2862322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）前粗后</a:t>
            </a:r>
            <a:r>
              <a:rPr lang="zh-CN" altLang="en-US" sz="2400" b="1" dirty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精（</a:t>
            </a: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适用于膘况好的经产母猪）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即在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妊娠前期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胎儿发育慢，母猪膘情又好者可适当降低营养水平，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日粮组成以青粗饲料为主，相应减少精料喂量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到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妊娠后期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胎儿发育加快，营养需要增多，再按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增加精料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，以满足胎儿迅速生长的需要 </a:t>
            </a:r>
            <a:r>
              <a:rPr lang="zh-CN" altLang="en-US" sz="2400" b="1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400" b="1" dirty="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23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534101" y="153095"/>
            <a:ext cx="3920243" cy="7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（三）妊娠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母猪的饲养</a:t>
            </a:r>
          </a:p>
        </p:txBody>
      </p:sp>
      <p:sp>
        <p:nvSpPr>
          <p:cNvPr id="2" name="矩形 1"/>
          <p:cNvSpPr/>
          <p:nvPr/>
        </p:nvSpPr>
        <p:spPr>
          <a:xfrm>
            <a:off x="807521" y="1672331"/>
            <a:ext cx="10601697" cy="184665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800" b="1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坚持</a:t>
            </a:r>
            <a:r>
              <a:rPr lang="zh-CN" altLang="en-US" sz="2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“低妊娠、高泌乳”原则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即在整个妊娠期，营养水平要相对低，泌乳期营养要相对高。控制妊娠期精料的供给量，妊娠期精料留在泌乳期用。</a:t>
            </a:r>
          </a:p>
        </p:txBody>
      </p:sp>
    </p:spTree>
    <p:extLst>
      <p:ext uri="{BB962C8B-B14F-4D97-AF65-F5344CB8AC3E}">
        <p14:creationId xmlns:p14="http://schemas.microsoft.com/office/powerpoint/2010/main" val="16430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462939" y="945011"/>
            <a:ext cx="11237225" cy="350865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 smtClean="0"/>
              <a:t>2.</a:t>
            </a:r>
            <a:r>
              <a:rPr lang="zh-CN" altLang="en-US" dirty="0" smtClean="0"/>
              <a:t>灵活</a:t>
            </a:r>
            <a:r>
              <a:rPr lang="zh-CN" altLang="en-US" dirty="0"/>
              <a:t>掌握日粮饲喂量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日粮量应根据母猪年龄、胎次、体况、体重、温度等灵活掌握；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一般妊娠母猪为“前低后高”：前期</a:t>
            </a:r>
            <a:r>
              <a:rPr lang="en-US" altLang="zh-CN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2kg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左右，中期为</a:t>
            </a:r>
            <a:r>
              <a:rPr lang="en-US" altLang="zh-CN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2.1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2.3kg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，后期</a:t>
            </a:r>
            <a:r>
              <a:rPr lang="en-US" altLang="zh-CN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2.5kg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左右；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青年母猪日粮量增加</a:t>
            </a:r>
            <a:r>
              <a:rPr lang="en-US" altLang="zh-CN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10%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20%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，以确保自身继续生长发育的需要；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圈舍寒冷可增加日粮</a:t>
            </a:r>
            <a:r>
              <a:rPr lang="en-US" altLang="zh-CN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10%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20%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整个妊娠期间母猪增重要求控制在</a:t>
            </a:r>
            <a:r>
              <a:rPr lang="en-US" altLang="zh-CN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35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45kg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为宜。</a:t>
            </a:r>
          </a:p>
        </p:txBody>
      </p:sp>
    </p:spTree>
    <p:extLst>
      <p:ext uri="{BB962C8B-B14F-4D97-AF65-F5344CB8AC3E}">
        <p14:creationId xmlns:p14="http://schemas.microsoft.com/office/powerpoint/2010/main" val="10603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557349" y="693512"/>
            <a:ext cx="10798628" cy="461664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(3)</a:t>
            </a:r>
            <a:r>
              <a:rPr lang="zh-CN" altLang="en-US" dirty="0"/>
              <a:t>抓住两个关键期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第一个关键时期：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是在母猪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妊娠后的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20d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左右</a:t>
            </a: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。这一时期是受精卵附植到子宫角，并形成胎盘的时期，很容易受环境条件的影响，在饲养管理上要给予特殊照顾：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日粮营养要全面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不要喂霉烂变质、有毒饲料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禁饮冰水或喂冰冻饲料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预防患高烧性疾病</a:t>
            </a:r>
          </a:p>
        </p:txBody>
      </p:sp>
    </p:spTree>
    <p:extLst>
      <p:ext uri="{BB962C8B-B14F-4D97-AF65-F5344CB8AC3E}">
        <p14:creationId xmlns:p14="http://schemas.microsoft.com/office/powerpoint/2010/main" val="20849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3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3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3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3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3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3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7349" y="1949271"/>
            <a:ext cx="10998925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第二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个关键时期：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是在母猪妊娠期的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90d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到产前的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5d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。这一时期胎儿的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生长发育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与增重特别迅速，要满足母猪体重与胎儿生长发育迅速增长的需要。蛋白饲料和能量饲料用在妊娠后期，尤其是最后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30d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，应尽量加料。</a:t>
            </a:r>
          </a:p>
        </p:txBody>
      </p:sp>
    </p:spTree>
    <p:extLst>
      <p:ext uri="{BB962C8B-B14F-4D97-AF65-F5344CB8AC3E}">
        <p14:creationId xmlns:p14="http://schemas.microsoft.com/office/powerpoint/2010/main" val="19422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1332</TotalTime>
  <Words>1144</Words>
  <Application>Microsoft Office PowerPoint</Application>
  <PresentationFormat>宽屏</PresentationFormat>
  <Paragraphs>80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华文楷体</vt:lpstr>
      <vt:lpstr>华文细黑</vt:lpstr>
      <vt:lpstr>楷体</vt:lpstr>
      <vt:lpstr>宋体</vt:lpstr>
      <vt:lpstr>微软雅黑</vt:lpstr>
      <vt:lpstr>幼圆</vt:lpstr>
      <vt:lpstr>Calibri</vt:lpstr>
      <vt:lpstr>Calibri Light</vt:lpstr>
      <vt:lpstr>Wingdings</vt:lpstr>
      <vt:lpstr>回顾</vt:lpstr>
      <vt:lpstr>项目四   种猪饲养管理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FKL</dc:creator>
  <cp:lastModifiedBy>FKL</cp:lastModifiedBy>
  <cp:revision>69</cp:revision>
  <dcterms:created xsi:type="dcterms:W3CDTF">2020-11-20T08:13:36Z</dcterms:created>
  <dcterms:modified xsi:type="dcterms:W3CDTF">2020-12-06T15:27:27Z</dcterms:modified>
</cp:coreProperties>
</file>