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5" r:id="rId6"/>
    <p:sldId id="268" r:id="rId7"/>
    <p:sldId id="270" r:id="rId8"/>
    <p:sldId id="294" r:id="rId9"/>
    <p:sldId id="295" r:id="rId10"/>
    <p:sldId id="297" r:id="rId11"/>
    <p:sldId id="298" r:id="rId12"/>
    <p:sldId id="299" r:id="rId13"/>
    <p:sldId id="272" r:id="rId14"/>
    <p:sldId id="273" r:id="rId15"/>
    <p:sldId id="303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331" r:id="rId32"/>
    <p:sldId id="330" r:id="rId33"/>
    <p:sldId id="357" r:id="rId34"/>
    <p:sldId id="358" r:id="rId35"/>
    <p:sldId id="340" r:id="rId36"/>
    <p:sldId id="361" r:id="rId37"/>
    <p:sldId id="274" r:id="rId38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148A279-6D3F-43E4-91D3-D5BA643EFE07}">
          <p14:sldIdLst>
            <p14:sldId id="256"/>
            <p14:sldId id="260"/>
            <p14:sldId id="261"/>
            <p14:sldId id="262"/>
            <p14:sldId id="265"/>
            <p14:sldId id="268"/>
            <p14:sldId id="270"/>
            <p14:sldId id="294"/>
            <p14:sldId id="295"/>
            <p14:sldId id="297"/>
            <p14:sldId id="298"/>
            <p14:sldId id="299"/>
            <p14:sldId id="272"/>
            <p14:sldId id="273"/>
            <p14:sldId id="303"/>
          </p14:sldIdLst>
        </p14:section>
        <p14:section name="品质选配" id="{27A2BFCF-EADE-4430-B370-005D23941C0A}">
          <p14:sldIdLst>
            <p14:sldId id="275"/>
            <p14:sldId id="276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</p14:sldIdLst>
        </p14:section>
        <p14:section name="无标题节" id="{E6655EEA-CE26-4E0D-A83A-1EF0C19CF26D}">
          <p14:sldIdLst>
            <p14:sldId id="331"/>
            <p14:sldId id="330"/>
            <p14:sldId id="357"/>
            <p14:sldId id="358"/>
            <p14:sldId id="340"/>
            <p14:sldId id="36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21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CD8"/>
    <a:srgbClr val="E0DCD9"/>
    <a:srgbClr val="3E5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0" y="640"/>
      </p:cViewPr>
      <p:guideLst>
        <p:guide orient="horz" pos="2882"/>
        <p:guide pos="21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二者交替进行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二级</a:t>
            </a:r>
          </a:p>
          <a:p>
            <a:pPr lvl="2" indent="-228600"/>
            <a:r>
              <a:rPr lang="zh-CN" altLang="en-US"/>
              <a:t>三级</a:t>
            </a:r>
          </a:p>
          <a:p>
            <a:pPr lvl="3" indent="-228600"/>
            <a:r>
              <a:rPr lang="zh-CN" altLang="en-US"/>
              <a:t>四级</a:t>
            </a:r>
          </a:p>
          <a:p>
            <a:pPr lvl="4" indent="-228600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b="1" spc="-5" dirty="0">
                <a:cs typeface="Arial" panose="020B0604020202020204"/>
                <a:sym typeface="+mn-ea"/>
              </a:rPr>
              <a:t>项目二</a:t>
            </a:r>
            <a:r>
              <a:rPr lang="en-US" altLang="zh-CN" b="1" spc="-5" dirty="0">
                <a:cs typeface="Arial" panose="020B0604020202020204"/>
                <a:sym typeface="+mn-ea"/>
              </a:rPr>
              <a:t> </a:t>
            </a:r>
            <a:r>
              <a:rPr b="1" dirty="0" err="1">
                <a:cs typeface="微软雅黑" panose="020B0503020204020204" charset="-122"/>
                <a:sym typeface="+mn-ea"/>
              </a:rPr>
              <a:t>选配</a:t>
            </a:r>
            <a:endParaRPr lang="zh-CN" altLang="en-US" dirty="0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3200" dirty="0"/>
              <a:t>任务</a:t>
            </a:r>
            <a:r>
              <a:rPr lang="en-US" altLang="zh-CN" sz="3200" dirty="0"/>
              <a:t>1 </a:t>
            </a:r>
            <a:r>
              <a:rPr lang="zh-CN" altLang="en-US" sz="3200" dirty="0"/>
              <a:t>选配的概述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5245" y="3086100"/>
            <a:ext cx="355790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600" b="1" spc="-5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 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9882" y="2652712"/>
            <a:ext cx="4040504" cy="4038600"/>
          </a:xfrm>
          <a:custGeom>
            <a:avLst/>
            <a:gdLst/>
            <a:ahLst/>
            <a:cxnLst/>
            <a:rect l="l" t="t" r="r" b="b"/>
            <a:pathLst>
              <a:path w="4040504" h="4038600">
                <a:moveTo>
                  <a:pt x="2259138" y="4025900"/>
                </a:moveTo>
                <a:lnTo>
                  <a:pt x="1781237" y="4025900"/>
                </a:lnTo>
                <a:lnTo>
                  <a:pt x="1828419" y="4038600"/>
                </a:lnTo>
                <a:lnTo>
                  <a:pt x="2211957" y="4038600"/>
                </a:lnTo>
                <a:lnTo>
                  <a:pt x="2259138" y="4025900"/>
                </a:lnTo>
                <a:close/>
              </a:path>
              <a:path w="4040504" h="4038600">
                <a:moveTo>
                  <a:pt x="2352499" y="4013200"/>
                </a:moveTo>
                <a:lnTo>
                  <a:pt x="1687874" y="4013200"/>
                </a:lnTo>
                <a:lnTo>
                  <a:pt x="1734384" y="4025900"/>
                </a:lnTo>
                <a:lnTo>
                  <a:pt x="2305990" y="4025900"/>
                </a:lnTo>
                <a:lnTo>
                  <a:pt x="2352499" y="4013200"/>
                </a:lnTo>
                <a:close/>
              </a:path>
              <a:path w="4040504" h="4038600">
                <a:moveTo>
                  <a:pt x="2398654" y="38100"/>
                </a:moveTo>
                <a:lnTo>
                  <a:pt x="1641718" y="38100"/>
                </a:lnTo>
                <a:lnTo>
                  <a:pt x="1595930" y="50800"/>
                </a:lnTo>
                <a:lnTo>
                  <a:pt x="1286766" y="139700"/>
                </a:lnTo>
                <a:lnTo>
                  <a:pt x="1244374" y="165100"/>
                </a:lnTo>
                <a:lnTo>
                  <a:pt x="1161045" y="190500"/>
                </a:lnTo>
                <a:lnTo>
                  <a:pt x="1079744" y="241300"/>
                </a:lnTo>
                <a:lnTo>
                  <a:pt x="1039885" y="254000"/>
                </a:lnTo>
                <a:lnTo>
                  <a:pt x="1000571" y="279400"/>
                </a:lnTo>
                <a:lnTo>
                  <a:pt x="923628" y="330200"/>
                </a:lnTo>
                <a:lnTo>
                  <a:pt x="886024" y="355600"/>
                </a:lnTo>
                <a:lnTo>
                  <a:pt x="849016" y="381000"/>
                </a:lnTo>
                <a:lnTo>
                  <a:pt x="812615" y="406400"/>
                </a:lnTo>
                <a:lnTo>
                  <a:pt x="776836" y="431800"/>
                </a:lnTo>
                <a:lnTo>
                  <a:pt x="741689" y="457200"/>
                </a:lnTo>
                <a:lnTo>
                  <a:pt x="707189" y="495300"/>
                </a:lnTo>
                <a:lnTo>
                  <a:pt x="673347" y="520700"/>
                </a:lnTo>
                <a:lnTo>
                  <a:pt x="640177" y="546100"/>
                </a:lnTo>
                <a:lnTo>
                  <a:pt x="607691" y="584200"/>
                </a:lnTo>
                <a:lnTo>
                  <a:pt x="575902" y="609600"/>
                </a:lnTo>
                <a:lnTo>
                  <a:pt x="544821" y="647700"/>
                </a:lnTo>
                <a:lnTo>
                  <a:pt x="514463" y="673100"/>
                </a:lnTo>
                <a:lnTo>
                  <a:pt x="484840" y="711200"/>
                </a:lnTo>
                <a:lnTo>
                  <a:pt x="455964" y="749300"/>
                </a:lnTo>
                <a:lnTo>
                  <a:pt x="427848" y="787400"/>
                </a:lnTo>
                <a:lnTo>
                  <a:pt x="400504" y="812800"/>
                </a:lnTo>
                <a:lnTo>
                  <a:pt x="373946" y="850900"/>
                </a:lnTo>
                <a:lnTo>
                  <a:pt x="348186" y="889000"/>
                </a:lnTo>
                <a:lnTo>
                  <a:pt x="323236" y="927100"/>
                </a:lnTo>
                <a:lnTo>
                  <a:pt x="299110" y="965200"/>
                </a:lnTo>
                <a:lnTo>
                  <a:pt x="275820" y="1003300"/>
                </a:lnTo>
                <a:lnTo>
                  <a:pt x="253378" y="1041400"/>
                </a:lnTo>
                <a:lnTo>
                  <a:pt x="231798" y="1079500"/>
                </a:lnTo>
                <a:lnTo>
                  <a:pt x="211092" y="1130300"/>
                </a:lnTo>
                <a:lnTo>
                  <a:pt x="191272" y="1168400"/>
                </a:lnTo>
                <a:lnTo>
                  <a:pt x="172352" y="1206500"/>
                </a:lnTo>
                <a:lnTo>
                  <a:pt x="154344" y="1244600"/>
                </a:lnTo>
                <a:lnTo>
                  <a:pt x="137260" y="1295400"/>
                </a:lnTo>
                <a:lnTo>
                  <a:pt x="121113" y="1333500"/>
                </a:lnTo>
                <a:lnTo>
                  <a:pt x="105917" y="1371600"/>
                </a:lnTo>
                <a:lnTo>
                  <a:pt x="91683" y="1422400"/>
                </a:lnTo>
                <a:lnTo>
                  <a:pt x="78424" y="1460500"/>
                </a:lnTo>
                <a:lnTo>
                  <a:pt x="66153" y="1511300"/>
                </a:lnTo>
                <a:lnTo>
                  <a:pt x="54883" y="1549400"/>
                </a:lnTo>
                <a:lnTo>
                  <a:pt x="44626" y="1600200"/>
                </a:lnTo>
                <a:lnTo>
                  <a:pt x="35395" y="1651000"/>
                </a:lnTo>
                <a:lnTo>
                  <a:pt x="27203" y="1689100"/>
                </a:lnTo>
                <a:lnTo>
                  <a:pt x="20061" y="1739900"/>
                </a:lnTo>
                <a:lnTo>
                  <a:pt x="13984" y="1790700"/>
                </a:lnTo>
                <a:lnTo>
                  <a:pt x="8983" y="1828800"/>
                </a:lnTo>
                <a:lnTo>
                  <a:pt x="5072" y="1879600"/>
                </a:lnTo>
                <a:lnTo>
                  <a:pt x="2262" y="1930400"/>
                </a:lnTo>
                <a:lnTo>
                  <a:pt x="567" y="1981200"/>
                </a:lnTo>
                <a:lnTo>
                  <a:pt x="0" y="2019300"/>
                </a:lnTo>
                <a:lnTo>
                  <a:pt x="567" y="2070100"/>
                </a:lnTo>
                <a:lnTo>
                  <a:pt x="2262" y="2120900"/>
                </a:lnTo>
                <a:lnTo>
                  <a:pt x="5072" y="2171700"/>
                </a:lnTo>
                <a:lnTo>
                  <a:pt x="8983" y="2222500"/>
                </a:lnTo>
                <a:lnTo>
                  <a:pt x="13984" y="2260600"/>
                </a:lnTo>
                <a:lnTo>
                  <a:pt x="20061" y="2311400"/>
                </a:lnTo>
                <a:lnTo>
                  <a:pt x="27203" y="2362200"/>
                </a:lnTo>
                <a:lnTo>
                  <a:pt x="35395" y="2400300"/>
                </a:lnTo>
                <a:lnTo>
                  <a:pt x="44626" y="2451100"/>
                </a:lnTo>
                <a:lnTo>
                  <a:pt x="54883" y="2489200"/>
                </a:lnTo>
                <a:lnTo>
                  <a:pt x="66153" y="2540000"/>
                </a:lnTo>
                <a:lnTo>
                  <a:pt x="78424" y="2578100"/>
                </a:lnTo>
                <a:lnTo>
                  <a:pt x="91683" y="2628900"/>
                </a:lnTo>
                <a:lnTo>
                  <a:pt x="105917" y="2667000"/>
                </a:lnTo>
                <a:lnTo>
                  <a:pt x="121113" y="2717800"/>
                </a:lnTo>
                <a:lnTo>
                  <a:pt x="137260" y="2755900"/>
                </a:lnTo>
                <a:lnTo>
                  <a:pt x="154344" y="2806700"/>
                </a:lnTo>
                <a:lnTo>
                  <a:pt x="172352" y="2844800"/>
                </a:lnTo>
                <a:lnTo>
                  <a:pt x="191272" y="2882900"/>
                </a:lnTo>
                <a:lnTo>
                  <a:pt x="211092" y="2921000"/>
                </a:lnTo>
                <a:lnTo>
                  <a:pt x="231798" y="2959100"/>
                </a:lnTo>
                <a:lnTo>
                  <a:pt x="253378" y="3009900"/>
                </a:lnTo>
                <a:lnTo>
                  <a:pt x="275820" y="3048000"/>
                </a:lnTo>
                <a:lnTo>
                  <a:pt x="299110" y="3086100"/>
                </a:lnTo>
                <a:lnTo>
                  <a:pt x="323236" y="3124200"/>
                </a:lnTo>
                <a:lnTo>
                  <a:pt x="348186" y="3162300"/>
                </a:lnTo>
                <a:lnTo>
                  <a:pt x="373946" y="3200400"/>
                </a:lnTo>
                <a:lnTo>
                  <a:pt x="400504" y="3238500"/>
                </a:lnTo>
                <a:lnTo>
                  <a:pt x="427848" y="3263900"/>
                </a:lnTo>
                <a:lnTo>
                  <a:pt x="455964" y="3302000"/>
                </a:lnTo>
                <a:lnTo>
                  <a:pt x="484840" y="3340100"/>
                </a:lnTo>
                <a:lnTo>
                  <a:pt x="514463" y="3365500"/>
                </a:lnTo>
                <a:lnTo>
                  <a:pt x="544821" y="3403600"/>
                </a:lnTo>
                <a:lnTo>
                  <a:pt x="575902" y="3441700"/>
                </a:lnTo>
                <a:lnTo>
                  <a:pt x="607691" y="3467100"/>
                </a:lnTo>
                <a:lnTo>
                  <a:pt x="640177" y="3505200"/>
                </a:lnTo>
                <a:lnTo>
                  <a:pt x="673347" y="3530600"/>
                </a:lnTo>
                <a:lnTo>
                  <a:pt x="707189" y="3556000"/>
                </a:lnTo>
                <a:lnTo>
                  <a:pt x="741689" y="3594100"/>
                </a:lnTo>
                <a:lnTo>
                  <a:pt x="776836" y="3619500"/>
                </a:lnTo>
                <a:lnTo>
                  <a:pt x="812615" y="3644900"/>
                </a:lnTo>
                <a:lnTo>
                  <a:pt x="849016" y="3670300"/>
                </a:lnTo>
                <a:lnTo>
                  <a:pt x="886024" y="3695700"/>
                </a:lnTo>
                <a:lnTo>
                  <a:pt x="923628" y="3721100"/>
                </a:lnTo>
                <a:lnTo>
                  <a:pt x="961815" y="3746500"/>
                </a:lnTo>
                <a:lnTo>
                  <a:pt x="1039885" y="3797300"/>
                </a:lnTo>
                <a:lnTo>
                  <a:pt x="1079744" y="3810000"/>
                </a:lnTo>
                <a:lnTo>
                  <a:pt x="1120135" y="3835400"/>
                </a:lnTo>
                <a:lnTo>
                  <a:pt x="1161045" y="3848100"/>
                </a:lnTo>
                <a:lnTo>
                  <a:pt x="1202462" y="3873500"/>
                </a:lnTo>
                <a:lnTo>
                  <a:pt x="1244374" y="3886200"/>
                </a:lnTo>
                <a:lnTo>
                  <a:pt x="1286766" y="3911600"/>
                </a:lnTo>
                <a:lnTo>
                  <a:pt x="1329627" y="3924300"/>
                </a:lnTo>
                <a:lnTo>
                  <a:pt x="1641718" y="4013200"/>
                </a:lnTo>
                <a:lnTo>
                  <a:pt x="2398654" y="4013200"/>
                </a:lnTo>
                <a:lnTo>
                  <a:pt x="2710734" y="3924300"/>
                </a:lnTo>
                <a:lnTo>
                  <a:pt x="2753594" y="3911600"/>
                </a:lnTo>
                <a:lnTo>
                  <a:pt x="2795984" y="3886200"/>
                </a:lnTo>
                <a:lnTo>
                  <a:pt x="2837893" y="3873500"/>
                </a:lnTo>
                <a:lnTo>
                  <a:pt x="2879308" y="3848100"/>
                </a:lnTo>
                <a:lnTo>
                  <a:pt x="2920216" y="3835400"/>
                </a:lnTo>
                <a:lnTo>
                  <a:pt x="2960605" y="3810000"/>
                </a:lnTo>
                <a:lnTo>
                  <a:pt x="3000461" y="3797300"/>
                </a:lnTo>
                <a:lnTo>
                  <a:pt x="3078527" y="3746500"/>
                </a:lnTo>
                <a:lnTo>
                  <a:pt x="3116711" y="3721100"/>
                </a:lnTo>
                <a:lnTo>
                  <a:pt x="3154312" y="3695700"/>
                </a:lnTo>
                <a:lnTo>
                  <a:pt x="3191318" y="3670300"/>
                </a:lnTo>
                <a:lnTo>
                  <a:pt x="3227716" y="3644900"/>
                </a:lnTo>
                <a:lnTo>
                  <a:pt x="3263493" y="3619500"/>
                </a:lnTo>
                <a:lnTo>
                  <a:pt x="3298637" y="3594100"/>
                </a:lnTo>
                <a:lnTo>
                  <a:pt x="3333134" y="3556000"/>
                </a:lnTo>
                <a:lnTo>
                  <a:pt x="3366973" y="3530600"/>
                </a:lnTo>
                <a:lnTo>
                  <a:pt x="3400140" y="3505200"/>
                </a:lnTo>
                <a:lnTo>
                  <a:pt x="3432624" y="3467100"/>
                </a:lnTo>
                <a:lnTo>
                  <a:pt x="3464411" y="3441700"/>
                </a:lnTo>
                <a:lnTo>
                  <a:pt x="3495488" y="3403600"/>
                </a:lnTo>
                <a:lnTo>
                  <a:pt x="3525843" y="3365500"/>
                </a:lnTo>
                <a:lnTo>
                  <a:pt x="3555464" y="3340100"/>
                </a:lnTo>
                <a:lnTo>
                  <a:pt x="3584338" y="3302000"/>
                </a:lnTo>
                <a:lnTo>
                  <a:pt x="3612451" y="3263900"/>
                </a:lnTo>
                <a:lnTo>
                  <a:pt x="3639792" y="3238500"/>
                </a:lnTo>
                <a:lnTo>
                  <a:pt x="3666347" y="3200400"/>
                </a:lnTo>
                <a:lnTo>
                  <a:pt x="3692105" y="3162300"/>
                </a:lnTo>
                <a:lnTo>
                  <a:pt x="3717052" y="3124200"/>
                </a:lnTo>
                <a:lnTo>
                  <a:pt x="3741175" y="3086100"/>
                </a:lnTo>
                <a:lnTo>
                  <a:pt x="3764463" y="3048000"/>
                </a:lnTo>
                <a:lnTo>
                  <a:pt x="3786902" y="3009900"/>
                </a:lnTo>
                <a:lnTo>
                  <a:pt x="3808480" y="2959100"/>
                </a:lnTo>
                <a:lnTo>
                  <a:pt x="3829184" y="2921000"/>
                </a:lnTo>
                <a:lnTo>
                  <a:pt x="3849001" y="2882900"/>
                </a:lnTo>
                <a:lnTo>
                  <a:pt x="3867920" y="2844800"/>
                </a:lnTo>
                <a:lnTo>
                  <a:pt x="3885926" y="2806700"/>
                </a:lnTo>
                <a:lnTo>
                  <a:pt x="3903008" y="2755900"/>
                </a:lnTo>
                <a:lnTo>
                  <a:pt x="3919152" y="2717800"/>
                </a:lnTo>
                <a:lnTo>
                  <a:pt x="3934347" y="2667000"/>
                </a:lnTo>
                <a:lnTo>
                  <a:pt x="3948579" y="2628900"/>
                </a:lnTo>
                <a:lnTo>
                  <a:pt x="3961836" y="2578100"/>
                </a:lnTo>
                <a:lnTo>
                  <a:pt x="3974105" y="2540000"/>
                </a:lnTo>
                <a:lnTo>
                  <a:pt x="3985374" y="2489200"/>
                </a:lnTo>
                <a:lnTo>
                  <a:pt x="3995630" y="2451100"/>
                </a:lnTo>
                <a:lnTo>
                  <a:pt x="4004860" y="2400300"/>
                </a:lnTo>
                <a:lnTo>
                  <a:pt x="4013051" y="2362200"/>
                </a:lnTo>
                <a:lnTo>
                  <a:pt x="4020191" y="2311400"/>
                </a:lnTo>
                <a:lnTo>
                  <a:pt x="4026268" y="2260600"/>
                </a:lnTo>
                <a:lnTo>
                  <a:pt x="4031268" y="2222500"/>
                </a:lnTo>
                <a:lnTo>
                  <a:pt x="4035179" y="2171700"/>
                </a:lnTo>
                <a:lnTo>
                  <a:pt x="4037988" y="2120900"/>
                </a:lnTo>
                <a:lnTo>
                  <a:pt x="4039683" y="2070100"/>
                </a:lnTo>
                <a:lnTo>
                  <a:pt x="4040251" y="2019300"/>
                </a:lnTo>
                <a:lnTo>
                  <a:pt x="4039683" y="1981200"/>
                </a:lnTo>
                <a:lnTo>
                  <a:pt x="4037988" y="1930400"/>
                </a:lnTo>
                <a:lnTo>
                  <a:pt x="4035179" y="1879600"/>
                </a:lnTo>
                <a:lnTo>
                  <a:pt x="4031268" y="1828800"/>
                </a:lnTo>
                <a:lnTo>
                  <a:pt x="4026268" y="1790700"/>
                </a:lnTo>
                <a:lnTo>
                  <a:pt x="4020191" y="1739900"/>
                </a:lnTo>
                <a:lnTo>
                  <a:pt x="4013051" y="1689100"/>
                </a:lnTo>
                <a:lnTo>
                  <a:pt x="4004860" y="1651000"/>
                </a:lnTo>
                <a:lnTo>
                  <a:pt x="3995630" y="1600200"/>
                </a:lnTo>
                <a:lnTo>
                  <a:pt x="3985374" y="1549400"/>
                </a:lnTo>
                <a:lnTo>
                  <a:pt x="3974105" y="1511300"/>
                </a:lnTo>
                <a:lnTo>
                  <a:pt x="3961836" y="1460500"/>
                </a:lnTo>
                <a:lnTo>
                  <a:pt x="3948579" y="1422400"/>
                </a:lnTo>
                <a:lnTo>
                  <a:pt x="3934347" y="1371600"/>
                </a:lnTo>
                <a:lnTo>
                  <a:pt x="3919152" y="1333500"/>
                </a:lnTo>
                <a:lnTo>
                  <a:pt x="3903008" y="1295400"/>
                </a:lnTo>
                <a:lnTo>
                  <a:pt x="3885926" y="1244600"/>
                </a:lnTo>
                <a:lnTo>
                  <a:pt x="3867920" y="1206500"/>
                </a:lnTo>
                <a:lnTo>
                  <a:pt x="3849001" y="1168400"/>
                </a:lnTo>
                <a:lnTo>
                  <a:pt x="3829184" y="1130300"/>
                </a:lnTo>
                <a:lnTo>
                  <a:pt x="3808480" y="1079500"/>
                </a:lnTo>
                <a:lnTo>
                  <a:pt x="3786902" y="1041400"/>
                </a:lnTo>
                <a:lnTo>
                  <a:pt x="3764463" y="1003300"/>
                </a:lnTo>
                <a:lnTo>
                  <a:pt x="3741175" y="965200"/>
                </a:lnTo>
                <a:lnTo>
                  <a:pt x="3717052" y="927100"/>
                </a:lnTo>
                <a:lnTo>
                  <a:pt x="3692105" y="889000"/>
                </a:lnTo>
                <a:lnTo>
                  <a:pt x="3666347" y="850900"/>
                </a:lnTo>
                <a:lnTo>
                  <a:pt x="3639792" y="812800"/>
                </a:lnTo>
                <a:lnTo>
                  <a:pt x="3612451" y="787400"/>
                </a:lnTo>
                <a:lnTo>
                  <a:pt x="3584338" y="749300"/>
                </a:lnTo>
                <a:lnTo>
                  <a:pt x="3555464" y="711200"/>
                </a:lnTo>
                <a:lnTo>
                  <a:pt x="3525843" y="673100"/>
                </a:lnTo>
                <a:lnTo>
                  <a:pt x="3495488" y="647700"/>
                </a:lnTo>
                <a:lnTo>
                  <a:pt x="3464411" y="609600"/>
                </a:lnTo>
                <a:lnTo>
                  <a:pt x="3432624" y="584200"/>
                </a:lnTo>
                <a:lnTo>
                  <a:pt x="3400140" y="546100"/>
                </a:lnTo>
                <a:lnTo>
                  <a:pt x="3366973" y="520700"/>
                </a:lnTo>
                <a:lnTo>
                  <a:pt x="3333134" y="495300"/>
                </a:lnTo>
                <a:lnTo>
                  <a:pt x="3298637" y="457200"/>
                </a:lnTo>
                <a:lnTo>
                  <a:pt x="3263493" y="431800"/>
                </a:lnTo>
                <a:lnTo>
                  <a:pt x="3227716" y="406400"/>
                </a:lnTo>
                <a:lnTo>
                  <a:pt x="3191318" y="381000"/>
                </a:lnTo>
                <a:lnTo>
                  <a:pt x="3154312" y="355600"/>
                </a:lnTo>
                <a:lnTo>
                  <a:pt x="3116711" y="330200"/>
                </a:lnTo>
                <a:lnTo>
                  <a:pt x="3039773" y="279400"/>
                </a:lnTo>
                <a:lnTo>
                  <a:pt x="3000461" y="254000"/>
                </a:lnTo>
                <a:lnTo>
                  <a:pt x="2960605" y="241300"/>
                </a:lnTo>
                <a:lnTo>
                  <a:pt x="2879308" y="190500"/>
                </a:lnTo>
                <a:lnTo>
                  <a:pt x="2795984" y="165100"/>
                </a:lnTo>
                <a:lnTo>
                  <a:pt x="2753594" y="139700"/>
                </a:lnTo>
                <a:lnTo>
                  <a:pt x="2444441" y="50800"/>
                </a:lnTo>
                <a:lnTo>
                  <a:pt x="2398654" y="38100"/>
                </a:lnTo>
                <a:close/>
              </a:path>
              <a:path w="4040504" h="4038600">
                <a:moveTo>
                  <a:pt x="2259138" y="12700"/>
                </a:moveTo>
                <a:lnTo>
                  <a:pt x="1781237" y="12700"/>
                </a:lnTo>
                <a:lnTo>
                  <a:pt x="1687874" y="38100"/>
                </a:lnTo>
                <a:lnTo>
                  <a:pt x="2352499" y="38100"/>
                </a:lnTo>
                <a:lnTo>
                  <a:pt x="2259138" y="12700"/>
                </a:lnTo>
                <a:close/>
              </a:path>
              <a:path w="4040504" h="4038600">
                <a:moveTo>
                  <a:pt x="2068562" y="0"/>
                </a:moveTo>
                <a:lnTo>
                  <a:pt x="1971815" y="0"/>
                </a:lnTo>
                <a:lnTo>
                  <a:pt x="1923721" y="12700"/>
                </a:lnTo>
                <a:lnTo>
                  <a:pt x="2116656" y="12700"/>
                </a:lnTo>
                <a:lnTo>
                  <a:pt x="2068562" y="0"/>
                </a:lnTo>
                <a:close/>
              </a:path>
            </a:pathLst>
          </a:custGeom>
          <a:solidFill>
            <a:srgbClr val="649C3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2833370" y="3616960"/>
            <a:ext cx="269875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特级和一级公畜应充 分使用，二、三级公 畜限制使用，不能用 低于母畜等级的公畜 来交配。</a:t>
            </a:r>
          </a:p>
        </p:txBody>
      </p:sp>
      <p:sp>
        <p:nvSpPr>
          <p:cNvPr id="4" name="object 4"/>
          <p:cNvSpPr/>
          <p:nvPr/>
        </p:nvSpPr>
        <p:spPr>
          <a:xfrm>
            <a:off x="5531865" y="2652712"/>
            <a:ext cx="4040504" cy="4038600"/>
          </a:xfrm>
          <a:custGeom>
            <a:avLst/>
            <a:gdLst/>
            <a:ahLst/>
            <a:cxnLst/>
            <a:rect l="l" t="t" r="r" b="b"/>
            <a:pathLst>
              <a:path w="4040504" h="4038600">
                <a:moveTo>
                  <a:pt x="2259013" y="4025900"/>
                </a:moveTo>
                <a:lnTo>
                  <a:pt x="1781112" y="4025900"/>
                </a:lnTo>
                <a:lnTo>
                  <a:pt x="1828293" y="4038600"/>
                </a:lnTo>
                <a:lnTo>
                  <a:pt x="2211831" y="4038600"/>
                </a:lnTo>
                <a:lnTo>
                  <a:pt x="2259013" y="4025900"/>
                </a:lnTo>
                <a:close/>
              </a:path>
              <a:path w="4040504" h="4038600">
                <a:moveTo>
                  <a:pt x="2352376" y="4013200"/>
                </a:moveTo>
                <a:lnTo>
                  <a:pt x="1687751" y="4013200"/>
                </a:lnTo>
                <a:lnTo>
                  <a:pt x="1734260" y="4025900"/>
                </a:lnTo>
                <a:lnTo>
                  <a:pt x="2305866" y="4025900"/>
                </a:lnTo>
                <a:lnTo>
                  <a:pt x="2352376" y="4013200"/>
                </a:lnTo>
                <a:close/>
              </a:path>
              <a:path w="4040504" h="4038600">
                <a:moveTo>
                  <a:pt x="2398532" y="38100"/>
                </a:moveTo>
                <a:lnTo>
                  <a:pt x="1641596" y="38100"/>
                </a:lnTo>
                <a:lnTo>
                  <a:pt x="1595809" y="50800"/>
                </a:lnTo>
                <a:lnTo>
                  <a:pt x="1286656" y="139700"/>
                </a:lnTo>
                <a:lnTo>
                  <a:pt x="1244266" y="165100"/>
                </a:lnTo>
                <a:lnTo>
                  <a:pt x="1160942" y="190500"/>
                </a:lnTo>
                <a:lnTo>
                  <a:pt x="1079645" y="241300"/>
                </a:lnTo>
                <a:lnTo>
                  <a:pt x="1039789" y="254000"/>
                </a:lnTo>
                <a:lnTo>
                  <a:pt x="1000477" y="279400"/>
                </a:lnTo>
                <a:lnTo>
                  <a:pt x="923539" y="330200"/>
                </a:lnTo>
                <a:lnTo>
                  <a:pt x="885938" y="355600"/>
                </a:lnTo>
                <a:lnTo>
                  <a:pt x="848932" y="381000"/>
                </a:lnTo>
                <a:lnTo>
                  <a:pt x="812534" y="406400"/>
                </a:lnTo>
                <a:lnTo>
                  <a:pt x="776757" y="431800"/>
                </a:lnTo>
                <a:lnTo>
                  <a:pt x="741613" y="457200"/>
                </a:lnTo>
                <a:lnTo>
                  <a:pt x="707116" y="495300"/>
                </a:lnTo>
                <a:lnTo>
                  <a:pt x="673277" y="520700"/>
                </a:lnTo>
                <a:lnTo>
                  <a:pt x="640110" y="546100"/>
                </a:lnTo>
                <a:lnTo>
                  <a:pt x="607626" y="584200"/>
                </a:lnTo>
                <a:lnTo>
                  <a:pt x="575839" y="609600"/>
                </a:lnTo>
                <a:lnTo>
                  <a:pt x="544762" y="647700"/>
                </a:lnTo>
                <a:lnTo>
                  <a:pt x="514407" y="673100"/>
                </a:lnTo>
                <a:lnTo>
                  <a:pt x="484786" y="711200"/>
                </a:lnTo>
                <a:lnTo>
                  <a:pt x="455912" y="749300"/>
                </a:lnTo>
                <a:lnTo>
                  <a:pt x="427799" y="787400"/>
                </a:lnTo>
                <a:lnTo>
                  <a:pt x="400458" y="812800"/>
                </a:lnTo>
                <a:lnTo>
                  <a:pt x="373903" y="850900"/>
                </a:lnTo>
                <a:lnTo>
                  <a:pt x="348145" y="889000"/>
                </a:lnTo>
                <a:lnTo>
                  <a:pt x="323198" y="927100"/>
                </a:lnTo>
                <a:lnTo>
                  <a:pt x="299075" y="965200"/>
                </a:lnTo>
                <a:lnTo>
                  <a:pt x="275787" y="1003300"/>
                </a:lnTo>
                <a:lnTo>
                  <a:pt x="253348" y="1041400"/>
                </a:lnTo>
                <a:lnTo>
                  <a:pt x="231770" y="1079500"/>
                </a:lnTo>
                <a:lnTo>
                  <a:pt x="211066" y="1130300"/>
                </a:lnTo>
                <a:lnTo>
                  <a:pt x="191249" y="1168400"/>
                </a:lnTo>
                <a:lnTo>
                  <a:pt x="172330" y="1206500"/>
                </a:lnTo>
                <a:lnTo>
                  <a:pt x="154324" y="1244600"/>
                </a:lnTo>
                <a:lnTo>
                  <a:pt x="137242" y="1295400"/>
                </a:lnTo>
                <a:lnTo>
                  <a:pt x="121098" y="1333500"/>
                </a:lnTo>
                <a:lnTo>
                  <a:pt x="105903" y="1371600"/>
                </a:lnTo>
                <a:lnTo>
                  <a:pt x="91671" y="1422400"/>
                </a:lnTo>
                <a:lnTo>
                  <a:pt x="78414" y="1460500"/>
                </a:lnTo>
                <a:lnTo>
                  <a:pt x="66145" y="1511300"/>
                </a:lnTo>
                <a:lnTo>
                  <a:pt x="54876" y="1549400"/>
                </a:lnTo>
                <a:lnTo>
                  <a:pt x="44620" y="1600200"/>
                </a:lnTo>
                <a:lnTo>
                  <a:pt x="35390" y="1651000"/>
                </a:lnTo>
                <a:lnTo>
                  <a:pt x="27199" y="1689100"/>
                </a:lnTo>
                <a:lnTo>
                  <a:pt x="20059" y="1739900"/>
                </a:lnTo>
                <a:lnTo>
                  <a:pt x="13982" y="1790700"/>
                </a:lnTo>
                <a:lnTo>
                  <a:pt x="8982" y="1828800"/>
                </a:lnTo>
                <a:lnTo>
                  <a:pt x="5071" y="1879600"/>
                </a:lnTo>
                <a:lnTo>
                  <a:pt x="2262" y="1930400"/>
                </a:lnTo>
                <a:lnTo>
                  <a:pt x="567" y="1981200"/>
                </a:lnTo>
                <a:lnTo>
                  <a:pt x="0" y="2019300"/>
                </a:lnTo>
                <a:lnTo>
                  <a:pt x="567" y="2070100"/>
                </a:lnTo>
                <a:lnTo>
                  <a:pt x="2262" y="2120900"/>
                </a:lnTo>
                <a:lnTo>
                  <a:pt x="5071" y="2171700"/>
                </a:lnTo>
                <a:lnTo>
                  <a:pt x="8982" y="2222500"/>
                </a:lnTo>
                <a:lnTo>
                  <a:pt x="13982" y="2260600"/>
                </a:lnTo>
                <a:lnTo>
                  <a:pt x="20059" y="2311400"/>
                </a:lnTo>
                <a:lnTo>
                  <a:pt x="27199" y="2362200"/>
                </a:lnTo>
                <a:lnTo>
                  <a:pt x="35390" y="2400300"/>
                </a:lnTo>
                <a:lnTo>
                  <a:pt x="44620" y="2451100"/>
                </a:lnTo>
                <a:lnTo>
                  <a:pt x="54876" y="2489200"/>
                </a:lnTo>
                <a:lnTo>
                  <a:pt x="66145" y="2540000"/>
                </a:lnTo>
                <a:lnTo>
                  <a:pt x="78414" y="2578100"/>
                </a:lnTo>
                <a:lnTo>
                  <a:pt x="91671" y="2628900"/>
                </a:lnTo>
                <a:lnTo>
                  <a:pt x="105903" y="2667000"/>
                </a:lnTo>
                <a:lnTo>
                  <a:pt x="121098" y="2717800"/>
                </a:lnTo>
                <a:lnTo>
                  <a:pt x="137242" y="2755900"/>
                </a:lnTo>
                <a:lnTo>
                  <a:pt x="154324" y="2806700"/>
                </a:lnTo>
                <a:lnTo>
                  <a:pt x="172330" y="2844800"/>
                </a:lnTo>
                <a:lnTo>
                  <a:pt x="191249" y="2882900"/>
                </a:lnTo>
                <a:lnTo>
                  <a:pt x="211066" y="2921000"/>
                </a:lnTo>
                <a:lnTo>
                  <a:pt x="231770" y="2959100"/>
                </a:lnTo>
                <a:lnTo>
                  <a:pt x="253348" y="3009900"/>
                </a:lnTo>
                <a:lnTo>
                  <a:pt x="275787" y="3048000"/>
                </a:lnTo>
                <a:lnTo>
                  <a:pt x="299075" y="3086100"/>
                </a:lnTo>
                <a:lnTo>
                  <a:pt x="323198" y="3124200"/>
                </a:lnTo>
                <a:lnTo>
                  <a:pt x="348145" y="3162300"/>
                </a:lnTo>
                <a:lnTo>
                  <a:pt x="373903" y="3200400"/>
                </a:lnTo>
                <a:lnTo>
                  <a:pt x="400458" y="3238500"/>
                </a:lnTo>
                <a:lnTo>
                  <a:pt x="427799" y="3263900"/>
                </a:lnTo>
                <a:lnTo>
                  <a:pt x="455912" y="3302000"/>
                </a:lnTo>
                <a:lnTo>
                  <a:pt x="484786" y="3340100"/>
                </a:lnTo>
                <a:lnTo>
                  <a:pt x="514407" y="3365500"/>
                </a:lnTo>
                <a:lnTo>
                  <a:pt x="544762" y="3403600"/>
                </a:lnTo>
                <a:lnTo>
                  <a:pt x="575839" y="3441700"/>
                </a:lnTo>
                <a:lnTo>
                  <a:pt x="607626" y="3467100"/>
                </a:lnTo>
                <a:lnTo>
                  <a:pt x="640110" y="3505200"/>
                </a:lnTo>
                <a:lnTo>
                  <a:pt x="673277" y="3530600"/>
                </a:lnTo>
                <a:lnTo>
                  <a:pt x="707116" y="3556000"/>
                </a:lnTo>
                <a:lnTo>
                  <a:pt x="741613" y="3594100"/>
                </a:lnTo>
                <a:lnTo>
                  <a:pt x="776757" y="3619500"/>
                </a:lnTo>
                <a:lnTo>
                  <a:pt x="812534" y="3644900"/>
                </a:lnTo>
                <a:lnTo>
                  <a:pt x="848932" y="3670300"/>
                </a:lnTo>
                <a:lnTo>
                  <a:pt x="885938" y="3695700"/>
                </a:lnTo>
                <a:lnTo>
                  <a:pt x="923539" y="3721100"/>
                </a:lnTo>
                <a:lnTo>
                  <a:pt x="961723" y="3746500"/>
                </a:lnTo>
                <a:lnTo>
                  <a:pt x="1039789" y="3797300"/>
                </a:lnTo>
                <a:lnTo>
                  <a:pt x="1079645" y="3810000"/>
                </a:lnTo>
                <a:lnTo>
                  <a:pt x="1120034" y="3835400"/>
                </a:lnTo>
                <a:lnTo>
                  <a:pt x="1160942" y="3848100"/>
                </a:lnTo>
                <a:lnTo>
                  <a:pt x="1202357" y="3873500"/>
                </a:lnTo>
                <a:lnTo>
                  <a:pt x="1244266" y="3886200"/>
                </a:lnTo>
                <a:lnTo>
                  <a:pt x="1286656" y="3911600"/>
                </a:lnTo>
                <a:lnTo>
                  <a:pt x="1329516" y="3924300"/>
                </a:lnTo>
                <a:lnTo>
                  <a:pt x="1641596" y="4013200"/>
                </a:lnTo>
                <a:lnTo>
                  <a:pt x="2398532" y="4013200"/>
                </a:lnTo>
                <a:lnTo>
                  <a:pt x="2710623" y="3924300"/>
                </a:lnTo>
                <a:lnTo>
                  <a:pt x="2753484" y="3911600"/>
                </a:lnTo>
                <a:lnTo>
                  <a:pt x="2795876" y="3886200"/>
                </a:lnTo>
                <a:lnTo>
                  <a:pt x="2837788" y="3873500"/>
                </a:lnTo>
                <a:lnTo>
                  <a:pt x="2879205" y="3848100"/>
                </a:lnTo>
                <a:lnTo>
                  <a:pt x="2920115" y="3835400"/>
                </a:lnTo>
                <a:lnTo>
                  <a:pt x="2960506" y="3810000"/>
                </a:lnTo>
                <a:lnTo>
                  <a:pt x="3000365" y="3797300"/>
                </a:lnTo>
                <a:lnTo>
                  <a:pt x="3078435" y="3746500"/>
                </a:lnTo>
                <a:lnTo>
                  <a:pt x="3116622" y="3721100"/>
                </a:lnTo>
                <a:lnTo>
                  <a:pt x="3154226" y="3695700"/>
                </a:lnTo>
                <a:lnTo>
                  <a:pt x="3191234" y="3670300"/>
                </a:lnTo>
                <a:lnTo>
                  <a:pt x="3227635" y="3644900"/>
                </a:lnTo>
                <a:lnTo>
                  <a:pt x="3263414" y="3619500"/>
                </a:lnTo>
                <a:lnTo>
                  <a:pt x="3298561" y="3594100"/>
                </a:lnTo>
                <a:lnTo>
                  <a:pt x="3333061" y="3556000"/>
                </a:lnTo>
                <a:lnTo>
                  <a:pt x="3366903" y="3530600"/>
                </a:lnTo>
                <a:lnTo>
                  <a:pt x="3400073" y="3505200"/>
                </a:lnTo>
                <a:lnTo>
                  <a:pt x="3432559" y="3467100"/>
                </a:lnTo>
                <a:lnTo>
                  <a:pt x="3464348" y="3441700"/>
                </a:lnTo>
                <a:lnTo>
                  <a:pt x="3495429" y="3403600"/>
                </a:lnTo>
                <a:lnTo>
                  <a:pt x="3525787" y="3365500"/>
                </a:lnTo>
                <a:lnTo>
                  <a:pt x="3555410" y="3340100"/>
                </a:lnTo>
                <a:lnTo>
                  <a:pt x="3584286" y="3302000"/>
                </a:lnTo>
                <a:lnTo>
                  <a:pt x="3612402" y="3263900"/>
                </a:lnTo>
                <a:lnTo>
                  <a:pt x="3639746" y="3238500"/>
                </a:lnTo>
                <a:lnTo>
                  <a:pt x="3666304" y="3200400"/>
                </a:lnTo>
                <a:lnTo>
                  <a:pt x="3692064" y="3162300"/>
                </a:lnTo>
                <a:lnTo>
                  <a:pt x="3717014" y="3124200"/>
                </a:lnTo>
                <a:lnTo>
                  <a:pt x="3741140" y="3086100"/>
                </a:lnTo>
                <a:lnTo>
                  <a:pt x="3764430" y="3048000"/>
                </a:lnTo>
                <a:lnTo>
                  <a:pt x="3786872" y="3009900"/>
                </a:lnTo>
                <a:lnTo>
                  <a:pt x="3808452" y="2959100"/>
                </a:lnTo>
                <a:lnTo>
                  <a:pt x="3829158" y="2921000"/>
                </a:lnTo>
                <a:lnTo>
                  <a:pt x="3848978" y="2882900"/>
                </a:lnTo>
                <a:lnTo>
                  <a:pt x="3867898" y="2844800"/>
                </a:lnTo>
                <a:lnTo>
                  <a:pt x="3885906" y="2806700"/>
                </a:lnTo>
                <a:lnTo>
                  <a:pt x="3902990" y="2755900"/>
                </a:lnTo>
                <a:lnTo>
                  <a:pt x="3919137" y="2717800"/>
                </a:lnTo>
                <a:lnTo>
                  <a:pt x="3934333" y="2667000"/>
                </a:lnTo>
                <a:lnTo>
                  <a:pt x="3948567" y="2628900"/>
                </a:lnTo>
                <a:lnTo>
                  <a:pt x="3961826" y="2578100"/>
                </a:lnTo>
                <a:lnTo>
                  <a:pt x="3974097" y="2540000"/>
                </a:lnTo>
                <a:lnTo>
                  <a:pt x="3985367" y="2489200"/>
                </a:lnTo>
                <a:lnTo>
                  <a:pt x="3995624" y="2451100"/>
                </a:lnTo>
                <a:lnTo>
                  <a:pt x="4004855" y="2400300"/>
                </a:lnTo>
                <a:lnTo>
                  <a:pt x="4013047" y="2362200"/>
                </a:lnTo>
                <a:lnTo>
                  <a:pt x="4020189" y="2311400"/>
                </a:lnTo>
                <a:lnTo>
                  <a:pt x="4026266" y="2260600"/>
                </a:lnTo>
                <a:lnTo>
                  <a:pt x="4031267" y="2222500"/>
                </a:lnTo>
                <a:lnTo>
                  <a:pt x="4035178" y="2171700"/>
                </a:lnTo>
                <a:lnTo>
                  <a:pt x="4037988" y="2120900"/>
                </a:lnTo>
                <a:lnTo>
                  <a:pt x="4039683" y="2070100"/>
                </a:lnTo>
                <a:lnTo>
                  <a:pt x="4040251" y="2019300"/>
                </a:lnTo>
                <a:lnTo>
                  <a:pt x="4039683" y="1981200"/>
                </a:lnTo>
                <a:lnTo>
                  <a:pt x="4037988" y="1930400"/>
                </a:lnTo>
                <a:lnTo>
                  <a:pt x="4035178" y="1879600"/>
                </a:lnTo>
                <a:lnTo>
                  <a:pt x="4031267" y="1828800"/>
                </a:lnTo>
                <a:lnTo>
                  <a:pt x="4026266" y="1790700"/>
                </a:lnTo>
                <a:lnTo>
                  <a:pt x="4020189" y="1739900"/>
                </a:lnTo>
                <a:lnTo>
                  <a:pt x="4013047" y="1689100"/>
                </a:lnTo>
                <a:lnTo>
                  <a:pt x="4004855" y="1651000"/>
                </a:lnTo>
                <a:lnTo>
                  <a:pt x="3995624" y="1600200"/>
                </a:lnTo>
                <a:lnTo>
                  <a:pt x="3985367" y="1549400"/>
                </a:lnTo>
                <a:lnTo>
                  <a:pt x="3974097" y="1511300"/>
                </a:lnTo>
                <a:lnTo>
                  <a:pt x="3961826" y="1460500"/>
                </a:lnTo>
                <a:lnTo>
                  <a:pt x="3948567" y="1422400"/>
                </a:lnTo>
                <a:lnTo>
                  <a:pt x="3934333" y="1371600"/>
                </a:lnTo>
                <a:lnTo>
                  <a:pt x="3919137" y="1333500"/>
                </a:lnTo>
                <a:lnTo>
                  <a:pt x="3902990" y="1295400"/>
                </a:lnTo>
                <a:lnTo>
                  <a:pt x="3885906" y="1244600"/>
                </a:lnTo>
                <a:lnTo>
                  <a:pt x="3867898" y="1206500"/>
                </a:lnTo>
                <a:lnTo>
                  <a:pt x="3848978" y="1168400"/>
                </a:lnTo>
                <a:lnTo>
                  <a:pt x="3829158" y="1130300"/>
                </a:lnTo>
                <a:lnTo>
                  <a:pt x="3808452" y="1079500"/>
                </a:lnTo>
                <a:lnTo>
                  <a:pt x="3786872" y="1041400"/>
                </a:lnTo>
                <a:lnTo>
                  <a:pt x="3764430" y="1003300"/>
                </a:lnTo>
                <a:lnTo>
                  <a:pt x="3741140" y="965200"/>
                </a:lnTo>
                <a:lnTo>
                  <a:pt x="3717014" y="927100"/>
                </a:lnTo>
                <a:lnTo>
                  <a:pt x="3692064" y="889000"/>
                </a:lnTo>
                <a:lnTo>
                  <a:pt x="3666304" y="850900"/>
                </a:lnTo>
                <a:lnTo>
                  <a:pt x="3639746" y="812800"/>
                </a:lnTo>
                <a:lnTo>
                  <a:pt x="3612402" y="787400"/>
                </a:lnTo>
                <a:lnTo>
                  <a:pt x="3584286" y="749300"/>
                </a:lnTo>
                <a:lnTo>
                  <a:pt x="3555410" y="711200"/>
                </a:lnTo>
                <a:lnTo>
                  <a:pt x="3525787" y="673100"/>
                </a:lnTo>
                <a:lnTo>
                  <a:pt x="3495429" y="647700"/>
                </a:lnTo>
                <a:lnTo>
                  <a:pt x="3464348" y="609600"/>
                </a:lnTo>
                <a:lnTo>
                  <a:pt x="3432559" y="584200"/>
                </a:lnTo>
                <a:lnTo>
                  <a:pt x="3400073" y="546100"/>
                </a:lnTo>
                <a:lnTo>
                  <a:pt x="3366903" y="520700"/>
                </a:lnTo>
                <a:lnTo>
                  <a:pt x="3333061" y="495300"/>
                </a:lnTo>
                <a:lnTo>
                  <a:pt x="3298561" y="457200"/>
                </a:lnTo>
                <a:lnTo>
                  <a:pt x="3263414" y="431800"/>
                </a:lnTo>
                <a:lnTo>
                  <a:pt x="3227635" y="406400"/>
                </a:lnTo>
                <a:lnTo>
                  <a:pt x="3191234" y="381000"/>
                </a:lnTo>
                <a:lnTo>
                  <a:pt x="3154226" y="355600"/>
                </a:lnTo>
                <a:lnTo>
                  <a:pt x="3116622" y="330200"/>
                </a:lnTo>
                <a:lnTo>
                  <a:pt x="3039679" y="279400"/>
                </a:lnTo>
                <a:lnTo>
                  <a:pt x="3000365" y="254000"/>
                </a:lnTo>
                <a:lnTo>
                  <a:pt x="2960506" y="241300"/>
                </a:lnTo>
                <a:lnTo>
                  <a:pt x="2879205" y="190500"/>
                </a:lnTo>
                <a:lnTo>
                  <a:pt x="2795876" y="165100"/>
                </a:lnTo>
                <a:lnTo>
                  <a:pt x="2753484" y="139700"/>
                </a:lnTo>
                <a:lnTo>
                  <a:pt x="2444320" y="50800"/>
                </a:lnTo>
                <a:lnTo>
                  <a:pt x="2398532" y="38100"/>
                </a:lnTo>
                <a:close/>
              </a:path>
              <a:path w="4040504" h="4038600">
                <a:moveTo>
                  <a:pt x="2259013" y="12700"/>
                </a:moveTo>
                <a:lnTo>
                  <a:pt x="1781112" y="12700"/>
                </a:lnTo>
                <a:lnTo>
                  <a:pt x="1687751" y="38100"/>
                </a:lnTo>
                <a:lnTo>
                  <a:pt x="2352376" y="38100"/>
                </a:lnTo>
                <a:lnTo>
                  <a:pt x="2259013" y="12700"/>
                </a:lnTo>
                <a:close/>
              </a:path>
              <a:path w="4040504" h="4038600">
                <a:moveTo>
                  <a:pt x="2068435" y="0"/>
                </a:moveTo>
                <a:lnTo>
                  <a:pt x="1971688" y="0"/>
                </a:lnTo>
                <a:lnTo>
                  <a:pt x="1923594" y="12700"/>
                </a:lnTo>
                <a:lnTo>
                  <a:pt x="2116529" y="12700"/>
                </a:lnTo>
                <a:lnTo>
                  <a:pt x="2068435" y="0"/>
                </a:lnTo>
                <a:close/>
              </a:path>
            </a:pathLst>
          </a:custGeom>
          <a:solidFill>
            <a:srgbClr val="6FAC4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1865" y="2651125"/>
            <a:ext cx="4040504" cy="4040504"/>
          </a:xfrm>
          <a:custGeom>
            <a:avLst/>
            <a:gdLst/>
            <a:ahLst/>
            <a:cxnLst/>
            <a:rect l="l" t="t" r="r" b="b"/>
            <a:pathLst>
              <a:path w="4040504" h="4040504">
                <a:moveTo>
                  <a:pt x="0" y="2020062"/>
                </a:moveTo>
                <a:lnTo>
                  <a:pt x="567" y="1971688"/>
                </a:lnTo>
                <a:lnTo>
                  <a:pt x="2262" y="1923594"/>
                </a:lnTo>
                <a:lnTo>
                  <a:pt x="5071" y="1875791"/>
                </a:lnTo>
                <a:lnTo>
                  <a:pt x="8982" y="1828293"/>
                </a:lnTo>
                <a:lnTo>
                  <a:pt x="13982" y="1781112"/>
                </a:lnTo>
                <a:lnTo>
                  <a:pt x="20059" y="1734260"/>
                </a:lnTo>
                <a:lnTo>
                  <a:pt x="27199" y="1687751"/>
                </a:lnTo>
                <a:lnTo>
                  <a:pt x="35390" y="1641596"/>
                </a:lnTo>
                <a:lnTo>
                  <a:pt x="44620" y="1595809"/>
                </a:lnTo>
                <a:lnTo>
                  <a:pt x="54876" y="1550403"/>
                </a:lnTo>
                <a:lnTo>
                  <a:pt x="66145" y="1505389"/>
                </a:lnTo>
                <a:lnTo>
                  <a:pt x="78414" y="1460781"/>
                </a:lnTo>
                <a:lnTo>
                  <a:pt x="91671" y="1416591"/>
                </a:lnTo>
                <a:lnTo>
                  <a:pt x="105903" y="1372831"/>
                </a:lnTo>
                <a:lnTo>
                  <a:pt x="121098" y="1329516"/>
                </a:lnTo>
                <a:lnTo>
                  <a:pt x="137242" y="1286656"/>
                </a:lnTo>
                <a:lnTo>
                  <a:pt x="154324" y="1244266"/>
                </a:lnTo>
                <a:lnTo>
                  <a:pt x="172330" y="1202357"/>
                </a:lnTo>
                <a:lnTo>
                  <a:pt x="191249" y="1160942"/>
                </a:lnTo>
                <a:lnTo>
                  <a:pt x="211066" y="1120034"/>
                </a:lnTo>
                <a:lnTo>
                  <a:pt x="231770" y="1079645"/>
                </a:lnTo>
                <a:lnTo>
                  <a:pt x="253348" y="1039789"/>
                </a:lnTo>
                <a:lnTo>
                  <a:pt x="275787" y="1000477"/>
                </a:lnTo>
                <a:lnTo>
                  <a:pt x="299075" y="961723"/>
                </a:lnTo>
                <a:lnTo>
                  <a:pt x="323198" y="923539"/>
                </a:lnTo>
                <a:lnTo>
                  <a:pt x="348145" y="885938"/>
                </a:lnTo>
                <a:lnTo>
                  <a:pt x="373903" y="848932"/>
                </a:lnTo>
                <a:lnTo>
                  <a:pt x="400458" y="812534"/>
                </a:lnTo>
                <a:lnTo>
                  <a:pt x="427799" y="776757"/>
                </a:lnTo>
                <a:lnTo>
                  <a:pt x="455912" y="741613"/>
                </a:lnTo>
                <a:lnTo>
                  <a:pt x="484786" y="707116"/>
                </a:lnTo>
                <a:lnTo>
                  <a:pt x="514407" y="673277"/>
                </a:lnTo>
                <a:lnTo>
                  <a:pt x="544762" y="640110"/>
                </a:lnTo>
                <a:lnTo>
                  <a:pt x="575839" y="607626"/>
                </a:lnTo>
                <a:lnTo>
                  <a:pt x="607626" y="575839"/>
                </a:lnTo>
                <a:lnTo>
                  <a:pt x="640110" y="544762"/>
                </a:lnTo>
                <a:lnTo>
                  <a:pt x="673277" y="514407"/>
                </a:lnTo>
                <a:lnTo>
                  <a:pt x="707116" y="484786"/>
                </a:lnTo>
                <a:lnTo>
                  <a:pt x="741613" y="455912"/>
                </a:lnTo>
                <a:lnTo>
                  <a:pt x="776757" y="427799"/>
                </a:lnTo>
                <a:lnTo>
                  <a:pt x="812534" y="400458"/>
                </a:lnTo>
                <a:lnTo>
                  <a:pt x="848932" y="373903"/>
                </a:lnTo>
                <a:lnTo>
                  <a:pt x="885938" y="348145"/>
                </a:lnTo>
                <a:lnTo>
                  <a:pt x="923539" y="323198"/>
                </a:lnTo>
                <a:lnTo>
                  <a:pt x="961723" y="299075"/>
                </a:lnTo>
                <a:lnTo>
                  <a:pt x="1000477" y="275787"/>
                </a:lnTo>
                <a:lnTo>
                  <a:pt x="1039789" y="253348"/>
                </a:lnTo>
                <a:lnTo>
                  <a:pt x="1079645" y="231770"/>
                </a:lnTo>
                <a:lnTo>
                  <a:pt x="1120034" y="211066"/>
                </a:lnTo>
                <a:lnTo>
                  <a:pt x="1160942" y="191249"/>
                </a:lnTo>
                <a:lnTo>
                  <a:pt x="1202357" y="172330"/>
                </a:lnTo>
                <a:lnTo>
                  <a:pt x="1244266" y="154324"/>
                </a:lnTo>
                <a:lnTo>
                  <a:pt x="1286656" y="137242"/>
                </a:lnTo>
                <a:lnTo>
                  <a:pt x="1329516" y="121098"/>
                </a:lnTo>
                <a:lnTo>
                  <a:pt x="1372831" y="105903"/>
                </a:lnTo>
                <a:lnTo>
                  <a:pt x="1416591" y="91671"/>
                </a:lnTo>
                <a:lnTo>
                  <a:pt x="1460781" y="78414"/>
                </a:lnTo>
                <a:lnTo>
                  <a:pt x="1505389" y="66145"/>
                </a:lnTo>
                <a:lnTo>
                  <a:pt x="1550403" y="54876"/>
                </a:lnTo>
                <a:lnTo>
                  <a:pt x="1595809" y="44620"/>
                </a:lnTo>
                <a:lnTo>
                  <a:pt x="1641596" y="35390"/>
                </a:lnTo>
                <a:lnTo>
                  <a:pt x="1687751" y="27199"/>
                </a:lnTo>
                <a:lnTo>
                  <a:pt x="1734260" y="20059"/>
                </a:lnTo>
                <a:lnTo>
                  <a:pt x="1781112" y="13982"/>
                </a:lnTo>
                <a:lnTo>
                  <a:pt x="1828293" y="8982"/>
                </a:lnTo>
                <a:lnTo>
                  <a:pt x="1875791" y="5071"/>
                </a:lnTo>
                <a:lnTo>
                  <a:pt x="1923594" y="2262"/>
                </a:lnTo>
                <a:lnTo>
                  <a:pt x="1971688" y="567"/>
                </a:lnTo>
                <a:lnTo>
                  <a:pt x="2020062" y="0"/>
                </a:lnTo>
                <a:lnTo>
                  <a:pt x="2068435" y="567"/>
                </a:lnTo>
                <a:lnTo>
                  <a:pt x="2116529" y="2262"/>
                </a:lnTo>
                <a:lnTo>
                  <a:pt x="2164332" y="5071"/>
                </a:lnTo>
                <a:lnTo>
                  <a:pt x="2211831" y="8982"/>
                </a:lnTo>
                <a:lnTo>
                  <a:pt x="2259013" y="13982"/>
                </a:lnTo>
                <a:lnTo>
                  <a:pt x="2305866" y="20059"/>
                </a:lnTo>
                <a:lnTo>
                  <a:pt x="2352376" y="27199"/>
                </a:lnTo>
                <a:lnTo>
                  <a:pt x="2398532" y="35390"/>
                </a:lnTo>
                <a:lnTo>
                  <a:pt x="2444320" y="44620"/>
                </a:lnTo>
                <a:lnTo>
                  <a:pt x="2489728" y="54876"/>
                </a:lnTo>
                <a:lnTo>
                  <a:pt x="2534743" y="66145"/>
                </a:lnTo>
                <a:lnTo>
                  <a:pt x="2579353" y="78414"/>
                </a:lnTo>
                <a:lnTo>
                  <a:pt x="2623544" y="91671"/>
                </a:lnTo>
                <a:lnTo>
                  <a:pt x="2667305" y="105903"/>
                </a:lnTo>
                <a:lnTo>
                  <a:pt x="2710623" y="121098"/>
                </a:lnTo>
                <a:lnTo>
                  <a:pt x="2753484" y="137242"/>
                </a:lnTo>
                <a:lnTo>
                  <a:pt x="2795876" y="154324"/>
                </a:lnTo>
                <a:lnTo>
                  <a:pt x="2837788" y="172330"/>
                </a:lnTo>
                <a:lnTo>
                  <a:pt x="2879205" y="191249"/>
                </a:lnTo>
                <a:lnTo>
                  <a:pt x="2920115" y="211066"/>
                </a:lnTo>
                <a:lnTo>
                  <a:pt x="2960506" y="231770"/>
                </a:lnTo>
                <a:lnTo>
                  <a:pt x="3000365" y="253348"/>
                </a:lnTo>
                <a:lnTo>
                  <a:pt x="3039679" y="275787"/>
                </a:lnTo>
                <a:lnTo>
                  <a:pt x="3078435" y="299075"/>
                </a:lnTo>
                <a:lnTo>
                  <a:pt x="3116622" y="323198"/>
                </a:lnTo>
                <a:lnTo>
                  <a:pt x="3154226" y="348145"/>
                </a:lnTo>
                <a:lnTo>
                  <a:pt x="3191234" y="373903"/>
                </a:lnTo>
                <a:lnTo>
                  <a:pt x="3227635" y="400458"/>
                </a:lnTo>
                <a:lnTo>
                  <a:pt x="3263414" y="427799"/>
                </a:lnTo>
                <a:lnTo>
                  <a:pt x="3298561" y="455912"/>
                </a:lnTo>
                <a:lnTo>
                  <a:pt x="3333061" y="484786"/>
                </a:lnTo>
                <a:lnTo>
                  <a:pt x="3366903" y="514407"/>
                </a:lnTo>
                <a:lnTo>
                  <a:pt x="3400073" y="544762"/>
                </a:lnTo>
                <a:lnTo>
                  <a:pt x="3432559" y="575839"/>
                </a:lnTo>
                <a:lnTo>
                  <a:pt x="3464348" y="607626"/>
                </a:lnTo>
                <a:lnTo>
                  <a:pt x="3495429" y="640110"/>
                </a:lnTo>
                <a:lnTo>
                  <a:pt x="3525787" y="673277"/>
                </a:lnTo>
                <a:lnTo>
                  <a:pt x="3555410" y="707116"/>
                </a:lnTo>
                <a:lnTo>
                  <a:pt x="3584286" y="741613"/>
                </a:lnTo>
                <a:lnTo>
                  <a:pt x="3612402" y="776757"/>
                </a:lnTo>
                <a:lnTo>
                  <a:pt x="3639746" y="812534"/>
                </a:lnTo>
                <a:lnTo>
                  <a:pt x="3666304" y="848932"/>
                </a:lnTo>
                <a:lnTo>
                  <a:pt x="3692064" y="885938"/>
                </a:lnTo>
                <a:lnTo>
                  <a:pt x="3717014" y="923539"/>
                </a:lnTo>
                <a:lnTo>
                  <a:pt x="3741140" y="961723"/>
                </a:lnTo>
                <a:lnTo>
                  <a:pt x="3764430" y="1000477"/>
                </a:lnTo>
                <a:lnTo>
                  <a:pt x="3786872" y="1039789"/>
                </a:lnTo>
                <a:lnTo>
                  <a:pt x="3808452" y="1079645"/>
                </a:lnTo>
                <a:lnTo>
                  <a:pt x="3829158" y="1120034"/>
                </a:lnTo>
                <a:lnTo>
                  <a:pt x="3848978" y="1160942"/>
                </a:lnTo>
                <a:lnTo>
                  <a:pt x="3867898" y="1202357"/>
                </a:lnTo>
                <a:lnTo>
                  <a:pt x="3885906" y="1244266"/>
                </a:lnTo>
                <a:lnTo>
                  <a:pt x="3902990" y="1286656"/>
                </a:lnTo>
                <a:lnTo>
                  <a:pt x="3919137" y="1329516"/>
                </a:lnTo>
                <a:lnTo>
                  <a:pt x="3934333" y="1372831"/>
                </a:lnTo>
                <a:lnTo>
                  <a:pt x="3948567" y="1416591"/>
                </a:lnTo>
                <a:lnTo>
                  <a:pt x="3961826" y="1460781"/>
                </a:lnTo>
                <a:lnTo>
                  <a:pt x="3974097" y="1505389"/>
                </a:lnTo>
                <a:lnTo>
                  <a:pt x="3985367" y="1550403"/>
                </a:lnTo>
                <a:lnTo>
                  <a:pt x="3995624" y="1595809"/>
                </a:lnTo>
                <a:lnTo>
                  <a:pt x="4004855" y="1641596"/>
                </a:lnTo>
                <a:lnTo>
                  <a:pt x="4013047" y="1687751"/>
                </a:lnTo>
                <a:lnTo>
                  <a:pt x="4020189" y="1734260"/>
                </a:lnTo>
                <a:lnTo>
                  <a:pt x="4026266" y="1781112"/>
                </a:lnTo>
                <a:lnTo>
                  <a:pt x="4031267" y="1828293"/>
                </a:lnTo>
                <a:lnTo>
                  <a:pt x="4035178" y="1875791"/>
                </a:lnTo>
                <a:lnTo>
                  <a:pt x="4037988" y="1923594"/>
                </a:lnTo>
                <a:lnTo>
                  <a:pt x="4039683" y="1971688"/>
                </a:lnTo>
                <a:lnTo>
                  <a:pt x="4040251" y="2020062"/>
                </a:lnTo>
                <a:lnTo>
                  <a:pt x="4039683" y="2068434"/>
                </a:lnTo>
                <a:lnTo>
                  <a:pt x="4037988" y="2116528"/>
                </a:lnTo>
                <a:lnTo>
                  <a:pt x="4035178" y="2164330"/>
                </a:lnTo>
                <a:lnTo>
                  <a:pt x="4031267" y="2211828"/>
                </a:lnTo>
                <a:lnTo>
                  <a:pt x="4026266" y="2259010"/>
                </a:lnTo>
                <a:lnTo>
                  <a:pt x="4020189" y="2305861"/>
                </a:lnTo>
                <a:lnTo>
                  <a:pt x="4013047" y="2352371"/>
                </a:lnTo>
                <a:lnTo>
                  <a:pt x="4004855" y="2398526"/>
                </a:lnTo>
                <a:lnTo>
                  <a:pt x="3995624" y="2444313"/>
                </a:lnTo>
                <a:lnTo>
                  <a:pt x="3985367" y="2489720"/>
                </a:lnTo>
                <a:lnTo>
                  <a:pt x="3974097" y="2534734"/>
                </a:lnTo>
                <a:lnTo>
                  <a:pt x="3961826" y="2579343"/>
                </a:lnTo>
                <a:lnTo>
                  <a:pt x="3948567" y="2623534"/>
                </a:lnTo>
                <a:lnTo>
                  <a:pt x="3934333" y="2667293"/>
                </a:lnTo>
                <a:lnTo>
                  <a:pt x="3919137" y="2710610"/>
                </a:lnTo>
                <a:lnTo>
                  <a:pt x="3902990" y="2753470"/>
                </a:lnTo>
                <a:lnTo>
                  <a:pt x="3885906" y="2795861"/>
                </a:lnTo>
                <a:lnTo>
                  <a:pt x="3867898" y="2837771"/>
                </a:lnTo>
                <a:lnTo>
                  <a:pt x="3848978" y="2879187"/>
                </a:lnTo>
                <a:lnTo>
                  <a:pt x="3829158" y="2920096"/>
                </a:lnTo>
                <a:lnTo>
                  <a:pt x="3808452" y="2960486"/>
                </a:lnTo>
                <a:lnTo>
                  <a:pt x="3786872" y="3000344"/>
                </a:lnTo>
                <a:lnTo>
                  <a:pt x="3764430" y="3039657"/>
                </a:lnTo>
                <a:lnTo>
                  <a:pt x="3741140" y="3078412"/>
                </a:lnTo>
                <a:lnTo>
                  <a:pt x="3717014" y="3116597"/>
                </a:lnTo>
                <a:lnTo>
                  <a:pt x="3692064" y="3154200"/>
                </a:lnTo>
                <a:lnTo>
                  <a:pt x="3666304" y="3191207"/>
                </a:lnTo>
                <a:lnTo>
                  <a:pt x="3639746" y="3227606"/>
                </a:lnTo>
                <a:lnTo>
                  <a:pt x="3612402" y="3263385"/>
                </a:lnTo>
                <a:lnTo>
                  <a:pt x="3584286" y="3298530"/>
                </a:lnTo>
                <a:lnTo>
                  <a:pt x="3555410" y="3333029"/>
                </a:lnTo>
                <a:lnTo>
                  <a:pt x="3525787" y="3366869"/>
                </a:lnTo>
                <a:lnTo>
                  <a:pt x="3495429" y="3400038"/>
                </a:lnTo>
                <a:lnTo>
                  <a:pt x="3464348" y="3432523"/>
                </a:lnTo>
                <a:lnTo>
                  <a:pt x="3432559" y="3464311"/>
                </a:lnTo>
                <a:lnTo>
                  <a:pt x="3400073" y="3495390"/>
                </a:lnTo>
                <a:lnTo>
                  <a:pt x="3366903" y="3525747"/>
                </a:lnTo>
                <a:lnTo>
                  <a:pt x="3333061" y="3555369"/>
                </a:lnTo>
                <a:lnTo>
                  <a:pt x="3298561" y="3584244"/>
                </a:lnTo>
                <a:lnTo>
                  <a:pt x="3263414" y="3612359"/>
                </a:lnTo>
                <a:lnTo>
                  <a:pt x="3227635" y="3639702"/>
                </a:lnTo>
                <a:lnTo>
                  <a:pt x="3191234" y="3666259"/>
                </a:lnTo>
                <a:lnTo>
                  <a:pt x="3154226" y="3692018"/>
                </a:lnTo>
                <a:lnTo>
                  <a:pt x="3116622" y="3716966"/>
                </a:lnTo>
                <a:lnTo>
                  <a:pt x="3078435" y="3741091"/>
                </a:lnTo>
                <a:lnTo>
                  <a:pt x="3039679" y="3764380"/>
                </a:lnTo>
                <a:lnTo>
                  <a:pt x="3000365" y="3786821"/>
                </a:lnTo>
                <a:lnTo>
                  <a:pt x="2960506" y="3808400"/>
                </a:lnTo>
                <a:lnTo>
                  <a:pt x="2920115" y="3829105"/>
                </a:lnTo>
                <a:lnTo>
                  <a:pt x="2879205" y="3848924"/>
                </a:lnTo>
                <a:lnTo>
                  <a:pt x="2837788" y="3867843"/>
                </a:lnTo>
                <a:lnTo>
                  <a:pt x="2795876" y="3885851"/>
                </a:lnTo>
                <a:lnTo>
                  <a:pt x="2753484" y="3902934"/>
                </a:lnTo>
                <a:lnTo>
                  <a:pt x="2710623" y="3919080"/>
                </a:lnTo>
                <a:lnTo>
                  <a:pt x="2667305" y="3934275"/>
                </a:lnTo>
                <a:lnTo>
                  <a:pt x="2623544" y="3948509"/>
                </a:lnTo>
                <a:lnTo>
                  <a:pt x="2579353" y="3961767"/>
                </a:lnTo>
                <a:lnTo>
                  <a:pt x="2534743" y="3974037"/>
                </a:lnTo>
                <a:lnTo>
                  <a:pt x="2489728" y="3985306"/>
                </a:lnTo>
                <a:lnTo>
                  <a:pt x="2444320" y="3995563"/>
                </a:lnTo>
                <a:lnTo>
                  <a:pt x="2398532" y="4004793"/>
                </a:lnTo>
                <a:lnTo>
                  <a:pt x="2352376" y="4012985"/>
                </a:lnTo>
                <a:lnTo>
                  <a:pt x="2305866" y="4020126"/>
                </a:lnTo>
                <a:lnTo>
                  <a:pt x="2259013" y="4026203"/>
                </a:lnTo>
                <a:lnTo>
                  <a:pt x="2211831" y="4031204"/>
                </a:lnTo>
                <a:lnTo>
                  <a:pt x="2164332" y="4035115"/>
                </a:lnTo>
                <a:lnTo>
                  <a:pt x="2116529" y="4037924"/>
                </a:lnTo>
                <a:lnTo>
                  <a:pt x="2068435" y="4039619"/>
                </a:lnTo>
                <a:lnTo>
                  <a:pt x="2020062" y="4040187"/>
                </a:lnTo>
                <a:lnTo>
                  <a:pt x="1971688" y="4039619"/>
                </a:lnTo>
                <a:lnTo>
                  <a:pt x="1923594" y="4037924"/>
                </a:lnTo>
                <a:lnTo>
                  <a:pt x="1875791" y="4035115"/>
                </a:lnTo>
                <a:lnTo>
                  <a:pt x="1828293" y="4031204"/>
                </a:lnTo>
                <a:lnTo>
                  <a:pt x="1781112" y="4026203"/>
                </a:lnTo>
                <a:lnTo>
                  <a:pt x="1734260" y="4020126"/>
                </a:lnTo>
                <a:lnTo>
                  <a:pt x="1687751" y="4012985"/>
                </a:lnTo>
                <a:lnTo>
                  <a:pt x="1641596" y="4004793"/>
                </a:lnTo>
                <a:lnTo>
                  <a:pt x="1595809" y="3995563"/>
                </a:lnTo>
                <a:lnTo>
                  <a:pt x="1550403" y="3985306"/>
                </a:lnTo>
                <a:lnTo>
                  <a:pt x="1505389" y="3974037"/>
                </a:lnTo>
                <a:lnTo>
                  <a:pt x="1460781" y="3961767"/>
                </a:lnTo>
                <a:lnTo>
                  <a:pt x="1416591" y="3948509"/>
                </a:lnTo>
                <a:lnTo>
                  <a:pt x="1372831" y="3934275"/>
                </a:lnTo>
                <a:lnTo>
                  <a:pt x="1329516" y="3919080"/>
                </a:lnTo>
                <a:lnTo>
                  <a:pt x="1286656" y="3902934"/>
                </a:lnTo>
                <a:lnTo>
                  <a:pt x="1244266" y="3885851"/>
                </a:lnTo>
                <a:lnTo>
                  <a:pt x="1202357" y="3867843"/>
                </a:lnTo>
                <a:lnTo>
                  <a:pt x="1160942" y="3848924"/>
                </a:lnTo>
                <a:lnTo>
                  <a:pt x="1120034" y="3829105"/>
                </a:lnTo>
                <a:lnTo>
                  <a:pt x="1079645" y="3808400"/>
                </a:lnTo>
                <a:lnTo>
                  <a:pt x="1039789" y="3786821"/>
                </a:lnTo>
                <a:lnTo>
                  <a:pt x="1000477" y="3764380"/>
                </a:lnTo>
                <a:lnTo>
                  <a:pt x="961723" y="3741091"/>
                </a:lnTo>
                <a:lnTo>
                  <a:pt x="923539" y="3716966"/>
                </a:lnTo>
                <a:lnTo>
                  <a:pt x="885938" y="3692018"/>
                </a:lnTo>
                <a:lnTo>
                  <a:pt x="848932" y="3666259"/>
                </a:lnTo>
                <a:lnTo>
                  <a:pt x="812534" y="3639702"/>
                </a:lnTo>
                <a:lnTo>
                  <a:pt x="776757" y="3612359"/>
                </a:lnTo>
                <a:lnTo>
                  <a:pt x="741613" y="3584244"/>
                </a:lnTo>
                <a:lnTo>
                  <a:pt x="707116" y="3555369"/>
                </a:lnTo>
                <a:lnTo>
                  <a:pt x="673277" y="3525747"/>
                </a:lnTo>
                <a:lnTo>
                  <a:pt x="640110" y="3495390"/>
                </a:lnTo>
                <a:lnTo>
                  <a:pt x="607626" y="3464311"/>
                </a:lnTo>
                <a:lnTo>
                  <a:pt x="575839" y="3432523"/>
                </a:lnTo>
                <a:lnTo>
                  <a:pt x="544762" y="3400038"/>
                </a:lnTo>
                <a:lnTo>
                  <a:pt x="514407" y="3366869"/>
                </a:lnTo>
                <a:lnTo>
                  <a:pt x="484786" y="3333029"/>
                </a:lnTo>
                <a:lnTo>
                  <a:pt x="455912" y="3298530"/>
                </a:lnTo>
                <a:lnTo>
                  <a:pt x="427799" y="3263385"/>
                </a:lnTo>
                <a:lnTo>
                  <a:pt x="400458" y="3227606"/>
                </a:lnTo>
                <a:lnTo>
                  <a:pt x="373903" y="3191207"/>
                </a:lnTo>
                <a:lnTo>
                  <a:pt x="348145" y="3154200"/>
                </a:lnTo>
                <a:lnTo>
                  <a:pt x="323198" y="3116597"/>
                </a:lnTo>
                <a:lnTo>
                  <a:pt x="299075" y="3078412"/>
                </a:lnTo>
                <a:lnTo>
                  <a:pt x="275787" y="3039657"/>
                </a:lnTo>
                <a:lnTo>
                  <a:pt x="253348" y="3000344"/>
                </a:lnTo>
                <a:lnTo>
                  <a:pt x="231770" y="2960486"/>
                </a:lnTo>
                <a:lnTo>
                  <a:pt x="211066" y="2920096"/>
                </a:lnTo>
                <a:lnTo>
                  <a:pt x="191249" y="2879187"/>
                </a:lnTo>
                <a:lnTo>
                  <a:pt x="172330" y="2837771"/>
                </a:lnTo>
                <a:lnTo>
                  <a:pt x="154324" y="2795861"/>
                </a:lnTo>
                <a:lnTo>
                  <a:pt x="137242" y="2753470"/>
                </a:lnTo>
                <a:lnTo>
                  <a:pt x="121098" y="2710610"/>
                </a:lnTo>
                <a:lnTo>
                  <a:pt x="105903" y="2667293"/>
                </a:lnTo>
                <a:lnTo>
                  <a:pt x="91671" y="2623534"/>
                </a:lnTo>
                <a:lnTo>
                  <a:pt x="78414" y="2579343"/>
                </a:lnTo>
                <a:lnTo>
                  <a:pt x="66145" y="2534734"/>
                </a:lnTo>
                <a:lnTo>
                  <a:pt x="54876" y="2489720"/>
                </a:lnTo>
                <a:lnTo>
                  <a:pt x="44620" y="2444313"/>
                </a:lnTo>
                <a:lnTo>
                  <a:pt x="35390" y="2398526"/>
                </a:lnTo>
                <a:lnTo>
                  <a:pt x="27199" y="2352371"/>
                </a:lnTo>
                <a:lnTo>
                  <a:pt x="20059" y="2305861"/>
                </a:lnTo>
                <a:lnTo>
                  <a:pt x="13982" y="2259010"/>
                </a:lnTo>
                <a:lnTo>
                  <a:pt x="8982" y="2211828"/>
                </a:lnTo>
                <a:lnTo>
                  <a:pt x="5071" y="2164330"/>
                </a:lnTo>
                <a:lnTo>
                  <a:pt x="2262" y="2116528"/>
                </a:lnTo>
                <a:lnTo>
                  <a:pt x="567" y="2068434"/>
                </a:lnTo>
                <a:lnTo>
                  <a:pt x="0" y="20200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34100" y="3616960"/>
            <a:ext cx="304165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对于实行后裔测定进 行遗传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估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种畜群 </a:t>
            </a:r>
            <a:r>
              <a:rPr lang="zh-CN"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如奶牛</a:t>
            </a:r>
            <a:r>
              <a:rPr lang="zh-CN"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与配公牛必 须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经过后裔测定，而 且产奶量、乳脂率、 外貌的育种值或选择 指数应高于母牛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一、遵守选配原则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4335907" y="1298193"/>
            <a:ext cx="341947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EC7C3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80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、公畜等级高于母畜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0279" y="3264534"/>
            <a:ext cx="181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毛短</a:t>
            </a:r>
            <a:r>
              <a:rPr sz="24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×毛短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2740279" y="4361764"/>
            <a:ext cx="1819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凸背</a:t>
            </a:r>
            <a:r>
              <a:rPr sz="24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×</a:t>
            </a:r>
            <a:r>
              <a:rPr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凹背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7377" y="3241167"/>
            <a:ext cx="514350" cy="327025"/>
          </a:xfrm>
          <a:custGeom>
            <a:avLst/>
            <a:gdLst/>
            <a:ahLst/>
            <a:cxnLst/>
            <a:rect l="l" t="t" r="r" b="b"/>
            <a:pathLst>
              <a:path w="514350" h="327025">
                <a:moveTo>
                  <a:pt x="514350" y="0"/>
                </a:moveTo>
                <a:lnTo>
                  <a:pt x="0" y="326644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4527" y="3241167"/>
            <a:ext cx="433705" cy="327025"/>
          </a:xfrm>
          <a:custGeom>
            <a:avLst/>
            <a:gdLst/>
            <a:ahLst/>
            <a:cxnLst/>
            <a:rect l="l" t="t" r="r" b="b"/>
            <a:pathLst>
              <a:path w="433704" h="327025">
                <a:moveTo>
                  <a:pt x="0" y="0"/>
                </a:moveTo>
                <a:lnTo>
                  <a:pt x="433450" y="326644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5258" y="4474209"/>
            <a:ext cx="2418715" cy="180975"/>
          </a:xfrm>
          <a:custGeom>
            <a:avLst/>
            <a:gdLst/>
            <a:ahLst/>
            <a:cxnLst/>
            <a:rect l="l" t="t" r="r" b="b"/>
            <a:pathLst>
              <a:path w="2418715" h="180975">
                <a:moveTo>
                  <a:pt x="2237486" y="0"/>
                </a:moveTo>
                <a:lnTo>
                  <a:pt x="2237486" y="180975"/>
                </a:lnTo>
                <a:lnTo>
                  <a:pt x="2358051" y="120650"/>
                </a:lnTo>
                <a:lnTo>
                  <a:pt x="2267712" y="120650"/>
                </a:lnTo>
                <a:lnTo>
                  <a:pt x="2267712" y="60325"/>
                </a:lnTo>
                <a:lnTo>
                  <a:pt x="2358220" y="60325"/>
                </a:lnTo>
                <a:lnTo>
                  <a:pt x="2237486" y="0"/>
                </a:lnTo>
                <a:close/>
              </a:path>
              <a:path w="2418715" h="180975">
                <a:moveTo>
                  <a:pt x="2237486" y="60325"/>
                </a:moveTo>
                <a:lnTo>
                  <a:pt x="0" y="60325"/>
                </a:lnTo>
                <a:lnTo>
                  <a:pt x="0" y="120650"/>
                </a:lnTo>
                <a:lnTo>
                  <a:pt x="2237486" y="120650"/>
                </a:lnTo>
                <a:lnTo>
                  <a:pt x="2237486" y="60325"/>
                </a:lnTo>
                <a:close/>
              </a:path>
              <a:path w="2418715" h="180975">
                <a:moveTo>
                  <a:pt x="2358220" y="60325"/>
                </a:moveTo>
                <a:lnTo>
                  <a:pt x="2267712" y="60325"/>
                </a:lnTo>
                <a:lnTo>
                  <a:pt x="2267712" y="120650"/>
                </a:lnTo>
                <a:lnTo>
                  <a:pt x="2358051" y="120650"/>
                </a:lnTo>
                <a:lnTo>
                  <a:pt x="2418461" y="90423"/>
                </a:lnTo>
                <a:lnTo>
                  <a:pt x="2358220" y="60325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7377" y="4125721"/>
            <a:ext cx="514350" cy="327025"/>
          </a:xfrm>
          <a:custGeom>
            <a:avLst/>
            <a:gdLst/>
            <a:ahLst/>
            <a:cxnLst/>
            <a:rect l="l" t="t" r="r" b="b"/>
            <a:pathLst>
              <a:path w="514350" h="327025">
                <a:moveTo>
                  <a:pt x="514350" y="0"/>
                </a:moveTo>
                <a:lnTo>
                  <a:pt x="0" y="326644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4527" y="4125721"/>
            <a:ext cx="433705" cy="327025"/>
          </a:xfrm>
          <a:custGeom>
            <a:avLst/>
            <a:gdLst/>
            <a:ahLst/>
            <a:cxnLst/>
            <a:rect l="l" t="t" r="r" b="b"/>
            <a:pathLst>
              <a:path w="433704" h="327025">
                <a:moveTo>
                  <a:pt x="0" y="0"/>
                </a:moveTo>
                <a:lnTo>
                  <a:pt x="433450" y="326644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03642" y="436156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背腰平直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309" y="313182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一、遵守选配原则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0" dirty="0">
                <a:solidFill>
                  <a:srgbClr val="EC7C30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800" b="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、相同或相反缺点的公母畜不能</a:t>
            </a:r>
            <a:r>
              <a:rPr sz="2800" b="0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配</a:t>
            </a:r>
            <a:r>
              <a:rPr sz="2800" b="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4814" y="3020314"/>
            <a:ext cx="6262370" cy="2505075"/>
          </a:xfrm>
          <a:custGeom>
            <a:avLst/>
            <a:gdLst/>
            <a:ahLst/>
            <a:cxnLst/>
            <a:rect l="l" t="t" r="r" b="b"/>
            <a:pathLst>
              <a:path w="6262370" h="2505075">
                <a:moveTo>
                  <a:pt x="6011814" y="1670050"/>
                </a:moveTo>
                <a:lnTo>
                  <a:pt x="2935478" y="1670050"/>
                </a:lnTo>
                <a:lnTo>
                  <a:pt x="2935478" y="1983105"/>
                </a:lnTo>
                <a:lnTo>
                  <a:pt x="2973240" y="2044759"/>
                </a:lnTo>
                <a:lnTo>
                  <a:pt x="3015606" y="2067357"/>
                </a:lnTo>
                <a:lnTo>
                  <a:pt x="3069329" y="2082177"/>
                </a:lnTo>
                <a:lnTo>
                  <a:pt x="3131185" y="2087499"/>
                </a:lnTo>
                <a:lnTo>
                  <a:pt x="5009895" y="2087499"/>
                </a:lnTo>
                <a:lnTo>
                  <a:pt x="5009895" y="2504948"/>
                </a:lnTo>
                <a:lnTo>
                  <a:pt x="6011814" y="1670050"/>
                </a:lnTo>
                <a:close/>
              </a:path>
              <a:path w="6262370" h="2505075">
                <a:moveTo>
                  <a:pt x="1252474" y="0"/>
                </a:moveTo>
                <a:lnTo>
                  <a:pt x="0" y="1043813"/>
                </a:lnTo>
                <a:lnTo>
                  <a:pt x="1252474" y="2087499"/>
                </a:lnTo>
                <a:lnTo>
                  <a:pt x="1252474" y="1670050"/>
                </a:lnTo>
                <a:lnTo>
                  <a:pt x="6011814" y="1670050"/>
                </a:lnTo>
                <a:lnTo>
                  <a:pt x="6262370" y="1461262"/>
                </a:lnTo>
                <a:lnTo>
                  <a:pt x="5510855" y="835025"/>
                </a:lnTo>
                <a:lnTo>
                  <a:pt x="3131185" y="835025"/>
                </a:lnTo>
                <a:lnTo>
                  <a:pt x="3069329" y="829703"/>
                </a:lnTo>
                <a:lnTo>
                  <a:pt x="3015606" y="814883"/>
                </a:lnTo>
                <a:lnTo>
                  <a:pt x="2973240" y="792285"/>
                </a:lnTo>
                <a:lnTo>
                  <a:pt x="2945456" y="763628"/>
                </a:lnTo>
                <a:lnTo>
                  <a:pt x="2935478" y="730631"/>
                </a:lnTo>
                <a:lnTo>
                  <a:pt x="2945456" y="697633"/>
                </a:lnTo>
                <a:lnTo>
                  <a:pt x="2973240" y="668976"/>
                </a:lnTo>
                <a:lnTo>
                  <a:pt x="3015606" y="646378"/>
                </a:lnTo>
                <a:lnTo>
                  <a:pt x="3069329" y="631558"/>
                </a:lnTo>
                <a:lnTo>
                  <a:pt x="3193040" y="620916"/>
                </a:lnTo>
                <a:lnTo>
                  <a:pt x="3246763" y="606103"/>
                </a:lnTo>
                <a:lnTo>
                  <a:pt x="3289129" y="583525"/>
                </a:lnTo>
                <a:lnTo>
                  <a:pt x="3316913" y="554905"/>
                </a:lnTo>
                <a:lnTo>
                  <a:pt x="3326892" y="521970"/>
                </a:lnTo>
                <a:lnTo>
                  <a:pt x="3316913" y="488972"/>
                </a:lnTo>
                <a:lnTo>
                  <a:pt x="3289129" y="460315"/>
                </a:lnTo>
                <a:lnTo>
                  <a:pt x="3246763" y="437717"/>
                </a:lnTo>
                <a:lnTo>
                  <a:pt x="3193040" y="422897"/>
                </a:lnTo>
                <a:lnTo>
                  <a:pt x="3131185" y="417575"/>
                </a:lnTo>
                <a:lnTo>
                  <a:pt x="1252474" y="417575"/>
                </a:lnTo>
                <a:lnTo>
                  <a:pt x="1252474" y="0"/>
                </a:lnTo>
                <a:close/>
              </a:path>
              <a:path w="6262370" h="2505075">
                <a:moveTo>
                  <a:pt x="5009895" y="417575"/>
                </a:moveTo>
                <a:lnTo>
                  <a:pt x="5009895" y="835025"/>
                </a:lnTo>
                <a:lnTo>
                  <a:pt x="5510855" y="835025"/>
                </a:lnTo>
                <a:lnTo>
                  <a:pt x="5009895" y="417575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5900292" y="3542284"/>
            <a:ext cx="391795" cy="313055"/>
          </a:xfrm>
          <a:custGeom>
            <a:avLst/>
            <a:gdLst/>
            <a:ahLst/>
            <a:cxnLst/>
            <a:rect l="l" t="t" r="r" b="b"/>
            <a:pathLst>
              <a:path w="391795" h="313054">
                <a:moveTo>
                  <a:pt x="391414" y="0"/>
                </a:moveTo>
                <a:lnTo>
                  <a:pt x="353651" y="61555"/>
                </a:lnTo>
                <a:lnTo>
                  <a:pt x="311285" y="84133"/>
                </a:lnTo>
                <a:lnTo>
                  <a:pt x="257562" y="98946"/>
                </a:lnTo>
                <a:lnTo>
                  <a:pt x="133851" y="109588"/>
                </a:lnTo>
                <a:lnTo>
                  <a:pt x="80128" y="124408"/>
                </a:lnTo>
                <a:lnTo>
                  <a:pt x="37762" y="147006"/>
                </a:lnTo>
                <a:lnTo>
                  <a:pt x="9978" y="175663"/>
                </a:lnTo>
                <a:lnTo>
                  <a:pt x="0" y="208660"/>
                </a:lnTo>
                <a:lnTo>
                  <a:pt x="9978" y="241658"/>
                </a:lnTo>
                <a:lnTo>
                  <a:pt x="37762" y="270315"/>
                </a:lnTo>
                <a:lnTo>
                  <a:pt x="80128" y="292913"/>
                </a:lnTo>
                <a:lnTo>
                  <a:pt x="133851" y="307733"/>
                </a:lnTo>
                <a:lnTo>
                  <a:pt x="195707" y="313054"/>
                </a:lnTo>
                <a:lnTo>
                  <a:pt x="391414" y="313054"/>
                </a:lnTo>
                <a:lnTo>
                  <a:pt x="391414" y="0"/>
                </a:lnTo>
                <a:close/>
              </a:path>
            </a:pathLst>
          </a:custGeom>
          <a:solidFill>
            <a:srgbClr val="5A8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1707" y="354228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30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0292" y="3750945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4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8305" y="3536880"/>
            <a:ext cx="2061845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近交只宜在育种群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" algn="ct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必要时使用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9246" y="3938117"/>
            <a:ext cx="2316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5080" indent="-63754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做好种畜交换和血缘 更新工作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一、遵守选配原则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513834" y="1298193"/>
            <a:ext cx="30645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EC7C30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80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、控制近交的使用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bject 2"/>
          <p:cNvSpPr txBox="1"/>
          <p:nvPr/>
        </p:nvSpPr>
        <p:spPr>
          <a:xfrm>
            <a:off x="929639" y="6458822"/>
            <a:ext cx="59436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2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2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/4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8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17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138420" cy="6858000"/>
          </a:xfrm>
          <a:custGeom>
            <a:avLst/>
            <a:gdLst/>
            <a:ahLst/>
            <a:cxnLst/>
            <a:rect l="l" t="t" r="r" b="b"/>
            <a:pathLst>
              <a:path w="5138420" h="6858000">
                <a:moveTo>
                  <a:pt x="0" y="6858000"/>
                </a:moveTo>
                <a:lnTo>
                  <a:pt x="5138039" y="6858000"/>
                </a:lnTo>
                <a:lnTo>
                  <a:pt x="513803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3587496"/>
            <a:ext cx="6115050" cy="0"/>
          </a:xfrm>
          <a:custGeom>
            <a:avLst/>
            <a:gdLst/>
            <a:ahLst/>
            <a:cxnLst/>
            <a:rect l="l" t="t" r="r" b="b"/>
            <a:pathLst>
              <a:path w="6115050">
                <a:moveTo>
                  <a:pt x="0" y="0"/>
                </a:moveTo>
                <a:lnTo>
                  <a:pt x="611505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3600" y="3676396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40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8380"/>
            <a:ext cx="5795378" cy="5039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39510" y="330200"/>
            <a:ext cx="2326005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9850" i="1" spc="-240" baseline="-13000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36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小结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0146" y="2213356"/>
            <a:ext cx="3430270" cy="2154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1125" fontAlgn="auto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选配的概念和作用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1381125" fontAlgn="auto">
              <a:lnSpc>
                <a:spcPct val="100000"/>
              </a:lnSpc>
              <a:spcBef>
                <a:spcPts val="23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选种和选配的关系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fontAlgn="auto">
              <a:lnSpc>
                <a:spcPct val="10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选配</a:t>
            </a: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1381125" fontAlgn="auto">
              <a:lnSpc>
                <a:spcPct val="10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选配的种类</a:t>
            </a:r>
          </a:p>
          <a:p>
            <a:pPr marL="1381125" fontAlgn="auto">
              <a:lnSpc>
                <a:spcPct val="100000"/>
              </a:lnSpc>
            </a:pP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381125" fontAlgn="auto">
              <a:lnSpc>
                <a:spcPct val="100000"/>
              </a:lnSpc>
            </a:pPr>
            <a:r>
              <a:rPr lang="zh-CN" sz="2000">
                <a:latin typeface="微软雅黑" panose="020B0503020204020204" charset="-122"/>
                <a:cs typeface="微软雅黑" panose="020B0503020204020204" charset="-122"/>
              </a:rPr>
              <a:t>选配的原则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4781550" y="2454275"/>
            <a:ext cx="361950" cy="1673225"/>
          </a:xfrm>
          <a:custGeom>
            <a:avLst/>
            <a:gdLst/>
            <a:ahLst/>
            <a:cxnLst/>
            <a:rect l="l" t="t" r="r" b="b"/>
            <a:pathLst>
              <a:path w="361950" h="1673225">
                <a:moveTo>
                  <a:pt x="361950" y="1673225"/>
                </a:moveTo>
                <a:lnTo>
                  <a:pt x="291506" y="1670861"/>
                </a:lnTo>
                <a:lnTo>
                  <a:pt x="233981" y="1664414"/>
                </a:lnTo>
                <a:lnTo>
                  <a:pt x="195197" y="1654847"/>
                </a:lnTo>
                <a:lnTo>
                  <a:pt x="180975" y="1643126"/>
                </a:lnTo>
                <a:lnTo>
                  <a:pt x="180975" y="866775"/>
                </a:lnTo>
                <a:lnTo>
                  <a:pt x="166752" y="855053"/>
                </a:lnTo>
                <a:lnTo>
                  <a:pt x="127968" y="845486"/>
                </a:lnTo>
                <a:lnTo>
                  <a:pt x="70443" y="839039"/>
                </a:lnTo>
                <a:lnTo>
                  <a:pt x="0" y="836676"/>
                </a:lnTo>
                <a:lnTo>
                  <a:pt x="70443" y="834292"/>
                </a:lnTo>
                <a:lnTo>
                  <a:pt x="127968" y="827801"/>
                </a:lnTo>
                <a:lnTo>
                  <a:pt x="166752" y="818191"/>
                </a:lnTo>
                <a:lnTo>
                  <a:pt x="180975" y="806450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5154" y="5065776"/>
            <a:ext cx="8441690" cy="521970"/>
          </a:xfrm>
          <a:custGeom>
            <a:avLst/>
            <a:gdLst/>
            <a:ahLst/>
            <a:cxnLst/>
            <a:rect l="l" t="t" r="r" b="b"/>
            <a:pathLst>
              <a:path w="8441690" h="521970">
                <a:moveTo>
                  <a:pt x="8345678" y="0"/>
                </a:moveTo>
                <a:lnTo>
                  <a:pt x="96012" y="0"/>
                </a:lnTo>
                <a:lnTo>
                  <a:pt x="58614" y="6824"/>
                </a:lnTo>
                <a:lnTo>
                  <a:pt x="28098" y="25447"/>
                </a:lnTo>
                <a:lnTo>
                  <a:pt x="7536" y="53095"/>
                </a:lnTo>
                <a:lnTo>
                  <a:pt x="0" y="86994"/>
                </a:lnTo>
                <a:lnTo>
                  <a:pt x="0" y="434848"/>
                </a:lnTo>
                <a:lnTo>
                  <a:pt x="7536" y="468693"/>
                </a:lnTo>
                <a:lnTo>
                  <a:pt x="28098" y="496347"/>
                </a:lnTo>
                <a:lnTo>
                  <a:pt x="58614" y="515000"/>
                </a:lnTo>
                <a:lnTo>
                  <a:pt x="96012" y="521843"/>
                </a:lnTo>
                <a:lnTo>
                  <a:pt x="8345678" y="521843"/>
                </a:lnTo>
                <a:lnTo>
                  <a:pt x="8383075" y="515000"/>
                </a:lnTo>
                <a:lnTo>
                  <a:pt x="8413591" y="496347"/>
                </a:lnTo>
                <a:lnTo>
                  <a:pt x="8434153" y="468693"/>
                </a:lnTo>
                <a:lnTo>
                  <a:pt x="8441690" y="434848"/>
                </a:lnTo>
                <a:lnTo>
                  <a:pt x="8441690" y="86994"/>
                </a:lnTo>
                <a:lnTo>
                  <a:pt x="8434153" y="53095"/>
                </a:lnTo>
                <a:lnTo>
                  <a:pt x="8413591" y="25447"/>
                </a:lnTo>
                <a:lnTo>
                  <a:pt x="8383075" y="6824"/>
                </a:lnTo>
                <a:lnTo>
                  <a:pt x="834567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5154" y="5636043"/>
            <a:ext cx="8441690" cy="521970"/>
          </a:xfrm>
          <a:custGeom>
            <a:avLst/>
            <a:gdLst/>
            <a:ahLst/>
            <a:cxnLst/>
            <a:rect l="l" t="t" r="r" b="b"/>
            <a:pathLst>
              <a:path w="8441690" h="521970">
                <a:moveTo>
                  <a:pt x="8345678" y="0"/>
                </a:moveTo>
                <a:lnTo>
                  <a:pt x="96012" y="0"/>
                </a:lnTo>
                <a:lnTo>
                  <a:pt x="58614" y="6834"/>
                </a:lnTo>
                <a:lnTo>
                  <a:pt x="28098" y="25473"/>
                </a:lnTo>
                <a:lnTo>
                  <a:pt x="7536" y="53117"/>
                </a:lnTo>
                <a:lnTo>
                  <a:pt x="0" y="86969"/>
                </a:lnTo>
                <a:lnTo>
                  <a:pt x="0" y="434847"/>
                </a:lnTo>
                <a:lnTo>
                  <a:pt x="7536" y="468700"/>
                </a:lnTo>
                <a:lnTo>
                  <a:pt x="28098" y="496344"/>
                </a:lnTo>
                <a:lnTo>
                  <a:pt x="58614" y="514983"/>
                </a:lnTo>
                <a:lnTo>
                  <a:pt x="96012" y="521817"/>
                </a:lnTo>
                <a:lnTo>
                  <a:pt x="8345678" y="521817"/>
                </a:lnTo>
                <a:lnTo>
                  <a:pt x="8383075" y="514983"/>
                </a:lnTo>
                <a:lnTo>
                  <a:pt x="8413591" y="496344"/>
                </a:lnTo>
                <a:lnTo>
                  <a:pt x="8434153" y="468700"/>
                </a:lnTo>
                <a:lnTo>
                  <a:pt x="8441690" y="434847"/>
                </a:lnTo>
                <a:lnTo>
                  <a:pt x="8441690" y="86969"/>
                </a:lnTo>
                <a:lnTo>
                  <a:pt x="8434153" y="53117"/>
                </a:lnTo>
                <a:lnTo>
                  <a:pt x="8413591" y="25473"/>
                </a:lnTo>
                <a:lnTo>
                  <a:pt x="8383075" y="6834"/>
                </a:lnTo>
                <a:lnTo>
                  <a:pt x="834567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68700" y="5156835"/>
            <a:ext cx="60788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选配是家畜育种工作中一项非常重要的措施</a:t>
            </a:r>
            <a:endParaRPr sz="200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选配是改良现有家畜种群和创造新种群的有力手段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四、小结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5715000" y="1828800"/>
            <a:ext cx="28956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962400" y="2819400"/>
            <a:ext cx="14478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2"/>
          <p:cNvSpPr txBox="1"/>
          <p:nvPr/>
        </p:nvSpPr>
        <p:spPr>
          <a:xfrm>
            <a:off x="2765298" y="4006341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2326" y="2937002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个体选配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9752" y="2305634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品质选配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1050" y="340626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亲缘选配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7125" y="1938908"/>
            <a:ext cx="108712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同质选配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255" indent="40005">
              <a:lnSpc>
                <a:spcPct val="164000"/>
              </a:lnSpc>
              <a:spcBef>
                <a:spcPts val="52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异质选配 </a:t>
            </a: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近交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03032" y="3806444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远交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2326" y="4453126"/>
            <a:ext cx="2772410" cy="12039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74117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纯种繁育</a:t>
            </a:r>
            <a:endParaRPr sz="20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种群选配</a:t>
            </a:r>
            <a:endParaRPr sz="20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72847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杂交繁育</a:t>
            </a:r>
          </a:p>
        </p:txBody>
      </p:sp>
      <p:sp>
        <p:nvSpPr>
          <p:cNvPr id="9" name="object 9"/>
          <p:cNvSpPr/>
          <p:nvPr/>
        </p:nvSpPr>
        <p:spPr>
          <a:xfrm>
            <a:off x="3575050" y="3176651"/>
            <a:ext cx="361950" cy="1949450"/>
          </a:xfrm>
          <a:custGeom>
            <a:avLst/>
            <a:gdLst/>
            <a:ahLst/>
            <a:cxnLst/>
            <a:rect l="l" t="t" r="r" b="b"/>
            <a:pathLst>
              <a:path w="361950" h="1949450">
                <a:moveTo>
                  <a:pt x="361950" y="1949323"/>
                </a:moveTo>
                <a:lnTo>
                  <a:pt x="291506" y="1946959"/>
                </a:lnTo>
                <a:lnTo>
                  <a:pt x="233981" y="1940512"/>
                </a:lnTo>
                <a:lnTo>
                  <a:pt x="195197" y="1930945"/>
                </a:lnTo>
                <a:lnTo>
                  <a:pt x="180975" y="1919224"/>
                </a:lnTo>
                <a:lnTo>
                  <a:pt x="180975" y="1004824"/>
                </a:lnTo>
                <a:lnTo>
                  <a:pt x="166752" y="993082"/>
                </a:lnTo>
                <a:lnTo>
                  <a:pt x="127968" y="983472"/>
                </a:lnTo>
                <a:lnTo>
                  <a:pt x="70443" y="976981"/>
                </a:lnTo>
                <a:lnTo>
                  <a:pt x="0" y="974598"/>
                </a:lnTo>
                <a:lnTo>
                  <a:pt x="70443" y="972234"/>
                </a:lnTo>
                <a:lnTo>
                  <a:pt x="127968" y="965787"/>
                </a:lnTo>
                <a:lnTo>
                  <a:pt x="166752" y="956220"/>
                </a:lnTo>
                <a:lnTo>
                  <a:pt x="180975" y="944499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9776" y="4637023"/>
            <a:ext cx="390525" cy="978535"/>
          </a:xfrm>
          <a:custGeom>
            <a:avLst/>
            <a:gdLst/>
            <a:ahLst/>
            <a:cxnLst/>
            <a:rect l="l" t="t" r="r" b="b"/>
            <a:pathLst>
              <a:path w="390525" h="978535">
                <a:moveTo>
                  <a:pt x="390525" y="977963"/>
                </a:moveTo>
                <a:lnTo>
                  <a:pt x="314463" y="975406"/>
                </a:lnTo>
                <a:lnTo>
                  <a:pt x="252380" y="968428"/>
                </a:lnTo>
                <a:lnTo>
                  <a:pt x="210538" y="958075"/>
                </a:lnTo>
                <a:lnTo>
                  <a:pt x="195199" y="945388"/>
                </a:lnTo>
                <a:lnTo>
                  <a:pt x="195199" y="521588"/>
                </a:lnTo>
                <a:lnTo>
                  <a:pt x="179861" y="508881"/>
                </a:lnTo>
                <a:lnTo>
                  <a:pt x="138033" y="498506"/>
                </a:lnTo>
                <a:lnTo>
                  <a:pt x="75987" y="491513"/>
                </a:lnTo>
                <a:lnTo>
                  <a:pt x="0" y="488950"/>
                </a:lnTo>
                <a:lnTo>
                  <a:pt x="75987" y="486406"/>
                </a:lnTo>
                <a:lnTo>
                  <a:pt x="138033" y="479456"/>
                </a:lnTo>
                <a:lnTo>
                  <a:pt x="179861" y="469126"/>
                </a:lnTo>
                <a:lnTo>
                  <a:pt x="195199" y="456438"/>
                </a:lnTo>
                <a:lnTo>
                  <a:pt x="195199" y="32638"/>
                </a:lnTo>
                <a:lnTo>
                  <a:pt x="210538" y="19931"/>
                </a:lnTo>
                <a:lnTo>
                  <a:pt x="252380" y="9556"/>
                </a:lnTo>
                <a:lnTo>
                  <a:pt x="314463" y="2563"/>
                </a:lnTo>
                <a:lnTo>
                  <a:pt x="39052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726" y="2468626"/>
            <a:ext cx="389255" cy="1266825"/>
          </a:xfrm>
          <a:custGeom>
            <a:avLst/>
            <a:gdLst/>
            <a:ahLst/>
            <a:cxnLst/>
            <a:rect l="l" t="t" r="r" b="b"/>
            <a:pathLst>
              <a:path w="389254" h="1266825">
                <a:moveTo>
                  <a:pt x="388874" y="1266825"/>
                </a:moveTo>
                <a:lnTo>
                  <a:pt x="313166" y="1264263"/>
                </a:lnTo>
                <a:lnTo>
                  <a:pt x="251364" y="1257284"/>
                </a:lnTo>
                <a:lnTo>
                  <a:pt x="209708" y="1246947"/>
                </a:lnTo>
                <a:lnTo>
                  <a:pt x="194437" y="1234313"/>
                </a:lnTo>
                <a:lnTo>
                  <a:pt x="194437" y="665734"/>
                </a:lnTo>
                <a:lnTo>
                  <a:pt x="179147" y="653119"/>
                </a:lnTo>
                <a:lnTo>
                  <a:pt x="137461" y="642826"/>
                </a:lnTo>
                <a:lnTo>
                  <a:pt x="75654" y="635890"/>
                </a:lnTo>
                <a:lnTo>
                  <a:pt x="0" y="633349"/>
                </a:lnTo>
                <a:lnTo>
                  <a:pt x="75654" y="630807"/>
                </a:lnTo>
                <a:lnTo>
                  <a:pt x="137461" y="623871"/>
                </a:lnTo>
                <a:lnTo>
                  <a:pt x="179147" y="613578"/>
                </a:lnTo>
                <a:lnTo>
                  <a:pt x="194437" y="600963"/>
                </a:lnTo>
                <a:lnTo>
                  <a:pt x="194437" y="32385"/>
                </a:lnTo>
                <a:lnTo>
                  <a:pt x="209708" y="19770"/>
                </a:lnTo>
                <a:lnTo>
                  <a:pt x="251364" y="9477"/>
                </a:lnTo>
                <a:lnTo>
                  <a:pt x="313166" y="2541"/>
                </a:lnTo>
                <a:lnTo>
                  <a:pt x="388874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5551" y="1993900"/>
            <a:ext cx="195580" cy="977900"/>
          </a:xfrm>
          <a:custGeom>
            <a:avLst/>
            <a:gdLst/>
            <a:ahLst/>
            <a:cxnLst/>
            <a:rect l="l" t="t" r="r" b="b"/>
            <a:pathLst>
              <a:path w="195579" h="977900">
                <a:moveTo>
                  <a:pt x="195199" y="977900"/>
                </a:moveTo>
                <a:lnTo>
                  <a:pt x="157168" y="976628"/>
                </a:lnTo>
                <a:lnTo>
                  <a:pt x="126126" y="973153"/>
                </a:lnTo>
                <a:lnTo>
                  <a:pt x="105205" y="967988"/>
                </a:lnTo>
                <a:lnTo>
                  <a:pt x="97535" y="961644"/>
                </a:lnTo>
                <a:lnTo>
                  <a:pt x="97535" y="505205"/>
                </a:lnTo>
                <a:lnTo>
                  <a:pt x="89868" y="498861"/>
                </a:lnTo>
                <a:lnTo>
                  <a:pt x="68960" y="493696"/>
                </a:lnTo>
                <a:lnTo>
                  <a:pt x="37957" y="490221"/>
                </a:lnTo>
                <a:lnTo>
                  <a:pt x="0" y="488950"/>
                </a:lnTo>
                <a:lnTo>
                  <a:pt x="37957" y="487678"/>
                </a:lnTo>
                <a:lnTo>
                  <a:pt x="68960" y="484203"/>
                </a:lnTo>
                <a:lnTo>
                  <a:pt x="89868" y="479038"/>
                </a:lnTo>
                <a:lnTo>
                  <a:pt x="97535" y="472694"/>
                </a:lnTo>
                <a:lnTo>
                  <a:pt x="97535" y="16255"/>
                </a:lnTo>
                <a:lnTo>
                  <a:pt x="105205" y="9911"/>
                </a:lnTo>
                <a:lnTo>
                  <a:pt x="126126" y="4746"/>
                </a:lnTo>
                <a:lnTo>
                  <a:pt x="157168" y="1271"/>
                </a:lnTo>
                <a:lnTo>
                  <a:pt x="195199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0476" y="3105150"/>
            <a:ext cx="193675" cy="977900"/>
          </a:xfrm>
          <a:custGeom>
            <a:avLst/>
            <a:gdLst/>
            <a:ahLst/>
            <a:cxnLst/>
            <a:rect l="l" t="t" r="r" b="b"/>
            <a:pathLst>
              <a:path w="193675" h="977900">
                <a:moveTo>
                  <a:pt x="193675" y="977900"/>
                </a:moveTo>
                <a:lnTo>
                  <a:pt x="155924" y="976630"/>
                </a:lnTo>
                <a:lnTo>
                  <a:pt x="125126" y="973169"/>
                </a:lnTo>
                <a:lnTo>
                  <a:pt x="104378" y="968041"/>
                </a:lnTo>
                <a:lnTo>
                  <a:pt x="96774" y="961770"/>
                </a:lnTo>
                <a:lnTo>
                  <a:pt x="96774" y="505079"/>
                </a:lnTo>
                <a:lnTo>
                  <a:pt x="89171" y="498808"/>
                </a:lnTo>
                <a:lnTo>
                  <a:pt x="68437" y="493680"/>
                </a:lnTo>
                <a:lnTo>
                  <a:pt x="37677" y="490219"/>
                </a:lnTo>
                <a:lnTo>
                  <a:pt x="0" y="488950"/>
                </a:lnTo>
                <a:lnTo>
                  <a:pt x="37677" y="487679"/>
                </a:lnTo>
                <a:lnTo>
                  <a:pt x="68437" y="484219"/>
                </a:lnTo>
                <a:lnTo>
                  <a:pt x="89171" y="479091"/>
                </a:lnTo>
                <a:lnTo>
                  <a:pt x="96774" y="472821"/>
                </a:lnTo>
                <a:lnTo>
                  <a:pt x="96774" y="16128"/>
                </a:lnTo>
                <a:lnTo>
                  <a:pt x="104378" y="9858"/>
                </a:lnTo>
                <a:lnTo>
                  <a:pt x="125126" y="4730"/>
                </a:lnTo>
                <a:lnTo>
                  <a:pt x="155924" y="1270"/>
                </a:lnTo>
                <a:lnTo>
                  <a:pt x="19367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选配的种类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bject 2"/>
          <p:cNvSpPr/>
          <p:nvPr/>
        </p:nvSpPr>
        <p:spPr>
          <a:xfrm>
            <a:off x="195071" y="243089"/>
            <a:ext cx="11826240" cy="317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90315"/>
            <a:ext cx="12192000" cy="1002030"/>
          </a:xfrm>
          <a:custGeom>
            <a:avLst/>
            <a:gdLst/>
            <a:ahLst/>
            <a:cxnLst/>
            <a:rect l="l" t="t" r="r" b="b"/>
            <a:pathLst>
              <a:path w="12192000" h="1002029">
                <a:moveTo>
                  <a:pt x="0" y="1001598"/>
                </a:moveTo>
                <a:lnTo>
                  <a:pt x="12192000" y="1001598"/>
                </a:lnTo>
                <a:lnTo>
                  <a:pt x="12192000" y="0"/>
                </a:lnTo>
                <a:lnTo>
                  <a:pt x="0" y="0"/>
                </a:lnTo>
                <a:lnTo>
                  <a:pt x="0" y="100159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8566" y="3566921"/>
            <a:ext cx="3578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畜禽繁殖与改良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2845" y="4805933"/>
            <a:ext cx="2996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2.2</a:t>
            </a:r>
            <a:r>
              <a:rPr sz="3600" b="1" spc="-5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.2</a:t>
            </a:r>
            <a:r>
              <a:rPr sz="3600" b="1" spc="-85" dirty="0">
                <a:solidFill>
                  <a:srgbClr val="6FAC4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品质选配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内容占位符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0" y="1010920"/>
            <a:ext cx="12192000" cy="814705"/>
          </a:xfrm>
          <a:custGeom>
            <a:avLst/>
            <a:gdLst/>
            <a:ahLst/>
            <a:cxnLst/>
            <a:rect l="l" t="t" r="r" b="b"/>
            <a:pathLst>
              <a:path w="12192000" h="2219960">
                <a:moveTo>
                  <a:pt x="0" y="2219579"/>
                </a:moveTo>
                <a:lnTo>
                  <a:pt x="12192000" y="2219579"/>
                </a:lnTo>
                <a:lnTo>
                  <a:pt x="12192000" y="0"/>
                </a:lnTo>
                <a:lnTo>
                  <a:pt x="0" y="0"/>
                </a:lnTo>
                <a:lnTo>
                  <a:pt x="0" y="221957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755015"/>
            <a:ext cx="10515600" cy="1325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5" dirty="0">
                <a:solidFill>
                  <a:srgbClr val="FFFFFF"/>
                </a:solidFill>
              </a:rPr>
              <a:t>目</a:t>
            </a:r>
            <a:r>
              <a:rPr sz="6100" spc="635" dirty="0">
                <a:solidFill>
                  <a:srgbClr val="FFFFFF"/>
                </a:solidFill>
              </a:rPr>
              <a:t> </a:t>
            </a:r>
            <a:r>
              <a:rPr sz="6100" spc="730" dirty="0">
                <a:solidFill>
                  <a:srgbClr val="FFFFFF"/>
                </a:solidFill>
              </a:rPr>
              <a:t>录</a:t>
            </a:r>
            <a:r>
              <a:rPr sz="3300" b="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/Contents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8971" y="3241294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8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595" y="0"/>
                </a:lnTo>
                <a:lnTo>
                  <a:pt x="994156" y="5026"/>
                </a:lnTo>
                <a:lnTo>
                  <a:pt x="1034161" y="19341"/>
                </a:lnTo>
                <a:lnTo>
                  <a:pt x="1069463" y="41797"/>
                </a:lnTo>
                <a:lnTo>
                  <a:pt x="1098916" y="71250"/>
                </a:lnTo>
                <a:lnTo>
                  <a:pt x="1121372" y="106552"/>
                </a:lnTo>
                <a:lnTo>
                  <a:pt x="1135687" y="146557"/>
                </a:lnTo>
                <a:lnTo>
                  <a:pt x="1140714" y="190118"/>
                </a:lnTo>
                <a:lnTo>
                  <a:pt x="1140714" y="950594"/>
                </a:lnTo>
                <a:lnTo>
                  <a:pt x="1135687" y="994196"/>
                </a:lnTo>
                <a:lnTo>
                  <a:pt x="1121372" y="1034217"/>
                </a:lnTo>
                <a:lnTo>
                  <a:pt x="1098916" y="1069516"/>
                </a:lnTo>
                <a:lnTo>
                  <a:pt x="1069463" y="1098956"/>
                </a:lnTo>
                <a:lnTo>
                  <a:pt x="1034161" y="1121395"/>
                </a:lnTo>
                <a:lnTo>
                  <a:pt x="994156" y="1135694"/>
                </a:lnTo>
                <a:lnTo>
                  <a:pt x="950595" y="1140713"/>
                </a:lnTo>
                <a:lnTo>
                  <a:pt x="190119" y="1140713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9044" y="3653282"/>
            <a:ext cx="488315" cy="532130"/>
          </a:xfrm>
          <a:custGeom>
            <a:avLst/>
            <a:gdLst/>
            <a:ahLst/>
            <a:cxnLst/>
            <a:rect l="l" t="t" r="r" b="b"/>
            <a:pathLst>
              <a:path w="488314" h="532129">
                <a:moveTo>
                  <a:pt x="248412" y="0"/>
                </a:moveTo>
                <a:lnTo>
                  <a:pt x="0" y="223012"/>
                </a:lnTo>
                <a:lnTo>
                  <a:pt x="0" y="505968"/>
                </a:lnTo>
                <a:lnTo>
                  <a:pt x="1464" y="517209"/>
                </a:lnTo>
                <a:lnTo>
                  <a:pt x="5334" y="525224"/>
                </a:lnTo>
                <a:lnTo>
                  <a:pt x="10822" y="530024"/>
                </a:lnTo>
                <a:lnTo>
                  <a:pt x="17144" y="531622"/>
                </a:lnTo>
                <a:lnTo>
                  <a:pt x="179831" y="531622"/>
                </a:lnTo>
                <a:lnTo>
                  <a:pt x="179831" y="385953"/>
                </a:lnTo>
                <a:lnTo>
                  <a:pt x="488314" y="385953"/>
                </a:lnTo>
                <a:lnTo>
                  <a:pt x="488314" y="223012"/>
                </a:lnTo>
                <a:lnTo>
                  <a:pt x="248412" y="0"/>
                </a:lnTo>
                <a:close/>
              </a:path>
              <a:path w="488314" h="532129">
                <a:moveTo>
                  <a:pt x="488314" y="385953"/>
                </a:moveTo>
                <a:lnTo>
                  <a:pt x="308482" y="385953"/>
                </a:lnTo>
                <a:lnTo>
                  <a:pt x="308482" y="523113"/>
                </a:lnTo>
                <a:lnTo>
                  <a:pt x="316992" y="531622"/>
                </a:lnTo>
                <a:lnTo>
                  <a:pt x="479806" y="531622"/>
                </a:lnTo>
                <a:lnTo>
                  <a:pt x="481135" y="530024"/>
                </a:lnTo>
                <a:lnTo>
                  <a:pt x="484060" y="525224"/>
                </a:lnTo>
                <a:lnTo>
                  <a:pt x="486985" y="517209"/>
                </a:lnTo>
                <a:lnTo>
                  <a:pt x="488314" y="505968"/>
                </a:lnTo>
                <a:lnTo>
                  <a:pt x="488314" y="38595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1189" y="3502120"/>
            <a:ext cx="704215" cy="378460"/>
          </a:xfrm>
          <a:custGeom>
            <a:avLst/>
            <a:gdLst/>
            <a:ahLst/>
            <a:cxnLst/>
            <a:rect l="l" t="t" r="r" b="b"/>
            <a:pathLst>
              <a:path w="704214" h="378460">
                <a:moveTo>
                  <a:pt x="483866" y="107473"/>
                </a:moveTo>
                <a:lnTo>
                  <a:pt x="356266" y="107473"/>
                </a:lnTo>
                <a:lnTo>
                  <a:pt x="631094" y="365410"/>
                </a:lnTo>
                <a:lnTo>
                  <a:pt x="646517" y="375126"/>
                </a:lnTo>
                <a:lnTo>
                  <a:pt x="664368" y="378364"/>
                </a:lnTo>
                <a:lnTo>
                  <a:pt x="680600" y="375126"/>
                </a:lnTo>
                <a:lnTo>
                  <a:pt x="691165" y="365410"/>
                </a:lnTo>
                <a:lnTo>
                  <a:pt x="700809" y="346209"/>
                </a:lnTo>
                <a:lnTo>
                  <a:pt x="704024" y="327818"/>
                </a:lnTo>
                <a:lnTo>
                  <a:pt x="700809" y="311046"/>
                </a:lnTo>
                <a:lnTo>
                  <a:pt x="691165" y="296703"/>
                </a:lnTo>
                <a:lnTo>
                  <a:pt x="579532" y="193452"/>
                </a:lnTo>
                <a:lnTo>
                  <a:pt x="579532" y="124618"/>
                </a:lnTo>
                <a:lnTo>
                  <a:pt x="502316" y="124618"/>
                </a:lnTo>
                <a:lnTo>
                  <a:pt x="483866" y="107473"/>
                </a:lnTo>
                <a:close/>
              </a:path>
              <a:path w="704214" h="378460">
                <a:moveTo>
                  <a:pt x="352012" y="0"/>
                </a:moveTo>
                <a:lnTo>
                  <a:pt x="12858" y="296703"/>
                </a:lnTo>
                <a:lnTo>
                  <a:pt x="0" y="327818"/>
                </a:lnTo>
                <a:lnTo>
                  <a:pt x="3214" y="346209"/>
                </a:lnTo>
                <a:lnTo>
                  <a:pt x="39397" y="373911"/>
                </a:lnTo>
                <a:lnTo>
                  <a:pt x="47148" y="374046"/>
                </a:lnTo>
                <a:lnTo>
                  <a:pt x="54955" y="373911"/>
                </a:lnTo>
                <a:lnTo>
                  <a:pt x="64357" y="372967"/>
                </a:lnTo>
                <a:lnTo>
                  <a:pt x="73759" y="370403"/>
                </a:lnTo>
                <a:lnTo>
                  <a:pt x="81565" y="365410"/>
                </a:lnTo>
                <a:lnTo>
                  <a:pt x="356266" y="107473"/>
                </a:lnTo>
                <a:lnTo>
                  <a:pt x="483866" y="107473"/>
                </a:lnTo>
                <a:lnTo>
                  <a:pt x="382047" y="12858"/>
                </a:lnTo>
                <a:lnTo>
                  <a:pt x="367839" y="3214"/>
                </a:lnTo>
                <a:lnTo>
                  <a:pt x="352012" y="0"/>
                </a:lnTo>
                <a:close/>
              </a:path>
              <a:path w="704214" h="378460">
                <a:moveTo>
                  <a:pt x="571023" y="12858"/>
                </a:moveTo>
                <a:lnTo>
                  <a:pt x="510825" y="12858"/>
                </a:lnTo>
                <a:lnTo>
                  <a:pt x="502316" y="21494"/>
                </a:lnTo>
                <a:lnTo>
                  <a:pt x="502316" y="124618"/>
                </a:lnTo>
                <a:lnTo>
                  <a:pt x="579532" y="124618"/>
                </a:lnTo>
                <a:lnTo>
                  <a:pt x="579532" y="21494"/>
                </a:lnTo>
                <a:lnTo>
                  <a:pt x="571023" y="1285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0312" y="4617466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一、同质选配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1792" y="3241294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8"/>
                </a:moveTo>
                <a:lnTo>
                  <a:pt x="5019" y="146557"/>
                </a:lnTo>
                <a:lnTo>
                  <a:pt x="19318" y="106552"/>
                </a:lnTo>
                <a:lnTo>
                  <a:pt x="41757" y="71250"/>
                </a:lnTo>
                <a:lnTo>
                  <a:pt x="71197" y="41797"/>
                </a:lnTo>
                <a:lnTo>
                  <a:pt x="106496" y="19341"/>
                </a:lnTo>
                <a:lnTo>
                  <a:pt x="146517" y="5026"/>
                </a:lnTo>
                <a:lnTo>
                  <a:pt x="190119" y="0"/>
                </a:lnTo>
                <a:lnTo>
                  <a:pt x="950468" y="0"/>
                </a:lnTo>
                <a:lnTo>
                  <a:pt x="994069" y="5026"/>
                </a:lnTo>
                <a:lnTo>
                  <a:pt x="1034090" y="19341"/>
                </a:lnTo>
                <a:lnTo>
                  <a:pt x="1069389" y="41797"/>
                </a:lnTo>
                <a:lnTo>
                  <a:pt x="1098829" y="71250"/>
                </a:lnTo>
                <a:lnTo>
                  <a:pt x="1121268" y="106552"/>
                </a:lnTo>
                <a:lnTo>
                  <a:pt x="1135567" y="146557"/>
                </a:lnTo>
                <a:lnTo>
                  <a:pt x="1140587" y="190118"/>
                </a:lnTo>
                <a:lnTo>
                  <a:pt x="1140587" y="950594"/>
                </a:lnTo>
                <a:lnTo>
                  <a:pt x="1135567" y="994196"/>
                </a:lnTo>
                <a:lnTo>
                  <a:pt x="1121268" y="1034217"/>
                </a:lnTo>
                <a:lnTo>
                  <a:pt x="1098829" y="1069516"/>
                </a:lnTo>
                <a:lnTo>
                  <a:pt x="1069389" y="1098956"/>
                </a:lnTo>
                <a:lnTo>
                  <a:pt x="1034090" y="1121395"/>
                </a:lnTo>
                <a:lnTo>
                  <a:pt x="994069" y="1135694"/>
                </a:lnTo>
                <a:lnTo>
                  <a:pt x="950468" y="1140713"/>
                </a:lnTo>
                <a:lnTo>
                  <a:pt x="190119" y="1140713"/>
                </a:lnTo>
                <a:lnTo>
                  <a:pt x="146517" y="1135694"/>
                </a:lnTo>
                <a:lnTo>
                  <a:pt x="106496" y="1121395"/>
                </a:lnTo>
                <a:lnTo>
                  <a:pt x="71197" y="1098956"/>
                </a:lnTo>
                <a:lnTo>
                  <a:pt x="41757" y="1069516"/>
                </a:lnTo>
                <a:lnTo>
                  <a:pt x="19318" y="1034217"/>
                </a:lnTo>
                <a:lnTo>
                  <a:pt x="5019" y="994196"/>
                </a:lnTo>
                <a:lnTo>
                  <a:pt x="0" y="950594"/>
                </a:lnTo>
                <a:lnTo>
                  <a:pt x="0" y="19011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8009" y="3662985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79" h="461645">
                <a:moveTo>
                  <a:pt x="330082" y="401829"/>
                </a:moveTo>
                <a:lnTo>
                  <a:pt x="121044" y="401829"/>
                </a:lnTo>
                <a:lnTo>
                  <a:pt x="131714" y="402205"/>
                </a:lnTo>
                <a:lnTo>
                  <a:pt x="140884" y="404080"/>
                </a:lnTo>
                <a:lnTo>
                  <a:pt x="144779" y="405205"/>
                </a:lnTo>
                <a:lnTo>
                  <a:pt x="150604" y="407850"/>
                </a:lnTo>
                <a:lnTo>
                  <a:pt x="154892" y="414270"/>
                </a:lnTo>
                <a:lnTo>
                  <a:pt x="156156" y="422189"/>
                </a:lnTo>
                <a:lnTo>
                  <a:pt x="152907" y="429335"/>
                </a:lnTo>
                <a:lnTo>
                  <a:pt x="154410" y="440037"/>
                </a:lnTo>
                <a:lnTo>
                  <a:pt x="158924" y="448464"/>
                </a:lnTo>
                <a:lnTo>
                  <a:pt x="166463" y="455392"/>
                </a:lnTo>
                <a:lnTo>
                  <a:pt x="177037" y="461593"/>
                </a:lnTo>
                <a:lnTo>
                  <a:pt x="192363" y="460198"/>
                </a:lnTo>
                <a:lnTo>
                  <a:pt x="203152" y="456529"/>
                </a:lnTo>
                <a:lnTo>
                  <a:pt x="210917" y="451359"/>
                </a:lnTo>
                <a:lnTo>
                  <a:pt x="217169" y="445464"/>
                </a:lnTo>
                <a:lnTo>
                  <a:pt x="221067" y="434889"/>
                </a:lnTo>
                <a:lnTo>
                  <a:pt x="230250" y="427351"/>
                </a:lnTo>
                <a:lnTo>
                  <a:pt x="240958" y="422836"/>
                </a:lnTo>
                <a:lnTo>
                  <a:pt x="249427" y="421334"/>
                </a:lnTo>
                <a:lnTo>
                  <a:pt x="321817" y="421334"/>
                </a:lnTo>
                <a:lnTo>
                  <a:pt x="324318" y="412938"/>
                </a:lnTo>
                <a:lnTo>
                  <a:pt x="329857" y="402205"/>
                </a:lnTo>
                <a:lnTo>
                  <a:pt x="330082" y="401829"/>
                </a:lnTo>
                <a:close/>
              </a:path>
              <a:path w="462279" h="461645">
                <a:moveTo>
                  <a:pt x="321817" y="421334"/>
                </a:moveTo>
                <a:lnTo>
                  <a:pt x="249427" y="421334"/>
                </a:lnTo>
                <a:lnTo>
                  <a:pt x="251928" y="422836"/>
                </a:lnTo>
                <a:lnTo>
                  <a:pt x="257428" y="427351"/>
                </a:lnTo>
                <a:lnTo>
                  <a:pt x="262929" y="434889"/>
                </a:lnTo>
                <a:lnTo>
                  <a:pt x="265429" y="445464"/>
                </a:lnTo>
                <a:lnTo>
                  <a:pt x="272881" y="451232"/>
                </a:lnTo>
                <a:lnTo>
                  <a:pt x="282559" y="455513"/>
                </a:lnTo>
                <a:lnTo>
                  <a:pt x="293737" y="456769"/>
                </a:lnTo>
                <a:lnTo>
                  <a:pt x="305688" y="453465"/>
                </a:lnTo>
                <a:lnTo>
                  <a:pt x="316138" y="450713"/>
                </a:lnTo>
                <a:lnTo>
                  <a:pt x="322802" y="443448"/>
                </a:lnTo>
                <a:lnTo>
                  <a:pt x="324941" y="433159"/>
                </a:lnTo>
                <a:lnTo>
                  <a:pt x="321817" y="421334"/>
                </a:lnTo>
                <a:close/>
              </a:path>
              <a:path w="462279" h="461645">
                <a:moveTo>
                  <a:pt x="137603" y="324814"/>
                </a:moveTo>
                <a:lnTo>
                  <a:pt x="40259" y="324814"/>
                </a:lnTo>
                <a:lnTo>
                  <a:pt x="47404" y="324939"/>
                </a:lnTo>
                <a:lnTo>
                  <a:pt x="55324" y="325814"/>
                </a:lnTo>
                <a:lnTo>
                  <a:pt x="61743" y="328189"/>
                </a:lnTo>
                <a:lnTo>
                  <a:pt x="64388" y="332815"/>
                </a:lnTo>
                <a:lnTo>
                  <a:pt x="68889" y="336712"/>
                </a:lnTo>
                <a:lnTo>
                  <a:pt x="70389" y="345896"/>
                </a:lnTo>
                <a:lnTo>
                  <a:pt x="68889" y="356604"/>
                </a:lnTo>
                <a:lnTo>
                  <a:pt x="64388" y="365073"/>
                </a:lnTo>
                <a:lnTo>
                  <a:pt x="59942" y="373594"/>
                </a:lnTo>
                <a:lnTo>
                  <a:pt x="84341" y="410902"/>
                </a:lnTo>
                <a:lnTo>
                  <a:pt x="95519" y="414301"/>
                </a:lnTo>
                <a:lnTo>
                  <a:pt x="105197" y="413152"/>
                </a:lnTo>
                <a:lnTo>
                  <a:pt x="112649" y="405205"/>
                </a:lnTo>
                <a:lnTo>
                  <a:pt x="121044" y="401829"/>
                </a:lnTo>
                <a:lnTo>
                  <a:pt x="330082" y="401829"/>
                </a:lnTo>
                <a:lnTo>
                  <a:pt x="335319" y="393098"/>
                </a:lnTo>
                <a:lnTo>
                  <a:pt x="337819" y="389203"/>
                </a:lnTo>
                <a:lnTo>
                  <a:pt x="344021" y="385899"/>
                </a:lnTo>
                <a:lnTo>
                  <a:pt x="404747" y="385899"/>
                </a:lnTo>
                <a:lnTo>
                  <a:pt x="411406" y="377233"/>
                </a:lnTo>
                <a:lnTo>
                  <a:pt x="415305" y="366025"/>
                </a:lnTo>
                <a:lnTo>
                  <a:pt x="415167" y="363967"/>
                </a:lnTo>
                <a:lnTo>
                  <a:pt x="229728" y="363967"/>
                </a:lnTo>
                <a:lnTo>
                  <a:pt x="187429" y="357103"/>
                </a:lnTo>
                <a:lnTo>
                  <a:pt x="150141" y="337889"/>
                </a:lnTo>
                <a:lnTo>
                  <a:pt x="137603" y="324814"/>
                </a:lnTo>
                <a:close/>
              </a:path>
              <a:path w="462279" h="461645">
                <a:moveTo>
                  <a:pt x="404747" y="385899"/>
                </a:moveTo>
                <a:lnTo>
                  <a:pt x="344021" y="385899"/>
                </a:lnTo>
                <a:lnTo>
                  <a:pt x="350948" y="387155"/>
                </a:lnTo>
                <a:lnTo>
                  <a:pt x="359376" y="391435"/>
                </a:lnTo>
                <a:lnTo>
                  <a:pt x="370077" y="397204"/>
                </a:lnTo>
                <a:lnTo>
                  <a:pt x="377348" y="401579"/>
                </a:lnTo>
                <a:lnTo>
                  <a:pt x="386143" y="402205"/>
                </a:lnTo>
                <a:lnTo>
                  <a:pt x="394938" y="398329"/>
                </a:lnTo>
                <a:lnTo>
                  <a:pt x="402209" y="389203"/>
                </a:lnTo>
                <a:lnTo>
                  <a:pt x="404747" y="385899"/>
                </a:lnTo>
                <a:close/>
              </a:path>
              <a:path w="462279" h="461645">
                <a:moveTo>
                  <a:pt x="393567" y="92634"/>
                </a:moveTo>
                <a:lnTo>
                  <a:pt x="228919" y="92634"/>
                </a:lnTo>
                <a:lnTo>
                  <a:pt x="271634" y="99529"/>
                </a:lnTo>
                <a:lnTo>
                  <a:pt x="310101" y="118781"/>
                </a:lnTo>
                <a:lnTo>
                  <a:pt x="341234" y="148842"/>
                </a:lnTo>
                <a:lnTo>
                  <a:pt x="361950" y="188162"/>
                </a:lnTo>
                <a:lnTo>
                  <a:pt x="365900" y="231197"/>
                </a:lnTo>
                <a:lnTo>
                  <a:pt x="358652" y="271897"/>
                </a:lnTo>
                <a:lnTo>
                  <a:pt x="340589" y="307957"/>
                </a:lnTo>
                <a:lnTo>
                  <a:pt x="312096" y="337075"/>
                </a:lnTo>
                <a:lnTo>
                  <a:pt x="273557" y="356945"/>
                </a:lnTo>
                <a:lnTo>
                  <a:pt x="229728" y="363967"/>
                </a:lnTo>
                <a:lnTo>
                  <a:pt x="415167" y="363967"/>
                </a:lnTo>
                <a:lnTo>
                  <a:pt x="414656" y="356342"/>
                </a:lnTo>
                <a:lnTo>
                  <a:pt x="410210" y="348944"/>
                </a:lnTo>
                <a:lnTo>
                  <a:pt x="405584" y="340548"/>
                </a:lnTo>
                <a:lnTo>
                  <a:pt x="403209" y="329878"/>
                </a:lnTo>
                <a:lnTo>
                  <a:pt x="402334" y="320708"/>
                </a:lnTo>
                <a:lnTo>
                  <a:pt x="402209" y="316813"/>
                </a:lnTo>
                <a:lnTo>
                  <a:pt x="408354" y="311044"/>
                </a:lnTo>
                <a:lnTo>
                  <a:pt x="415274" y="306764"/>
                </a:lnTo>
                <a:lnTo>
                  <a:pt x="423693" y="305508"/>
                </a:lnTo>
                <a:lnTo>
                  <a:pt x="443952" y="305508"/>
                </a:lnTo>
                <a:lnTo>
                  <a:pt x="449452" y="301732"/>
                </a:lnTo>
                <a:lnTo>
                  <a:pt x="455842" y="291774"/>
                </a:lnTo>
                <a:lnTo>
                  <a:pt x="458469" y="276554"/>
                </a:lnTo>
                <a:lnTo>
                  <a:pt x="461648" y="264783"/>
                </a:lnTo>
                <a:lnTo>
                  <a:pt x="459517" y="254488"/>
                </a:lnTo>
                <a:lnTo>
                  <a:pt x="452862" y="247193"/>
                </a:lnTo>
                <a:lnTo>
                  <a:pt x="442467" y="244423"/>
                </a:lnTo>
                <a:lnTo>
                  <a:pt x="436393" y="240528"/>
                </a:lnTo>
                <a:lnTo>
                  <a:pt x="430264" y="231197"/>
                </a:lnTo>
                <a:lnTo>
                  <a:pt x="424340" y="220688"/>
                </a:lnTo>
                <a:lnTo>
                  <a:pt x="418338" y="212292"/>
                </a:lnTo>
                <a:lnTo>
                  <a:pt x="420965" y="206343"/>
                </a:lnTo>
                <a:lnTo>
                  <a:pt x="427355" y="201179"/>
                </a:lnTo>
                <a:lnTo>
                  <a:pt x="435268" y="197540"/>
                </a:lnTo>
                <a:lnTo>
                  <a:pt x="442467" y="196163"/>
                </a:lnTo>
                <a:lnTo>
                  <a:pt x="448218" y="188765"/>
                </a:lnTo>
                <a:lnTo>
                  <a:pt x="452469" y="179081"/>
                </a:lnTo>
                <a:lnTo>
                  <a:pt x="453719" y="167874"/>
                </a:lnTo>
                <a:lnTo>
                  <a:pt x="450437" y="155779"/>
                </a:lnTo>
                <a:lnTo>
                  <a:pt x="447823" y="145510"/>
                </a:lnTo>
                <a:lnTo>
                  <a:pt x="442414" y="139902"/>
                </a:lnTo>
                <a:lnTo>
                  <a:pt x="426338" y="139902"/>
                </a:lnTo>
                <a:lnTo>
                  <a:pt x="414387" y="137382"/>
                </a:lnTo>
                <a:lnTo>
                  <a:pt x="403209" y="131837"/>
                </a:lnTo>
                <a:lnTo>
                  <a:pt x="393531" y="126293"/>
                </a:lnTo>
                <a:lnTo>
                  <a:pt x="386079" y="123773"/>
                </a:lnTo>
                <a:lnTo>
                  <a:pt x="386206" y="116502"/>
                </a:lnTo>
                <a:lnTo>
                  <a:pt x="387095" y="107707"/>
                </a:lnTo>
                <a:lnTo>
                  <a:pt x="389508" y="98913"/>
                </a:lnTo>
                <a:lnTo>
                  <a:pt x="393567" y="92634"/>
                </a:lnTo>
                <a:close/>
              </a:path>
              <a:path w="462279" h="461645">
                <a:moveTo>
                  <a:pt x="73390" y="62511"/>
                </a:moveTo>
                <a:lnTo>
                  <a:pt x="46259" y="91642"/>
                </a:lnTo>
                <a:lnTo>
                  <a:pt x="45009" y="100445"/>
                </a:lnTo>
                <a:lnTo>
                  <a:pt x="48260" y="107771"/>
                </a:lnTo>
                <a:lnTo>
                  <a:pt x="56314" y="116292"/>
                </a:lnTo>
                <a:lnTo>
                  <a:pt x="58308" y="127837"/>
                </a:lnTo>
                <a:lnTo>
                  <a:pt x="32130" y="155904"/>
                </a:lnTo>
                <a:lnTo>
                  <a:pt x="20359" y="157424"/>
                </a:lnTo>
                <a:lnTo>
                  <a:pt x="10064" y="161968"/>
                </a:lnTo>
                <a:lnTo>
                  <a:pt x="2770" y="169513"/>
                </a:lnTo>
                <a:lnTo>
                  <a:pt x="0" y="180034"/>
                </a:lnTo>
                <a:lnTo>
                  <a:pt x="252" y="191879"/>
                </a:lnTo>
                <a:lnTo>
                  <a:pt x="2016" y="202211"/>
                </a:lnTo>
                <a:lnTo>
                  <a:pt x="6804" y="209520"/>
                </a:lnTo>
                <a:lnTo>
                  <a:pt x="16128" y="212292"/>
                </a:lnTo>
                <a:lnTo>
                  <a:pt x="23274" y="219563"/>
                </a:lnTo>
                <a:lnTo>
                  <a:pt x="31194" y="228357"/>
                </a:lnTo>
                <a:lnTo>
                  <a:pt x="37613" y="237152"/>
                </a:lnTo>
                <a:lnTo>
                  <a:pt x="40259" y="244423"/>
                </a:lnTo>
                <a:lnTo>
                  <a:pt x="38738" y="250444"/>
                </a:lnTo>
                <a:lnTo>
                  <a:pt x="34194" y="256488"/>
                </a:lnTo>
                <a:lnTo>
                  <a:pt x="26650" y="262532"/>
                </a:lnTo>
                <a:lnTo>
                  <a:pt x="16128" y="268553"/>
                </a:lnTo>
                <a:lnTo>
                  <a:pt x="10304" y="271323"/>
                </a:lnTo>
                <a:lnTo>
                  <a:pt x="6016" y="278618"/>
                </a:lnTo>
                <a:lnTo>
                  <a:pt x="4752" y="288913"/>
                </a:lnTo>
                <a:lnTo>
                  <a:pt x="8000" y="300684"/>
                </a:lnTo>
                <a:lnTo>
                  <a:pt x="10773" y="312384"/>
                </a:lnTo>
                <a:lnTo>
                  <a:pt x="18081" y="321798"/>
                </a:lnTo>
                <a:lnTo>
                  <a:pt x="28414" y="326687"/>
                </a:lnTo>
                <a:lnTo>
                  <a:pt x="40259" y="324814"/>
                </a:lnTo>
                <a:lnTo>
                  <a:pt x="137603" y="324814"/>
                </a:lnTo>
                <a:lnTo>
                  <a:pt x="121344" y="307860"/>
                </a:lnTo>
                <a:lnTo>
                  <a:pt x="104520" y="268553"/>
                </a:lnTo>
                <a:lnTo>
                  <a:pt x="97867" y="218390"/>
                </a:lnTo>
                <a:lnTo>
                  <a:pt x="111585" y="169001"/>
                </a:lnTo>
                <a:lnTo>
                  <a:pt x="141900" y="127160"/>
                </a:lnTo>
                <a:lnTo>
                  <a:pt x="185038" y="99643"/>
                </a:lnTo>
                <a:lnTo>
                  <a:pt x="228919" y="92634"/>
                </a:lnTo>
                <a:lnTo>
                  <a:pt x="393567" y="92634"/>
                </a:lnTo>
                <a:lnTo>
                  <a:pt x="394207" y="91642"/>
                </a:lnTo>
                <a:lnTo>
                  <a:pt x="398581" y="84371"/>
                </a:lnTo>
                <a:lnTo>
                  <a:pt x="399192" y="75576"/>
                </a:lnTo>
                <a:lnTo>
                  <a:pt x="120650" y="75513"/>
                </a:lnTo>
                <a:lnTo>
                  <a:pt x="114629" y="75388"/>
                </a:lnTo>
                <a:lnTo>
                  <a:pt x="108585" y="74513"/>
                </a:lnTo>
                <a:lnTo>
                  <a:pt x="102540" y="72137"/>
                </a:lnTo>
                <a:lnTo>
                  <a:pt x="96519" y="67512"/>
                </a:lnTo>
                <a:lnTo>
                  <a:pt x="84568" y="63136"/>
                </a:lnTo>
                <a:lnTo>
                  <a:pt x="73390" y="62511"/>
                </a:lnTo>
                <a:close/>
              </a:path>
              <a:path w="462279" h="461645">
                <a:moveTo>
                  <a:pt x="443952" y="305508"/>
                </a:moveTo>
                <a:lnTo>
                  <a:pt x="423693" y="305508"/>
                </a:lnTo>
                <a:lnTo>
                  <a:pt x="434339" y="308812"/>
                </a:lnTo>
                <a:lnTo>
                  <a:pt x="441539" y="307165"/>
                </a:lnTo>
                <a:lnTo>
                  <a:pt x="443952" y="305508"/>
                </a:lnTo>
                <a:close/>
              </a:path>
              <a:path w="462279" h="461645">
                <a:moveTo>
                  <a:pt x="433484" y="136723"/>
                </a:moveTo>
                <a:lnTo>
                  <a:pt x="426338" y="139902"/>
                </a:lnTo>
                <a:lnTo>
                  <a:pt x="442414" y="139902"/>
                </a:lnTo>
                <a:lnTo>
                  <a:pt x="441404" y="138854"/>
                </a:lnTo>
                <a:lnTo>
                  <a:pt x="433484" y="136723"/>
                </a:lnTo>
                <a:close/>
              </a:path>
              <a:path w="462279" h="461645">
                <a:moveTo>
                  <a:pt x="160909" y="3123"/>
                </a:moveTo>
                <a:lnTo>
                  <a:pt x="149209" y="10449"/>
                </a:lnTo>
                <a:lnTo>
                  <a:pt x="139795" y="19252"/>
                </a:lnTo>
                <a:lnTo>
                  <a:pt x="134905" y="28055"/>
                </a:lnTo>
                <a:lnTo>
                  <a:pt x="136778" y="35381"/>
                </a:lnTo>
                <a:lnTo>
                  <a:pt x="135401" y="47277"/>
                </a:lnTo>
                <a:lnTo>
                  <a:pt x="131737" y="58495"/>
                </a:lnTo>
                <a:lnTo>
                  <a:pt x="126599" y="68117"/>
                </a:lnTo>
                <a:lnTo>
                  <a:pt x="120650" y="75513"/>
                </a:lnTo>
                <a:lnTo>
                  <a:pt x="399164" y="75513"/>
                </a:lnTo>
                <a:lnTo>
                  <a:pt x="395279" y="66782"/>
                </a:lnTo>
                <a:lnTo>
                  <a:pt x="386079" y="59511"/>
                </a:lnTo>
                <a:lnTo>
                  <a:pt x="313689" y="59511"/>
                </a:lnTo>
                <a:lnTo>
                  <a:pt x="309064" y="53310"/>
                </a:lnTo>
                <a:lnTo>
                  <a:pt x="306689" y="46382"/>
                </a:lnTo>
                <a:lnTo>
                  <a:pt x="305814" y="37955"/>
                </a:lnTo>
                <a:lnTo>
                  <a:pt x="305807" y="37361"/>
                </a:lnTo>
                <a:lnTo>
                  <a:pt x="211167" y="37361"/>
                </a:lnTo>
                <a:lnTo>
                  <a:pt x="205152" y="33317"/>
                </a:lnTo>
                <a:lnTo>
                  <a:pt x="199114" y="26273"/>
                </a:lnTo>
                <a:lnTo>
                  <a:pt x="193039" y="19252"/>
                </a:lnTo>
                <a:lnTo>
                  <a:pt x="190287" y="9927"/>
                </a:lnTo>
                <a:lnTo>
                  <a:pt x="183022" y="5139"/>
                </a:lnTo>
                <a:lnTo>
                  <a:pt x="172733" y="3375"/>
                </a:lnTo>
                <a:lnTo>
                  <a:pt x="160909" y="3123"/>
                </a:lnTo>
                <a:close/>
              </a:path>
              <a:path w="462279" h="461645">
                <a:moveTo>
                  <a:pt x="370014" y="46398"/>
                </a:moveTo>
                <a:lnTo>
                  <a:pt x="361219" y="47009"/>
                </a:lnTo>
                <a:lnTo>
                  <a:pt x="353949" y="51383"/>
                </a:lnTo>
                <a:lnTo>
                  <a:pt x="341997" y="56082"/>
                </a:lnTo>
                <a:lnTo>
                  <a:pt x="330819" y="58495"/>
                </a:lnTo>
                <a:lnTo>
                  <a:pt x="321141" y="59384"/>
                </a:lnTo>
                <a:lnTo>
                  <a:pt x="313689" y="59511"/>
                </a:lnTo>
                <a:lnTo>
                  <a:pt x="386079" y="59511"/>
                </a:lnTo>
                <a:lnTo>
                  <a:pt x="378809" y="50311"/>
                </a:lnTo>
                <a:lnTo>
                  <a:pt x="370014" y="46398"/>
                </a:lnTo>
                <a:close/>
              </a:path>
              <a:path w="462279" h="461645">
                <a:moveTo>
                  <a:pt x="269607" y="0"/>
                </a:moveTo>
                <a:lnTo>
                  <a:pt x="258429" y="2139"/>
                </a:lnTo>
                <a:lnTo>
                  <a:pt x="248751" y="8802"/>
                </a:lnTo>
                <a:lnTo>
                  <a:pt x="241300" y="19252"/>
                </a:lnTo>
                <a:lnTo>
                  <a:pt x="238672" y="25147"/>
                </a:lnTo>
                <a:lnTo>
                  <a:pt x="232282" y="30317"/>
                </a:lnTo>
                <a:lnTo>
                  <a:pt x="224369" y="33986"/>
                </a:lnTo>
                <a:lnTo>
                  <a:pt x="217169" y="35381"/>
                </a:lnTo>
                <a:lnTo>
                  <a:pt x="211167" y="37361"/>
                </a:lnTo>
                <a:lnTo>
                  <a:pt x="305807" y="37361"/>
                </a:lnTo>
                <a:lnTo>
                  <a:pt x="305688" y="27253"/>
                </a:lnTo>
                <a:lnTo>
                  <a:pt x="304186" y="20107"/>
                </a:lnTo>
                <a:lnTo>
                  <a:pt x="299672" y="12188"/>
                </a:lnTo>
                <a:lnTo>
                  <a:pt x="292133" y="5768"/>
                </a:lnTo>
                <a:lnTo>
                  <a:pt x="281559" y="3123"/>
                </a:lnTo>
                <a:lnTo>
                  <a:pt x="2696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9790" y="3528695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15100" y="259206"/>
                </a:moveTo>
                <a:lnTo>
                  <a:pt x="97282" y="259206"/>
                </a:lnTo>
                <a:lnTo>
                  <a:pt x="105410" y="267207"/>
                </a:lnTo>
                <a:lnTo>
                  <a:pt x="97282" y="275335"/>
                </a:lnTo>
                <a:lnTo>
                  <a:pt x="98804" y="281430"/>
                </a:lnTo>
                <a:lnTo>
                  <a:pt x="103362" y="287512"/>
                </a:lnTo>
                <a:lnTo>
                  <a:pt x="110954" y="293576"/>
                </a:lnTo>
                <a:lnTo>
                  <a:pt x="121538" y="299592"/>
                </a:lnTo>
                <a:lnTo>
                  <a:pt x="129667" y="299592"/>
                </a:lnTo>
                <a:lnTo>
                  <a:pt x="137795" y="291591"/>
                </a:lnTo>
                <a:lnTo>
                  <a:pt x="137795" y="283463"/>
                </a:lnTo>
                <a:lnTo>
                  <a:pt x="143817" y="278764"/>
                </a:lnTo>
                <a:lnTo>
                  <a:pt x="149875" y="276351"/>
                </a:lnTo>
                <a:lnTo>
                  <a:pt x="155957" y="275462"/>
                </a:lnTo>
                <a:lnTo>
                  <a:pt x="162051" y="275335"/>
                </a:lnTo>
                <a:lnTo>
                  <a:pt x="210693" y="275335"/>
                </a:lnTo>
                <a:lnTo>
                  <a:pt x="211943" y="268116"/>
                </a:lnTo>
                <a:lnTo>
                  <a:pt x="214693" y="260159"/>
                </a:lnTo>
                <a:lnTo>
                  <a:pt x="215100" y="259206"/>
                </a:lnTo>
                <a:close/>
              </a:path>
              <a:path w="299720" h="299720">
                <a:moveTo>
                  <a:pt x="210693" y="275335"/>
                </a:moveTo>
                <a:lnTo>
                  <a:pt x="170180" y="275335"/>
                </a:lnTo>
                <a:lnTo>
                  <a:pt x="170180" y="283463"/>
                </a:lnTo>
                <a:lnTo>
                  <a:pt x="176256" y="289288"/>
                </a:lnTo>
                <a:lnTo>
                  <a:pt x="182308" y="293576"/>
                </a:lnTo>
                <a:lnTo>
                  <a:pt x="188360" y="294840"/>
                </a:lnTo>
                <a:lnTo>
                  <a:pt x="194437" y="291591"/>
                </a:lnTo>
                <a:lnTo>
                  <a:pt x="210693" y="291591"/>
                </a:lnTo>
                <a:lnTo>
                  <a:pt x="210693" y="275335"/>
                </a:lnTo>
                <a:close/>
              </a:path>
              <a:path w="299720" h="299720">
                <a:moveTo>
                  <a:pt x="57658" y="37211"/>
                </a:moveTo>
                <a:lnTo>
                  <a:pt x="49657" y="38481"/>
                </a:lnTo>
                <a:lnTo>
                  <a:pt x="43180" y="42799"/>
                </a:lnTo>
                <a:lnTo>
                  <a:pt x="40512" y="48640"/>
                </a:lnTo>
                <a:lnTo>
                  <a:pt x="34744" y="54717"/>
                </a:lnTo>
                <a:lnTo>
                  <a:pt x="30464" y="60769"/>
                </a:lnTo>
                <a:lnTo>
                  <a:pt x="29208" y="66821"/>
                </a:lnTo>
                <a:lnTo>
                  <a:pt x="32512" y="72897"/>
                </a:lnTo>
                <a:lnTo>
                  <a:pt x="37137" y="75563"/>
                </a:lnTo>
                <a:lnTo>
                  <a:pt x="39512" y="82026"/>
                </a:lnTo>
                <a:lnTo>
                  <a:pt x="40387" y="89989"/>
                </a:lnTo>
                <a:lnTo>
                  <a:pt x="40512" y="97154"/>
                </a:lnTo>
                <a:lnTo>
                  <a:pt x="8128" y="97154"/>
                </a:lnTo>
                <a:lnTo>
                  <a:pt x="0" y="105282"/>
                </a:lnTo>
                <a:lnTo>
                  <a:pt x="126" y="124005"/>
                </a:lnTo>
                <a:lnTo>
                  <a:pt x="1015" y="131587"/>
                </a:lnTo>
                <a:lnTo>
                  <a:pt x="3428" y="136145"/>
                </a:lnTo>
                <a:lnTo>
                  <a:pt x="8128" y="137667"/>
                </a:lnTo>
                <a:lnTo>
                  <a:pt x="14097" y="140333"/>
                </a:lnTo>
                <a:lnTo>
                  <a:pt x="19303" y="146796"/>
                </a:lnTo>
                <a:lnTo>
                  <a:pt x="22987" y="154759"/>
                </a:lnTo>
                <a:lnTo>
                  <a:pt x="24384" y="161924"/>
                </a:lnTo>
                <a:lnTo>
                  <a:pt x="16256" y="170052"/>
                </a:lnTo>
                <a:lnTo>
                  <a:pt x="10414" y="172719"/>
                </a:lnTo>
                <a:lnTo>
                  <a:pt x="6096" y="179196"/>
                </a:lnTo>
                <a:lnTo>
                  <a:pt x="4825" y="187197"/>
                </a:lnTo>
                <a:lnTo>
                  <a:pt x="8128" y="194436"/>
                </a:lnTo>
                <a:lnTo>
                  <a:pt x="8128" y="202437"/>
                </a:lnTo>
                <a:lnTo>
                  <a:pt x="16256" y="210565"/>
                </a:lnTo>
                <a:lnTo>
                  <a:pt x="40512" y="210565"/>
                </a:lnTo>
                <a:lnTo>
                  <a:pt x="45085" y="216660"/>
                </a:lnTo>
                <a:lnTo>
                  <a:pt x="46609" y="222742"/>
                </a:lnTo>
                <a:lnTo>
                  <a:pt x="45085" y="228800"/>
                </a:lnTo>
                <a:lnTo>
                  <a:pt x="40512" y="234822"/>
                </a:lnTo>
                <a:lnTo>
                  <a:pt x="40639" y="240918"/>
                </a:lnTo>
                <a:lnTo>
                  <a:pt x="72898" y="267207"/>
                </a:lnTo>
                <a:lnTo>
                  <a:pt x="78994" y="262582"/>
                </a:lnTo>
                <a:lnTo>
                  <a:pt x="85090" y="260207"/>
                </a:lnTo>
                <a:lnTo>
                  <a:pt x="91186" y="259332"/>
                </a:lnTo>
                <a:lnTo>
                  <a:pt x="97282" y="259206"/>
                </a:lnTo>
                <a:lnTo>
                  <a:pt x="215100" y="259206"/>
                </a:lnTo>
                <a:lnTo>
                  <a:pt x="217443" y="253726"/>
                </a:lnTo>
                <a:lnTo>
                  <a:pt x="218694" y="251078"/>
                </a:lnTo>
                <a:lnTo>
                  <a:pt x="259207" y="251078"/>
                </a:lnTo>
                <a:lnTo>
                  <a:pt x="265049" y="243859"/>
                </a:lnTo>
                <a:lnTo>
                  <a:pt x="269366" y="235902"/>
                </a:lnTo>
                <a:lnTo>
                  <a:pt x="269525" y="235098"/>
                </a:lnTo>
                <a:lnTo>
                  <a:pt x="142335" y="235098"/>
                </a:lnTo>
                <a:lnTo>
                  <a:pt x="109410" y="224742"/>
                </a:lnTo>
                <a:lnTo>
                  <a:pt x="82581" y="205265"/>
                </a:lnTo>
                <a:lnTo>
                  <a:pt x="64897" y="178180"/>
                </a:lnTo>
                <a:lnTo>
                  <a:pt x="61192" y="142226"/>
                </a:lnTo>
                <a:lnTo>
                  <a:pt x="71929" y="109331"/>
                </a:lnTo>
                <a:lnTo>
                  <a:pt x="93311" y="82508"/>
                </a:lnTo>
                <a:lnTo>
                  <a:pt x="121538" y="64769"/>
                </a:lnTo>
                <a:lnTo>
                  <a:pt x="157493" y="59995"/>
                </a:lnTo>
                <a:lnTo>
                  <a:pt x="255980" y="59995"/>
                </a:lnTo>
                <a:lnTo>
                  <a:pt x="259207" y="56768"/>
                </a:lnTo>
                <a:lnTo>
                  <a:pt x="259081" y="54101"/>
                </a:lnTo>
                <a:lnTo>
                  <a:pt x="258344" y="48640"/>
                </a:lnTo>
                <a:lnTo>
                  <a:pt x="64897" y="48640"/>
                </a:lnTo>
                <a:lnTo>
                  <a:pt x="64897" y="40512"/>
                </a:lnTo>
                <a:lnTo>
                  <a:pt x="57658" y="37211"/>
                </a:lnTo>
                <a:close/>
              </a:path>
              <a:path w="299720" h="299720">
                <a:moveTo>
                  <a:pt x="259207" y="251078"/>
                </a:moveTo>
                <a:lnTo>
                  <a:pt x="234950" y="251078"/>
                </a:lnTo>
                <a:lnTo>
                  <a:pt x="234950" y="259206"/>
                </a:lnTo>
                <a:lnTo>
                  <a:pt x="242169" y="259079"/>
                </a:lnTo>
                <a:lnTo>
                  <a:pt x="250126" y="258190"/>
                </a:lnTo>
                <a:lnTo>
                  <a:pt x="256559" y="255777"/>
                </a:lnTo>
                <a:lnTo>
                  <a:pt x="259207" y="251078"/>
                </a:lnTo>
                <a:close/>
              </a:path>
              <a:path w="299720" h="299720">
                <a:moveTo>
                  <a:pt x="255980" y="59995"/>
                </a:moveTo>
                <a:lnTo>
                  <a:pt x="157493" y="59995"/>
                </a:lnTo>
                <a:lnTo>
                  <a:pt x="190388" y="68865"/>
                </a:lnTo>
                <a:lnTo>
                  <a:pt x="217211" y="89880"/>
                </a:lnTo>
                <a:lnTo>
                  <a:pt x="234950" y="121538"/>
                </a:lnTo>
                <a:lnTo>
                  <a:pt x="238636" y="157438"/>
                </a:lnTo>
                <a:lnTo>
                  <a:pt x="227869" y="190325"/>
                </a:lnTo>
                <a:lnTo>
                  <a:pt x="206482" y="217140"/>
                </a:lnTo>
                <a:lnTo>
                  <a:pt x="178308" y="234822"/>
                </a:lnTo>
                <a:lnTo>
                  <a:pt x="142335" y="235098"/>
                </a:lnTo>
                <a:lnTo>
                  <a:pt x="269525" y="235098"/>
                </a:lnTo>
                <a:lnTo>
                  <a:pt x="270637" y="229469"/>
                </a:lnTo>
                <a:lnTo>
                  <a:pt x="267335" y="226821"/>
                </a:lnTo>
                <a:lnTo>
                  <a:pt x="262636" y="219582"/>
                </a:lnTo>
                <a:lnTo>
                  <a:pt x="260223" y="211581"/>
                </a:lnTo>
                <a:lnTo>
                  <a:pt x="259334" y="205104"/>
                </a:lnTo>
                <a:lnTo>
                  <a:pt x="259207" y="202437"/>
                </a:lnTo>
                <a:lnTo>
                  <a:pt x="265303" y="197812"/>
                </a:lnTo>
                <a:lnTo>
                  <a:pt x="271399" y="195437"/>
                </a:lnTo>
                <a:lnTo>
                  <a:pt x="277495" y="194562"/>
                </a:lnTo>
                <a:lnTo>
                  <a:pt x="283591" y="194436"/>
                </a:lnTo>
                <a:lnTo>
                  <a:pt x="299720" y="194436"/>
                </a:lnTo>
                <a:lnTo>
                  <a:pt x="299593" y="172086"/>
                </a:lnTo>
                <a:lnTo>
                  <a:pt x="298704" y="166004"/>
                </a:lnTo>
                <a:lnTo>
                  <a:pt x="296291" y="159946"/>
                </a:lnTo>
                <a:lnTo>
                  <a:pt x="291592" y="153923"/>
                </a:lnTo>
                <a:lnTo>
                  <a:pt x="283591" y="153923"/>
                </a:lnTo>
                <a:lnTo>
                  <a:pt x="275463" y="145795"/>
                </a:lnTo>
                <a:lnTo>
                  <a:pt x="275463" y="129539"/>
                </a:lnTo>
                <a:lnTo>
                  <a:pt x="283591" y="129539"/>
                </a:lnTo>
                <a:lnTo>
                  <a:pt x="283591" y="121538"/>
                </a:lnTo>
                <a:lnTo>
                  <a:pt x="289359" y="120014"/>
                </a:lnTo>
                <a:lnTo>
                  <a:pt x="293639" y="115442"/>
                </a:lnTo>
                <a:lnTo>
                  <a:pt x="294895" y="107822"/>
                </a:lnTo>
                <a:lnTo>
                  <a:pt x="291592" y="97154"/>
                </a:lnTo>
                <a:lnTo>
                  <a:pt x="290214" y="91386"/>
                </a:lnTo>
                <a:lnTo>
                  <a:pt x="288316" y="89153"/>
                </a:lnTo>
                <a:lnTo>
                  <a:pt x="275463" y="89153"/>
                </a:lnTo>
                <a:lnTo>
                  <a:pt x="268243" y="87756"/>
                </a:lnTo>
                <a:lnTo>
                  <a:pt x="260286" y="84073"/>
                </a:lnTo>
                <a:lnTo>
                  <a:pt x="253853" y="78866"/>
                </a:lnTo>
                <a:lnTo>
                  <a:pt x="251206" y="72897"/>
                </a:lnTo>
                <a:lnTo>
                  <a:pt x="251206" y="64769"/>
                </a:lnTo>
                <a:lnTo>
                  <a:pt x="255980" y="59995"/>
                </a:lnTo>
                <a:close/>
              </a:path>
              <a:path w="299720" h="299720">
                <a:moveTo>
                  <a:pt x="281412" y="85850"/>
                </a:moveTo>
                <a:lnTo>
                  <a:pt x="275463" y="89153"/>
                </a:lnTo>
                <a:lnTo>
                  <a:pt x="288316" y="89153"/>
                </a:lnTo>
                <a:lnTo>
                  <a:pt x="286575" y="87106"/>
                </a:lnTo>
                <a:lnTo>
                  <a:pt x="281412" y="85850"/>
                </a:lnTo>
                <a:close/>
              </a:path>
              <a:path w="299720" h="299720">
                <a:moveTo>
                  <a:pt x="105410" y="0"/>
                </a:moveTo>
                <a:lnTo>
                  <a:pt x="96012" y="6096"/>
                </a:lnTo>
                <a:lnTo>
                  <a:pt x="91186" y="12192"/>
                </a:lnTo>
                <a:lnTo>
                  <a:pt x="89408" y="18288"/>
                </a:lnTo>
                <a:lnTo>
                  <a:pt x="89154" y="24383"/>
                </a:lnTo>
                <a:lnTo>
                  <a:pt x="87884" y="30406"/>
                </a:lnTo>
                <a:lnTo>
                  <a:pt x="82295" y="42546"/>
                </a:lnTo>
                <a:lnTo>
                  <a:pt x="81025" y="48640"/>
                </a:lnTo>
                <a:lnTo>
                  <a:pt x="258344" y="48640"/>
                </a:lnTo>
                <a:lnTo>
                  <a:pt x="258206" y="47625"/>
                </a:lnTo>
                <a:lnTo>
                  <a:pt x="255831" y="39624"/>
                </a:lnTo>
                <a:lnTo>
                  <a:pt x="255101" y="38481"/>
                </a:lnTo>
                <a:lnTo>
                  <a:pt x="214693" y="38481"/>
                </a:lnTo>
                <a:lnTo>
                  <a:pt x="208641" y="36956"/>
                </a:lnTo>
                <a:lnTo>
                  <a:pt x="202564" y="32384"/>
                </a:lnTo>
                <a:lnTo>
                  <a:pt x="194437" y="24383"/>
                </a:lnTo>
                <a:lnTo>
                  <a:pt x="137795" y="24383"/>
                </a:lnTo>
                <a:lnTo>
                  <a:pt x="129667" y="16255"/>
                </a:lnTo>
                <a:lnTo>
                  <a:pt x="129667" y="8127"/>
                </a:lnTo>
                <a:lnTo>
                  <a:pt x="123572" y="3428"/>
                </a:lnTo>
                <a:lnTo>
                  <a:pt x="117490" y="1015"/>
                </a:lnTo>
                <a:lnTo>
                  <a:pt x="111432" y="126"/>
                </a:lnTo>
                <a:lnTo>
                  <a:pt x="105410" y="0"/>
                </a:lnTo>
                <a:close/>
              </a:path>
              <a:path w="299720" h="299720">
                <a:moveTo>
                  <a:pt x="239013" y="26384"/>
                </a:moveTo>
                <a:lnTo>
                  <a:pt x="232917" y="27884"/>
                </a:lnTo>
                <a:lnTo>
                  <a:pt x="226822" y="32384"/>
                </a:lnTo>
                <a:lnTo>
                  <a:pt x="220745" y="36956"/>
                </a:lnTo>
                <a:lnTo>
                  <a:pt x="214693" y="38481"/>
                </a:lnTo>
                <a:lnTo>
                  <a:pt x="255101" y="38481"/>
                </a:lnTo>
                <a:lnTo>
                  <a:pt x="251206" y="32384"/>
                </a:lnTo>
                <a:lnTo>
                  <a:pt x="245110" y="27884"/>
                </a:lnTo>
                <a:lnTo>
                  <a:pt x="239013" y="26384"/>
                </a:lnTo>
                <a:close/>
              </a:path>
              <a:path w="299720" h="299720">
                <a:moveTo>
                  <a:pt x="178308" y="0"/>
                </a:moveTo>
                <a:lnTo>
                  <a:pt x="162051" y="0"/>
                </a:lnTo>
                <a:lnTo>
                  <a:pt x="162051" y="8127"/>
                </a:lnTo>
                <a:lnTo>
                  <a:pt x="155957" y="14096"/>
                </a:lnTo>
                <a:lnTo>
                  <a:pt x="149875" y="19303"/>
                </a:lnTo>
                <a:lnTo>
                  <a:pt x="143817" y="22986"/>
                </a:lnTo>
                <a:lnTo>
                  <a:pt x="137795" y="24383"/>
                </a:lnTo>
                <a:lnTo>
                  <a:pt x="194437" y="24383"/>
                </a:lnTo>
                <a:lnTo>
                  <a:pt x="202564" y="16255"/>
                </a:lnTo>
                <a:lnTo>
                  <a:pt x="201042" y="10287"/>
                </a:lnTo>
                <a:lnTo>
                  <a:pt x="196484" y="5080"/>
                </a:lnTo>
                <a:lnTo>
                  <a:pt x="188902" y="1397"/>
                </a:lnTo>
                <a:lnTo>
                  <a:pt x="1783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9790" y="3828288"/>
            <a:ext cx="235076" cy="224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90947" y="4617466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二、异质选配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69933" y="3211067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0" y="190119"/>
                </a:moveTo>
                <a:lnTo>
                  <a:pt x="5019" y="146517"/>
                </a:lnTo>
                <a:lnTo>
                  <a:pt x="19318" y="106496"/>
                </a:lnTo>
                <a:lnTo>
                  <a:pt x="41757" y="71197"/>
                </a:lnTo>
                <a:lnTo>
                  <a:pt x="71197" y="41757"/>
                </a:lnTo>
                <a:lnTo>
                  <a:pt x="106496" y="19318"/>
                </a:lnTo>
                <a:lnTo>
                  <a:pt x="146517" y="5019"/>
                </a:lnTo>
                <a:lnTo>
                  <a:pt x="190119" y="0"/>
                </a:lnTo>
                <a:lnTo>
                  <a:pt x="950595" y="0"/>
                </a:lnTo>
                <a:lnTo>
                  <a:pt x="994156" y="5019"/>
                </a:lnTo>
                <a:lnTo>
                  <a:pt x="1034161" y="19318"/>
                </a:lnTo>
                <a:lnTo>
                  <a:pt x="1069463" y="41757"/>
                </a:lnTo>
                <a:lnTo>
                  <a:pt x="1098916" y="71197"/>
                </a:lnTo>
                <a:lnTo>
                  <a:pt x="1121372" y="106496"/>
                </a:lnTo>
                <a:lnTo>
                  <a:pt x="1135687" y="146517"/>
                </a:lnTo>
                <a:lnTo>
                  <a:pt x="1140714" y="190119"/>
                </a:lnTo>
                <a:lnTo>
                  <a:pt x="1140714" y="950468"/>
                </a:lnTo>
                <a:lnTo>
                  <a:pt x="1135687" y="994069"/>
                </a:lnTo>
                <a:lnTo>
                  <a:pt x="1121372" y="1034090"/>
                </a:lnTo>
                <a:lnTo>
                  <a:pt x="1098916" y="1069389"/>
                </a:lnTo>
                <a:lnTo>
                  <a:pt x="1069463" y="1098829"/>
                </a:lnTo>
                <a:lnTo>
                  <a:pt x="1034161" y="1121268"/>
                </a:lnTo>
                <a:lnTo>
                  <a:pt x="994156" y="1135567"/>
                </a:lnTo>
                <a:lnTo>
                  <a:pt x="950595" y="1140587"/>
                </a:lnTo>
                <a:lnTo>
                  <a:pt x="190119" y="1140587"/>
                </a:lnTo>
                <a:lnTo>
                  <a:pt x="146517" y="1135567"/>
                </a:lnTo>
                <a:lnTo>
                  <a:pt x="106496" y="1121268"/>
                </a:lnTo>
                <a:lnTo>
                  <a:pt x="71197" y="1098829"/>
                </a:lnTo>
                <a:lnTo>
                  <a:pt x="41757" y="1069389"/>
                </a:lnTo>
                <a:lnTo>
                  <a:pt x="19318" y="1034090"/>
                </a:lnTo>
                <a:lnTo>
                  <a:pt x="5019" y="994069"/>
                </a:lnTo>
                <a:lnTo>
                  <a:pt x="0" y="950468"/>
                </a:lnTo>
                <a:lnTo>
                  <a:pt x="0" y="190119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0693" y="4031932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4">
                <a:moveTo>
                  <a:pt x="0" y="0"/>
                </a:moveTo>
                <a:lnTo>
                  <a:pt x="717803" y="0"/>
                </a:lnTo>
              </a:path>
            </a:pathLst>
          </a:custGeom>
          <a:ln w="1993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2386" y="3615220"/>
            <a:ext cx="104139" cy="351155"/>
          </a:xfrm>
          <a:custGeom>
            <a:avLst/>
            <a:gdLst/>
            <a:ahLst/>
            <a:cxnLst/>
            <a:rect l="l" t="t" r="r" b="b"/>
            <a:pathLst>
              <a:path w="104140" h="351154">
                <a:moveTo>
                  <a:pt x="0" y="350862"/>
                </a:moveTo>
                <a:lnTo>
                  <a:pt x="103692" y="350862"/>
                </a:lnTo>
                <a:lnTo>
                  <a:pt x="103692" y="0"/>
                </a:lnTo>
                <a:lnTo>
                  <a:pt x="0" y="0"/>
                </a:lnTo>
                <a:lnTo>
                  <a:pt x="0" y="35086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43897" y="3491623"/>
            <a:ext cx="104139" cy="474980"/>
          </a:xfrm>
          <a:custGeom>
            <a:avLst/>
            <a:gdLst/>
            <a:ahLst/>
            <a:cxnLst/>
            <a:rect l="l" t="t" r="r" b="b"/>
            <a:pathLst>
              <a:path w="104140" h="474979">
                <a:moveTo>
                  <a:pt x="0" y="474459"/>
                </a:moveTo>
                <a:lnTo>
                  <a:pt x="103692" y="474459"/>
                </a:lnTo>
                <a:lnTo>
                  <a:pt x="103692" y="0"/>
                </a:lnTo>
                <a:lnTo>
                  <a:pt x="0" y="0"/>
                </a:lnTo>
                <a:lnTo>
                  <a:pt x="0" y="47445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87534" y="3643134"/>
            <a:ext cx="104139" cy="323215"/>
          </a:xfrm>
          <a:custGeom>
            <a:avLst/>
            <a:gdLst/>
            <a:ahLst/>
            <a:cxnLst/>
            <a:rect l="l" t="t" r="r" b="b"/>
            <a:pathLst>
              <a:path w="104140" h="323214">
                <a:moveTo>
                  <a:pt x="0" y="322948"/>
                </a:moveTo>
                <a:lnTo>
                  <a:pt x="103692" y="322948"/>
                </a:lnTo>
                <a:lnTo>
                  <a:pt x="103692" y="0"/>
                </a:lnTo>
                <a:lnTo>
                  <a:pt x="0" y="0"/>
                </a:lnTo>
                <a:lnTo>
                  <a:pt x="0" y="3229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47046" y="3746792"/>
            <a:ext cx="104139" cy="219710"/>
          </a:xfrm>
          <a:custGeom>
            <a:avLst/>
            <a:gdLst/>
            <a:ahLst/>
            <a:cxnLst/>
            <a:rect l="l" t="t" r="r" b="b"/>
            <a:pathLst>
              <a:path w="104140" h="219710">
                <a:moveTo>
                  <a:pt x="0" y="219290"/>
                </a:moveTo>
                <a:lnTo>
                  <a:pt x="103692" y="219290"/>
                </a:lnTo>
                <a:lnTo>
                  <a:pt x="103692" y="0"/>
                </a:lnTo>
                <a:lnTo>
                  <a:pt x="0" y="0"/>
                </a:lnTo>
                <a:lnTo>
                  <a:pt x="0" y="21929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52154" y="461746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三、小结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250" y="2534920"/>
            <a:ext cx="10509885" cy="2870835"/>
          </a:xfrm>
          <a:custGeom>
            <a:avLst/>
            <a:gdLst/>
            <a:ahLst/>
            <a:cxnLst/>
            <a:rect l="l" t="t" r="r" b="b"/>
            <a:pathLst>
              <a:path w="10509885" h="3437890">
                <a:moveTo>
                  <a:pt x="9936810" y="0"/>
                </a:moveTo>
                <a:lnTo>
                  <a:pt x="572973" y="0"/>
                </a:lnTo>
                <a:lnTo>
                  <a:pt x="525975" y="1899"/>
                </a:lnTo>
                <a:lnTo>
                  <a:pt x="480024" y="7499"/>
                </a:lnTo>
                <a:lnTo>
                  <a:pt x="435268" y="16652"/>
                </a:lnTo>
                <a:lnTo>
                  <a:pt x="391854" y="29212"/>
                </a:lnTo>
                <a:lnTo>
                  <a:pt x="349929" y="45029"/>
                </a:lnTo>
                <a:lnTo>
                  <a:pt x="309641" y="63957"/>
                </a:lnTo>
                <a:lnTo>
                  <a:pt x="271137" y="85849"/>
                </a:lnTo>
                <a:lnTo>
                  <a:pt x="234565" y="110557"/>
                </a:lnTo>
                <a:lnTo>
                  <a:pt x="200072" y="137933"/>
                </a:lnTo>
                <a:lnTo>
                  <a:pt x="167805" y="167830"/>
                </a:lnTo>
                <a:lnTo>
                  <a:pt x="137911" y="200101"/>
                </a:lnTo>
                <a:lnTo>
                  <a:pt x="110539" y="234598"/>
                </a:lnTo>
                <a:lnTo>
                  <a:pt x="85835" y="271174"/>
                </a:lnTo>
                <a:lnTo>
                  <a:pt x="63946" y="309681"/>
                </a:lnTo>
                <a:lnTo>
                  <a:pt x="45021" y="349972"/>
                </a:lnTo>
                <a:lnTo>
                  <a:pt x="29206" y="391899"/>
                </a:lnTo>
                <a:lnTo>
                  <a:pt x="16649" y="435315"/>
                </a:lnTo>
                <a:lnTo>
                  <a:pt x="7498" y="480073"/>
                </a:lnTo>
                <a:lnTo>
                  <a:pt x="1899" y="526025"/>
                </a:lnTo>
                <a:lnTo>
                  <a:pt x="0" y="573024"/>
                </a:lnTo>
                <a:lnTo>
                  <a:pt x="0" y="2864739"/>
                </a:lnTo>
                <a:lnTo>
                  <a:pt x="1899" y="2911737"/>
                </a:lnTo>
                <a:lnTo>
                  <a:pt x="7498" y="2957688"/>
                </a:lnTo>
                <a:lnTo>
                  <a:pt x="16649" y="3002445"/>
                </a:lnTo>
                <a:lnTo>
                  <a:pt x="29206" y="3045860"/>
                </a:lnTo>
                <a:lnTo>
                  <a:pt x="45021" y="3087786"/>
                </a:lnTo>
                <a:lnTo>
                  <a:pt x="63946" y="3128076"/>
                </a:lnTo>
                <a:lnTo>
                  <a:pt x="85835" y="3166581"/>
                </a:lnTo>
                <a:lnTo>
                  <a:pt x="110539" y="3203155"/>
                </a:lnTo>
                <a:lnTo>
                  <a:pt x="137911" y="3237650"/>
                </a:lnTo>
                <a:lnTo>
                  <a:pt x="167805" y="3269919"/>
                </a:lnTo>
                <a:lnTo>
                  <a:pt x="200072" y="3299815"/>
                </a:lnTo>
                <a:lnTo>
                  <a:pt x="234565" y="3327189"/>
                </a:lnTo>
                <a:lnTo>
                  <a:pt x="271137" y="3351895"/>
                </a:lnTo>
                <a:lnTo>
                  <a:pt x="309641" y="3373785"/>
                </a:lnTo>
                <a:lnTo>
                  <a:pt x="349929" y="3392712"/>
                </a:lnTo>
                <a:lnTo>
                  <a:pt x="391854" y="3408528"/>
                </a:lnTo>
                <a:lnTo>
                  <a:pt x="435268" y="3421086"/>
                </a:lnTo>
                <a:lnTo>
                  <a:pt x="480024" y="3430238"/>
                </a:lnTo>
                <a:lnTo>
                  <a:pt x="525975" y="3435838"/>
                </a:lnTo>
                <a:lnTo>
                  <a:pt x="572973" y="3437737"/>
                </a:lnTo>
                <a:lnTo>
                  <a:pt x="9936810" y="3437737"/>
                </a:lnTo>
                <a:lnTo>
                  <a:pt x="9983808" y="3435838"/>
                </a:lnTo>
                <a:lnTo>
                  <a:pt x="10029760" y="3430238"/>
                </a:lnTo>
                <a:lnTo>
                  <a:pt x="10074518" y="3421086"/>
                </a:lnTo>
                <a:lnTo>
                  <a:pt x="10117934" y="3408528"/>
                </a:lnTo>
                <a:lnTo>
                  <a:pt x="10159861" y="3392712"/>
                </a:lnTo>
                <a:lnTo>
                  <a:pt x="10200152" y="3373785"/>
                </a:lnTo>
                <a:lnTo>
                  <a:pt x="10238659" y="3351895"/>
                </a:lnTo>
                <a:lnTo>
                  <a:pt x="10275235" y="3327189"/>
                </a:lnTo>
                <a:lnTo>
                  <a:pt x="10309732" y="3299815"/>
                </a:lnTo>
                <a:lnTo>
                  <a:pt x="10342003" y="3269919"/>
                </a:lnTo>
                <a:lnTo>
                  <a:pt x="10371900" y="3237650"/>
                </a:lnTo>
                <a:lnTo>
                  <a:pt x="10399277" y="3203155"/>
                </a:lnTo>
                <a:lnTo>
                  <a:pt x="10423984" y="3166581"/>
                </a:lnTo>
                <a:lnTo>
                  <a:pt x="10445876" y="3128076"/>
                </a:lnTo>
                <a:lnTo>
                  <a:pt x="10464804" y="3087786"/>
                </a:lnTo>
                <a:lnTo>
                  <a:pt x="10480622" y="3045860"/>
                </a:lnTo>
                <a:lnTo>
                  <a:pt x="10493181" y="3002445"/>
                </a:lnTo>
                <a:lnTo>
                  <a:pt x="10502334" y="2957688"/>
                </a:lnTo>
                <a:lnTo>
                  <a:pt x="10507934" y="2911737"/>
                </a:lnTo>
                <a:lnTo>
                  <a:pt x="10509834" y="2864739"/>
                </a:lnTo>
                <a:lnTo>
                  <a:pt x="10509834" y="573024"/>
                </a:lnTo>
                <a:lnTo>
                  <a:pt x="10507934" y="526025"/>
                </a:lnTo>
                <a:lnTo>
                  <a:pt x="10502334" y="480073"/>
                </a:lnTo>
                <a:lnTo>
                  <a:pt x="10493181" y="435315"/>
                </a:lnTo>
                <a:lnTo>
                  <a:pt x="10480622" y="391899"/>
                </a:lnTo>
                <a:lnTo>
                  <a:pt x="10464804" y="349972"/>
                </a:lnTo>
                <a:lnTo>
                  <a:pt x="10445876" y="309681"/>
                </a:lnTo>
                <a:lnTo>
                  <a:pt x="10423984" y="271174"/>
                </a:lnTo>
                <a:lnTo>
                  <a:pt x="10399277" y="234598"/>
                </a:lnTo>
                <a:lnTo>
                  <a:pt x="10371900" y="200101"/>
                </a:lnTo>
                <a:lnTo>
                  <a:pt x="10342003" y="167830"/>
                </a:lnTo>
                <a:lnTo>
                  <a:pt x="10309732" y="137933"/>
                </a:lnTo>
                <a:lnTo>
                  <a:pt x="10275235" y="110557"/>
                </a:lnTo>
                <a:lnTo>
                  <a:pt x="10238659" y="85849"/>
                </a:lnTo>
                <a:lnTo>
                  <a:pt x="10200152" y="63957"/>
                </a:lnTo>
                <a:lnTo>
                  <a:pt x="10159861" y="45029"/>
                </a:lnTo>
                <a:lnTo>
                  <a:pt x="10117934" y="29212"/>
                </a:lnTo>
                <a:lnTo>
                  <a:pt x="10074518" y="16652"/>
                </a:lnTo>
                <a:lnTo>
                  <a:pt x="10029760" y="7499"/>
                </a:lnTo>
                <a:lnTo>
                  <a:pt x="9983808" y="1899"/>
                </a:lnTo>
                <a:lnTo>
                  <a:pt x="993681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91260" y="2860675"/>
            <a:ext cx="10090785" cy="219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1515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同质选配概念</a:t>
            </a:r>
          </a:p>
          <a:p>
            <a:pPr marL="691515" algn="ctr">
              <a:lnSpc>
                <a:spcPct val="100000"/>
              </a:lnSpc>
              <a:spcBef>
                <a:spcPts val="100"/>
              </a:spcBef>
            </a:pPr>
            <a:endParaRPr sz="2400" dirty="0"/>
          </a:p>
          <a:p>
            <a:pPr marL="691515" algn="l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微软雅黑" panose="020B0503020204020204" charset="-122"/>
                <a:cs typeface="微软雅黑" panose="020B0503020204020204" charset="-122"/>
              </a:rPr>
              <a:t>就是选用</a:t>
            </a:r>
            <a:r>
              <a:rPr sz="2400" b="1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性状相同、性能表现一致，或育种值相似</a:t>
            </a:r>
            <a:r>
              <a:rPr sz="2400" b="0" spc="-5" dirty="0">
                <a:latin typeface="微软雅黑" panose="020B0503020204020204" charset="-122"/>
                <a:cs typeface="微软雅黑" panose="020B0503020204020204" charset="-122"/>
              </a:rPr>
              <a:t>的优秀公母畜交</a:t>
            </a:r>
            <a:r>
              <a:rPr sz="2400" b="0" dirty="0">
                <a:latin typeface="微软雅黑" panose="020B0503020204020204" charset="-122"/>
                <a:cs typeface="微软雅黑" panose="020B0503020204020204" charset="-122"/>
              </a:rPr>
              <a:t>配</a:t>
            </a:r>
            <a:r>
              <a:rPr sz="2400" b="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marL="292735">
              <a:lnSpc>
                <a:spcPct val="100000"/>
              </a:lnSpc>
              <a:spcBef>
                <a:spcPts val="1725"/>
              </a:spcBef>
            </a:pPr>
            <a:r>
              <a:rPr sz="2400" b="0" dirty="0">
                <a:latin typeface="微软雅黑" panose="020B0503020204020204" charset="-122"/>
                <a:cs typeface="微软雅黑" panose="020B0503020204020204" charset="-122"/>
              </a:rPr>
              <a:t>如：高产牛配高产牛、超细毛羊配超细毛羊</a:t>
            </a:r>
            <a:r>
              <a:rPr sz="2400" b="0" spc="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0" dirty="0">
                <a:latin typeface="微软雅黑" panose="020B0503020204020204" charset="-122"/>
                <a:cs typeface="微软雅黑" panose="020B0503020204020204" charset="-122"/>
              </a:rPr>
              <a:t>瘦肉率高的公猪与同样瘦</a:t>
            </a:r>
          </a:p>
          <a:p>
            <a:pPr marL="292735">
              <a:lnSpc>
                <a:spcPct val="100000"/>
              </a:lnSpc>
              <a:spcBef>
                <a:spcPts val="725"/>
              </a:spcBef>
            </a:pPr>
            <a:r>
              <a:rPr sz="2400" b="0" spc="-5" dirty="0">
                <a:latin typeface="微软雅黑" panose="020B0503020204020204" charset="-122"/>
                <a:cs typeface="微软雅黑" panose="020B0503020204020204" charset="-122"/>
              </a:rPr>
              <a:t>肉率高的母猪交配</a:t>
            </a:r>
            <a:r>
              <a:rPr sz="2400" b="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b="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82650"/>
            <a:ext cx="10515600" cy="1325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1、同质选配的概念</a:t>
            </a:r>
            <a:r>
              <a:rPr sz="3200" b="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b="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作用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309" y="31318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一、同质选配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298" y="3359277"/>
            <a:ext cx="2739390" cy="1644014"/>
          </a:xfrm>
          <a:custGeom>
            <a:avLst/>
            <a:gdLst/>
            <a:ahLst/>
            <a:cxnLst/>
            <a:rect l="l" t="t" r="r" b="b"/>
            <a:pathLst>
              <a:path w="2739390" h="1644014">
                <a:moveTo>
                  <a:pt x="2574912" y="0"/>
                </a:moveTo>
                <a:lnTo>
                  <a:pt x="164350" y="0"/>
                </a:lnTo>
                <a:lnTo>
                  <a:pt x="120660" y="5867"/>
                </a:lnTo>
                <a:lnTo>
                  <a:pt x="81400" y="22427"/>
                </a:lnTo>
                <a:lnTo>
                  <a:pt x="48137" y="48117"/>
                </a:lnTo>
                <a:lnTo>
                  <a:pt x="22439" y="81374"/>
                </a:lnTo>
                <a:lnTo>
                  <a:pt x="5870" y="120635"/>
                </a:lnTo>
                <a:lnTo>
                  <a:pt x="0" y="164337"/>
                </a:lnTo>
                <a:lnTo>
                  <a:pt x="0" y="1479169"/>
                </a:lnTo>
                <a:lnTo>
                  <a:pt x="5870" y="1522871"/>
                </a:lnTo>
                <a:lnTo>
                  <a:pt x="22439" y="1562132"/>
                </a:lnTo>
                <a:lnTo>
                  <a:pt x="48137" y="1595389"/>
                </a:lnTo>
                <a:lnTo>
                  <a:pt x="81400" y="1621079"/>
                </a:lnTo>
                <a:lnTo>
                  <a:pt x="120660" y="1637639"/>
                </a:lnTo>
                <a:lnTo>
                  <a:pt x="164350" y="1643507"/>
                </a:lnTo>
                <a:lnTo>
                  <a:pt x="2574912" y="1643507"/>
                </a:lnTo>
                <a:lnTo>
                  <a:pt x="2618614" y="1637639"/>
                </a:lnTo>
                <a:lnTo>
                  <a:pt x="2657876" y="1621079"/>
                </a:lnTo>
                <a:lnTo>
                  <a:pt x="2691133" y="1595389"/>
                </a:lnTo>
                <a:lnTo>
                  <a:pt x="2716823" y="1562132"/>
                </a:lnTo>
                <a:lnTo>
                  <a:pt x="2733383" y="1522871"/>
                </a:lnTo>
                <a:lnTo>
                  <a:pt x="2739250" y="1479169"/>
                </a:lnTo>
                <a:lnTo>
                  <a:pt x="2739250" y="164337"/>
                </a:lnTo>
                <a:lnTo>
                  <a:pt x="2733383" y="120635"/>
                </a:lnTo>
                <a:lnTo>
                  <a:pt x="2716823" y="81374"/>
                </a:lnTo>
                <a:lnTo>
                  <a:pt x="2691133" y="48117"/>
                </a:lnTo>
                <a:lnTo>
                  <a:pt x="2657876" y="22427"/>
                </a:lnTo>
                <a:lnTo>
                  <a:pt x="2618614" y="5867"/>
                </a:lnTo>
                <a:lnTo>
                  <a:pt x="2574912" y="0"/>
                </a:lnTo>
                <a:close/>
              </a:path>
            </a:pathLst>
          </a:custGeom>
          <a:solidFill>
            <a:srgbClr val="6FAC4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7264" y="3806697"/>
            <a:ext cx="2369185" cy="6940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00"/>
              </a:spcBef>
            </a:pPr>
            <a:r>
              <a:rPr sz="23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使亲代的优良性状 稳定地遗传给后代</a:t>
            </a:r>
          </a:p>
        </p:txBody>
      </p:sp>
      <p:sp>
        <p:nvSpPr>
          <p:cNvPr id="4" name="object 4"/>
          <p:cNvSpPr/>
          <p:nvPr/>
        </p:nvSpPr>
        <p:spPr>
          <a:xfrm>
            <a:off x="4726304" y="3359277"/>
            <a:ext cx="2739390" cy="1644014"/>
          </a:xfrm>
          <a:custGeom>
            <a:avLst/>
            <a:gdLst/>
            <a:ahLst/>
            <a:cxnLst/>
            <a:rect l="l" t="t" r="r" b="b"/>
            <a:pathLst>
              <a:path w="2739390" h="1644014">
                <a:moveTo>
                  <a:pt x="2575052" y="0"/>
                </a:moveTo>
                <a:lnTo>
                  <a:pt x="164337" y="0"/>
                </a:lnTo>
                <a:lnTo>
                  <a:pt x="120679" y="5867"/>
                </a:lnTo>
                <a:lnTo>
                  <a:pt x="81430" y="22427"/>
                </a:lnTo>
                <a:lnTo>
                  <a:pt x="48164" y="48117"/>
                </a:lnTo>
                <a:lnTo>
                  <a:pt x="22455" y="81374"/>
                </a:lnTo>
                <a:lnTo>
                  <a:pt x="5876" y="120635"/>
                </a:lnTo>
                <a:lnTo>
                  <a:pt x="0" y="164337"/>
                </a:lnTo>
                <a:lnTo>
                  <a:pt x="0" y="1479169"/>
                </a:lnTo>
                <a:lnTo>
                  <a:pt x="5876" y="1522871"/>
                </a:lnTo>
                <a:lnTo>
                  <a:pt x="22455" y="1562132"/>
                </a:lnTo>
                <a:lnTo>
                  <a:pt x="48164" y="1595389"/>
                </a:lnTo>
                <a:lnTo>
                  <a:pt x="81430" y="1621079"/>
                </a:lnTo>
                <a:lnTo>
                  <a:pt x="120679" y="1637639"/>
                </a:lnTo>
                <a:lnTo>
                  <a:pt x="164337" y="1643507"/>
                </a:lnTo>
                <a:lnTo>
                  <a:pt x="2575052" y="1643507"/>
                </a:lnTo>
                <a:lnTo>
                  <a:pt x="2618710" y="1637639"/>
                </a:lnTo>
                <a:lnTo>
                  <a:pt x="2657959" y="1621079"/>
                </a:lnTo>
                <a:lnTo>
                  <a:pt x="2691225" y="1595389"/>
                </a:lnTo>
                <a:lnTo>
                  <a:pt x="2716934" y="1562132"/>
                </a:lnTo>
                <a:lnTo>
                  <a:pt x="2733513" y="1522871"/>
                </a:lnTo>
                <a:lnTo>
                  <a:pt x="2739390" y="1479169"/>
                </a:lnTo>
                <a:lnTo>
                  <a:pt x="2739390" y="164337"/>
                </a:lnTo>
                <a:lnTo>
                  <a:pt x="2733513" y="120635"/>
                </a:lnTo>
                <a:lnTo>
                  <a:pt x="2716934" y="81374"/>
                </a:lnTo>
                <a:lnTo>
                  <a:pt x="2691225" y="48117"/>
                </a:lnTo>
                <a:lnTo>
                  <a:pt x="2657959" y="22427"/>
                </a:lnTo>
                <a:lnTo>
                  <a:pt x="2618710" y="5867"/>
                </a:lnTo>
                <a:lnTo>
                  <a:pt x="2575052" y="0"/>
                </a:lnTo>
                <a:close/>
              </a:path>
            </a:pathLst>
          </a:custGeom>
          <a:solidFill>
            <a:srgbClr val="6FAC4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2867" y="3806697"/>
            <a:ext cx="2366645" cy="6940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98170" marR="5080" indent="-585470">
              <a:lnSpc>
                <a:spcPts val="2500"/>
              </a:lnSpc>
              <a:spcBef>
                <a:spcPts val="400"/>
              </a:spcBef>
            </a:pPr>
            <a:r>
              <a:rPr sz="23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使优良性状得以保 持与巩固</a:t>
            </a:r>
          </a:p>
        </p:txBody>
      </p:sp>
      <p:sp>
        <p:nvSpPr>
          <p:cNvPr id="6" name="object 6"/>
          <p:cNvSpPr/>
          <p:nvPr/>
        </p:nvSpPr>
        <p:spPr>
          <a:xfrm>
            <a:off x="8561451" y="3359277"/>
            <a:ext cx="2739390" cy="1644014"/>
          </a:xfrm>
          <a:custGeom>
            <a:avLst/>
            <a:gdLst/>
            <a:ahLst/>
            <a:cxnLst/>
            <a:rect l="l" t="t" r="r" b="b"/>
            <a:pathLst>
              <a:path w="2739390" h="1644014">
                <a:moveTo>
                  <a:pt x="2574925" y="0"/>
                </a:moveTo>
                <a:lnTo>
                  <a:pt x="164338" y="0"/>
                </a:lnTo>
                <a:lnTo>
                  <a:pt x="120635" y="5867"/>
                </a:lnTo>
                <a:lnTo>
                  <a:pt x="81374" y="22427"/>
                </a:lnTo>
                <a:lnTo>
                  <a:pt x="48117" y="48117"/>
                </a:lnTo>
                <a:lnTo>
                  <a:pt x="22427" y="81374"/>
                </a:lnTo>
                <a:lnTo>
                  <a:pt x="5867" y="120635"/>
                </a:lnTo>
                <a:lnTo>
                  <a:pt x="0" y="164337"/>
                </a:lnTo>
                <a:lnTo>
                  <a:pt x="0" y="1479169"/>
                </a:lnTo>
                <a:lnTo>
                  <a:pt x="5867" y="1522871"/>
                </a:lnTo>
                <a:lnTo>
                  <a:pt x="22427" y="1562132"/>
                </a:lnTo>
                <a:lnTo>
                  <a:pt x="48117" y="1595389"/>
                </a:lnTo>
                <a:lnTo>
                  <a:pt x="81374" y="1621079"/>
                </a:lnTo>
                <a:lnTo>
                  <a:pt x="120635" y="1637639"/>
                </a:lnTo>
                <a:lnTo>
                  <a:pt x="164338" y="1643507"/>
                </a:lnTo>
                <a:lnTo>
                  <a:pt x="2574925" y="1643507"/>
                </a:lnTo>
                <a:lnTo>
                  <a:pt x="2618627" y="1637639"/>
                </a:lnTo>
                <a:lnTo>
                  <a:pt x="2657888" y="1621079"/>
                </a:lnTo>
                <a:lnTo>
                  <a:pt x="2691145" y="1595389"/>
                </a:lnTo>
                <a:lnTo>
                  <a:pt x="2716835" y="1562132"/>
                </a:lnTo>
                <a:lnTo>
                  <a:pt x="2733395" y="1522871"/>
                </a:lnTo>
                <a:lnTo>
                  <a:pt x="2739263" y="1479169"/>
                </a:lnTo>
                <a:lnTo>
                  <a:pt x="2739263" y="164337"/>
                </a:lnTo>
                <a:lnTo>
                  <a:pt x="2733395" y="120635"/>
                </a:lnTo>
                <a:lnTo>
                  <a:pt x="2716835" y="81374"/>
                </a:lnTo>
                <a:lnTo>
                  <a:pt x="2691145" y="48117"/>
                </a:lnTo>
                <a:lnTo>
                  <a:pt x="2657888" y="22427"/>
                </a:lnTo>
                <a:lnTo>
                  <a:pt x="2618627" y="5867"/>
                </a:lnTo>
                <a:lnTo>
                  <a:pt x="2574925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8521" y="3648836"/>
            <a:ext cx="2366645" cy="10096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70"/>
              </a:spcBef>
            </a:pPr>
            <a:r>
              <a:rPr sz="23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使具有这种优良性 状的个体在畜群中 得以增加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一、同质选配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726432" y="2232609"/>
            <a:ext cx="233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同质选配作用</a:t>
            </a:r>
            <a:r>
              <a:rPr sz="2800" dirty="0">
                <a:solidFill>
                  <a:srgbClr val="6FAC4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一、选配的概念和作用</a:t>
            </a:r>
            <a:endParaRPr sz="24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9021445" y="2263140"/>
            <a:ext cx="600075" cy="3687445"/>
          </a:xfrm>
          <a:custGeom>
            <a:avLst/>
            <a:gdLst/>
            <a:ahLst/>
            <a:cxnLst/>
            <a:rect l="l" t="t" r="r" b="b"/>
            <a:pathLst>
              <a:path w="2981959" h="3687445">
                <a:moveTo>
                  <a:pt x="0" y="3687445"/>
                </a:moveTo>
                <a:lnTo>
                  <a:pt x="2981705" y="3687445"/>
                </a:lnTo>
                <a:lnTo>
                  <a:pt x="2981705" y="0"/>
                </a:lnTo>
                <a:lnTo>
                  <a:pt x="0" y="0"/>
                </a:lnTo>
                <a:lnTo>
                  <a:pt x="0" y="3687445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5481" y="2740151"/>
            <a:ext cx="8213090" cy="2733675"/>
          </a:xfrm>
          <a:custGeom>
            <a:avLst/>
            <a:gdLst/>
            <a:ahLst/>
            <a:cxnLst/>
            <a:rect l="l" t="t" r="r" b="b"/>
            <a:pathLst>
              <a:path w="8213090" h="2733675">
                <a:moveTo>
                  <a:pt x="0" y="2733294"/>
                </a:moveTo>
                <a:lnTo>
                  <a:pt x="8212708" y="2733294"/>
                </a:lnTo>
                <a:lnTo>
                  <a:pt x="8212708" y="0"/>
                </a:lnTo>
                <a:lnTo>
                  <a:pt x="0" y="0"/>
                </a:lnTo>
                <a:lnTo>
                  <a:pt x="0" y="2733294"/>
                </a:lnTo>
                <a:close/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6200000">
            <a:off x="9030665" y="2937129"/>
            <a:ext cx="494665" cy="245110"/>
          </a:xfrm>
          <a:prstGeom prst="rect">
            <a:avLst/>
          </a:prstGeom>
        </p:spPr>
        <p:txBody>
          <a:bodyPr vert="vert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9489" y="3101035"/>
            <a:ext cx="368300" cy="22282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just">
              <a:lnSpc>
                <a:spcPct val="83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 选 配 的 概 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3294" y="3597630"/>
            <a:ext cx="6367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选配根据育种目标和生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需要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有意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、有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计划 地组织公母畜的配对。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528" y="2400554"/>
            <a:ext cx="8100059" cy="4166870"/>
          </a:xfrm>
          <a:custGeom>
            <a:avLst/>
            <a:gdLst/>
            <a:ahLst/>
            <a:cxnLst/>
            <a:rect l="l" t="t" r="r" b="b"/>
            <a:pathLst>
              <a:path w="8100059" h="4166870">
                <a:moveTo>
                  <a:pt x="0" y="4166844"/>
                </a:moveTo>
                <a:lnTo>
                  <a:pt x="4050030" y="0"/>
                </a:lnTo>
                <a:lnTo>
                  <a:pt x="8099933" y="4166844"/>
                </a:lnTo>
                <a:lnTo>
                  <a:pt x="0" y="4166844"/>
                </a:lnTo>
                <a:close/>
              </a:path>
            </a:pathLst>
          </a:custGeom>
          <a:ln w="12700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5488559" y="2819400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4945380" y="0"/>
                </a:moveTo>
                <a:lnTo>
                  <a:pt x="319531" y="0"/>
                </a:lnTo>
                <a:lnTo>
                  <a:pt x="255118" y="3342"/>
                </a:lnTo>
                <a:lnTo>
                  <a:pt x="195131" y="12928"/>
                </a:lnTo>
                <a:lnTo>
                  <a:pt x="140853" y="28095"/>
                </a:lnTo>
                <a:lnTo>
                  <a:pt x="93567" y="48180"/>
                </a:lnTo>
                <a:lnTo>
                  <a:pt x="54555" y="72522"/>
                </a:lnTo>
                <a:lnTo>
                  <a:pt x="25102" y="100458"/>
                </a:lnTo>
                <a:lnTo>
                  <a:pt x="0" y="164464"/>
                </a:lnTo>
                <a:lnTo>
                  <a:pt x="0" y="822070"/>
                </a:lnTo>
                <a:lnTo>
                  <a:pt x="25102" y="886003"/>
                </a:lnTo>
                <a:lnTo>
                  <a:pt x="54555" y="913917"/>
                </a:lnTo>
                <a:lnTo>
                  <a:pt x="93567" y="938244"/>
                </a:lnTo>
                <a:lnTo>
                  <a:pt x="140853" y="958320"/>
                </a:lnTo>
                <a:lnTo>
                  <a:pt x="195131" y="973482"/>
                </a:lnTo>
                <a:lnTo>
                  <a:pt x="255118" y="983066"/>
                </a:lnTo>
                <a:lnTo>
                  <a:pt x="319531" y="986408"/>
                </a:lnTo>
                <a:lnTo>
                  <a:pt x="4945380" y="986408"/>
                </a:lnTo>
                <a:lnTo>
                  <a:pt x="5009793" y="983066"/>
                </a:lnTo>
                <a:lnTo>
                  <a:pt x="5069780" y="973482"/>
                </a:lnTo>
                <a:lnTo>
                  <a:pt x="5124058" y="958320"/>
                </a:lnTo>
                <a:lnTo>
                  <a:pt x="5171344" y="938244"/>
                </a:lnTo>
                <a:lnTo>
                  <a:pt x="5210356" y="913917"/>
                </a:lnTo>
                <a:lnTo>
                  <a:pt x="5239809" y="886003"/>
                </a:lnTo>
                <a:lnTo>
                  <a:pt x="5264912" y="822070"/>
                </a:lnTo>
                <a:lnTo>
                  <a:pt x="5264912" y="164464"/>
                </a:lnTo>
                <a:lnTo>
                  <a:pt x="5239809" y="100458"/>
                </a:lnTo>
                <a:lnTo>
                  <a:pt x="5210356" y="72522"/>
                </a:lnTo>
                <a:lnTo>
                  <a:pt x="5171344" y="48180"/>
                </a:lnTo>
                <a:lnTo>
                  <a:pt x="5124058" y="28095"/>
                </a:lnTo>
                <a:lnTo>
                  <a:pt x="5069780" y="12928"/>
                </a:lnTo>
                <a:lnTo>
                  <a:pt x="5009793" y="3342"/>
                </a:lnTo>
                <a:lnTo>
                  <a:pt x="4945380" y="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8559" y="2819400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0" y="164464"/>
                </a:moveTo>
                <a:lnTo>
                  <a:pt x="25102" y="100458"/>
                </a:lnTo>
                <a:lnTo>
                  <a:pt x="54555" y="72522"/>
                </a:lnTo>
                <a:lnTo>
                  <a:pt x="93567" y="48180"/>
                </a:lnTo>
                <a:lnTo>
                  <a:pt x="140853" y="28095"/>
                </a:lnTo>
                <a:lnTo>
                  <a:pt x="195131" y="12928"/>
                </a:lnTo>
                <a:lnTo>
                  <a:pt x="255118" y="3342"/>
                </a:lnTo>
                <a:lnTo>
                  <a:pt x="319531" y="0"/>
                </a:lnTo>
                <a:lnTo>
                  <a:pt x="4945380" y="0"/>
                </a:lnTo>
                <a:lnTo>
                  <a:pt x="5009793" y="3342"/>
                </a:lnTo>
                <a:lnTo>
                  <a:pt x="5069780" y="12928"/>
                </a:lnTo>
                <a:lnTo>
                  <a:pt x="5124058" y="28095"/>
                </a:lnTo>
                <a:lnTo>
                  <a:pt x="5171344" y="48180"/>
                </a:lnTo>
                <a:lnTo>
                  <a:pt x="5210356" y="72522"/>
                </a:lnTo>
                <a:lnTo>
                  <a:pt x="5239809" y="100458"/>
                </a:lnTo>
                <a:lnTo>
                  <a:pt x="5264912" y="164464"/>
                </a:lnTo>
                <a:lnTo>
                  <a:pt x="5264912" y="822070"/>
                </a:lnTo>
                <a:lnTo>
                  <a:pt x="5239809" y="886003"/>
                </a:lnTo>
                <a:lnTo>
                  <a:pt x="5210356" y="913917"/>
                </a:lnTo>
                <a:lnTo>
                  <a:pt x="5171344" y="938244"/>
                </a:lnTo>
                <a:lnTo>
                  <a:pt x="5124058" y="958320"/>
                </a:lnTo>
                <a:lnTo>
                  <a:pt x="5069780" y="973482"/>
                </a:lnTo>
                <a:lnTo>
                  <a:pt x="5009793" y="983066"/>
                </a:lnTo>
                <a:lnTo>
                  <a:pt x="4945380" y="986408"/>
                </a:lnTo>
                <a:lnTo>
                  <a:pt x="319531" y="986408"/>
                </a:lnTo>
                <a:lnTo>
                  <a:pt x="255118" y="983066"/>
                </a:lnTo>
                <a:lnTo>
                  <a:pt x="195131" y="973482"/>
                </a:lnTo>
                <a:lnTo>
                  <a:pt x="140853" y="958320"/>
                </a:lnTo>
                <a:lnTo>
                  <a:pt x="93567" y="938244"/>
                </a:lnTo>
                <a:lnTo>
                  <a:pt x="54555" y="913917"/>
                </a:lnTo>
                <a:lnTo>
                  <a:pt x="25102" y="886003"/>
                </a:lnTo>
                <a:lnTo>
                  <a:pt x="0" y="822070"/>
                </a:lnTo>
                <a:lnTo>
                  <a:pt x="0" y="164464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8559" y="3929126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4945380" y="0"/>
                </a:moveTo>
                <a:lnTo>
                  <a:pt x="319531" y="0"/>
                </a:lnTo>
                <a:lnTo>
                  <a:pt x="255118" y="3336"/>
                </a:lnTo>
                <a:lnTo>
                  <a:pt x="195131" y="12908"/>
                </a:lnTo>
                <a:lnTo>
                  <a:pt x="140853" y="28054"/>
                </a:lnTo>
                <a:lnTo>
                  <a:pt x="93567" y="48117"/>
                </a:lnTo>
                <a:lnTo>
                  <a:pt x="54555" y="72435"/>
                </a:lnTo>
                <a:lnTo>
                  <a:pt x="25102" y="100351"/>
                </a:lnTo>
                <a:lnTo>
                  <a:pt x="0" y="164337"/>
                </a:lnTo>
                <a:lnTo>
                  <a:pt x="0" y="821944"/>
                </a:lnTo>
                <a:lnTo>
                  <a:pt x="25102" y="885950"/>
                </a:lnTo>
                <a:lnTo>
                  <a:pt x="54555" y="913886"/>
                </a:lnTo>
                <a:lnTo>
                  <a:pt x="93567" y="938228"/>
                </a:lnTo>
                <a:lnTo>
                  <a:pt x="140853" y="958313"/>
                </a:lnTo>
                <a:lnTo>
                  <a:pt x="195131" y="973480"/>
                </a:lnTo>
                <a:lnTo>
                  <a:pt x="255118" y="983066"/>
                </a:lnTo>
                <a:lnTo>
                  <a:pt x="319531" y="986409"/>
                </a:lnTo>
                <a:lnTo>
                  <a:pt x="4945380" y="986409"/>
                </a:lnTo>
                <a:lnTo>
                  <a:pt x="5009793" y="983066"/>
                </a:lnTo>
                <a:lnTo>
                  <a:pt x="5069780" y="973480"/>
                </a:lnTo>
                <a:lnTo>
                  <a:pt x="5124058" y="958313"/>
                </a:lnTo>
                <a:lnTo>
                  <a:pt x="5171344" y="938228"/>
                </a:lnTo>
                <a:lnTo>
                  <a:pt x="5210356" y="913886"/>
                </a:lnTo>
                <a:lnTo>
                  <a:pt x="5239809" y="885950"/>
                </a:lnTo>
                <a:lnTo>
                  <a:pt x="5264912" y="821944"/>
                </a:lnTo>
                <a:lnTo>
                  <a:pt x="5264912" y="164337"/>
                </a:lnTo>
                <a:lnTo>
                  <a:pt x="5239809" y="100351"/>
                </a:lnTo>
                <a:lnTo>
                  <a:pt x="5210356" y="72435"/>
                </a:lnTo>
                <a:lnTo>
                  <a:pt x="5171344" y="48117"/>
                </a:lnTo>
                <a:lnTo>
                  <a:pt x="5124058" y="28054"/>
                </a:lnTo>
                <a:lnTo>
                  <a:pt x="5069780" y="12908"/>
                </a:lnTo>
                <a:lnTo>
                  <a:pt x="5009793" y="3336"/>
                </a:lnTo>
                <a:lnTo>
                  <a:pt x="4945380" y="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8559" y="3929126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0" y="164337"/>
                </a:moveTo>
                <a:lnTo>
                  <a:pt x="25102" y="100351"/>
                </a:lnTo>
                <a:lnTo>
                  <a:pt x="54555" y="72435"/>
                </a:lnTo>
                <a:lnTo>
                  <a:pt x="93567" y="48117"/>
                </a:lnTo>
                <a:lnTo>
                  <a:pt x="140853" y="28054"/>
                </a:lnTo>
                <a:lnTo>
                  <a:pt x="195131" y="12908"/>
                </a:lnTo>
                <a:lnTo>
                  <a:pt x="255118" y="3336"/>
                </a:lnTo>
                <a:lnTo>
                  <a:pt x="319531" y="0"/>
                </a:lnTo>
                <a:lnTo>
                  <a:pt x="4945380" y="0"/>
                </a:lnTo>
                <a:lnTo>
                  <a:pt x="5009793" y="3336"/>
                </a:lnTo>
                <a:lnTo>
                  <a:pt x="5069780" y="12908"/>
                </a:lnTo>
                <a:lnTo>
                  <a:pt x="5124058" y="28054"/>
                </a:lnTo>
                <a:lnTo>
                  <a:pt x="5171344" y="48117"/>
                </a:lnTo>
                <a:lnTo>
                  <a:pt x="5210356" y="72435"/>
                </a:lnTo>
                <a:lnTo>
                  <a:pt x="5239809" y="100351"/>
                </a:lnTo>
                <a:lnTo>
                  <a:pt x="5264912" y="164337"/>
                </a:lnTo>
                <a:lnTo>
                  <a:pt x="5264912" y="821944"/>
                </a:lnTo>
                <a:lnTo>
                  <a:pt x="5239809" y="885950"/>
                </a:lnTo>
                <a:lnTo>
                  <a:pt x="5210356" y="913886"/>
                </a:lnTo>
                <a:lnTo>
                  <a:pt x="5171344" y="938228"/>
                </a:lnTo>
                <a:lnTo>
                  <a:pt x="5124058" y="958313"/>
                </a:lnTo>
                <a:lnTo>
                  <a:pt x="5069780" y="973480"/>
                </a:lnTo>
                <a:lnTo>
                  <a:pt x="5009793" y="983066"/>
                </a:lnTo>
                <a:lnTo>
                  <a:pt x="4945380" y="986409"/>
                </a:lnTo>
                <a:lnTo>
                  <a:pt x="319531" y="986409"/>
                </a:lnTo>
                <a:lnTo>
                  <a:pt x="255118" y="983066"/>
                </a:lnTo>
                <a:lnTo>
                  <a:pt x="195131" y="973480"/>
                </a:lnTo>
                <a:lnTo>
                  <a:pt x="140853" y="958313"/>
                </a:lnTo>
                <a:lnTo>
                  <a:pt x="93567" y="938228"/>
                </a:lnTo>
                <a:lnTo>
                  <a:pt x="54555" y="913886"/>
                </a:lnTo>
                <a:lnTo>
                  <a:pt x="25102" y="885950"/>
                </a:lnTo>
                <a:lnTo>
                  <a:pt x="0" y="821944"/>
                </a:lnTo>
                <a:lnTo>
                  <a:pt x="0" y="164337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8559" y="5038852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4945380" y="0"/>
                </a:moveTo>
                <a:lnTo>
                  <a:pt x="319531" y="0"/>
                </a:lnTo>
                <a:lnTo>
                  <a:pt x="255118" y="3336"/>
                </a:lnTo>
                <a:lnTo>
                  <a:pt x="195131" y="12908"/>
                </a:lnTo>
                <a:lnTo>
                  <a:pt x="140853" y="28054"/>
                </a:lnTo>
                <a:lnTo>
                  <a:pt x="93567" y="48117"/>
                </a:lnTo>
                <a:lnTo>
                  <a:pt x="54555" y="72435"/>
                </a:lnTo>
                <a:lnTo>
                  <a:pt x="25102" y="100351"/>
                </a:lnTo>
                <a:lnTo>
                  <a:pt x="0" y="164337"/>
                </a:lnTo>
                <a:lnTo>
                  <a:pt x="0" y="821918"/>
                </a:lnTo>
                <a:lnTo>
                  <a:pt x="25102" y="885909"/>
                </a:lnTo>
                <a:lnTo>
                  <a:pt x="54555" y="913835"/>
                </a:lnTo>
                <a:lnTo>
                  <a:pt x="93567" y="938166"/>
                </a:lnTo>
                <a:lnTo>
                  <a:pt x="140853" y="958241"/>
                </a:lnTo>
                <a:lnTo>
                  <a:pt x="195131" y="973400"/>
                </a:lnTo>
                <a:lnTo>
                  <a:pt x="255118" y="982979"/>
                </a:lnTo>
                <a:lnTo>
                  <a:pt x="319531" y="986320"/>
                </a:lnTo>
                <a:lnTo>
                  <a:pt x="4945380" y="986320"/>
                </a:lnTo>
                <a:lnTo>
                  <a:pt x="5009793" y="982979"/>
                </a:lnTo>
                <a:lnTo>
                  <a:pt x="5069780" y="973400"/>
                </a:lnTo>
                <a:lnTo>
                  <a:pt x="5124058" y="958241"/>
                </a:lnTo>
                <a:lnTo>
                  <a:pt x="5171344" y="938166"/>
                </a:lnTo>
                <a:lnTo>
                  <a:pt x="5210356" y="913835"/>
                </a:lnTo>
                <a:lnTo>
                  <a:pt x="5239809" y="885909"/>
                </a:lnTo>
                <a:lnTo>
                  <a:pt x="5264912" y="821918"/>
                </a:lnTo>
                <a:lnTo>
                  <a:pt x="5264912" y="164337"/>
                </a:lnTo>
                <a:lnTo>
                  <a:pt x="5239809" y="100351"/>
                </a:lnTo>
                <a:lnTo>
                  <a:pt x="5210356" y="72435"/>
                </a:lnTo>
                <a:lnTo>
                  <a:pt x="5171344" y="48117"/>
                </a:lnTo>
                <a:lnTo>
                  <a:pt x="5124058" y="28054"/>
                </a:lnTo>
                <a:lnTo>
                  <a:pt x="5069780" y="12908"/>
                </a:lnTo>
                <a:lnTo>
                  <a:pt x="5009793" y="3336"/>
                </a:lnTo>
                <a:lnTo>
                  <a:pt x="4945380" y="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8559" y="5038852"/>
            <a:ext cx="5265420" cy="986790"/>
          </a:xfrm>
          <a:custGeom>
            <a:avLst/>
            <a:gdLst/>
            <a:ahLst/>
            <a:cxnLst/>
            <a:rect l="l" t="t" r="r" b="b"/>
            <a:pathLst>
              <a:path w="5265420" h="986789">
                <a:moveTo>
                  <a:pt x="0" y="164337"/>
                </a:moveTo>
                <a:lnTo>
                  <a:pt x="25102" y="100351"/>
                </a:lnTo>
                <a:lnTo>
                  <a:pt x="54555" y="72435"/>
                </a:lnTo>
                <a:lnTo>
                  <a:pt x="93567" y="48117"/>
                </a:lnTo>
                <a:lnTo>
                  <a:pt x="140853" y="28054"/>
                </a:lnTo>
                <a:lnTo>
                  <a:pt x="195131" y="12908"/>
                </a:lnTo>
                <a:lnTo>
                  <a:pt x="255118" y="3336"/>
                </a:lnTo>
                <a:lnTo>
                  <a:pt x="319531" y="0"/>
                </a:lnTo>
                <a:lnTo>
                  <a:pt x="4945380" y="0"/>
                </a:lnTo>
                <a:lnTo>
                  <a:pt x="5009793" y="3336"/>
                </a:lnTo>
                <a:lnTo>
                  <a:pt x="5069780" y="12908"/>
                </a:lnTo>
                <a:lnTo>
                  <a:pt x="5124058" y="28054"/>
                </a:lnTo>
                <a:lnTo>
                  <a:pt x="5171344" y="48117"/>
                </a:lnTo>
                <a:lnTo>
                  <a:pt x="5210356" y="72435"/>
                </a:lnTo>
                <a:lnTo>
                  <a:pt x="5239809" y="100351"/>
                </a:lnTo>
                <a:lnTo>
                  <a:pt x="5264912" y="164337"/>
                </a:lnTo>
                <a:lnTo>
                  <a:pt x="5264912" y="821918"/>
                </a:lnTo>
                <a:lnTo>
                  <a:pt x="5239809" y="885909"/>
                </a:lnTo>
                <a:lnTo>
                  <a:pt x="5210356" y="913835"/>
                </a:lnTo>
                <a:lnTo>
                  <a:pt x="5171344" y="938166"/>
                </a:lnTo>
                <a:lnTo>
                  <a:pt x="5124058" y="958241"/>
                </a:lnTo>
                <a:lnTo>
                  <a:pt x="5069780" y="973400"/>
                </a:lnTo>
                <a:lnTo>
                  <a:pt x="5009793" y="982979"/>
                </a:lnTo>
                <a:lnTo>
                  <a:pt x="4945380" y="986320"/>
                </a:lnTo>
                <a:lnTo>
                  <a:pt x="319531" y="986320"/>
                </a:lnTo>
                <a:lnTo>
                  <a:pt x="255118" y="982979"/>
                </a:lnTo>
                <a:lnTo>
                  <a:pt x="195131" y="973400"/>
                </a:lnTo>
                <a:lnTo>
                  <a:pt x="140853" y="958241"/>
                </a:lnTo>
                <a:lnTo>
                  <a:pt x="93567" y="938166"/>
                </a:lnTo>
                <a:lnTo>
                  <a:pt x="54555" y="913835"/>
                </a:lnTo>
                <a:lnTo>
                  <a:pt x="25102" y="885909"/>
                </a:lnTo>
                <a:lnTo>
                  <a:pt x="0" y="821918"/>
                </a:lnTo>
                <a:lnTo>
                  <a:pt x="0" y="164337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3155" y="2780131"/>
            <a:ext cx="4856480" cy="293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保持种畜有价值的性状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增加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群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体中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合基 因型的频率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杂交育种固定理想类型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使其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群体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得到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巩固和扩大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1905" algn="ctr">
              <a:lnSpc>
                <a:spcPct val="100000"/>
              </a:lnSpc>
              <a:spcBef>
                <a:spcPts val="155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为了巩固和发展某些性状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一、同质选配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4336160" y="1231772"/>
            <a:ext cx="3520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2、同质选配的应用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829" y="3732021"/>
            <a:ext cx="10695940" cy="1773555"/>
          </a:xfrm>
          <a:custGeom>
            <a:avLst/>
            <a:gdLst/>
            <a:ahLst/>
            <a:cxnLst/>
            <a:rect l="l" t="t" r="r" b="b"/>
            <a:pathLst>
              <a:path w="10695940" h="1773554">
                <a:moveTo>
                  <a:pt x="9808692" y="0"/>
                </a:moveTo>
                <a:lnTo>
                  <a:pt x="9808692" y="443356"/>
                </a:lnTo>
                <a:lnTo>
                  <a:pt x="0" y="443356"/>
                </a:lnTo>
                <a:lnTo>
                  <a:pt x="443331" y="886713"/>
                </a:lnTo>
                <a:lnTo>
                  <a:pt x="0" y="1330070"/>
                </a:lnTo>
                <a:lnTo>
                  <a:pt x="9808692" y="1330070"/>
                </a:lnTo>
                <a:lnTo>
                  <a:pt x="9808692" y="1773554"/>
                </a:lnTo>
                <a:lnTo>
                  <a:pt x="10695406" y="886713"/>
                </a:lnTo>
                <a:lnTo>
                  <a:pt x="9808692" y="0"/>
                </a:lnTo>
                <a:close/>
              </a:path>
            </a:pathLst>
          </a:custGeom>
          <a:solidFill>
            <a:srgbClr val="C2D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内容占位符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1123594" y="3126714"/>
            <a:ext cx="1552575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性状间的相似 应该只针对优 良性状而言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9067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221741" y="0"/>
                </a:moveTo>
                <a:lnTo>
                  <a:pt x="177063" y="4501"/>
                </a:lnTo>
                <a:lnTo>
                  <a:pt x="135445" y="17410"/>
                </a:lnTo>
                <a:lnTo>
                  <a:pt x="97780" y="37839"/>
                </a:lnTo>
                <a:lnTo>
                  <a:pt x="64960" y="64897"/>
                </a:lnTo>
                <a:lnTo>
                  <a:pt x="37879" y="97693"/>
                </a:lnTo>
                <a:lnTo>
                  <a:pt x="17430" y="135338"/>
                </a:lnTo>
                <a:lnTo>
                  <a:pt x="4506" y="176942"/>
                </a:lnTo>
                <a:lnTo>
                  <a:pt x="0" y="221614"/>
                </a:lnTo>
                <a:lnTo>
                  <a:pt x="4506" y="266293"/>
                </a:lnTo>
                <a:lnTo>
                  <a:pt x="17430" y="307911"/>
                </a:lnTo>
                <a:lnTo>
                  <a:pt x="37879" y="345576"/>
                </a:lnTo>
                <a:lnTo>
                  <a:pt x="64960" y="378396"/>
                </a:lnTo>
                <a:lnTo>
                  <a:pt x="97780" y="405477"/>
                </a:lnTo>
                <a:lnTo>
                  <a:pt x="135445" y="425926"/>
                </a:lnTo>
                <a:lnTo>
                  <a:pt x="177063" y="438850"/>
                </a:lnTo>
                <a:lnTo>
                  <a:pt x="221741" y="443356"/>
                </a:lnTo>
                <a:lnTo>
                  <a:pt x="266420" y="438850"/>
                </a:lnTo>
                <a:lnTo>
                  <a:pt x="308038" y="425926"/>
                </a:lnTo>
                <a:lnTo>
                  <a:pt x="345703" y="405477"/>
                </a:lnTo>
                <a:lnTo>
                  <a:pt x="378523" y="378396"/>
                </a:lnTo>
                <a:lnTo>
                  <a:pt x="405604" y="345576"/>
                </a:lnTo>
                <a:lnTo>
                  <a:pt x="426053" y="307911"/>
                </a:lnTo>
                <a:lnTo>
                  <a:pt x="438977" y="266293"/>
                </a:lnTo>
                <a:lnTo>
                  <a:pt x="443483" y="221614"/>
                </a:lnTo>
                <a:lnTo>
                  <a:pt x="438977" y="176942"/>
                </a:lnTo>
                <a:lnTo>
                  <a:pt x="426053" y="135338"/>
                </a:lnTo>
                <a:lnTo>
                  <a:pt x="405604" y="97693"/>
                </a:lnTo>
                <a:lnTo>
                  <a:pt x="378523" y="64897"/>
                </a:lnTo>
                <a:lnTo>
                  <a:pt x="345703" y="37839"/>
                </a:lnTo>
                <a:lnTo>
                  <a:pt x="308038" y="17410"/>
                </a:lnTo>
                <a:lnTo>
                  <a:pt x="266420" y="4501"/>
                </a:lnTo>
                <a:lnTo>
                  <a:pt x="221741" y="0"/>
                </a:lnTo>
                <a:close/>
              </a:path>
            </a:pathLst>
          </a:custGeom>
          <a:solidFill>
            <a:srgbClr val="50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9067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0" y="221614"/>
                </a:moveTo>
                <a:lnTo>
                  <a:pt x="4506" y="176942"/>
                </a:lnTo>
                <a:lnTo>
                  <a:pt x="17430" y="135338"/>
                </a:lnTo>
                <a:lnTo>
                  <a:pt x="37879" y="97693"/>
                </a:lnTo>
                <a:lnTo>
                  <a:pt x="64960" y="64896"/>
                </a:lnTo>
                <a:lnTo>
                  <a:pt x="97780" y="37839"/>
                </a:lnTo>
                <a:lnTo>
                  <a:pt x="135445" y="17410"/>
                </a:lnTo>
                <a:lnTo>
                  <a:pt x="177063" y="4501"/>
                </a:lnTo>
                <a:lnTo>
                  <a:pt x="221741" y="0"/>
                </a:lnTo>
                <a:lnTo>
                  <a:pt x="266420" y="4501"/>
                </a:lnTo>
                <a:lnTo>
                  <a:pt x="308038" y="17410"/>
                </a:lnTo>
                <a:lnTo>
                  <a:pt x="345703" y="37839"/>
                </a:lnTo>
                <a:lnTo>
                  <a:pt x="378523" y="64897"/>
                </a:lnTo>
                <a:lnTo>
                  <a:pt x="405604" y="97693"/>
                </a:lnTo>
                <a:lnTo>
                  <a:pt x="426053" y="135338"/>
                </a:lnTo>
                <a:lnTo>
                  <a:pt x="438977" y="176942"/>
                </a:lnTo>
                <a:lnTo>
                  <a:pt x="443483" y="221614"/>
                </a:lnTo>
                <a:lnTo>
                  <a:pt x="438977" y="266293"/>
                </a:lnTo>
                <a:lnTo>
                  <a:pt x="426053" y="307911"/>
                </a:lnTo>
                <a:lnTo>
                  <a:pt x="405604" y="345576"/>
                </a:lnTo>
                <a:lnTo>
                  <a:pt x="378523" y="378396"/>
                </a:lnTo>
                <a:lnTo>
                  <a:pt x="345703" y="405477"/>
                </a:lnTo>
                <a:lnTo>
                  <a:pt x="308038" y="425926"/>
                </a:lnTo>
                <a:lnTo>
                  <a:pt x="266420" y="438850"/>
                </a:lnTo>
                <a:lnTo>
                  <a:pt x="221741" y="443356"/>
                </a:lnTo>
                <a:lnTo>
                  <a:pt x="177063" y="438850"/>
                </a:lnTo>
                <a:lnTo>
                  <a:pt x="135445" y="425926"/>
                </a:lnTo>
                <a:lnTo>
                  <a:pt x="97780" y="405477"/>
                </a:lnTo>
                <a:lnTo>
                  <a:pt x="64960" y="378396"/>
                </a:lnTo>
                <a:lnTo>
                  <a:pt x="37879" y="345576"/>
                </a:lnTo>
                <a:lnTo>
                  <a:pt x="17430" y="307911"/>
                </a:lnTo>
                <a:lnTo>
                  <a:pt x="4506" y="266293"/>
                </a:lnTo>
                <a:lnTo>
                  <a:pt x="0" y="2216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41447" y="5122468"/>
            <a:ext cx="180403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有害性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 加强选择和饲养管理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1151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221614" y="0"/>
                </a:moveTo>
                <a:lnTo>
                  <a:pt x="176942" y="4501"/>
                </a:lnTo>
                <a:lnTo>
                  <a:pt x="135338" y="17410"/>
                </a:lnTo>
                <a:lnTo>
                  <a:pt x="97693" y="37839"/>
                </a:lnTo>
                <a:lnTo>
                  <a:pt x="64896" y="64897"/>
                </a:lnTo>
                <a:lnTo>
                  <a:pt x="37839" y="97693"/>
                </a:lnTo>
                <a:lnTo>
                  <a:pt x="17410" y="135338"/>
                </a:lnTo>
                <a:lnTo>
                  <a:pt x="4501" y="176942"/>
                </a:lnTo>
                <a:lnTo>
                  <a:pt x="0" y="221614"/>
                </a:lnTo>
                <a:lnTo>
                  <a:pt x="4501" y="266293"/>
                </a:lnTo>
                <a:lnTo>
                  <a:pt x="17410" y="307911"/>
                </a:lnTo>
                <a:lnTo>
                  <a:pt x="37839" y="345576"/>
                </a:lnTo>
                <a:lnTo>
                  <a:pt x="64896" y="378396"/>
                </a:lnTo>
                <a:lnTo>
                  <a:pt x="97693" y="405477"/>
                </a:lnTo>
                <a:lnTo>
                  <a:pt x="135338" y="425926"/>
                </a:lnTo>
                <a:lnTo>
                  <a:pt x="176942" y="438850"/>
                </a:lnTo>
                <a:lnTo>
                  <a:pt x="221614" y="443356"/>
                </a:lnTo>
                <a:lnTo>
                  <a:pt x="266293" y="438850"/>
                </a:lnTo>
                <a:lnTo>
                  <a:pt x="307911" y="425926"/>
                </a:lnTo>
                <a:lnTo>
                  <a:pt x="345576" y="405477"/>
                </a:lnTo>
                <a:lnTo>
                  <a:pt x="378396" y="378396"/>
                </a:lnTo>
                <a:lnTo>
                  <a:pt x="405477" y="345576"/>
                </a:lnTo>
                <a:lnTo>
                  <a:pt x="425926" y="307911"/>
                </a:lnTo>
                <a:lnTo>
                  <a:pt x="438850" y="266293"/>
                </a:lnTo>
                <a:lnTo>
                  <a:pt x="443357" y="221614"/>
                </a:lnTo>
                <a:lnTo>
                  <a:pt x="438850" y="176942"/>
                </a:lnTo>
                <a:lnTo>
                  <a:pt x="425926" y="135338"/>
                </a:lnTo>
                <a:lnTo>
                  <a:pt x="405477" y="97693"/>
                </a:lnTo>
                <a:lnTo>
                  <a:pt x="378396" y="64897"/>
                </a:lnTo>
                <a:lnTo>
                  <a:pt x="345576" y="37839"/>
                </a:lnTo>
                <a:lnTo>
                  <a:pt x="307911" y="17410"/>
                </a:lnTo>
                <a:lnTo>
                  <a:pt x="266293" y="4501"/>
                </a:lnTo>
                <a:lnTo>
                  <a:pt x="221614" y="0"/>
                </a:lnTo>
                <a:close/>
              </a:path>
            </a:pathLst>
          </a:custGeom>
          <a:solidFill>
            <a:srgbClr val="78B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1151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0" y="221614"/>
                </a:moveTo>
                <a:lnTo>
                  <a:pt x="4501" y="176942"/>
                </a:lnTo>
                <a:lnTo>
                  <a:pt x="17410" y="135338"/>
                </a:lnTo>
                <a:lnTo>
                  <a:pt x="37839" y="97693"/>
                </a:lnTo>
                <a:lnTo>
                  <a:pt x="64896" y="64896"/>
                </a:lnTo>
                <a:lnTo>
                  <a:pt x="97693" y="37839"/>
                </a:lnTo>
                <a:lnTo>
                  <a:pt x="135338" y="17410"/>
                </a:lnTo>
                <a:lnTo>
                  <a:pt x="176942" y="4501"/>
                </a:lnTo>
                <a:lnTo>
                  <a:pt x="221614" y="0"/>
                </a:lnTo>
                <a:lnTo>
                  <a:pt x="266293" y="4501"/>
                </a:lnTo>
                <a:lnTo>
                  <a:pt x="307911" y="17410"/>
                </a:lnTo>
                <a:lnTo>
                  <a:pt x="345576" y="37839"/>
                </a:lnTo>
                <a:lnTo>
                  <a:pt x="378396" y="64897"/>
                </a:lnTo>
                <a:lnTo>
                  <a:pt x="405477" y="97693"/>
                </a:lnTo>
                <a:lnTo>
                  <a:pt x="425926" y="135338"/>
                </a:lnTo>
                <a:lnTo>
                  <a:pt x="438850" y="176942"/>
                </a:lnTo>
                <a:lnTo>
                  <a:pt x="443357" y="221614"/>
                </a:lnTo>
                <a:lnTo>
                  <a:pt x="438850" y="266293"/>
                </a:lnTo>
                <a:lnTo>
                  <a:pt x="425926" y="307911"/>
                </a:lnTo>
                <a:lnTo>
                  <a:pt x="405477" y="345576"/>
                </a:lnTo>
                <a:lnTo>
                  <a:pt x="378396" y="378396"/>
                </a:lnTo>
                <a:lnTo>
                  <a:pt x="345576" y="405477"/>
                </a:lnTo>
                <a:lnTo>
                  <a:pt x="307911" y="425926"/>
                </a:lnTo>
                <a:lnTo>
                  <a:pt x="266293" y="438850"/>
                </a:lnTo>
                <a:lnTo>
                  <a:pt x="221614" y="443356"/>
                </a:lnTo>
                <a:lnTo>
                  <a:pt x="176942" y="438850"/>
                </a:lnTo>
                <a:lnTo>
                  <a:pt x="135338" y="425926"/>
                </a:lnTo>
                <a:lnTo>
                  <a:pt x="97693" y="405477"/>
                </a:lnTo>
                <a:lnTo>
                  <a:pt x="64896" y="378396"/>
                </a:lnTo>
                <a:lnTo>
                  <a:pt x="37839" y="345576"/>
                </a:lnTo>
                <a:lnTo>
                  <a:pt x="17410" y="307911"/>
                </a:lnTo>
                <a:lnTo>
                  <a:pt x="4501" y="266293"/>
                </a:lnTo>
                <a:lnTo>
                  <a:pt x="0" y="2216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08245" y="3126714"/>
            <a:ext cx="1552575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一般只在育种 群中应用，不 适用于繁殖群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3108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221614" y="0"/>
                </a:moveTo>
                <a:lnTo>
                  <a:pt x="176942" y="4501"/>
                </a:lnTo>
                <a:lnTo>
                  <a:pt x="135338" y="17410"/>
                </a:lnTo>
                <a:lnTo>
                  <a:pt x="97693" y="37839"/>
                </a:lnTo>
                <a:lnTo>
                  <a:pt x="64896" y="64897"/>
                </a:lnTo>
                <a:lnTo>
                  <a:pt x="37839" y="97693"/>
                </a:lnTo>
                <a:lnTo>
                  <a:pt x="17410" y="135338"/>
                </a:lnTo>
                <a:lnTo>
                  <a:pt x="4501" y="176942"/>
                </a:lnTo>
                <a:lnTo>
                  <a:pt x="0" y="221614"/>
                </a:lnTo>
                <a:lnTo>
                  <a:pt x="4501" y="266293"/>
                </a:lnTo>
                <a:lnTo>
                  <a:pt x="17410" y="307911"/>
                </a:lnTo>
                <a:lnTo>
                  <a:pt x="37839" y="345576"/>
                </a:lnTo>
                <a:lnTo>
                  <a:pt x="64896" y="378396"/>
                </a:lnTo>
                <a:lnTo>
                  <a:pt x="97693" y="405477"/>
                </a:lnTo>
                <a:lnTo>
                  <a:pt x="135338" y="425926"/>
                </a:lnTo>
                <a:lnTo>
                  <a:pt x="176942" y="438850"/>
                </a:lnTo>
                <a:lnTo>
                  <a:pt x="221614" y="443356"/>
                </a:lnTo>
                <a:lnTo>
                  <a:pt x="266329" y="438850"/>
                </a:lnTo>
                <a:lnTo>
                  <a:pt x="307965" y="425926"/>
                </a:lnTo>
                <a:lnTo>
                  <a:pt x="345632" y="405477"/>
                </a:lnTo>
                <a:lnTo>
                  <a:pt x="378444" y="378396"/>
                </a:lnTo>
                <a:lnTo>
                  <a:pt x="405510" y="345576"/>
                </a:lnTo>
                <a:lnTo>
                  <a:pt x="425944" y="307911"/>
                </a:lnTo>
                <a:lnTo>
                  <a:pt x="438855" y="266293"/>
                </a:lnTo>
                <a:lnTo>
                  <a:pt x="443356" y="221614"/>
                </a:lnTo>
                <a:lnTo>
                  <a:pt x="438855" y="176942"/>
                </a:lnTo>
                <a:lnTo>
                  <a:pt x="425944" y="135338"/>
                </a:lnTo>
                <a:lnTo>
                  <a:pt x="405510" y="97693"/>
                </a:lnTo>
                <a:lnTo>
                  <a:pt x="378444" y="64897"/>
                </a:lnTo>
                <a:lnTo>
                  <a:pt x="345632" y="37839"/>
                </a:lnTo>
                <a:lnTo>
                  <a:pt x="307965" y="17410"/>
                </a:lnTo>
                <a:lnTo>
                  <a:pt x="266329" y="4501"/>
                </a:lnTo>
                <a:lnTo>
                  <a:pt x="221614" y="0"/>
                </a:lnTo>
                <a:close/>
              </a:path>
            </a:pathLst>
          </a:custGeom>
          <a:solidFill>
            <a:srgbClr val="A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3108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4">
                <a:moveTo>
                  <a:pt x="0" y="221614"/>
                </a:moveTo>
                <a:lnTo>
                  <a:pt x="4501" y="176942"/>
                </a:lnTo>
                <a:lnTo>
                  <a:pt x="17410" y="135338"/>
                </a:lnTo>
                <a:lnTo>
                  <a:pt x="37839" y="97693"/>
                </a:lnTo>
                <a:lnTo>
                  <a:pt x="64896" y="64896"/>
                </a:lnTo>
                <a:lnTo>
                  <a:pt x="97693" y="37839"/>
                </a:lnTo>
                <a:lnTo>
                  <a:pt x="135338" y="17410"/>
                </a:lnTo>
                <a:lnTo>
                  <a:pt x="176942" y="4501"/>
                </a:lnTo>
                <a:lnTo>
                  <a:pt x="221614" y="0"/>
                </a:lnTo>
                <a:lnTo>
                  <a:pt x="266329" y="4501"/>
                </a:lnTo>
                <a:lnTo>
                  <a:pt x="307965" y="17410"/>
                </a:lnTo>
                <a:lnTo>
                  <a:pt x="345632" y="37839"/>
                </a:lnTo>
                <a:lnTo>
                  <a:pt x="378444" y="64897"/>
                </a:lnTo>
                <a:lnTo>
                  <a:pt x="405510" y="97693"/>
                </a:lnTo>
                <a:lnTo>
                  <a:pt x="425944" y="135338"/>
                </a:lnTo>
                <a:lnTo>
                  <a:pt x="438855" y="176942"/>
                </a:lnTo>
                <a:lnTo>
                  <a:pt x="443356" y="221614"/>
                </a:lnTo>
                <a:lnTo>
                  <a:pt x="438855" y="266293"/>
                </a:lnTo>
                <a:lnTo>
                  <a:pt x="425944" y="307911"/>
                </a:lnTo>
                <a:lnTo>
                  <a:pt x="405510" y="345576"/>
                </a:lnTo>
                <a:lnTo>
                  <a:pt x="378444" y="378396"/>
                </a:lnTo>
                <a:lnTo>
                  <a:pt x="345632" y="405477"/>
                </a:lnTo>
                <a:lnTo>
                  <a:pt x="307965" y="425926"/>
                </a:lnTo>
                <a:lnTo>
                  <a:pt x="266329" y="438850"/>
                </a:lnTo>
                <a:lnTo>
                  <a:pt x="221614" y="443356"/>
                </a:lnTo>
                <a:lnTo>
                  <a:pt x="176942" y="438850"/>
                </a:lnTo>
                <a:lnTo>
                  <a:pt x="135338" y="425926"/>
                </a:lnTo>
                <a:lnTo>
                  <a:pt x="97693" y="405477"/>
                </a:lnTo>
                <a:lnTo>
                  <a:pt x="64896" y="378396"/>
                </a:lnTo>
                <a:lnTo>
                  <a:pt x="37839" y="345576"/>
                </a:lnTo>
                <a:lnTo>
                  <a:pt x="17410" y="307911"/>
                </a:lnTo>
                <a:lnTo>
                  <a:pt x="4501" y="266293"/>
                </a:lnTo>
                <a:lnTo>
                  <a:pt x="0" y="22161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75729" y="5122468"/>
            <a:ext cx="1807210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适时使用同质选配，达到目的后即应停止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05065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41" y="0"/>
                </a:moveTo>
                <a:lnTo>
                  <a:pt x="177063" y="4501"/>
                </a:lnTo>
                <a:lnTo>
                  <a:pt x="135445" y="17410"/>
                </a:lnTo>
                <a:lnTo>
                  <a:pt x="97780" y="37839"/>
                </a:lnTo>
                <a:lnTo>
                  <a:pt x="64960" y="64897"/>
                </a:lnTo>
                <a:lnTo>
                  <a:pt x="37879" y="97693"/>
                </a:lnTo>
                <a:lnTo>
                  <a:pt x="17430" y="135338"/>
                </a:lnTo>
                <a:lnTo>
                  <a:pt x="4506" y="176942"/>
                </a:lnTo>
                <a:lnTo>
                  <a:pt x="0" y="221614"/>
                </a:lnTo>
                <a:lnTo>
                  <a:pt x="4506" y="266293"/>
                </a:lnTo>
                <a:lnTo>
                  <a:pt x="17430" y="307911"/>
                </a:lnTo>
                <a:lnTo>
                  <a:pt x="37879" y="345576"/>
                </a:lnTo>
                <a:lnTo>
                  <a:pt x="64960" y="378396"/>
                </a:lnTo>
                <a:lnTo>
                  <a:pt x="97780" y="405477"/>
                </a:lnTo>
                <a:lnTo>
                  <a:pt x="135445" y="425926"/>
                </a:lnTo>
                <a:lnTo>
                  <a:pt x="177063" y="438850"/>
                </a:lnTo>
                <a:lnTo>
                  <a:pt x="221741" y="443356"/>
                </a:lnTo>
                <a:lnTo>
                  <a:pt x="266414" y="438850"/>
                </a:lnTo>
                <a:lnTo>
                  <a:pt x="308018" y="425926"/>
                </a:lnTo>
                <a:lnTo>
                  <a:pt x="345663" y="405477"/>
                </a:lnTo>
                <a:lnTo>
                  <a:pt x="378459" y="378396"/>
                </a:lnTo>
                <a:lnTo>
                  <a:pt x="405517" y="345576"/>
                </a:lnTo>
                <a:lnTo>
                  <a:pt x="425946" y="307911"/>
                </a:lnTo>
                <a:lnTo>
                  <a:pt x="438855" y="266293"/>
                </a:lnTo>
                <a:lnTo>
                  <a:pt x="443356" y="221614"/>
                </a:lnTo>
                <a:lnTo>
                  <a:pt x="438855" y="176942"/>
                </a:lnTo>
                <a:lnTo>
                  <a:pt x="425946" y="135338"/>
                </a:lnTo>
                <a:lnTo>
                  <a:pt x="405517" y="97693"/>
                </a:lnTo>
                <a:lnTo>
                  <a:pt x="378459" y="64897"/>
                </a:lnTo>
                <a:lnTo>
                  <a:pt x="345663" y="37839"/>
                </a:lnTo>
                <a:lnTo>
                  <a:pt x="308018" y="17410"/>
                </a:lnTo>
                <a:lnTo>
                  <a:pt x="266414" y="4501"/>
                </a:lnTo>
                <a:lnTo>
                  <a:pt x="221741" y="0"/>
                </a:lnTo>
                <a:close/>
              </a:path>
            </a:pathLst>
          </a:custGeom>
          <a:solidFill>
            <a:srgbClr val="A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5065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0" y="221614"/>
                </a:moveTo>
                <a:lnTo>
                  <a:pt x="4506" y="176942"/>
                </a:lnTo>
                <a:lnTo>
                  <a:pt x="17430" y="135338"/>
                </a:lnTo>
                <a:lnTo>
                  <a:pt x="37879" y="97693"/>
                </a:lnTo>
                <a:lnTo>
                  <a:pt x="64960" y="64896"/>
                </a:lnTo>
                <a:lnTo>
                  <a:pt x="97780" y="37839"/>
                </a:lnTo>
                <a:lnTo>
                  <a:pt x="135445" y="17410"/>
                </a:lnTo>
                <a:lnTo>
                  <a:pt x="177063" y="4501"/>
                </a:lnTo>
                <a:lnTo>
                  <a:pt x="221741" y="0"/>
                </a:lnTo>
                <a:lnTo>
                  <a:pt x="266414" y="4501"/>
                </a:lnTo>
                <a:lnTo>
                  <a:pt x="308018" y="17410"/>
                </a:lnTo>
                <a:lnTo>
                  <a:pt x="345663" y="37839"/>
                </a:lnTo>
                <a:lnTo>
                  <a:pt x="378459" y="64897"/>
                </a:lnTo>
                <a:lnTo>
                  <a:pt x="405517" y="97693"/>
                </a:lnTo>
                <a:lnTo>
                  <a:pt x="425946" y="135338"/>
                </a:lnTo>
                <a:lnTo>
                  <a:pt x="438855" y="176942"/>
                </a:lnTo>
                <a:lnTo>
                  <a:pt x="443356" y="221614"/>
                </a:lnTo>
                <a:lnTo>
                  <a:pt x="438855" y="266293"/>
                </a:lnTo>
                <a:lnTo>
                  <a:pt x="425946" y="307911"/>
                </a:lnTo>
                <a:lnTo>
                  <a:pt x="405517" y="345576"/>
                </a:lnTo>
                <a:lnTo>
                  <a:pt x="378459" y="378396"/>
                </a:lnTo>
                <a:lnTo>
                  <a:pt x="345663" y="405477"/>
                </a:lnTo>
                <a:lnTo>
                  <a:pt x="308018" y="425926"/>
                </a:lnTo>
                <a:lnTo>
                  <a:pt x="266414" y="438850"/>
                </a:lnTo>
                <a:lnTo>
                  <a:pt x="221741" y="443356"/>
                </a:lnTo>
                <a:lnTo>
                  <a:pt x="177063" y="438850"/>
                </a:lnTo>
                <a:lnTo>
                  <a:pt x="135445" y="425926"/>
                </a:lnTo>
                <a:lnTo>
                  <a:pt x="97780" y="405477"/>
                </a:lnTo>
                <a:lnTo>
                  <a:pt x="64960" y="378396"/>
                </a:lnTo>
                <a:lnTo>
                  <a:pt x="37879" y="345576"/>
                </a:lnTo>
                <a:lnTo>
                  <a:pt x="17430" y="307911"/>
                </a:lnTo>
                <a:lnTo>
                  <a:pt x="4506" y="266293"/>
                </a:lnTo>
                <a:lnTo>
                  <a:pt x="0" y="22161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3997" y="3202914"/>
            <a:ext cx="1807210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应与异质选配结 合使用，才能收 到良好效果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47021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42" y="0"/>
                </a:moveTo>
                <a:lnTo>
                  <a:pt x="177063" y="4501"/>
                </a:lnTo>
                <a:lnTo>
                  <a:pt x="135445" y="17410"/>
                </a:lnTo>
                <a:lnTo>
                  <a:pt x="97780" y="37839"/>
                </a:lnTo>
                <a:lnTo>
                  <a:pt x="64960" y="64897"/>
                </a:lnTo>
                <a:lnTo>
                  <a:pt x="37879" y="97693"/>
                </a:lnTo>
                <a:lnTo>
                  <a:pt x="17430" y="135338"/>
                </a:lnTo>
                <a:lnTo>
                  <a:pt x="4506" y="176942"/>
                </a:lnTo>
                <a:lnTo>
                  <a:pt x="0" y="221614"/>
                </a:lnTo>
                <a:lnTo>
                  <a:pt x="4506" y="266293"/>
                </a:lnTo>
                <a:lnTo>
                  <a:pt x="17430" y="307911"/>
                </a:lnTo>
                <a:lnTo>
                  <a:pt x="37879" y="345576"/>
                </a:lnTo>
                <a:lnTo>
                  <a:pt x="64960" y="378396"/>
                </a:lnTo>
                <a:lnTo>
                  <a:pt x="97780" y="405477"/>
                </a:lnTo>
                <a:lnTo>
                  <a:pt x="135445" y="425926"/>
                </a:lnTo>
                <a:lnTo>
                  <a:pt x="177063" y="438850"/>
                </a:lnTo>
                <a:lnTo>
                  <a:pt x="221742" y="443356"/>
                </a:lnTo>
                <a:lnTo>
                  <a:pt x="266414" y="438850"/>
                </a:lnTo>
                <a:lnTo>
                  <a:pt x="308018" y="425926"/>
                </a:lnTo>
                <a:lnTo>
                  <a:pt x="345663" y="405477"/>
                </a:lnTo>
                <a:lnTo>
                  <a:pt x="378459" y="378396"/>
                </a:lnTo>
                <a:lnTo>
                  <a:pt x="405517" y="345576"/>
                </a:lnTo>
                <a:lnTo>
                  <a:pt x="425946" y="307911"/>
                </a:lnTo>
                <a:lnTo>
                  <a:pt x="438855" y="266293"/>
                </a:lnTo>
                <a:lnTo>
                  <a:pt x="443356" y="221614"/>
                </a:lnTo>
                <a:lnTo>
                  <a:pt x="438855" y="176942"/>
                </a:lnTo>
                <a:lnTo>
                  <a:pt x="425946" y="135338"/>
                </a:lnTo>
                <a:lnTo>
                  <a:pt x="405517" y="97693"/>
                </a:lnTo>
                <a:lnTo>
                  <a:pt x="378459" y="64897"/>
                </a:lnTo>
                <a:lnTo>
                  <a:pt x="345663" y="37839"/>
                </a:lnTo>
                <a:lnTo>
                  <a:pt x="308018" y="17410"/>
                </a:lnTo>
                <a:lnTo>
                  <a:pt x="266414" y="4501"/>
                </a:lnTo>
                <a:lnTo>
                  <a:pt x="221742" y="0"/>
                </a:lnTo>
                <a:close/>
              </a:path>
            </a:pathLst>
          </a:custGeom>
          <a:solidFill>
            <a:srgbClr val="78B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47021" y="4397121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0" y="221614"/>
                </a:moveTo>
                <a:lnTo>
                  <a:pt x="4506" y="176942"/>
                </a:lnTo>
                <a:lnTo>
                  <a:pt x="17430" y="135338"/>
                </a:lnTo>
                <a:lnTo>
                  <a:pt x="37879" y="97693"/>
                </a:lnTo>
                <a:lnTo>
                  <a:pt x="64960" y="64896"/>
                </a:lnTo>
                <a:lnTo>
                  <a:pt x="97780" y="37839"/>
                </a:lnTo>
                <a:lnTo>
                  <a:pt x="135445" y="17410"/>
                </a:lnTo>
                <a:lnTo>
                  <a:pt x="177063" y="4501"/>
                </a:lnTo>
                <a:lnTo>
                  <a:pt x="221742" y="0"/>
                </a:lnTo>
                <a:lnTo>
                  <a:pt x="266414" y="4501"/>
                </a:lnTo>
                <a:lnTo>
                  <a:pt x="308018" y="17410"/>
                </a:lnTo>
                <a:lnTo>
                  <a:pt x="345663" y="37839"/>
                </a:lnTo>
                <a:lnTo>
                  <a:pt x="378459" y="64897"/>
                </a:lnTo>
                <a:lnTo>
                  <a:pt x="405517" y="97693"/>
                </a:lnTo>
                <a:lnTo>
                  <a:pt x="425946" y="135338"/>
                </a:lnTo>
                <a:lnTo>
                  <a:pt x="438855" y="176942"/>
                </a:lnTo>
                <a:lnTo>
                  <a:pt x="443356" y="221614"/>
                </a:lnTo>
                <a:lnTo>
                  <a:pt x="438855" y="266293"/>
                </a:lnTo>
                <a:lnTo>
                  <a:pt x="425946" y="307911"/>
                </a:lnTo>
                <a:lnTo>
                  <a:pt x="405517" y="345576"/>
                </a:lnTo>
                <a:lnTo>
                  <a:pt x="378459" y="378396"/>
                </a:lnTo>
                <a:lnTo>
                  <a:pt x="345663" y="405477"/>
                </a:lnTo>
                <a:lnTo>
                  <a:pt x="308018" y="425926"/>
                </a:lnTo>
                <a:lnTo>
                  <a:pt x="266414" y="438850"/>
                </a:lnTo>
                <a:lnTo>
                  <a:pt x="221742" y="443356"/>
                </a:lnTo>
                <a:lnTo>
                  <a:pt x="177063" y="438850"/>
                </a:lnTo>
                <a:lnTo>
                  <a:pt x="135445" y="425926"/>
                </a:lnTo>
                <a:lnTo>
                  <a:pt x="97780" y="405477"/>
                </a:lnTo>
                <a:lnTo>
                  <a:pt x="64960" y="378396"/>
                </a:lnTo>
                <a:lnTo>
                  <a:pt x="37879" y="345576"/>
                </a:lnTo>
                <a:lnTo>
                  <a:pt x="17430" y="307911"/>
                </a:lnTo>
                <a:lnTo>
                  <a:pt x="4506" y="266293"/>
                </a:lnTo>
                <a:lnTo>
                  <a:pt x="0" y="22161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一、同质选配</a:t>
            </a:r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3320288" y="1231772"/>
            <a:ext cx="5555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3、应用同质选配需</a:t>
            </a:r>
            <a:r>
              <a:rPr sz="32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注</a:t>
            </a:r>
            <a:r>
              <a:rPr sz="3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意的</a:t>
            </a:r>
            <a:r>
              <a:rPr sz="32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3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485" y="3213100"/>
            <a:ext cx="967232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异质选配概念</a:t>
            </a:r>
            <a:r>
              <a:rPr sz="240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是指选用具有不同品质的公母畜交配。</a:t>
            </a:r>
            <a:r>
              <a:rPr lang="zh-CN" sz="2400" dirty="0">
                <a:latin typeface="微软雅黑" panose="020B0503020204020204" charset="-122"/>
                <a:cs typeface="微软雅黑" panose="020B0503020204020204" charset="-122"/>
              </a:rPr>
              <a:t>又称改良选配。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4530" y="1186180"/>
          <a:ext cx="11128375" cy="486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0720" marR="19431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sz="24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选择</a:t>
                      </a:r>
                      <a:r>
                        <a:rPr sz="2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具有不同优良性状</a:t>
                      </a:r>
                      <a:r>
                        <a:rPr sz="24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的公母畜交配，获得兼有双亲不同优点的后代</a:t>
                      </a:r>
                      <a:r>
                        <a:rPr lang="zh-CN" sz="24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400" spc="-5" dirty="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3620" marR="194310" lvl="1" indent="-342900" algn="just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如选择毛长的公羊与毛密的母羊交配，期望获得毛长、毛密即剪毛量高的 后代。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0720" indent="-457200" algn="just">
                        <a:lnSpc>
                          <a:spcPct val="100000"/>
                        </a:lnSpc>
                        <a:buFont typeface="+mj-lt"/>
                        <a:buAutoNum type="arabicPeriod" startAt="2"/>
                      </a:pPr>
                      <a:r>
                        <a:rPr sz="24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选择</a:t>
                      </a:r>
                      <a:r>
                        <a:rPr sz="2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同一性状</a:t>
                      </a:r>
                      <a:r>
                        <a:rPr sz="24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但优劣程度不同的公母畜相配，以优改劣。</a:t>
                      </a:r>
                    </a:p>
                    <a:p>
                      <a:pPr marL="1023620" lvl="1" indent="-342900" algn="just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如使背腰平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直的公牛与背腰凹陷的母牛交配，以纠正后代母牛凹背的缺陷。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/>
                </a:tc>
                <a:tc gridSpan="2">
                  <a:txBody>
                    <a:bodyPr/>
                    <a:lstStyle/>
                    <a:p>
                      <a:pPr marL="179705" algn="ctr" eaLnBrk="1" fontAlgn="auto" latinLnBrk="0" hangingPunct="1">
                        <a:lnSpc>
                          <a:spcPts val="2765"/>
                        </a:lnSpc>
                        <a:spcBef>
                          <a:spcPts val="1200"/>
                        </a:spcBef>
                      </a:pPr>
                      <a:r>
                        <a:rPr sz="32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异质选配的目的</a:t>
                      </a:r>
                    </a:p>
                  </a:txBody>
                  <a:tcPr marL="0" marR="0" marT="164465" marB="0" anchor="ctr"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8489188" y="1918246"/>
            <a:ext cx="3375025" cy="4173854"/>
          </a:xfrm>
          <a:custGeom>
            <a:avLst/>
            <a:gdLst/>
            <a:ahLst/>
            <a:cxnLst/>
            <a:rect l="l" t="t" r="r" b="b"/>
            <a:pathLst>
              <a:path w="3375025" h="4173854">
                <a:moveTo>
                  <a:pt x="0" y="4173601"/>
                </a:moveTo>
                <a:lnTo>
                  <a:pt x="3374898" y="4173601"/>
                </a:lnTo>
                <a:lnTo>
                  <a:pt x="3374898" y="0"/>
                </a:lnTo>
                <a:lnTo>
                  <a:pt x="0" y="0"/>
                </a:lnTo>
                <a:lnTo>
                  <a:pt x="0" y="417360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156" y="2458339"/>
            <a:ext cx="9295765" cy="3093720"/>
          </a:xfrm>
          <a:custGeom>
            <a:avLst/>
            <a:gdLst/>
            <a:ahLst/>
            <a:cxnLst/>
            <a:rect l="l" t="t" r="r" b="b"/>
            <a:pathLst>
              <a:path w="9295765" h="3093720">
                <a:moveTo>
                  <a:pt x="0" y="3093593"/>
                </a:moveTo>
                <a:lnTo>
                  <a:pt x="9295511" y="3093593"/>
                </a:lnTo>
                <a:lnTo>
                  <a:pt x="9295511" y="0"/>
                </a:lnTo>
                <a:lnTo>
                  <a:pt x="0" y="0"/>
                </a:lnTo>
                <a:lnTo>
                  <a:pt x="0" y="3093593"/>
                </a:lnTo>
                <a:close/>
              </a:path>
            </a:pathLst>
          </a:custGeom>
          <a:ln w="380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0843" y="2610866"/>
            <a:ext cx="381000" cy="25844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just">
              <a:lnSpc>
                <a:spcPts val="2800"/>
              </a:lnSpc>
              <a:spcBef>
                <a:spcPts val="65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异 质 选 配 的 作 用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267" y="3246374"/>
            <a:ext cx="756920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综合双亲的优良性状或是改良某些个体性状，使后代的品质得到改进和提高，丰富后代的遗传基础，创造新的类型，并提高后代的适应性和生活力。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129" y="4040885"/>
            <a:ext cx="10266045" cy="1656714"/>
          </a:xfrm>
          <a:custGeom>
            <a:avLst/>
            <a:gdLst/>
            <a:ahLst/>
            <a:cxnLst/>
            <a:rect l="l" t="t" r="r" b="b"/>
            <a:pathLst>
              <a:path w="10266045" h="1656714">
                <a:moveTo>
                  <a:pt x="9437535" y="0"/>
                </a:moveTo>
                <a:lnTo>
                  <a:pt x="9437535" y="414146"/>
                </a:lnTo>
                <a:lnTo>
                  <a:pt x="0" y="414146"/>
                </a:lnTo>
                <a:lnTo>
                  <a:pt x="414058" y="828166"/>
                </a:lnTo>
                <a:lnTo>
                  <a:pt x="0" y="1242314"/>
                </a:lnTo>
                <a:lnTo>
                  <a:pt x="9437535" y="1242314"/>
                </a:lnTo>
                <a:lnTo>
                  <a:pt x="9437535" y="1656384"/>
                </a:lnTo>
                <a:lnTo>
                  <a:pt x="10265702" y="828166"/>
                </a:lnTo>
                <a:lnTo>
                  <a:pt x="9437535" y="0"/>
                </a:lnTo>
                <a:close/>
              </a:path>
            </a:pathLst>
          </a:custGeom>
          <a:solidFill>
            <a:srgbClr val="D4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内容占位符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471805" y="3616960"/>
            <a:ext cx="2914650" cy="843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Font typeface="Wingdings" panose="05000000000000000000" charset="0"/>
              <a:buChar char="p"/>
            </a:pPr>
            <a:r>
              <a:rPr spc="-10" dirty="0">
                <a:latin typeface="微软雅黑" panose="020B0503020204020204" charset="-122"/>
                <a:cs typeface="微软雅黑" panose="020B0503020204020204" charset="-122"/>
              </a:rPr>
              <a:t>需要结合</a:t>
            </a:r>
            <a:r>
              <a:rPr lang="zh-CN" spc="-10" dirty="0">
                <a:latin typeface="微软雅黑" panose="020B0503020204020204" charset="-122"/>
                <a:cs typeface="微软雅黑" panose="020B0503020204020204" charset="-122"/>
              </a:rPr>
              <a:t>双亲</a:t>
            </a:r>
            <a:r>
              <a:rPr spc="-10" dirty="0">
                <a:latin typeface="微软雅黑" panose="020B0503020204020204" charset="-122"/>
                <a:cs typeface="微软雅黑" panose="020B0503020204020204" charset="-122"/>
              </a:rPr>
              <a:t>不同的优良</a:t>
            </a:r>
            <a:r>
              <a:rPr spc="-5" dirty="0">
                <a:latin typeface="微软雅黑" panose="020B0503020204020204" charset="-122"/>
                <a:cs typeface="微软雅黑" panose="020B0503020204020204" charset="-122"/>
              </a:rPr>
              <a:t>特性，提高下一代适应性和生产性能时。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9297" y="4662042"/>
            <a:ext cx="414655" cy="414020"/>
          </a:xfrm>
          <a:custGeom>
            <a:avLst/>
            <a:gdLst/>
            <a:ahLst/>
            <a:cxnLst/>
            <a:rect l="l" t="t" r="r" b="b"/>
            <a:pathLst>
              <a:path w="414655" h="414020">
                <a:moveTo>
                  <a:pt x="207136" y="0"/>
                </a:moveTo>
                <a:lnTo>
                  <a:pt x="159633" y="5468"/>
                </a:lnTo>
                <a:lnTo>
                  <a:pt x="116030" y="21045"/>
                </a:lnTo>
                <a:lnTo>
                  <a:pt x="77571" y="45486"/>
                </a:lnTo>
                <a:lnTo>
                  <a:pt x="45496" y="77547"/>
                </a:lnTo>
                <a:lnTo>
                  <a:pt x="21048" y="115984"/>
                </a:lnTo>
                <a:lnTo>
                  <a:pt x="5469" y="159553"/>
                </a:lnTo>
                <a:lnTo>
                  <a:pt x="0" y="207009"/>
                </a:lnTo>
                <a:lnTo>
                  <a:pt x="5469" y="254506"/>
                </a:lnTo>
                <a:lnTo>
                  <a:pt x="21048" y="298090"/>
                </a:lnTo>
                <a:lnTo>
                  <a:pt x="45496" y="336525"/>
                </a:lnTo>
                <a:lnTo>
                  <a:pt x="77571" y="368573"/>
                </a:lnTo>
                <a:lnTo>
                  <a:pt x="116030" y="392996"/>
                </a:lnTo>
                <a:lnTo>
                  <a:pt x="159633" y="408557"/>
                </a:lnTo>
                <a:lnTo>
                  <a:pt x="207136" y="414019"/>
                </a:lnTo>
                <a:lnTo>
                  <a:pt x="254593" y="408557"/>
                </a:lnTo>
                <a:lnTo>
                  <a:pt x="298162" y="392996"/>
                </a:lnTo>
                <a:lnTo>
                  <a:pt x="336599" y="368573"/>
                </a:lnTo>
                <a:lnTo>
                  <a:pt x="368660" y="336525"/>
                </a:lnTo>
                <a:lnTo>
                  <a:pt x="393101" y="298090"/>
                </a:lnTo>
                <a:lnTo>
                  <a:pt x="408678" y="254506"/>
                </a:lnTo>
                <a:lnTo>
                  <a:pt x="414146" y="207009"/>
                </a:lnTo>
                <a:lnTo>
                  <a:pt x="408678" y="159553"/>
                </a:lnTo>
                <a:lnTo>
                  <a:pt x="393101" y="115984"/>
                </a:lnTo>
                <a:lnTo>
                  <a:pt x="368660" y="77547"/>
                </a:lnTo>
                <a:lnTo>
                  <a:pt x="336599" y="45486"/>
                </a:lnTo>
                <a:lnTo>
                  <a:pt x="298162" y="21045"/>
                </a:lnTo>
                <a:lnTo>
                  <a:pt x="254593" y="5468"/>
                </a:lnTo>
                <a:lnTo>
                  <a:pt x="20713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9297" y="4662042"/>
            <a:ext cx="414655" cy="414020"/>
          </a:xfrm>
          <a:custGeom>
            <a:avLst/>
            <a:gdLst/>
            <a:ahLst/>
            <a:cxnLst/>
            <a:rect l="l" t="t" r="r" b="b"/>
            <a:pathLst>
              <a:path w="414655" h="414020">
                <a:moveTo>
                  <a:pt x="0" y="207009"/>
                </a:moveTo>
                <a:lnTo>
                  <a:pt x="5469" y="159553"/>
                </a:lnTo>
                <a:lnTo>
                  <a:pt x="21048" y="115984"/>
                </a:lnTo>
                <a:lnTo>
                  <a:pt x="45496" y="77547"/>
                </a:lnTo>
                <a:lnTo>
                  <a:pt x="77571" y="45486"/>
                </a:lnTo>
                <a:lnTo>
                  <a:pt x="116030" y="21045"/>
                </a:lnTo>
                <a:lnTo>
                  <a:pt x="159633" y="5468"/>
                </a:lnTo>
                <a:lnTo>
                  <a:pt x="207136" y="0"/>
                </a:lnTo>
                <a:lnTo>
                  <a:pt x="254593" y="5468"/>
                </a:lnTo>
                <a:lnTo>
                  <a:pt x="298162" y="21045"/>
                </a:lnTo>
                <a:lnTo>
                  <a:pt x="336599" y="45486"/>
                </a:lnTo>
                <a:lnTo>
                  <a:pt x="368660" y="77547"/>
                </a:lnTo>
                <a:lnTo>
                  <a:pt x="393101" y="115984"/>
                </a:lnTo>
                <a:lnTo>
                  <a:pt x="408678" y="159553"/>
                </a:lnTo>
                <a:lnTo>
                  <a:pt x="414146" y="207009"/>
                </a:lnTo>
                <a:lnTo>
                  <a:pt x="408678" y="254506"/>
                </a:lnTo>
                <a:lnTo>
                  <a:pt x="393101" y="298090"/>
                </a:lnTo>
                <a:lnTo>
                  <a:pt x="368660" y="336525"/>
                </a:lnTo>
                <a:lnTo>
                  <a:pt x="336599" y="368573"/>
                </a:lnTo>
                <a:lnTo>
                  <a:pt x="298162" y="392996"/>
                </a:lnTo>
                <a:lnTo>
                  <a:pt x="254593" y="408557"/>
                </a:lnTo>
                <a:lnTo>
                  <a:pt x="207136" y="414019"/>
                </a:lnTo>
                <a:lnTo>
                  <a:pt x="159633" y="408557"/>
                </a:lnTo>
                <a:lnTo>
                  <a:pt x="116030" y="392996"/>
                </a:lnTo>
                <a:lnTo>
                  <a:pt x="77571" y="368573"/>
                </a:lnTo>
                <a:lnTo>
                  <a:pt x="45496" y="336525"/>
                </a:lnTo>
                <a:lnTo>
                  <a:pt x="21048" y="298090"/>
                </a:lnTo>
                <a:lnTo>
                  <a:pt x="5469" y="254506"/>
                </a:lnTo>
                <a:lnTo>
                  <a:pt x="0" y="20700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32605" y="5443220"/>
            <a:ext cx="260604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以好改坏，以优改劣</a:t>
            </a:r>
          </a:p>
        </p:txBody>
      </p:sp>
      <p:sp>
        <p:nvSpPr>
          <p:cNvPr id="7" name="object 7"/>
          <p:cNvSpPr/>
          <p:nvPr/>
        </p:nvSpPr>
        <p:spPr>
          <a:xfrm>
            <a:off x="5375655" y="4662042"/>
            <a:ext cx="414655" cy="414020"/>
          </a:xfrm>
          <a:custGeom>
            <a:avLst/>
            <a:gdLst/>
            <a:ahLst/>
            <a:cxnLst/>
            <a:rect l="l" t="t" r="r" b="b"/>
            <a:pathLst>
              <a:path w="414654" h="414020">
                <a:moveTo>
                  <a:pt x="207010" y="0"/>
                </a:moveTo>
                <a:lnTo>
                  <a:pt x="159553" y="5468"/>
                </a:lnTo>
                <a:lnTo>
                  <a:pt x="115984" y="21045"/>
                </a:lnTo>
                <a:lnTo>
                  <a:pt x="77547" y="45486"/>
                </a:lnTo>
                <a:lnTo>
                  <a:pt x="45486" y="77547"/>
                </a:lnTo>
                <a:lnTo>
                  <a:pt x="21045" y="115984"/>
                </a:lnTo>
                <a:lnTo>
                  <a:pt x="5468" y="159553"/>
                </a:lnTo>
                <a:lnTo>
                  <a:pt x="0" y="207009"/>
                </a:lnTo>
                <a:lnTo>
                  <a:pt x="5468" y="254506"/>
                </a:lnTo>
                <a:lnTo>
                  <a:pt x="21045" y="298090"/>
                </a:lnTo>
                <a:lnTo>
                  <a:pt x="45486" y="336525"/>
                </a:lnTo>
                <a:lnTo>
                  <a:pt x="77547" y="368573"/>
                </a:lnTo>
                <a:lnTo>
                  <a:pt x="115984" y="392996"/>
                </a:lnTo>
                <a:lnTo>
                  <a:pt x="159553" y="408557"/>
                </a:lnTo>
                <a:lnTo>
                  <a:pt x="207010" y="414019"/>
                </a:lnTo>
                <a:lnTo>
                  <a:pt x="254513" y="408557"/>
                </a:lnTo>
                <a:lnTo>
                  <a:pt x="298116" y="392996"/>
                </a:lnTo>
                <a:lnTo>
                  <a:pt x="336575" y="368573"/>
                </a:lnTo>
                <a:lnTo>
                  <a:pt x="368650" y="336525"/>
                </a:lnTo>
                <a:lnTo>
                  <a:pt x="393098" y="298090"/>
                </a:lnTo>
                <a:lnTo>
                  <a:pt x="408677" y="254506"/>
                </a:lnTo>
                <a:lnTo>
                  <a:pt x="414147" y="207009"/>
                </a:lnTo>
                <a:lnTo>
                  <a:pt x="408677" y="159553"/>
                </a:lnTo>
                <a:lnTo>
                  <a:pt x="393098" y="115984"/>
                </a:lnTo>
                <a:lnTo>
                  <a:pt x="368650" y="77547"/>
                </a:lnTo>
                <a:lnTo>
                  <a:pt x="336575" y="45486"/>
                </a:lnTo>
                <a:lnTo>
                  <a:pt x="298116" y="21045"/>
                </a:lnTo>
                <a:lnTo>
                  <a:pt x="254513" y="5468"/>
                </a:lnTo>
                <a:lnTo>
                  <a:pt x="20701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5655" y="4662042"/>
            <a:ext cx="414655" cy="414020"/>
          </a:xfrm>
          <a:custGeom>
            <a:avLst/>
            <a:gdLst/>
            <a:ahLst/>
            <a:cxnLst/>
            <a:rect l="l" t="t" r="r" b="b"/>
            <a:pathLst>
              <a:path w="414654" h="414020">
                <a:moveTo>
                  <a:pt x="0" y="207009"/>
                </a:moveTo>
                <a:lnTo>
                  <a:pt x="5468" y="159553"/>
                </a:lnTo>
                <a:lnTo>
                  <a:pt x="21045" y="115984"/>
                </a:lnTo>
                <a:lnTo>
                  <a:pt x="45486" y="77547"/>
                </a:lnTo>
                <a:lnTo>
                  <a:pt x="77547" y="45486"/>
                </a:lnTo>
                <a:lnTo>
                  <a:pt x="115984" y="21045"/>
                </a:lnTo>
                <a:lnTo>
                  <a:pt x="159553" y="5468"/>
                </a:lnTo>
                <a:lnTo>
                  <a:pt x="207010" y="0"/>
                </a:lnTo>
                <a:lnTo>
                  <a:pt x="254513" y="5468"/>
                </a:lnTo>
                <a:lnTo>
                  <a:pt x="298116" y="21045"/>
                </a:lnTo>
                <a:lnTo>
                  <a:pt x="336575" y="45486"/>
                </a:lnTo>
                <a:lnTo>
                  <a:pt x="368650" y="77547"/>
                </a:lnTo>
                <a:lnTo>
                  <a:pt x="393098" y="115984"/>
                </a:lnTo>
                <a:lnTo>
                  <a:pt x="408677" y="159553"/>
                </a:lnTo>
                <a:lnTo>
                  <a:pt x="414147" y="207009"/>
                </a:lnTo>
                <a:lnTo>
                  <a:pt x="408677" y="254506"/>
                </a:lnTo>
                <a:lnTo>
                  <a:pt x="393098" y="298090"/>
                </a:lnTo>
                <a:lnTo>
                  <a:pt x="368650" y="336525"/>
                </a:lnTo>
                <a:lnTo>
                  <a:pt x="336575" y="368573"/>
                </a:lnTo>
                <a:lnTo>
                  <a:pt x="298116" y="392996"/>
                </a:lnTo>
                <a:lnTo>
                  <a:pt x="254513" y="408557"/>
                </a:lnTo>
                <a:lnTo>
                  <a:pt x="207010" y="414019"/>
                </a:lnTo>
                <a:lnTo>
                  <a:pt x="159553" y="408557"/>
                </a:lnTo>
                <a:lnTo>
                  <a:pt x="115984" y="392996"/>
                </a:lnTo>
                <a:lnTo>
                  <a:pt x="77547" y="368573"/>
                </a:lnTo>
                <a:lnTo>
                  <a:pt x="45486" y="336525"/>
                </a:lnTo>
                <a:lnTo>
                  <a:pt x="21045" y="298090"/>
                </a:lnTo>
                <a:lnTo>
                  <a:pt x="5468" y="254506"/>
                </a:lnTo>
                <a:lnTo>
                  <a:pt x="0" y="2070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9969" y="3561359"/>
            <a:ext cx="266065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在新品种选育中，通过基因重 组获得理想性状或个体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2015" y="4662042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207009" y="0"/>
                </a:moveTo>
                <a:lnTo>
                  <a:pt x="159553" y="5468"/>
                </a:lnTo>
                <a:lnTo>
                  <a:pt x="115984" y="21045"/>
                </a:lnTo>
                <a:lnTo>
                  <a:pt x="77547" y="45486"/>
                </a:lnTo>
                <a:lnTo>
                  <a:pt x="45486" y="77547"/>
                </a:lnTo>
                <a:lnTo>
                  <a:pt x="21045" y="115984"/>
                </a:lnTo>
                <a:lnTo>
                  <a:pt x="5468" y="159553"/>
                </a:lnTo>
                <a:lnTo>
                  <a:pt x="0" y="207009"/>
                </a:lnTo>
                <a:lnTo>
                  <a:pt x="5468" y="254506"/>
                </a:lnTo>
                <a:lnTo>
                  <a:pt x="21045" y="298090"/>
                </a:lnTo>
                <a:lnTo>
                  <a:pt x="45486" y="336525"/>
                </a:lnTo>
                <a:lnTo>
                  <a:pt x="77547" y="368573"/>
                </a:lnTo>
                <a:lnTo>
                  <a:pt x="115984" y="392996"/>
                </a:lnTo>
                <a:lnTo>
                  <a:pt x="159553" y="408557"/>
                </a:lnTo>
                <a:lnTo>
                  <a:pt x="207009" y="414019"/>
                </a:lnTo>
                <a:lnTo>
                  <a:pt x="254506" y="408557"/>
                </a:lnTo>
                <a:lnTo>
                  <a:pt x="298090" y="392996"/>
                </a:lnTo>
                <a:lnTo>
                  <a:pt x="336525" y="368573"/>
                </a:lnTo>
                <a:lnTo>
                  <a:pt x="368573" y="336525"/>
                </a:lnTo>
                <a:lnTo>
                  <a:pt x="392996" y="298090"/>
                </a:lnTo>
                <a:lnTo>
                  <a:pt x="408557" y="254506"/>
                </a:lnTo>
                <a:lnTo>
                  <a:pt x="414019" y="207009"/>
                </a:lnTo>
                <a:lnTo>
                  <a:pt x="408557" y="159553"/>
                </a:lnTo>
                <a:lnTo>
                  <a:pt x="392996" y="115984"/>
                </a:lnTo>
                <a:lnTo>
                  <a:pt x="368573" y="77547"/>
                </a:lnTo>
                <a:lnTo>
                  <a:pt x="336525" y="45486"/>
                </a:lnTo>
                <a:lnTo>
                  <a:pt x="298090" y="21045"/>
                </a:lnTo>
                <a:lnTo>
                  <a:pt x="254506" y="5468"/>
                </a:lnTo>
                <a:lnTo>
                  <a:pt x="20700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2015" y="4662042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0" y="207009"/>
                </a:moveTo>
                <a:lnTo>
                  <a:pt x="5468" y="159553"/>
                </a:lnTo>
                <a:lnTo>
                  <a:pt x="21045" y="115984"/>
                </a:lnTo>
                <a:lnTo>
                  <a:pt x="45486" y="77547"/>
                </a:lnTo>
                <a:lnTo>
                  <a:pt x="77547" y="45486"/>
                </a:lnTo>
                <a:lnTo>
                  <a:pt x="115984" y="21045"/>
                </a:lnTo>
                <a:lnTo>
                  <a:pt x="159553" y="5468"/>
                </a:lnTo>
                <a:lnTo>
                  <a:pt x="207009" y="0"/>
                </a:lnTo>
                <a:lnTo>
                  <a:pt x="254506" y="5468"/>
                </a:lnTo>
                <a:lnTo>
                  <a:pt x="298090" y="21045"/>
                </a:lnTo>
                <a:lnTo>
                  <a:pt x="336525" y="45486"/>
                </a:lnTo>
                <a:lnTo>
                  <a:pt x="368573" y="77547"/>
                </a:lnTo>
                <a:lnTo>
                  <a:pt x="392996" y="115984"/>
                </a:lnTo>
                <a:lnTo>
                  <a:pt x="408557" y="159553"/>
                </a:lnTo>
                <a:lnTo>
                  <a:pt x="414019" y="207009"/>
                </a:lnTo>
                <a:lnTo>
                  <a:pt x="408557" y="254506"/>
                </a:lnTo>
                <a:lnTo>
                  <a:pt x="392996" y="298090"/>
                </a:lnTo>
                <a:lnTo>
                  <a:pt x="368573" y="336525"/>
                </a:lnTo>
                <a:lnTo>
                  <a:pt x="336525" y="368573"/>
                </a:lnTo>
                <a:lnTo>
                  <a:pt x="298090" y="392996"/>
                </a:lnTo>
                <a:lnTo>
                  <a:pt x="254506" y="408557"/>
                </a:lnTo>
                <a:lnTo>
                  <a:pt x="207009" y="414019"/>
                </a:lnTo>
                <a:lnTo>
                  <a:pt x="159553" y="408557"/>
                </a:lnTo>
                <a:lnTo>
                  <a:pt x="115984" y="392996"/>
                </a:lnTo>
                <a:lnTo>
                  <a:pt x="77547" y="368573"/>
                </a:lnTo>
                <a:lnTo>
                  <a:pt x="45486" y="336525"/>
                </a:lnTo>
                <a:lnTo>
                  <a:pt x="21045" y="298090"/>
                </a:lnTo>
                <a:lnTo>
                  <a:pt x="5468" y="254506"/>
                </a:lnTo>
                <a:lnTo>
                  <a:pt x="0" y="2070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4775453" y="1440307"/>
            <a:ext cx="26422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异质选配的应用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" y="1440180"/>
            <a:ext cx="3195320" cy="1866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05" y="2738755"/>
            <a:ext cx="2759075" cy="1854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055" y="2192655"/>
            <a:ext cx="581215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严格选种</a:t>
            </a:r>
            <a:r>
              <a:rPr lang="zh-CN" sz="20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，并考虑性状的遗传规律与遗传相关</a:t>
            </a:r>
            <a:r>
              <a:rPr sz="2000" b="1" spc="-10" dirty="0">
                <a:solidFill>
                  <a:srgbClr val="6FAC4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03998" y="2659126"/>
          <a:ext cx="9883137" cy="3723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809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畜种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相关性状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rP(xy)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rA(xy)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rE(xy)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牛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产奶量与乳脂率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-0.14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-0.20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-0.10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猪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体长与背膘厚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-0.24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-0.47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-0.01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生长速度与饲料利用率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-0.84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-0.96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-0.50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绵羊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毛被重与毛长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0.30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-0.02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0.17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鸡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体重（18周</a:t>
                      </a:r>
                      <a:r>
                        <a:rPr sz="18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龄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）与产蛋量（</a:t>
                      </a:r>
                      <a:r>
                        <a:rPr sz="18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2周龄）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0.09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-0.16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0.18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84621" y="3200780"/>
            <a:ext cx="5252720" cy="431800"/>
          </a:xfrm>
          <a:custGeom>
            <a:avLst/>
            <a:gdLst/>
            <a:ahLst/>
            <a:cxnLst/>
            <a:rect l="l" t="t" r="r" b="b"/>
            <a:pathLst>
              <a:path w="5252720" h="431800">
                <a:moveTo>
                  <a:pt x="0" y="215773"/>
                </a:moveTo>
                <a:lnTo>
                  <a:pt x="29528" y="183319"/>
                </a:lnTo>
                <a:lnTo>
                  <a:pt x="74493" y="164549"/>
                </a:lnTo>
                <a:lnTo>
                  <a:pt x="115251" y="152375"/>
                </a:lnTo>
                <a:lnTo>
                  <a:pt x="164313" y="140499"/>
                </a:lnTo>
                <a:lnTo>
                  <a:pt x="221405" y="128944"/>
                </a:lnTo>
                <a:lnTo>
                  <a:pt x="286251" y="117732"/>
                </a:lnTo>
                <a:lnTo>
                  <a:pt x="358577" y="106886"/>
                </a:lnTo>
                <a:lnTo>
                  <a:pt x="397459" y="101608"/>
                </a:lnTo>
                <a:lnTo>
                  <a:pt x="438108" y="96429"/>
                </a:lnTo>
                <a:lnTo>
                  <a:pt x="480489" y="91353"/>
                </a:lnTo>
                <a:lnTo>
                  <a:pt x="524569" y="86383"/>
                </a:lnTo>
                <a:lnTo>
                  <a:pt x="570313" y="81521"/>
                </a:lnTo>
                <a:lnTo>
                  <a:pt x="617686" y="76770"/>
                </a:lnTo>
                <a:lnTo>
                  <a:pt x="666654" y="72133"/>
                </a:lnTo>
                <a:lnTo>
                  <a:pt x="717183" y="67614"/>
                </a:lnTo>
                <a:lnTo>
                  <a:pt x="769239" y="63214"/>
                </a:lnTo>
                <a:lnTo>
                  <a:pt x="822786" y="58936"/>
                </a:lnTo>
                <a:lnTo>
                  <a:pt x="877792" y="54784"/>
                </a:lnTo>
                <a:lnTo>
                  <a:pt x="934220" y="50760"/>
                </a:lnTo>
                <a:lnTo>
                  <a:pt x="992038" y="46868"/>
                </a:lnTo>
                <a:lnTo>
                  <a:pt x="1051211" y="43109"/>
                </a:lnTo>
                <a:lnTo>
                  <a:pt x="1111704" y="39487"/>
                </a:lnTo>
                <a:lnTo>
                  <a:pt x="1173483" y="36004"/>
                </a:lnTo>
                <a:lnTo>
                  <a:pt x="1236514" y="32663"/>
                </a:lnTo>
                <a:lnTo>
                  <a:pt x="1300762" y="29468"/>
                </a:lnTo>
                <a:lnTo>
                  <a:pt x="1366193" y="26421"/>
                </a:lnTo>
                <a:lnTo>
                  <a:pt x="1432772" y="23525"/>
                </a:lnTo>
                <a:lnTo>
                  <a:pt x="1500466" y="20782"/>
                </a:lnTo>
                <a:lnTo>
                  <a:pt x="1569240" y="18196"/>
                </a:lnTo>
                <a:lnTo>
                  <a:pt x="1639060" y="15769"/>
                </a:lnTo>
                <a:lnTo>
                  <a:pt x="1709890" y="13504"/>
                </a:lnTo>
                <a:lnTo>
                  <a:pt x="1781698" y="11404"/>
                </a:lnTo>
                <a:lnTo>
                  <a:pt x="1854448" y="9472"/>
                </a:lnTo>
                <a:lnTo>
                  <a:pt x="1928106" y="7710"/>
                </a:lnTo>
                <a:lnTo>
                  <a:pt x="2002639" y="6122"/>
                </a:lnTo>
                <a:lnTo>
                  <a:pt x="2078010" y="4710"/>
                </a:lnTo>
                <a:lnTo>
                  <a:pt x="2154187" y="3477"/>
                </a:lnTo>
                <a:lnTo>
                  <a:pt x="2231135" y="2426"/>
                </a:lnTo>
                <a:lnTo>
                  <a:pt x="2308819" y="1560"/>
                </a:lnTo>
                <a:lnTo>
                  <a:pt x="2387205" y="882"/>
                </a:lnTo>
                <a:lnTo>
                  <a:pt x="2466259" y="393"/>
                </a:lnTo>
                <a:lnTo>
                  <a:pt x="2545946" y="98"/>
                </a:lnTo>
                <a:lnTo>
                  <a:pt x="2626232" y="0"/>
                </a:lnTo>
                <a:lnTo>
                  <a:pt x="2706526" y="98"/>
                </a:lnTo>
                <a:lnTo>
                  <a:pt x="2786219" y="393"/>
                </a:lnTo>
                <a:lnTo>
                  <a:pt x="2865279" y="882"/>
                </a:lnTo>
                <a:lnTo>
                  <a:pt x="2943670" y="1560"/>
                </a:lnTo>
                <a:lnTo>
                  <a:pt x="3021359" y="2426"/>
                </a:lnTo>
                <a:lnTo>
                  <a:pt x="3098311" y="3477"/>
                </a:lnTo>
                <a:lnTo>
                  <a:pt x="3174492" y="4710"/>
                </a:lnTo>
                <a:lnTo>
                  <a:pt x="3249867" y="6122"/>
                </a:lnTo>
                <a:lnTo>
                  <a:pt x="3324403" y="7710"/>
                </a:lnTo>
                <a:lnTo>
                  <a:pt x="3398064" y="9472"/>
                </a:lnTo>
                <a:lnTo>
                  <a:pt x="3470816" y="11404"/>
                </a:lnTo>
                <a:lnTo>
                  <a:pt x="3542626" y="13504"/>
                </a:lnTo>
                <a:lnTo>
                  <a:pt x="3613458" y="15769"/>
                </a:lnTo>
                <a:lnTo>
                  <a:pt x="3683279" y="18196"/>
                </a:lnTo>
                <a:lnTo>
                  <a:pt x="3752054" y="20782"/>
                </a:lnTo>
                <a:lnTo>
                  <a:pt x="3819748" y="23525"/>
                </a:lnTo>
                <a:lnTo>
                  <a:pt x="3886329" y="26421"/>
                </a:lnTo>
                <a:lnTo>
                  <a:pt x="3951760" y="29468"/>
                </a:lnTo>
                <a:lnTo>
                  <a:pt x="4016008" y="32663"/>
                </a:lnTo>
                <a:lnTo>
                  <a:pt x="4079038" y="36004"/>
                </a:lnTo>
                <a:lnTo>
                  <a:pt x="4140816" y="39487"/>
                </a:lnTo>
                <a:lnTo>
                  <a:pt x="4201309" y="43109"/>
                </a:lnTo>
                <a:lnTo>
                  <a:pt x="4260480" y="46868"/>
                </a:lnTo>
                <a:lnTo>
                  <a:pt x="4318297" y="50760"/>
                </a:lnTo>
                <a:lnTo>
                  <a:pt x="4374724" y="54784"/>
                </a:lnTo>
                <a:lnTo>
                  <a:pt x="4429728" y="58936"/>
                </a:lnTo>
                <a:lnTo>
                  <a:pt x="4483274" y="63214"/>
                </a:lnTo>
                <a:lnTo>
                  <a:pt x="4535328" y="67614"/>
                </a:lnTo>
                <a:lnTo>
                  <a:pt x="4585855" y="72133"/>
                </a:lnTo>
                <a:lnTo>
                  <a:pt x="4634821" y="76770"/>
                </a:lnTo>
                <a:lnTo>
                  <a:pt x="4682192" y="81521"/>
                </a:lnTo>
                <a:lnTo>
                  <a:pt x="4727933" y="86383"/>
                </a:lnTo>
                <a:lnTo>
                  <a:pt x="4772011" y="91353"/>
                </a:lnTo>
                <a:lnTo>
                  <a:pt x="4814390" y="96429"/>
                </a:lnTo>
                <a:lnTo>
                  <a:pt x="4855037" y="101608"/>
                </a:lnTo>
                <a:lnTo>
                  <a:pt x="4893916" y="106886"/>
                </a:lnTo>
                <a:lnTo>
                  <a:pt x="4966238" y="117732"/>
                </a:lnTo>
                <a:lnTo>
                  <a:pt x="5031079" y="128944"/>
                </a:lnTo>
                <a:lnTo>
                  <a:pt x="5088166" y="140499"/>
                </a:lnTo>
                <a:lnTo>
                  <a:pt x="5137224" y="152375"/>
                </a:lnTo>
                <a:lnTo>
                  <a:pt x="5177979" y="164549"/>
                </a:lnTo>
                <a:lnTo>
                  <a:pt x="5222940" y="183319"/>
                </a:lnTo>
                <a:lnTo>
                  <a:pt x="5251262" y="209178"/>
                </a:lnTo>
                <a:lnTo>
                  <a:pt x="5252466" y="215773"/>
                </a:lnTo>
                <a:lnTo>
                  <a:pt x="5251262" y="222494"/>
                </a:lnTo>
                <a:lnTo>
                  <a:pt x="5247673" y="229040"/>
                </a:lnTo>
                <a:lnTo>
                  <a:pt x="5210155" y="254678"/>
                </a:lnTo>
                <a:lnTo>
                  <a:pt x="5158657" y="273255"/>
                </a:lnTo>
                <a:lnTo>
                  <a:pt x="5113716" y="285287"/>
                </a:lnTo>
                <a:lnTo>
                  <a:pt x="5060609" y="297010"/>
                </a:lnTo>
                <a:lnTo>
                  <a:pt x="4999610" y="308402"/>
                </a:lnTo>
                <a:lnTo>
                  <a:pt x="4930995" y="319440"/>
                </a:lnTo>
                <a:lnTo>
                  <a:pt x="4855037" y="330100"/>
                </a:lnTo>
                <a:lnTo>
                  <a:pt x="4814390" y="335282"/>
                </a:lnTo>
                <a:lnTo>
                  <a:pt x="4772011" y="340362"/>
                </a:lnTo>
                <a:lnTo>
                  <a:pt x="4727933" y="345335"/>
                </a:lnTo>
                <a:lnTo>
                  <a:pt x="4682192" y="350201"/>
                </a:lnTo>
                <a:lnTo>
                  <a:pt x="4634821" y="354955"/>
                </a:lnTo>
                <a:lnTo>
                  <a:pt x="4585855" y="359595"/>
                </a:lnTo>
                <a:lnTo>
                  <a:pt x="4535328" y="364118"/>
                </a:lnTo>
                <a:lnTo>
                  <a:pt x="4483274" y="368522"/>
                </a:lnTo>
                <a:lnTo>
                  <a:pt x="4429728" y="372803"/>
                </a:lnTo>
                <a:lnTo>
                  <a:pt x="4374724" y="376958"/>
                </a:lnTo>
                <a:lnTo>
                  <a:pt x="4318297" y="380986"/>
                </a:lnTo>
                <a:lnTo>
                  <a:pt x="4260480" y="384882"/>
                </a:lnTo>
                <a:lnTo>
                  <a:pt x="4201309" y="388644"/>
                </a:lnTo>
                <a:lnTo>
                  <a:pt x="4140816" y="392270"/>
                </a:lnTo>
                <a:lnTo>
                  <a:pt x="4079038" y="395756"/>
                </a:lnTo>
                <a:lnTo>
                  <a:pt x="4016008" y="399099"/>
                </a:lnTo>
                <a:lnTo>
                  <a:pt x="3951760" y="402298"/>
                </a:lnTo>
                <a:lnTo>
                  <a:pt x="3886329" y="405348"/>
                </a:lnTo>
                <a:lnTo>
                  <a:pt x="3819748" y="408248"/>
                </a:lnTo>
                <a:lnTo>
                  <a:pt x="3752054" y="410993"/>
                </a:lnTo>
                <a:lnTo>
                  <a:pt x="3683279" y="413582"/>
                </a:lnTo>
                <a:lnTo>
                  <a:pt x="3613458" y="416012"/>
                </a:lnTo>
                <a:lnTo>
                  <a:pt x="3542626" y="418279"/>
                </a:lnTo>
                <a:lnTo>
                  <a:pt x="3470816" y="420382"/>
                </a:lnTo>
                <a:lnTo>
                  <a:pt x="3398064" y="422316"/>
                </a:lnTo>
                <a:lnTo>
                  <a:pt x="3324403" y="424080"/>
                </a:lnTo>
                <a:lnTo>
                  <a:pt x="3249867" y="425670"/>
                </a:lnTo>
                <a:lnTo>
                  <a:pt x="3174492" y="427083"/>
                </a:lnTo>
                <a:lnTo>
                  <a:pt x="3098311" y="428317"/>
                </a:lnTo>
                <a:lnTo>
                  <a:pt x="3021359" y="429370"/>
                </a:lnTo>
                <a:lnTo>
                  <a:pt x="2943670" y="430237"/>
                </a:lnTo>
                <a:lnTo>
                  <a:pt x="2865279" y="430916"/>
                </a:lnTo>
                <a:lnTo>
                  <a:pt x="2786219" y="431405"/>
                </a:lnTo>
                <a:lnTo>
                  <a:pt x="2706526" y="431700"/>
                </a:lnTo>
                <a:lnTo>
                  <a:pt x="2626232" y="431800"/>
                </a:lnTo>
                <a:lnTo>
                  <a:pt x="2545939" y="431700"/>
                </a:lnTo>
                <a:lnTo>
                  <a:pt x="2466246" y="431405"/>
                </a:lnTo>
                <a:lnTo>
                  <a:pt x="2387186" y="430916"/>
                </a:lnTo>
                <a:lnTo>
                  <a:pt x="2308795" y="430237"/>
                </a:lnTo>
                <a:lnTo>
                  <a:pt x="2231106" y="429370"/>
                </a:lnTo>
                <a:lnTo>
                  <a:pt x="2154154" y="428317"/>
                </a:lnTo>
                <a:lnTo>
                  <a:pt x="2077973" y="427083"/>
                </a:lnTo>
                <a:lnTo>
                  <a:pt x="2002598" y="425670"/>
                </a:lnTo>
                <a:lnTo>
                  <a:pt x="1928062" y="424080"/>
                </a:lnTo>
                <a:lnTo>
                  <a:pt x="1854401" y="422316"/>
                </a:lnTo>
                <a:lnTo>
                  <a:pt x="1781649" y="420382"/>
                </a:lnTo>
                <a:lnTo>
                  <a:pt x="1709839" y="418279"/>
                </a:lnTo>
                <a:lnTo>
                  <a:pt x="1639007" y="416012"/>
                </a:lnTo>
                <a:lnTo>
                  <a:pt x="1569186" y="413582"/>
                </a:lnTo>
                <a:lnTo>
                  <a:pt x="1500411" y="410993"/>
                </a:lnTo>
                <a:lnTo>
                  <a:pt x="1432717" y="408248"/>
                </a:lnTo>
                <a:lnTo>
                  <a:pt x="1366136" y="405348"/>
                </a:lnTo>
                <a:lnTo>
                  <a:pt x="1300705" y="402298"/>
                </a:lnTo>
                <a:lnTo>
                  <a:pt x="1236457" y="399099"/>
                </a:lnTo>
                <a:lnTo>
                  <a:pt x="1173427" y="395756"/>
                </a:lnTo>
                <a:lnTo>
                  <a:pt x="1111649" y="392270"/>
                </a:lnTo>
                <a:lnTo>
                  <a:pt x="1051156" y="388644"/>
                </a:lnTo>
                <a:lnTo>
                  <a:pt x="991985" y="384882"/>
                </a:lnTo>
                <a:lnTo>
                  <a:pt x="934168" y="380986"/>
                </a:lnTo>
                <a:lnTo>
                  <a:pt x="877741" y="376958"/>
                </a:lnTo>
                <a:lnTo>
                  <a:pt x="822737" y="372803"/>
                </a:lnTo>
                <a:lnTo>
                  <a:pt x="769191" y="368522"/>
                </a:lnTo>
                <a:lnTo>
                  <a:pt x="717137" y="364118"/>
                </a:lnTo>
                <a:lnTo>
                  <a:pt x="666610" y="359595"/>
                </a:lnTo>
                <a:lnTo>
                  <a:pt x="617644" y="354955"/>
                </a:lnTo>
                <a:lnTo>
                  <a:pt x="570273" y="350201"/>
                </a:lnTo>
                <a:lnTo>
                  <a:pt x="524532" y="345335"/>
                </a:lnTo>
                <a:lnTo>
                  <a:pt x="480454" y="340362"/>
                </a:lnTo>
                <a:lnTo>
                  <a:pt x="438075" y="335282"/>
                </a:lnTo>
                <a:lnTo>
                  <a:pt x="397428" y="330100"/>
                </a:lnTo>
                <a:lnTo>
                  <a:pt x="358549" y="324818"/>
                </a:lnTo>
                <a:lnTo>
                  <a:pt x="286227" y="313966"/>
                </a:lnTo>
                <a:lnTo>
                  <a:pt x="221386" y="302749"/>
                </a:lnTo>
                <a:lnTo>
                  <a:pt x="164299" y="291189"/>
                </a:lnTo>
                <a:lnTo>
                  <a:pt x="115241" y="279308"/>
                </a:lnTo>
                <a:lnTo>
                  <a:pt x="74486" y="267131"/>
                </a:lnTo>
                <a:lnTo>
                  <a:pt x="29525" y="248356"/>
                </a:lnTo>
                <a:lnTo>
                  <a:pt x="1203" y="222494"/>
                </a:lnTo>
                <a:lnTo>
                  <a:pt x="0" y="215900"/>
                </a:lnTo>
                <a:close/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13453" y="1440307"/>
            <a:ext cx="416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、应用异质选配需注意的问题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6826" y="2949955"/>
            <a:ext cx="147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凸背×凹背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4112133" y="3119247"/>
            <a:ext cx="3188335" cy="190500"/>
          </a:xfrm>
          <a:custGeom>
            <a:avLst/>
            <a:gdLst/>
            <a:ahLst/>
            <a:cxnLst/>
            <a:rect l="l" t="t" r="r" b="b"/>
            <a:pathLst>
              <a:path w="3188334" h="190500">
                <a:moveTo>
                  <a:pt x="2998216" y="0"/>
                </a:moveTo>
                <a:lnTo>
                  <a:pt x="2997919" y="63484"/>
                </a:lnTo>
                <a:lnTo>
                  <a:pt x="3029712" y="63626"/>
                </a:lnTo>
                <a:lnTo>
                  <a:pt x="3029458" y="127126"/>
                </a:lnTo>
                <a:lnTo>
                  <a:pt x="2997622" y="127126"/>
                </a:lnTo>
                <a:lnTo>
                  <a:pt x="2997326" y="190500"/>
                </a:lnTo>
                <a:lnTo>
                  <a:pt x="3125435" y="127126"/>
                </a:lnTo>
                <a:lnTo>
                  <a:pt x="3029458" y="127126"/>
                </a:lnTo>
                <a:lnTo>
                  <a:pt x="3125724" y="126984"/>
                </a:lnTo>
                <a:lnTo>
                  <a:pt x="3188335" y="96012"/>
                </a:lnTo>
                <a:lnTo>
                  <a:pt x="2998216" y="0"/>
                </a:lnTo>
                <a:close/>
              </a:path>
              <a:path w="3188334" h="190500">
                <a:moveTo>
                  <a:pt x="2997919" y="63484"/>
                </a:moveTo>
                <a:lnTo>
                  <a:pt x="2997623" y="126984"/>
                </a:lnTo>
                <a:lnTo>
                  <a:pt x="3029458" y="127126"/>
                </a:lnTo>
                <a:lnTo>
                  <a:pt x="3029712" y="63626"/>
                </a:lnTo>
                <a:lnTo>
                  <a:pt x="2997919" y="63484"/>
                </a:lnTo>
                <a:close/>
              </a:path>
              <a:path w="3188334" h="190500">
                <a:moveTo>
                  <a:pt x="253" y="50037"/>
                </a:moveTo>
                <a:lnTo>
                  <a:pt x="0" y="113537"/>
                </a:lnTo>
                <a:lnTo>
                  <a:pt x="2997623" y="126984"/>
                </a:lnTo>
                <a:lnTo>
                  <a:pt x="2997919" y="63484"/>
                </a:lnTo>
                <a:lnTo>
                  <a:pt x="253" y="50037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5546" y="3039491"/>
            <a:ext cx="514350" cy="327025"/>
          </a:xfrm>
          <a:custGeom>
            <a:avLst/>
            <a:gdLst/>
            <a:ahLst/>
            <a:cxnLst/>
            <a:rect l="l" t="t" r="r" b="b"/>
            <a:pathLst>
              <a:path w="514350" h="327025">
                <a:moveTo>
                  <a:pt x="514350" y="0"/>
                </a:moveTo>
                <a:lnTo>
                  <a:pt x="0" y="326517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2696" y="3039491"/>
            <a:ext cx="628650" cy="381000"/>
          </a:xfrm>
          <a:custGeom>
            <a:avLst/>
            <a:gdLst/>
            <a:ahLst/>
            <a:cxnLst/>
            <a:rect l="l" t="t" r="r" b="b"/>
            <a:pathLst>
              <a:path w="628650" h="381000">
                <a:moveTo>
                  <a:pt x="0" y="0"/>
                </a:moveTo>
                <a:lnTo>
                  <a:pt x="628650" y="381000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12126" y="3019805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背腰平直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6751" y="4518914"/>
            <a:ext cx="2054225" cy="190500"/>
          </a:xfrm>
          <a:custGeom>
            <a:avLst/>
            <a:gdLst/>
            <a:ahLst/>
            <a:cxnLst/>
            <a:rect l="l" t="t" r="r" b="b"/>
            <a:pathLst>
              <a:path w="2054225" h="190500">
                <a:moveTo>
                  <a:pt x="1990387" y="63373"/>
                </a:moveTo>
                <a:lnTo>
                  <a:pt x="1894840" y="63373"/>
                </a:lnTo>
                <a:lnTo>
                  <a:pt x="1894967" y="126873"/>
                </a:lnTo>
                <a:lnTo>
                  <a:pt x="1863216" y="126924"/>
                </a:lnTo>
                <a:lnTo>
                  <a:pt x="1863344" y="190500"/>
                </a:lnTo>
                <a:lnTo>
                  <a:pt x="2053717" y="94868"/>
                </a:lnTo>
                <a:lnTo>
                  <a:pt x="1990387" y="63373"/>
                </a:lnTo>
                <a:close/>
              </a:path>
              <a:path w="2054225" h="190500">
                <a:moveTo>
                  <a:pt x="1863089" y="63424"/>
                </a:moveTo>
                <a:lnTo>
                  <a:pt x="0" y="66421"/>
                </a:lnTo>
                <a:lnTo>
                  <a:pt x="0" y="129921"/>
                </a:lnTo>
                <a:lnTo>
                  <a:pt x="1863216" y="126924"/>
                </a:lnTo>
                <a:lnTo>
                  <a:pt x="1863089" y="63424"/>
                </a:lnTo>
                <a:close/>
              </a:path>
              <a:path w="2054225" h="190500">
                <a:moveTo>
                  <a:pt x="1894840" y="63373"/>
                </a:moveTo>
                <a:lnTo>
                  <a:pt x="1863089" y="63424"/>
                </a:lnTo>
                <a:lnTo>
                  <a:pt x="1863216" y="126924"/>
                </a:lnTo>
                <a:lnTo>
                  <a:pt x="1894967" y="126873"/>
                </a:lnTo>
                <a:lnTo>
                  <a:pt x="1894840" y="63373"/>
                </a:lnTo>
                <a:close/>
              </a:path>
              <a:path w="2054225" h="190500">
                <a:moveTo>
                  <a:pt x="1862963" y="0"/>
                </a:moveTo>
                <a:lnTo>
                  <a:pt x="1863089" y="63424"/>
                </a:lnTo>
                <a:lnTo>
                  <a:pt x="1990387" y="63373"/>
                </a:lnTo>
                <a:lnTo>
                  <a:pt x="186296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7832" y="4485766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70" h="304800">
                <a:moveTo>
                  <a:pt x="0" y="0"/>
                </a:moveTo>
                <a:lnTo>
                  <a:pt x="267462" y="304799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5294" y="4333366"/>
            <a:ext cx="869315" cy="457200"/>
          </a:xfrm>
          <a:custGeom>
            <a:avLst/>
            <a:gdLst/>
            <a:ahLst/>
            <a:cxnLst/>
            <a:rect l="l" t="t" r="r" b="b"/>
            <a:pathLst>
              <a:path w="869315" h="457200">
                <a:moveTo>
                  <a:pt x="0" y="457199"/>
                </a:moveTo>
                <a:lnTo>
                  <a:pt x="869187" y="0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12126" y="4412742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背腰平直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189355" y="1845945"/>
            <a:ext cx="660463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异质选配与弥补选配不</a:t>
            </a:r>
            <a:r>
              <a:rPr sz="2800" b="1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混为</a:t>
            </a:r>
            <a:r>
              <a:rPr sz="2800" b="1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8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谈</a:t>
            </a:r>
            <a:r>
              <a:rPr sz="2800" b="1" spc="-90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-10" dirty="0">
                <a:solidFill>
                  <a:srgbClr val="6FAC4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6826" y="4408170"/>
            <a:ext cx="2840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凸背</a:t>
            </a:r>
            <a:r>
              <a:rPr sz="2400" b="1" spc="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凹背×背腰平直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6455" y="2812923"/>
          <a:ext cx="9102090" cy="241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品种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性状特征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甲绵羊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R="124841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毛密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毛长不足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乙绵羊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R="124841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毛密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毛长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5687186" y="3616197"/>
            <a:ext cx="973455" cy="1440180"/>
          </a:xfrm>
          <a:custGeom>
            <a:avLst/>
            <a:gdLst/>
            <a:ahLst/>
            <a:cxnLst/>
            <a:rect l="l" t="t" r="r" b="b"/>
            <a:pathLst>
              <a:path w="973454" h="1440179">
                <a:moveTo>
                  <a:pt x="0" y="719963"/>
                </a:moveTo>
                <a:lnTo>
                  <a:pt x="1464" y="663696"/>
                </a:lnTo>
                <a:lnTo>
                  <a:pt x="5785" y="608615"/>
                </a:lnTo>
                <a:lnTo>
                  <a:pt x="12855" y="554878"/>
                </a:lnTo>
                <a:lnTo>
                  <a:pt x="22564" y="502646"/>
                </a:lnTo>
                <a:lnTo>
                  <a:pt x="34805" y="452078"/>
                </a:lnTo>
                <a:lnTo>
                  <a:pt x="49470" y="403336"/>
                </a:lnTo>
                <a:lnTo>
                  <a:pt x="66449" y="356578"/>
                </a:lnTo>
                <a:lnTo>
                  <a:pt x="85634" y="311965"/>
                </a:lnTo>
                <a:lnTo>
                  <a:pt x="106918" y="269657"/>
                </a:lnTo>
                <a:lnTo>
                  <a:pt x="130192" y="229814"/>
                </a:lnTo>
                <a:lnTo>
                  <a:pt x="155347" y="192596"/>
                </a:lnTo>
                <a:lnTo>
                  <a:pt x="182275" y="158163"/>
                </a:lnTo>
                <a:lnTo>
                  <a:pt x="210868" y="126676"/>
                </a:lnTo>
                <a:lnTo>
                  <a:pt x="241017" y="98293"/>
                </a:lnTo>
                <a:lnTo>
                  <a:pt x="272614" y="73175"/>
                </a:lnTo>
                <a:lnTo>
                  <a:pt x="305551" y="51483"/>
                </a:lnTo>
                <a:lnTo>
                  <a:pt x="339719" y="33376"/>
                </a:lnTo>
                <a:lnTo>
                  <a:pt x="375010" y="19014"/>
                </a:lnTo>
                <a:lnTo>
                  <a:pt x="448527" y="2166"/>
                </a:lnTo>
                <a:lnTo>
                  <a:pt x="486537" y="0"/>
                </a:lnTo>
                <a:lnTo>
                  <a:pt x="524563" y="2182"/>
                </a:lnTo>
                <a:lnTo>
                  <a:pt x="561790" y="8587"/>
                </a:lnTo>
                <a:lnTo>
                  <a:pt x="633413" y="33423"/>
                </a:lnTo>
                <a:lnTo>
                  <a:pt x="667593" y="51535"/>
                </a:lnTo>
                <a:lnTo>
                  <a:pt x="700539" y="73231"/>
                </a:lnTo>
                <a:lnTo>
                  <a:pt x="732145" y="98349"/>
                </a:lnTo>
                <a:lnTo>
                  <a:pt x="762302" y="126731"/>
                </a:lnTo>
                <a:lnTo>
                  <a:pt x="790901" y="158217"/>
                </a:lnTo>
                <a:lnTo>
                  <a:pt x="817835" y="192646"/>
                </a:lnTo>
                <a:lnTo>
                  <a:pt x="842994" y="229859"/>
                </a:lnTo>
                <a:lnTo>
                  <a:pt x="866272" y="269697"/>
                </a:lnTo>
                <a:lnTo>
                  <a:pt x="887559" y="311999"/>
                </a:lnTo>
                <a:lnTo>
                  <a:pt x="906747" y="356606"/>
                </a:lnTo>
                <a:lnTo>
                  <a:pt x="923728" y="403358"/>
                </a:lnTo>
                <a:lnTo>
                  <a:pt x="938393" y="452095"/>
                </a:lnTo>
                <a:lnTo>
                  <a:pt x="950635" y="502657"/>
                </a:lnTo>
                <a:lnTo>
                  <a:pt x="960345" y="554884"/>
                </a:lnTo>
                <a:lnTo>
                  <a:pt x="967415" y="608618"/>
                </a:lnTo>
                <a:lnTo>
                  <a:pt x="971736" y="663697"/>
                </a:lnTo>
                <a:lnTo>
                  <a:pt x="973201" y="719963"/>
                </a:lnTo>
                <a:lnTo>
                  <a:pt x="971736" y="776229"/>
                </a:lnTo>
                <a:lnTo>
                  <a:pt x="967415" y="831310"/>
                </a:lnTo>
                <a:lnTo>
                  <a:pt x="960345" y="885047"/>
                </a:lnTo>
                <a:lnTo>
                  <a:pt x="950635" y="937279"/>
                </a:lnTo>
                <a:lnTo>
                  <a:pt x="938393" y="987847"/>
                </a:lnTo>
                <a:lnTo>
                  <a:pt x="923728" y="1036589"/>
                </a:lnTo>
                <a:lnTo>
                  <a:pt x="906747" y="1083347"/>
                </a:lnTo>
                <a:lnTo>
                  <a:pt x="887559" y="1127960"/>
                </a:lnTo>
                <a:lnTo>
                  <a:pt x="866272" y="1170268"/>
                </a:lnTo>
                <a:lnTo>
                  <a:pt x="842994" y="1210111"/>
                </a:lnTo>
                <a:lnTo>
                  <a:pt x="817835" y="1247329"/>
                </a:lnTo>
                <a:lnTo>
                  <a:pt x="790901" y="1281762"/>
                </a:lnTo>
                <a:lnTo>
                  <a:pt x="762302" y="1313249"/>
                </a:lnTo>
                <a:lnTo>
                  <a:pt x="732145" y="1341632"/>
                </a:lnTo>
                <a:lnTo>
                  <a:pt x="700539" y="1366750"/>
                </a:lnTo>
                <a:lnTo>
                  <a:pt x="667593" y="1388442"/>
                </a:lnTo>
                <a:lnTo>
                  <a:pt x="633413" y="1406549"/>
                </a:lnTo>
                <a:lnTo>
                  <a:pt x="598110" y="1420911"/>
                </a:lnTo>
                <a:lnTo>
                  <a:pt x="524563" y="1437759"/>
                </a:lnTo>
                <a:lnTo>
                  <a:pt x="486537" y="1439926"/>
                </a:lnTo>
                <a:lnTo>
                  <a:pt x="448527" y="1437759"/>
                </a:lnTo>
                <a:lnTo>
                  <a:pt x="411316" y="1431368"/>
                </a:lnTo>
                <a:lnTo>
                  <a:pt x="339719" y="1406549"/>
                </a:lnTo>
                <a:lnTo>
                  <a:pt x="305551" y="1388442"/>
                </a:lnTo>
                <a:lnTo>
                  <a:pt x="272614" y="1366750"/>
                </a:lnTo>
                <a:lnTo>
                  <a:pt x="241017" y="1341632"/>
                </a:lnTo>
                <a:lnTo>
                  <a:pt x="210868" y="1313249"/>
                </a:lnTo>
                <a:lnTo>
                  <a:pt x="182275" y="1281762"/>
                </a:lnTo>
                <a:lnTo>
                  <a:pt x="155347" y="1247329"/>
                </a:lnTo>
                <a:lnTo>
                  <a:pt x="130192" y="1210111"/>
                </a:lnTo>
                <a:lnTo>
                  <a:pt x="106918" y="1170268"/>
                </a:lnTo>
                <a:lnTo>
                  <a:pt x="85634" y="1127960"/>
                </a:lnTo>
                <a:lnTo>
                  <a:pt x="66449" y="1083347"/>
                </a:lnTo>
                <a:lnTo>
                  <a:pt x="49470" y="1036589"/>
                </a:lnTo>
                <a:lnTo>
                  <a:pt x="34805" y="987847"/>
                </a:lnTo>
                <a:lnTo>
                  <a:pt x="22564" y="937279"/>
                </a:lnTo>
                <a:lnTo>
                  <a:pt x="12855" y="885047"/>
                </a:lnTo>
                <a:lnTo>
                  <a:pt x="5785" y="831310"/>
                </a:lnTo>
                <a:lnTo>
                  <a:pt x="1464" y="776229"/>
                </a:lnTo>
                <a:lnTo>
                  <a:pt x="0" y="719963"/>
                </a:lnTo>
                <a:close/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51164" y="3484879"/>
            <a:ext cx="1273175" cy="1665605"/>
          </a:xfrm>
          <a:custGeom>
            <a:avLst/>
            <a:gdLst/>
            <a:ahLst/>
            <a:cxnLst/>
            <a:rect l="l" t="t" r="r" b="b"/>
            <a:pathLst>
              <a:path w="1273175" h="1665604">
                <a:moveTo>
                  <a:pt x="0" y="832612"/>
                </a:moveTo>
                <a:lnTo>
                  <a:pt x="1353" y="777864"/>
                </a:lnTo>
                <a:lnTo>
                  <a:pt x="5357" y="724062"/>
                </a:lnTo>
                <a:lnTo>
                  <a:pt x="11928" y="671317"/>
                </a:lnTo>
                <a:lnTo>
                  <a:pt x="20983" y="619736"/>
                </a:lnTo>
                <a:lnTo>
                  <a:pt x="32437" y="569431"/>
                </a:lnTo>
                <a:lnTo>
                  <a:pt x="46207" y="520510"/>
                </a:lnTo>
                <a:lnTo>
                  <a:pt x="62209" y="473084"/>
                </a:lnTo>
                <a:lnTo>
                  <a:pt x="80359" y="427262"/>
                </a:lnTo>
                <a:lnTo>
                  <a:pt x="100574" y="383154"/>
                </a:lnTo>
                <a:lnTo>
                  <a:pt x="122769" y="340870"/>
                </a:lnTo>
                <a:lnTo>
                  <a:pt x="146861" y="300518"/>
                </a:lnTo>
                <a:lnTo>
                  <a:pt x="172766" y="262209"/>
                </a:lnTo>
                <a:lnTo>
                  <a:pt x="200400" y="226053"/>
                </a:lnTo>
                <a:lnTo>
                  <a:pt x="229680" y="192159"/>
                </a:lnTo>
                <a:lnTo>
                  <a:pt x="260521" y="160637"/>
                </a:lnTo>
                <a:lnTo>
                  <a:pt x="292841" y="131597"/>
                </a:lnTo>
                <a:lnTo>
                  <a:pt x="326554" y="105147"/>
                </a:lnTo>
                <a:lnTo>
                  <a:pt x="361578" y="81399"/>
                </a:lnTo>
                <a:lnTo>
                  <a:pt x="397828" y="60461"/>
                </a:lnTo>
                <a:lnTo>
                  <a:pt x="435221" y="42444"/>
                </a:lnTo>
                <a:lnTo>
                  <a:pt x="473674" y="27456"/>
                </a:lnTo>
                <a:lnTo>
                  <a:pt x="513101" y="15609"/>
                </a:lnTo>
                <a:lnTo>
                  <a:pt x="553420" y="7010"/>
                </a:lnTo>
                <a:lnTo>
                  <a:pt x="594546" y="1770"/>
                </a:lnTo>
                <a:lnTo>
                  <a:pt x="636396" y="0"/>
                </a:lnTo>
                <a:lnTo>
                  <a:pt x="678233" y="1770"/>
                </a:lnTo>
                <a:lnTo>
                  <a:pt x="719347" y="7010"/>
                </a:lnTo>
                <a:lnTo>
                  <a:pt x="759657" y="15609"/>
                </a:lnTo>
                <a:lnTo>
                  <a:pt x="799076" y="27456"/>
                </a:lnTo>
                <a:lnTo>
                  <a:pt x="837523" y="42444"/>
                </a:lnTo>
                <a:lnTo>
                  <a:pt x="874912" y="60461"/>
                </a:lnTo>
                <a:lnTo>
                  <a:pt x="911160" y="81399"/>
                </a:lnTo>
                <a:lnTo>
                  <a:pt x="946183" y="105147"/>
                </a:lnTo>
                <a:lnTo>
                  <a:pt x="979896" y="131597"/>
                </a:lnTo>
                <a:lnTo>
                  <a:pt x="1012217" y="160637"/>
                </a:lnTo>
                <a:lnTo>
                  <a:pt x="1043061" y="192159"/>
                </a:lnTo>
                <a:lnTo>
                  <a:pt x="1072344" y="226053"/>
                </a:lnTo>
                <a:lnTo>
                  <a:pt x="1099982" y="262209"/>
                </a:lnTo>
                <a:lnTo>
                  <a:pt x="1125891" y="300518"/>
                </a:lnTo>
                <a:lnTo>
                  <a:pt x="1149988" y="340870"/>
                </a:lnTo>
                <a:lnTo>
                  <a:pt x="1172188" y="383154"/>
                </a:lnTo>
                <a:lnTo>
                  <a:pt x="1192407" y="427262"/>
                </a:lnTo>
                <a:lnTo>
                  <a:pt x="1210562" y="473084"/>
                </a:lnTo>
                <a:lnTo>
                  <a:pt x="1226569" y="520510"/>
                </a:lnTo>
                <a:lnTo>
                  <a:pt x="1240343" y="569431"/>
                </a:lnTo>
                <a:lnTo>
                  <a:pt x="1251802" y="619736"/>
                </a:lnTo>
                <a:lnTo>
                  <a:pt x="1260860" y="671317"/>
                </a:lnTo>
                <a:lnTo>
                  <a:pt x="1267434" y="724062"/>
                </a:lnTo>
                <a:lnTo>
                  <a:pt x="1271440" y="777864"/>
                </a:lnTo>
                <a:lnTo>
                  <a:pt x="1272793" y="832612"/>
                </a:lnTo>
                <a:lnTo>
                  <a:pt x="1271440" y="887360"/>
                </a:lnTo>
                <a:lnTo>
                  <a:pt x="1267434" y="941163"/>
                </a:lnTo>
                <a:lnTo>
                  <a:pt x="1260860" y="993911"/>
                </a:lnTo>
                <a:lnTo>
                  <a:pt x="1251802" y="1045495"/>
                </a:lnTo>
                <a:lnTo>
                  <a:pt x="1240343" y="1095805"/>
                </a:lnTo>
                <a:lnTo>
                  <a:pt x="1226569" y="1144731"/>
                </a:lnTo>
                <a:lnTo>
                  <a:pt x="1210562" y="1192163"/>
                </a:lnTo>
                <a:lnTo>
                  <a:pt x="1192407" y="1237991"/>
                </a:lnTo>
                <a:lnTo>
                  <a:pt x="1172188" y="1282106"/>
                </a:lnTo>
                <a:lnTo>
                  <a:pt x="1149988" y="1324398"/>
                </a:lnTo>
                <a:lnTo>
                  <a:pt x="1125891" y="1364757"/>
                </a:lnTo>
                <a:lnTo>
                  <a:pt x="1099982" y="1403073"/>
                </a:lnTo>
                <a:lnTo>
                  <a:pt x="1072344" y="1439237"/>
                </a:lnTo>
                <a:lnTo>
                  <a:pt x="1043061" y="1473139"/>
                </a:lnTo>
                <a:lnTo>
                  <a:pt x="1012217" y="1504668"/>
                </a:lnTo>
                <a:lnTo>
                  <a:pt x="979896" y="1533716"/>
                </a:lnTo>
                <a:lnTo>
                  <a:pt x="946183" y="1560172"/>
                </a:lnTo>
                <a:lnTo>
                  <a:pt x="911160" y="1583927"/>
                </a:lnTo>
                <a:lnTo>
                  <a:pt x="874912" y="1604870"/>
                </a:lnTo>
                <a:lnTo>
                  <a:pt x="837523" y="1622893"/>
                </a:lnTo>
                <a:lnTo>
                  <a:pt x="799076" y="1637885"/>
                </a:lnTo>
                <a:lnTo>
                  <a:pt x="759657" y="1649736"/>
                </a:lnTo>
                <a:lnTo>
                  <a:pt x="719347" y="1658338"/>
                </a:lnTo>
                <a:lnTo>
                  <a:pt x="678233" y="1663579"/>
                </a:lnTo>
                <a:lnTo>
                  <a:pt x="636396" y="1665351"/>
                </a:lnTo>
                <a:lnTo>
                  <a:pt x="594546" y="1663579"/>
                </a:lnTo>
                <a:lnTo>
                  <a:pt x="553420" y="1658338"/>
                </a:lnTo>
                <a:lnTo>
                  <a:pt x="513101" y="1649736"/>
                </a:lnTo>
                <a:lnTo>
                  <a:pt x="473674" y="1637885"/>
                </a:lnTo>
                <a:lnTo>
                  <a:pt x="435221" y="1622893"/>
                </a:lnTo>
                <a:lnTo>
                  <a:pt x="397828" y="1604870"/>
                </a:lnTo>
                <a:lnTo>
                  <a:pt x="361578" y="1583927"/>
                </a:lnTo>
                <a:lnTo>
                  <a:pt x="326554" y="1560172"/>
                </a:lnTo>
                <a:lnTo>
                  <a:pt x="292841" y="1533716"/>
                </a:lnTo>
                <a:lnTo>
                  <a:pt x="260521" y="1504668"/>
                </a:lnTo>
                <a:lnTo>
                  <a:pt x="229680" y="1473139"/>
                </a:lnTo>
                <a:lnTo>
                  <a:pt x="200400" y="1439237"/>
                </a:lnTo>
                <a:lnTo>
                  <a:pt x="172766" y="1403073"/>
                </a:lnTo>
                <a:lnTo>
                  <a:pt x="146861" y="1364757"/>
                </a:lnTo>
                <a:lnTo>
                  <a:pt x="122769" y="1324398"/>
                </a:lnTo>
                <a:lnTo>
                  <a:pt x="100574" y="1282106"/>
                </a:lnTo>
                <a:lnTo>
                  <a:pt x="80359" y="1237991"/>
                </a:lnTo>
                <a:lnTo>
                  <a:pt x="62209" y="1192163"/>
                </a:lnTo>
                <a:lnTo>
                  <a:pt x="46207" y="1144731"/>
                </a:lnTo>
                <a:lnTo>
                  <a:pt x="32437" y="1095805"/>
                </a:lnTo>
                <a:lnTo>
                  <a:pt x="20983" y="1045495"/>
                </a:lnTo>
                <a:lnTo>
                  <a:pt x="11928" y="993911"/>
                </a:lnTo>
                <a:lnTo>
                  <a:pt x="5357" y="941163"/>
                </a:lnTo>
                <a:lnTo>
                  <a:pt x="1353" y="887360"/>
                </a:lnTo>
                <a:lnTo>
                  <a:pt x="0" y="832612"/>
                </a:lnTo>
                <a:close/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7690" y="6060744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同质选配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1907" y="6060744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异质选配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9757" y="5378577"/>
            <a:ext cx="332740" cy="550545"/>
          </a:xfrm>
          <a:custGeom>
            <a:avLst/>
            <a:gdLst/>
            <a:ahLst/>
            <a:cxnLst/>
            <a:rect l="l" t="t" r="r" b="b"/>
            <a:pathLst>
              <a:path w="332739" h="550545">
                <a:moveTo>
                  <a:pt x="332485" y="383933"/>
                </a:moveTo>
                <a:lnTo>
                  <a:pt x="0" y="383933"/>
                </a:lnTo>
                <a:lnTo>
                  <a:pt x="166242" y="550125"/>
                </a:lnTo>
                <a:lnTo>
                  <a:pt x="332485" y="383933"/>
                </a:lnTo>
                <a:close/>
              </a:path>
              <a:path w="332739" h="550545">
                <a:moveTo>
                  <a:pt x="249300" y="0"/>
                </a:moveTo>
                <a:lnTo>
                  <a:pt x="83184" y="0"/>
                </a:lnTo>
                <a:lnTo>
                  <a:pt x="83184" y="383933"/>
                </a:lnTo>
                <a:lnTo>
                  <a:pt x="249300" y="383933"/>
                </a:lnTo>
                <a:lnTo>
                  <a:pt x="2493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189355" y="1845945"/>
            <a:ext cx="4739640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同质选配与异质选配是</a:t>
            </a:r>
            <a:r>
              <a:rPr sz="2400" b="1" spc="-1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2400" b="1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对的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21318" y="5378577"/>
            <a:ext cx="332740" cy="550545"/>
          </a:xfrm>
          <a:custGeom>
            <a:avLst/>
            <a:gdLst/>
            <a:ahLst/>
            <a:cxnLst/>
            <a:rect l="l" t="t" r="r" b="b"/>
            <a:pathLst>
              <a:path w="332740" h="550545">
                <a:moveTo>
                  <a:pt x="332358" y="383933"/>
                </a:moveTo>
                <a:lnTo>
                  <a:pt x="0" y="383933"/>
                </a:lnTo>
                <a:lnTo>
                  <a:pt x="166242" y="550125"/>
                </a:lnTo>
                <a:lnTo>
                  <a:pt x="332358" y="383933"/>
                </a:lnTo>
                <a:close/>
              </a:path>
              <a:path w="332740" h="550545">
                <a:moveTo>
                  <a:pt x="249300" y="0"/>
                </a:moveTo>
                <a:lnTo>
                  <a:pt x="83184" y="0"/>
                </a:lnTo>
                <a:lnTo>
                  <a:pt x="83184" y="383933"/>
                </a:lnTo>
                <a:lnTo>
                  <a:pt x="249300" y="383933"/>
                </a:lnTo>
                <a:lnTo>
                  <a:pt x="2493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0" y="2350135"/>
            <a:ext cx="469392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4958080" y="3007360"/>
            <a:ext cx="233743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同质选配主用于育种群，以获得优良种畜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45351" y="4699335"/>
            <a:ext cx="139700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异质选配多用 </a:t>
            </a:r>
            <a:r>
              <a:rPr sz="18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于繁殖群，以 生产商品群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9584" y="4494022"/>
            <a:ext cx="13970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异质选配一旦 达到目的，应 停止或改用同 质选配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二、异质选配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769870" y="1561465"/>
            <a:ext cx="717042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质选配也应注意适宜</a:t>
            </a:r>
            <a:r>
              <a:rPr sz="28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群体</a:t>
            </a:r>
            <a:r>
              <a:rPr sz="2800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时机</a:t>
            </a:r>
            <a:r>
              <a:rPr sz="280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468" y="1437258"/>
            <a:ext cx="4771516" cy="348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一、选配的概念和作用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442840" y="3269957"/>
            <a:ext cx="7066915" cy="263588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312420" rIns="0" bIns="0" rtlCol="0">
            <a:spAutoFit/>
          </a:bodyPr>
          <a:lstStyle/>
          <a:p>
            <a:pPr marL="3330575">
              <a:lnSpc>
                <a:spcPct val="100000"/>
              </a:lnSpc>
              <a:spcBef>
                <a:spcPts val="246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目的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77240" marR="489585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/>
              <a:buChar char=""/>
              <a:tabLst>
                <a:tab pos="777875" algn="l"/>
              </a:tabLst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定向组合后代的遗传基础，使后代得到遗传改进，产生符合要求的良种。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Font typeface="Wingdings" panose="05000000000000000000"/>
              <a:buChar char="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77724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/>
              <a:buChar char=""/>
              <a:tabLst>
                <a:tab pos="777875" algn="l"/>
              </a:tabLst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选配是对畜群交配的人工干预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7797" y="3661664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品质选配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602" y="2724657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2952" y="4598289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异质选配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5548" y="2901695"/>
            <a:ext cx="361950" cy="1873250"/>
          </a:xfrm>
          <a:custGeom>
            <a:avLst/>
            <a:gdLst/>
            <a:ahLst/>
            <a:cxnLst/>
            <a:rect l="l" t="t" r="r" b="b"/>
            <a:pathLst>
              <a:path w="361950" h="1873250">
                <a:moveTo>
                  <a:pt x="361950" y="1873249"/>
                </a:moveTo>
                <a:lnTo>
                  <a:pt x="291506" y="1870866"/>
                </a:lnTo>
                <a:lnTo>
                  <a:pt x="233981" y="1864375"/>
                </a:lnTo>
                <a:lnTo>
                  <a:pt x="195197" y="1854765"/>
                </a:lnTo>
                <a:lnTo>
                  <a:pt x="180975" y="1843023"/>
                </a:lnTo>
                <a:lnTo>
                  <a:pt x="180975" y="966723"/>
                </a:lnTo>
                <a:lnTo>
                  <a:pt x="166752" y="955002"/>
                </a:lnTo>
                <a:lnTo>
                  <a:pt x="127968" y="945435"/>
                </a:lnTo>
                <a:lnTo>
                  <a:pt x="70443" y="938988"/>
                </a:lnTo>
                <a:lnTo>
                  <a:pt x="0" y="936624"/>
                </a:lnTo>
                <a:lnTo>
                  <a:pt x="70443" y="934241"/>
                </a:lnTo>
                <a:lnTo>
                  <a:pt x="127968" y="927750"/>
                </a:lnTo>
                <a:lnTo>
                  <a:pt x="166752" y="918140"/>
                </a:lnTo>
                <a:lnTo>
                  <a:pt x="180975" y="906398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4630" y="3998214"/>
            <a:ext cx="2580005" cy="145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异质选配的概念和作用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5240">
              <a:lnSpc>
                <a:spcPct val="100000"/>
              </a:lnSpc>
              <a:spcBef>
                <a:spcPts val="214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异质选配的应用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1590">
              <a:lnSpc>
                <a:spcPct val="100000"/>
              </a:lnSpc>
              <a:spcBef>
                <a:spcPts val="193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应用异质选配注意事项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504" y="2157730"/>
            <a:ext cx="2580005" cy="145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同质选配的概念和作用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5240">
              <a:lnSpc>
                <a:spcPct val="100000"/>
              </a:lnSpc>
              <a:spcBef>
                <a:spcPts val="213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同质选配的应用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1590">
              <a:lnSpc>
                <a:spcPct val="100000"/>
              </a:lnSpc>
              <a:spcBef>
                <a:spcPts val="193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应用同质选配注意事项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0351" y="4189095"/>
            <a:ext cx="327025" cy="1125855"/>
          </a:xfrm>
          <a:custGeom>
            <a:avLst/>
            <a:gdLst/>
            <a:ahLst/>
            <a:cxnLst/>
            <a:rect l="l" t="t" r="r" b="b"/>
            <a:pathLst>
              <a:path w="327025" h="1125854">
                <a:moveTo>
                  <a:pt x="327025" y="1125600"/>
                </a:moveTo>
                <a:lnTo>
                  <a:pt x="263318" y="1123459"/>
                </a:lnTo>
                <a:lnTo>
                  <a:pt x="211327" y="1117615"/>
                </a:lnTo>
                <a:lnTo>
                  <a:pt x="176291" y="1108938"/>
                </a:lnTo>
                <a:lnTo>
                  <a:pt x="163449" y="1098295"/>
                </a:lnTo>
                <a:lnTo>
                  <a:pt x="163449" y="590041"/>
                </a:lnTo>
                <a:lnTo>
                  <a:pt x="150608" y="579473"/>
                </a:lnTo>
                <a:lnTo>
                  <a:pt x="115585" y="570833"/>
                </a:lnTo>
                <a:lnTo>
                  <a:pt x="63632" y="565003"/>
                </a:lnTo>
                <a:lnTo>
                  <a:pt x="0" y="562863"/>
                </a:lnTo>
                <a:lnTo>
                  <a:pt x="63632" y="560722"/>
                </a:lnTo>
                <a:lnTo>
                  <a:pt x="115585" y="554878"/>
                </a:lnTo>
                <a:lnTo>
                  <a:pt x="150608" y="546201"/>
                </a:lnTo>
                <a:lnTo>
                  <a:pt x="163449" y="535558"/>
                </a:lnTo>
                <a:lnTo>
                  <a:pt x="163449" y="27304"/>
                </a:lnTo>
                <a:lnTo>
                  <a:pt x="176291" y="16662"/>
                </a:lnTo>
                <a:lnTo>
                  <a:pt x="211328" y="7985"/>
                </a:lnTo>
                <a:lnTo>
                  <a:pt x="263318" y="2141"/>
                </a:lnTo>
                <a:lnTo>
                  <a:pt x="32702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9650" y="2334895"/>
            <a:ext cx="347980" cy="1125855"/>
          </a:xfrm>
          <a:custGeom>
            <a:avLst/>
            <a:gdLst/>
            <a:ahLst/>
            <a:cxnLst/>
            <a:rect l="l" t="t" r="r" b="b"/>
            <a:pathLst>
              <a:path w="347979" h="1125854">
                <a:moveTo>
                  <a:pt x="347599" y="1125601"/>
                </a:moveTo>
                <a:lnTo>
                  <a:pt x="280001" y="1123326"/>
                </a:lnTo>
                <a:lnTo>
                  <a:pt x="224774" y="1117123"/>
                </a:lnTo>
                <a:lnTo>
                  <a:pt x="187525" y="1107920"/>
                </a:lnTo>
                <a:lnTo>
                  <a:pt x="173862" y="1096644"/>
                </a:lnTo>
                <a:lnTo>
                  <a:pt x="173862" y="591819"/>
                </a:lnTo>
                <a:lnTo>
                  <a:pt x="160198" y="580544"/>
                </a:lnTo>
                <a:lnTo>
                  <a:pt x="122936" y="571341"/>
                </a:lnTo>
                <a:lnTo>
                  <a:pt x="67671" y="565138"/>
                </a:lnTo>
                <a:lnTo>
                  <a:pt x="0" y="562863"/>
                </a:lnTo>
                <a:lnTo>
                  <a:pt x="67671" y="560570"/>
                </a:lnTo>
                <a:lnTo>
                  <a:pt x="122936" y="554323"/>
                </a:lnTo>
                <a:lnTo>
                  <a:pt x="160198" y="545076"/>
                </a:lnTo>
                <a:lnTo>
                  <a:pt x="173862" y="533780"/>
                </a:lnTo>
                <a:lnTo>
                  <a:pt x="173862" y="28955"/>
                </a:lnTo>
                <a:lnTo>
                  <a:pt x="187525" y="17680"/>
                </a:lnTo>
                <a:lnTo>
                  <a:pt x="224774" y="8477"/>
                </a:lnTo>
                <a:lnTo>
                  <a:pt x="280001" y="2274"/>
                </a:lnTo>
                <a:lnTo>
                  <a:pt x="347599" y="0"/>
                </a:lnTo>
              </a:path>
            </a:pathLst>
          </a:custGeom>
          <a:ln w="380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三、小结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5710555" y="2936875"/>
            <a:ext cx="2895600" cy="1228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962400" y="2819400"/>
            <a:ext cx="14478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2"/>
          <p:cNvSpPr txBox="1"/>
          <p:nvPr/>
        </p:nvSpPr>
        <p:spPr>
          <a:xfrm>
            <a:off x="2765298" y="4006341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2326" y="2937002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个体选配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9752" y="2305634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品质选配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1050" y="340626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亲缘选配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7125" y="1938908"/>
            <a:ext cx="108712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同质选配</a:t>
            </a:r>
            <a:endParaRPr sz="20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255" indent="40005">
              <a:lnSpc>
                <a:spcPct val="164000"/>
              </a:lnSpc>
              <a:spcBef>
                <a:spcPts val="52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异质选配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近交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03032" y="3806444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远交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2326" y="4453126"/>
            <a:ext cx="2772410" cy="12039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74117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纯种繁育</a:t>
            </a:r>
            <a:endParaRPr sz="20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种群选配</a:t>
            </a:r>
            <a:endParaRPr sz="20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72847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杂交繁育</a:t>
            </a:r>
          </a:p>
        </p:txBody>
      </p:sp>
      <p:sp>
        <p:nvSpPr>
          <p:cNvPr id="9" name="object 9"/>
          <p:cNvSpPr/>
          <p:nvPr/>
        </p:nvSpPr>
        <p:spPr>
          <a:xfrm>
            <a:off x="3575050" y="3176651"/>
            <a:ext cx="361950" cy="1949450"/>
          </a:xfrm>
          <a:custGeom>
            <a:avLst/>
            <a:gdLst/>
            <a:ahLst/>
            <a:cxnLst/>
            <a:rect l="l" t="t" r="r" b="b"/>
            <a:pathLst>
              <a:path w="361950" h="1949450">
                <a:moveTo>
                  <a:pt x="361950" y="1949323"/>
                </a:moveTo>
                <a:lnTo>
                  <a:pt x="291506" y="1946959"/>
                </a:lnTo>
                <a:lnTo>
                  <a:pt x="233981" y="1940512"/>
                </a:lnTo>
                <a:lnTo>
                  <a:pt x="195197" y="1930945"/>
                </a:lnTo>
                <a:lnTo>
                  <a:pt x="180975" y="1919224"/>
                </a:lnTo>
                <a:lnTo>
                  <a:pt x="180975" y="1004824"/>
                </a:lnTo>
                <a:lnTo>
                  <a:pt x="166752" y="993082"/>
                </a:lnTo>
                <a:lnTo>
                  <a:pt x="127968" y="983472"/>
                </a:lnTo>
                <a:lnTo>
                  <a:pt x="70443" y="976981"/>
                </a:lnTo>
                <a:lnTo>
                  <a:pt x="0" y="974598"/>
                </a:lnTo>
                <a:lnTo>
                  <a:pt x="70443" y="972234"/>
                </a:lnTo>
                <a:lnTo>
                  <a:pt x="127968" y="965787"/>
                </a:lnTo>
                <a:lnTo>
                  <a:pt x="166752" y="956220"/>
                </a:lnTo>
                <a:lnTo>
                  <a:pt x="180975" y="944499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9776" y="4637023"/>
            <a:ext cx="390525" cy="978535"/>
          </a:xfrm>
          <a:custGeom>
            <a:avLst/>
            <a:gdLst/>
            <a:ahLst/>
            <a:cxnLst/>
            <a:rect l="l" t="t" r="r" b="b"/>
            <a:pathLst>
              <a:path w="390525" h="978535">
                <a:moveTo>
                  <a:pt x="390525" y="977963"/>
                </a:moveTo>
                <a:lnTo>
                  <a:pt x="314463" y="975406"/>
                </a:lnTo>
                <a:lnTo>
                  <a:pt x="252380" y="968428"/>
                </a:lnTo>
                <a:lnTo>
                  <a:pt x="210538" y="958075"/>
                </a:lnTo>
                <a:lnTo>
                  <a:pt x="195199" y="945388"/>
                </a:lnTo>
                <a:lnTo>
                  <a:pt x="195199" y="521588"/>
                </a:lnTo>
                <a:lnTo>
                  <a:pt x="179861" y="508881"/>
                </a:lnTo>
                <a:lnTo>
                  <a:pt x="138033" y="498506"/>
                </a:lnTo>
                <a:lnTo>
                  <a:pt x="75987" y="491513"/>
                </a:lnTo>
                <a:lnTo>
                  <a:pt x="0" y="488950"/>
                </a:lnTo>
                <a:lnTo>
                  <a:pt x="75987" y="486406"/>
                </a:lnTo>
                <a:lnTo>
                  <a:pt x="138033" y="479456"/>
                </a:lnTo>
                <a:lnTo>
                  <a:pt x="179861" y="469126"/>
                </a:lnTo>
                <a:lnTo>
                  <a:pt x="195199" y="456438"/>
                </a:lnTo>
                <a:lnTo>
                  <a:pt x="195199" y="32638"/>
                </a:lnTo>
                <a:lnTo>
                  <a:pt x="210538" y="19931"/>
                </a:lnTo>
                <a:lnTo>
                  <a:pt x="252380" y="9556"/>
                </a:lnTo>
                <a:lnTo>
                  <a:pt x="314463" y="2563"/>
                </a:lnTo>
                <a:lnTo>
                  <a:pt x="39052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726" y="2468626"/>
            <a:ext cx="389255" cy="1266825"/>
          </a:xfrm>
          <a:custGeom>
            <a:avLst/>
            <a:gdLst/>
            <a:ahLst/>
            <a:cxnLst/>
            <a:rect l="l" t="t" r="r" b="b"/>
            <a:pathLst>
              <a:path w="389254" h="1266825">
                <a:moveTo>
                  <a:pt x="388874" y="1266825"/>
                </a:moveTo>
                <a:lnTo>
                  <a:pt x="313166" y="1264263"/>
                </a:lnTo>
                <a:lnTo>
                  <a:pt x="251364" y="1257284"/>
                </a:lnTo>
                <a:lnTo>
                  <a:pt x="209708" y="1246947"/>
                </a:lnTo>
                <a:lnTo>
                  <a:pt x="194437" y="1234313"/>
                </a:lnTo>
                <a:lnTo>
                  <a:pt x="194437" y="665734"/>
                </a:lnTo>
                <a:lnTo>
                  <a:pt x="179147" y="653119"/>
                </a:lnTo>
                <a:lnTo>
                  <a:pt x="137461" y="642826"/>
                </a:lnTo>
                <a:lnTo>
                  <a:pt x="75654" y="635890"/>
                </a:lnTo>
                <a:lnTo>
                  <a:pt x="0" y="633349"/>
                </a:lnTo>
                <a:lnTo>
                  <a:pt x="75654" y="630807"/>
                </a:lnTo>
                <a:lnTo>
                  <a:pt x="137461" y="623871"/>
                </a:lnTo>
                <a:lnTo>
                  <a:pt x="179147" y="613578"/>
                </a:lnTo>
                <a:lnTo>
                  <a:pt x="194437" y="600963"/>
                </a:lnTo>
                <a:lnTo>
                  <a:pt x="194437" y="32385"/>
                </a:lnTo>
                <a:lnTo>
                  <a:pt x="209708" y="19770"/>
                </a:lnTo>
                <a:lnTo>
                  <a:pt x="251364" y="9477"/>
                </a:lnTo>
                <a:lnTo>
                  <a:pt x="313166" y="2541"/>
                </a:lnTo>
                <a:lnTo>
                  <a:pt x="388874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5551" y="1993900"/>
            <a:ext cx="195580" cy="977900"/>
          </a:xfrm>
          <a:custGeom>
            <a:avLst/>
            <a:gdLst/>
            <a:ahLst/>
            <a:cxnLst/>
            <a:rect l="l" t="t" r="r" b="b"/>
            <a:pathLst>
              <a:path w="195579" h="977900">
                <a:moveTo>
                  <a:pt x="195199" y="977900"/>
                </a:moveTo>
                <a:lnTo>
                  <a:pt x="157168" y="976628"/>
                </a:lnTo>
                <a:lnTo>
                  <a:pt x="126126" y="973153"/>
                </a:lnTo>
                <a:lnTo>
                  <a:pt x="105205" y="967988"/>
                </a:lnTo>
                <a:lnTo>
                  <a:pt x="97535" y="961644"/>
                </a:lnTo>
                <a:lnTo>
                  <a:pt x="97535" y="505205"/>
                </a:lnTo>
                <a:lnTo>
                  <a:pt x="89868" y="498861"/>
                </a:lnTo>
                <a:lnTo>
                  <a:pt x="68960" y="493696"/>
                </a:lnTo>
                <a:lnTo>
                  <a:pt x="37957" y="490221"/>
                </a:lnTo>
                <a:lnTo>
                  <a:pt x="0" y="488950"/>
                </a:lnTo>
                <a:lnTo>
                  <a:pt x="37957" y="487678"/>
                </a:lnTo>
                <a:lnTo>
                  <a:pt x="68960" y="484203"/>
                </a:lnTo>
                <a:lnTo>
                  <a:pt x="89868" y="479038"/>
                </a:lnTo>
                <a:lnTo>
                  <a:pt x="97535" y="472694"/>
                </a:lnTo>
                <a:lnTo>
                  <a:pt x="97535" y="16255"/>
                </a:lnTo>
                <a:lnTo>
                  <a:pt x="105205" y="9911"/>
                </a:lnTo>
                <a:lnTo>
                  <a:pt x="126126" y="4746"/>
                </a:lnTo>
                <a:lnTo>
                  <a:pt x="157168" y="1271"/>
                </a:lnTo>
                <a:lnTo>
                  <a:pt x="195199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0476" y="3105150"/>
            <a:ext cx="193675" cy="977900"/>
          </a:xfrm>
          <a:custGeom>
            <a:avLst/>
            <a:gdLst/>
            <a:ahLst/>
            <a:cxnLst/>
            <a:rect l="l" t="t" r="r" b="b"/>
            <a:pathLst>
              <a:path w="193675" h="977900">
                <a:moveTo>
                  <a:pt x="193675" y="977900"/>
                </a:moveTo>
                <a:lnTo>
                  <a:pt x="155924" y="976630"/>
                </a:lnTo>
                <a:lnTo>
                  <a:pt x="125126" y="973169"/>
                </a:lnTo>
                <a:lnTo>
                  <a:pt x="104378" y="968041"/>
                </a:lnTo>
                <a:lnTo>
                  <a:pt x="96774" y="961770"/>
                </a:lnTo>
                <a:lnTo>
                  <a:pt x="96774" y="505079"/>
                </a:lnTo>
                <a:lnTo>
                  <a:pt x="89171" y="498808"/>
                </a:lnTo>
                <a:lnTo>
                  <a:pt x="68437" y="493680"/>
                </a:lnTo>
                <a:lnTo>
                  <a:pt x="37677" y="490219"/>
                </a:lnTo>
                <a:lnTo>
                  <a:pt x="0" y="488950"/>
                </a:lnTo>
                <a:lnTo>
                  <a:pt x="37677" y="487679"/>
                </a:lnTo>
                <a:lnTo>
                  <a:pt x="68437" y="484219"/>
                </a:lnTo>
                <a:lnTo>
                  <a:pt x="89171" y="479091"/>
                </a:lnTo>
                <a:lnTo>
                  <a:pt x="96774" y="472821"/>
                </a:lnTo>
                <a:lnTo>
                  <a:pt x="96774" y="16128"/>
                </a:lnTo>
                <a:lnTo>
                  <a:pt x="104378" y="9858"/>
                </a:lnTo>
                <a:lnTo>
                  <a:pt x="125126" y="4730"/>
                </a:lnTo>
                <a:lnTo>
                  <a:pt x="155924" y="1270"/>
                </a:lnTo>
                <a:lnTo>
                  <a:pt x="19367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选配的种类</a:t>
            </a:r>
            <a:endParaRPr sz="2400"/>
          </a:p>
        </p:txBody>
      </p:sp>
      <p:sp>
        <p:nvSpPr>
          <p:cNvPr id="16" name="圆角矩形 15"/>
          <p:cNvSpPr/>
          <p:nvPr/>
        </p:nvSpPr>
        <p:spPr>
          <a:xfrm>
            <a:off x="7391400" y="2819400"/>
            <a:ext cx="762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亲缘交配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342900" indent="-342900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亲缘选配，是依据交配双方亲缘关系进行选配。</a:t>
            </a:r>
            <a:endParaRPr lang="zh-CN" altLang="en-US" sz="24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育种学上认为双方存在亲缘关系成为近交，无亲缘关系称为远交。</a:t>
            </a:r>
            <a:endParaRPr lang="zh-CN" altLang="en-US" sz="24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畜牧学上，将到共同祖先</a:t>
            </a:r>
            <a:r>
              <a:rPr lang="en-US" altLang="zh-CN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代以内的个体为近交，近交系数大于</a:t>
            </a:r>
            <a:r>
              <a:rPr lang="en-US" altLang="zh-CN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0.78%</a:t>
            </a: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代以外称为远交。</a:t>
            </a:r>
            <a:endParaRPr lang="zh-CN" altLang="en-US" sz="24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远交有二种情况：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一是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群体内</a:t>
            </a: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的远交，在一个群体内选用亲缘关系远的个体交配；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一是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群体间</a:t>
            </a:r>
            <a:r>
              <a:rPr lang="zh-CN" altLang="en-US" sz="2400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的远交，常称为杂交。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710" y="1915160"/>
            <a:ext cx="11083290" cy="4491990"/>
          </a:xfrm>
          <a:custGeom>
            <a:avLst/>
            <a:gdLst/>
            <a:ahLst/>
            <a:cxnLst/>
            <a:rect l="l" t="t" r="r" b="b"/>
            <a:pathLst>
              <a:path w="10509885" h="3437890">
                <a:moveTo>
                  <a:pt x="9936810" y="0"/>
                </a:moveTo>
                <a:lnTo>
                  <a:pt x="572973" y="0"/>
                </a:lnTo>
                <a:lnTo>
                  <a:pt x="525975" y="1899"/>
                </a:lnTo>
                <a:lnTo>
                  <a:pt x="480024" y="7499"/>
                </a:lnTo>
                <a:lnTo>
                  <a:pt x="435268" y="16652"/>
                </a:lnTo>
                <a:lnTo>
                  <a:pt x="391854" y="29212"/>
                </a:lnTo>
                <a:lnTo>
                  <a:pt x="349929" y="45029"/>
                </a:lnTo>
                <a:lnTo>
                  <a:pt x="309641" y="63957"/>
                </a:lnTo>
                <a:lnTo>
                  <a:pt x="271137" y="85849"/>
                </a:lnTo>
                <a:lnTo>
                  <a:pt x="234565" y="110557"/>
                </a:lnTo>
                <a:lnTo>
                  <a:pt x="200072" y="137933"/>
                </a:lnTo>
                <a:lnTo>
                  <a:pt x="167805" y="167830"/>
                </a:lnTo>
                <a:lnTo>
                  <a:pt x="137911" y="200101"/>
                </a:lnTo>
                <a:lnTo>
                  <a:pt x="110539" y="234598"/>
                </a:lnTo>
                <a:lnTo>
                  <a:pt x="85835" y="271174"/>
                </a:lnTo>
                <a:lnTo>
                  <a:pt x="63946" y="309681"/>
                </a:lnTo>
                <a:lnTo>
                  <a:pt x="45021" y="349972"/>
                </a:lnTo>
                <a:lnTo>
                  <a:pt x="29206" y="391899"/>
                </a:lnTo>
                <a:lnTo>
                  <a:pt x="16649" y="435315"/>
                </a:lnTo>
                <a:lnTo>
                  <a:pt x="7498" y="480073"/>
                </a:lnTo>
                <a:lnTo>
                  <a:pt x="1899" y="526025"/>
                </a:lnTo>
                <a:lnTo>
                  <a:pt x="0" y="573024"/>
                </a:lnTo>
                <a:lnTo>
                  <a:pt x="0" y="2864739"/>
                </a:lnTo>
                <a:lnTo>
                  <a:pt x="1899" y="2911737"/>
                </a:lnTo>
                <a:lnTo>
                  <a:pt x="7498" y="2957688"/>
                </a:lnTo>
                <a:lnTo>
                  <a:pt x="16649" y="3002445"/>
                </a:lnTo>
                <a:lnTo>
                  <a:pt x="29206" y="3045860"/>
                </a:lnTo>
                <a:lnTo>
                  <a:pt x="45021" y="3087786"/>
                </a:lnTo>
                <a:lnTo>
                  <a:pt x="63946" y="3128076"/>
                </a:lnTo>
                <a:lnTo>
                  <a:pt x="85835" y="3166581"/>
                </a:lnTo>
                <a:lnTo>
                  <a:pt x="110539" y="3203155"/>
                </a:lnTo>
                <a:lnTo>
                  <a:pt x="137911" y="3237650"/>
                </a:lnTo>
                <a:lnTo>
                  <a:pt x="167805" y="3269919"/>
                </a:lnTo>
                <a:lnTo>
                  <a:pt x="200072" y="3299815"/>
                </a:lnTo>
                <a:lnTo>
                  <a:pt x="234565" y="3327189"/>
                </a:lnTo>
                <a:lnTo>
                  <a:pt x="271137" y="3351895"/>
                </a:lnTo>
                <a:lnTo>
                  <a:pt x="309641" y="3373785"/>
                </a:lnTo>
                <a:lnTo>
                  <a:pt x="349929" y="3392712"/>
                </a:lnTo>
                <a:lnTo>
                  <a:pt x="391854" y="3408528"/>
                </a:lnTo>
                <a:lnTo>
                  <a:pt x="435268" y="3421086"/>
                </a:lnTo>
                <a:lnTo>
                  <a:pt x="480024" y="3430238"/>
                </a:lnTo>
                <a:lnTo>
                  <a:pt x="525975" y="3435838"/>
                </a:lnTo>
                <a:lnTo>
                  <a:pt x="572973" y="3437737"/>
                </a:lnTo>
                <a:lnTo>
                  <a:pt x="9936810" y="3437737"/>
                </a:lnTo>
                <a:lnTo>
                  <a:pt x="9983808" y="3435838"/>
                </a:lnTo>
                <a:lnTo>
                  <a:pt x="10029760" y="3430238"/>
                </a:lnTo>
                <a:lnTo>
                  <a:pt x="10074518" y="3421086"/>
                </a:lnTo>
                <a:lnTo>
                  <a:pt x="10117934" y="3408528"/>
                </a:lnTo>
                <a:lnTo>
                  <a:pt x="10159861" y="3392712"/>
                </a:lnTo>
                <a:lnTo>
                  <a:pt x="10200152" y="3373785"/>
                </a:lnTo>
                <a:lnTo>
                  <a:pt x="10238659" y="3351895"/>
                </a:lnTo>
                <a:lnTo>
                  <a:pt x="10275235" y="3327189"/>
                </a:lnTo>
                <a:lnTo>
                  <a:pt x="10309732" y="3299815"/>
                </a:lnTo>
                <a:lnTo>
                  <a:pt x="10342003" y="3269919"/>
                </a:lnTo>
                <a:lnTo>
                  <a:pt x="10371900" y="3237650"/>
                </a:lnTo>
                <a:lnTo>
                  <a:pt x="10399277" y="3203155"/>
                </a:lnTo>
                <a:lnTo>
                  <a:pt x="10423984" y="3166581"/>
                </a:lnTo>
                <a:lnTo>
                  <a:pt x="10445876" y="3128076"/>
                </a:lnTo>
                <a:lnTo>
                  <a:pt x="10464804" y="3087786"/>
                </a:lnTo>
                <a:lnTo>
                  <a:pt x="10480622" y="3045860"/>
                </a:lnTo>
                <a:lnTo>
                  <a:pt x="10493181" y="3002445"/>
                </a:lnTo>
                <a:lnTo>
                  <a:pt x="10502334" y="2957688"/>
                </a:lnTo>
                <a:lnTo>
                  <a:pt x="10507934" y="2911737"/>
                </a:lnTo>
                <a:lnTo>
                  <a:pt x="10509834" y="2864739"/>
                </a:lnTo>
                <a:lnTo>
                  <a:pt x="10509834" y="573024"/>
                </a:lnTo>
                <a:lnTo>
                  <a:pt x="10507934" y="526025"/>
                </a:lnTo>
                <a:lnTo>
                  <a:pt x="10502334" y="480073"/>
                </a:lnTo>
                <a:lnTo>
                  <a:pt x="10493181" y="435315"/>
                </a:lnTo>
                <a:lnTo>
                  <a:pt x="10480622" y="391899"/>
                </a:lnTo>
                <a:lnTo>
                  <a:pt x="10464804" y="349972"/>
                </a:lnTo>
                <a:lnTo>
                  <a:pt x="10445876" y="309681"/>
                </a:lnTo>
                <a:lnTo>
                  <a:pt x="10423984" y="271174"/>
                </a:lnTo>
                <a:lnTo>
                  <a:pt x="10399277" y="234598"/>
                </a:lnTo>
                <a:lnTo>
                  <a:pt x="10371900" y="200101"/>
                </a:lnTo>
                <a:lnTo>
                  <a:pt x="10342003" y="167830"/>
                </a:lnTo>
                <a:lnTo>
                  <a:pt x="10309732" y="137933"/>
                </a:lnTo>
                <a:lnTo>
                  <a:pt x="10275235" y="110557"/>
                </a:lnTo>
                <a:lnTo>
                  <a:pt x="10238659" y="85849"/>
                </a:lnTo>
                <a:lnTo>
                  <a:pt x="10200152" y="63957"/>
                </a:lnTo>
                <a:lnTo>
                  <a:pt x="10159861" y="45029"/>
                </a:lnTo>
                <a:lnTo>
                  <a:pt x="10117934" y="29212"/>
                </a:lnTo>
                <a:lnTo>
                  <a:pt x="10074518" y="16652"/>
                </a:lnTo>
                <a:lnTo>
                  <a:pt x="10029760" y="7499"/>
                </a:lnTo>
                <a:lnTo>
                  <a:pt x="9983808" y="1899"/>
                </a:lnTo>
                <a:lnTo>
                  <a:pt x="993681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2139315"/>
            <a:ext cx="10515600" cy="435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p"/>
            </a:pPr>
            <a:r>
              <a:rPr dirty="0"/>
              <a:t>交配双方到共同祖先距离</a:t>
            </a:r>
            <a:r>
              <a:rPr spc="-10" dirty="0">
                <a:latin typeface="Arial" panose="020B0604020202020204"/>
                <a:cs typeface="Arial" panose="020B0604020202020204"/>
              </a:rPr>
              <a:t>6</a:t>
            </a:r>
            <a:r>
              <a:rPr dirty="0"/>
              <a:t>代以内个体间的交配称为近交；距离</a:t>
            </a:r>
            <a:r>
              <a:rPr spc="-10" dirty="0">
                <a:latin typeface="Arial" panose="020B0604020202020204"/>
                <a:cs typeface="Arial" panose="020B0604020202020204"/>
              </a:rPr>
              <a:t>6</a:t>
            </a:r>
            <a:r>
              <a:rPr dirty="0"/>
              <a:t>代以上个体间的交配为远交。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p"/>
            </a:pPr>
            <a:r>
              <a:rPr spc="-5" dirty="0"/>
              <a:t>近交程度最大的是父女、母子和全同胞的交配，其次是半同胞、祖孙、叔侄、姑侄、堂兄妹、</a:t>
            </a:r>
            <a:r>
              <a:rPr dirty="0"/>
              <a:t>表兄妹之间的交配。</a:t>
            </a:r>
          </a:p>
          <a:p>
            <a:pPr marL="342900" marR="258445" indent="-342900">
              <a:lnSpc>
                <a:spcPct val="100000"/>
              </a:lnSpc>
              <a:spcBef>
                <a:spcPts val="900"/>
              </a:spcBef>
              <a:buFont typeface="Wingdings" panose="05000000000000000000" charset="0"/>
              <a:buChar char="p"/>
            </a:pPr>
            <a:r>
              <a:rPr dirty="0"/>
              <a:t>近交有利也有害，一般在商品生产场不宜采用近交，而在育种场为了某种育种目的，可采用近交。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一、近交的概念</a:t>
            </a:r>
            <a:r>
              <a:rPr lang="zh-CN" sz="2400" dirty="0">
                <a:solidFill>
                  <a:srgbClr val="404040"/>
                </a:solidFill>
              </a:rPr>
              <a:t>及效应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86350" y="133159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概念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450" y="2481326"/>
            <a:ext cx="7086600" cy="1524000"/>
          </a:xfrm>
          <a:custGeom>
            <a:avLst/>
            <a:gdLst/>
            <a:ahLst/>
            <a:cxnLst/>
            <a:rect l="l" t="t" r="r" b="b"/>
            <a:pathLst>
              <a:path w="7086600" h="1524000">
                <a:moveTo>
                  <a:pt x="0" y="1523873"/>
                </a:moveTo>
                <a:lnTo>
                  <a:pt x="7086600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内容占位符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2584450" y="4005198"/>
            <a:ext cx="7239000" cy="609600"/>
          </a:xfrm>
          <a:custGeom>
            <a:avLst/>
            <a:gdLst/>
            <a:ahLst/>
            <a:cxnLst/>
            <a:rect l="l" t="t" r="r" b="b"/>
            <a:pathLst>
              <a:path w="7239000" h="609600">
                <a:moveTo>
                  <a:pt x="0" y="0"/>
                </a:moveTo>
                <a:lnTo>
                  <a:pt x="7239000" y="60960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1850" y="3548126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73"/>
                </a:lnTo>
              </a:path>
            </a:pathLst>
          </a:custGeom>
          <a:ln w="476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2850" y="3471926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873"/>
                </a:lnTo>
              </a:path>
            </a:pathLst>
          </a:custGeom>
          <a:ln w="476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3850" y="3395726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073"/>
                </a:lnTo>
              </a:path>
            </a:pathLst>
          </a:custGeom>
          <a:ln w="476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050" y="3243198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6450" y="3014598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18450" y="2862198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801" y="265112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4762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6250" y="2557526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273"/>
                </a:lnTo>
              </a:path>
            </a:pathLst>
          </a:custGeom>
          <a:ln w="47625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79363" y="4435094"/>
            <a:ext cx="280035" cy="5854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六 代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3611" y="2862072"/>
            <a:ext cx="2131695" cy="762000"/>
          </a:xfrm>
          <a:custGeom>
            <a:avLst/>
            <a:gdLst/>
            <a:ahLst/>
            <a:cxnLst/>
            <a:rect l="l" t="t" r="r" b="b"/>
            <a:pathLst>
              <a:path w="2131695" h="762000">
                <a:moveTo>
                  <a:pt x="14923" y="761745"/>
                </a:moveTo>
                <a:lnTo>
                  <a:pt x="3851" y="704244"/>
                </a:lnTo>
                <a:lnTo>
                  <a:pt x="0" y="649872"/>
                </a:lnTo>
                <a:lnTo>
                  <a:pt x="2999" y="600299"/>
                </a:lnTo>
                <a:lnTo>
                  <a:pt x="12482" y="557193"/>
                </a:lnTo>
                <a:lnTo>
                  <a:pt x="28078" y="522223"/>
                </a:lnTo>
                <a:lnTo>
                  <a:pt x="49419" y="497056"/>
                </a:lnTo>
                <a:lnTo>
                  <a:pt x="76137" y="483362"/>
                </a:lnTo>
                <a:lnTo>
                  <a:pt x="886778" y="278383"/>
                </a:lnTo>
                <a:lnTo>
                  <a:pt x="913495" y="264682"/>
                </a:lnTo>
                <a:lnTo>
                  <a:pt x="934836" y="239500"/>
                </a:lnTo>
                <a:lnTo>
                  <a:pt x="950432" y="204512"/>
                </a:lnTo>
                <a:lnTo>
                  <a:pt x="959915" y="161392"/>
                </a:lnTo>
                <a:lnTo>
                  <a:pt x="962915" y="111817"/>
                </a:lnTo>
                <a:lnTo>
                  <a:pt x="959063" y="57461"/>
                </a:lnTo>
                <a:lnTo>
                  <a:pt x="947992" y="0"/>
                </a:lnTo>
                <a:lnTo>
                  <a:pt x="965596" y="55806"/>
                </a:lnTo>
                <a:lnTo>
                  <a:pt x="988060" y="105447"/>
                </a:lnTo>
                <a:lnTo>
                  <a:pt x="1014269" y="147626"/>
                </a:lnTo>
                <a:lnTo>
                  <a:pt x="1043110" y="181046"/>
                </a:lnTo>
                <a:lnTo>
                  <a:pt x="1073472" y="204408"/>
                </a:lnTo>
                <a:lnTo>
                  <a:pt x="1104239" y="216416"/>
                </a:lnTo>
                <a:lnTo>
                  <a:pt x="1134301" y="215773"/>
                </a:lnTo>
                <a:lnTo>
                  <a:pt x="1944815" y="10667"/>
                </a:lnTo>
                <a:lnTo>
                  <a:pt x="1974836" y="10024"/>
                </a:lnTo>
                <a:lnTo>
                  <a:pt x="2005588" y="22032"/>
                </a:lnTo>
                <a:lnTo>
                  <a:pt x="2035951" y="45394"/>
                </a:lnTo>
                <a:lnTo>
                  <a:pt x="2064806" y="78814"/>
                </a:lnTo>
                <a:lnTo>
                  <a:pt x="2091033" y="120993"/>
                </a:lnTo>
                <a:lnTo>
                  <a:pt x="2113512" y="170634"/>
                </a:lnTo>
                <a:lnTo>
                  <a:pt x="2131124" y="226440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0778" y="2278252"/>
            <a:ext cx="839469" cy="621665"/>
          </a:xfrm>
          <a:custGeom>
            <a:avLst/>
            <a:gdLst/>
            <a:ahLst/>
            <a:cxnLst/>
            <a:rect l="l" t="t" r="r" b="b"/>
            <a:pathLst>
              <a:path w="839470" h="621664">
                <a:moveTo>
                  <a:pt x="26606" y="621411"/>
                </a:moveTo>
                <a:lnTo>
                  <a:pt x="11552" y="551895"/>
                </a:lnTo>
                <a:lnTo>
                  <a:pt x="2692" y="488239"/>
                </a:lnTo>
                <a:lnTo>
                  <a:pt x="0" y="433085"/>
                </a:lnTo>
                <a:lnTo>
                  <a:pt x="3445" y="389076"/>
                </a:lnTo>
                <a:lnTo>
                  <a:pt x="13001" y="358853"/>
                </a:lnTo>
                <a:lnTo>
                  <a:pt x="28638" y="345059"/>
                </a:lnTo>
                <a:lnTo>
                  <a:pt x="299529" y="276479"/>
                </a:lnTo>
                <a:lnTo>
                  <a:pt x="315211" y="262684"/>
                </a:lnTo>
                <a:lnTo>
                  <a:pt x="324783" y="232457"/>
                </a:lnTo>
                <a:lnTo>
                  <a:pt x="328231" y="188436"/>
                </a:lnTo>
                <a:lnTo>
                  <a:pt x="325540" y="133260"/>
                </a:lnTo>
                <a:lnTo>
                  <a:pt x="316698" y="69568"/>
                </a:lnTo>
                <a:lnTo>
                  <a:pt x="301688" y="0"/>
                </a:lnTo>
                <a:lnTo>
                  <a:pt x="321532" y="68343"/>
                </a:lnTo>
                <a:lnTo>
                  <a:pt x="344021" y="128575"/>
                </a:lnTo>
                <a:lnTo>
                  <a:pt x="367887" y="178387"/>
                </a:lnTo>
                <a:lnTo>
                  <a:pt x="391858" y="215467"/>
                </a:lnTo>
                <a:lnTo>
                  <a:pt x="414665" y="237504"/>
                </a:lnTo>
                <a:lnTo>
                  <a:pt x="435038" y="242188"/>
                </a:lnTo>
                <a:lnTo>
                  <a:pt x="705929" y="173736"/>
                </a:lnTo>
                <a:lnTo>
                  <a:pt x="726248" y="178420"/>
                </a:lnTo>
                <a:lnTo>
                  <a:pt x="749020" y="200457"/>
                </a:lnTo>
                <a:lnTo>
                  <a:pt x="772969" y="237537"/>
                </a:lnTo>
                <a:lnTo>
                  <a:pt x="796823" y="287349"/>
                </a:lnTo>
                <a:lnTo>
                  <a:pt x="819309" y="347581"/>
                </a:lnTo>
                <a:lnTo>
                  <a:pt x="839152" y="415925"/>
                </a:lnTo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6296" y="1982977"/>
            <a:ext cx="623570" cy="593725"/>
          </a:xfrm>
          <a:custGeom>
            <a:avLst/>
            <a:gdLst/>
            <a:ahLst/>
            <a:cxnLst/>
            <a:rect l="l" t="t" r="r" b="b"/>
            <a:pathLst>
              <a:path w="623570" h="593725">
                <a:moveTo>
                  <a:pt x="32257" y="593471"/>
                </a:moveTo>
                <a:lnTo>
                  <a:pt x="16589" y="524073"/>
                </a:lnTo>
                <a:lnTo>
                  <a:pt x="5884" y="460864"/>
                </a:lnTo>
                <a:lnTo>
                  <a:pt x="301" y="406431"/>
                </a:lnTo>
                <a:lnTo>
                  <a:pt x="0" y="363365"/>
                </a:lnTo>
                <a:lnTo>
                  <a:pt x="5138" y="334255"/>
                </a:lnTo>
                <a:lnTo>
                  <a:pt x="15874" y="321691"/>
                </a:lnTo>
                <a:lnTo>
                  <a:pt x="212851" y="271780"/>
                </a:lnTo>
                <a:lnTo>
                  <a:pt x="223598" y="259215"/>
                </a:lnTo>
                <a:lnTo>
                  <a:pt x="228759" y="230105"/>
                </a:lnTo>
                <a:lnTo>
                  <a:pt x="228488" y="187039"/>
                </a:lnTo>
                <a:lnTo>
                  <a:pt x="222936" y="132606"/>
                </a:lnTo>
                <a:lnTo>
                  <a:pt x="212255" y="69397"/>
                </a:lnTo>
                <a:lnTo>
                  <a:pt x="196595" y="0"/>
                </a:lnTo>
                <a:lnTo>
                  <a:pt x="215780" y="68505"/>
                </a:lnTo>
                <a:lnTo>
                  <a:pt x="236408" y="129201"/>
                </a:lnTo>
                <a:lnTo>
                  <a:pt x="257381" y="179736"/>
                </a:lnTo>
                <a:lnTo>
                  <a:pt x="277603" y="217762"/>
                </a:lnTo>
                <a:lnTo>
                  <a:pt x="295976" y="240929"/>
                </a:lnTo>
                <a:lnTo>
                  <a:pt x="311403" y="246887"/>
                </a:lnTo>
                <a:lnTo>
                  <a:pt x="508380" y="197104"/>
                </a:lnTo>
                <a:lnTo>
                  <a:pt x="523808" y="203062"/>
                </a:lnTo>
                <a:lnTo>
                  <a:pt x="542181" y="226229"/>
                </a:lnTo>
                <a:lnTo>
                  <a:pt x="562403" y="264255"/>
                </a:lnTo>
                <a:lnTo>
                  <a:pt x="583376" y="314790"/>
                </a:lnTo>
                <a:lnTo>
                  <a:pt x="604004" y="375486"/>
                </a:lnTo>
                <a:lnTo>
                  <a:pt x="623188" y="443992"/>
                </a:lnTo>
              </a:path>
            </a:pathLst>
          </a:custGeom>
          <a:ln w="952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24620" y="4614926"/>
            <a:ext cx="492759" cy="762000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111760" rIns="0" bIns="0" rtlCol="0">
            <a:spAutoFit/>
          </a:bodyPr>
          <a:lstStyle/>
          <a:p>
            <a:pPr marL="81915" marR="147320">
              <a:lnSpc>
                <a:spcPts val="2010"/>
              </a:lnSpc>
              <a:spcBef>
                <a:spcPts val="88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种 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34220" y="4691126"/>
            <a:ext cx="492759" cy="762000"/>
          </a:xfrm>
          <a:prstGeom prst="rect">
            <a:avLst/>
          </a:prstGeom>
          <a:solidFill>
            <a:srgbClr val="0462C1"/>
          </a:solidFill>
        </p:spPr>
        <p:txBody>
          <a:bodyPr vert="horz" wrap="square" lIns="0" tIns="111760" rIns="0" bIns="0" rtlCol="0">
            <a:spAutoFit/>
          </a:bodyPr>
          <a:lstStyle/>
          <a:p>
            <a:pPr marL="82550" marR="147320">
              <a:lnSpc>
                <a:spcPts val="2010"/>
              </a:lnSpc>
              <a:spcBef>
                <a:spcPts val="880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属 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7715" y="2673730"/>
            <a:ext cx="277495" cy="287655"/>
          </a:xfrm>
          <a:custGeom>
            <a:avLst/>
            <a:gdLst/>
            <a:ahLst/>
            <a:cxnLst/>
            <a:rect l="l" t="t" r="r" b="b"/>
            <a:pathLst>
              <a:path w="277495" h="287655">
                <a:moveTo>
                  <a:pt x="23368" y="41529"/>
                </a:moveTo>
                <a:lnTo>
                  <a:pt x="0" y="65786"/>
                </a:lnTo>
                <a:lnTo>
                  <a:pt x="11908" y="76190"/>
                </a:lnTo>
                <a:lnTo>
                  <a:pt x="23256" y="86439"/>
                </a:lnTo>
                <a:lnTo>
                  <a:pt x="34057" y="96521"/>
                </a:lnTo>
                <a:lnTo>
                  <a:pt x="44323" y="106426"/>
                </a:lnTo>
                <a:lnTo>
                  <a:pt x="51323" y="98758"/>
                </a:lnTo>
                <a:lnTo>
                  <a:pt x="57848" y="91757"/>
                </a:lnTo>
                <a:lnTo>
                  <a:pt x="63896" y="85423"/>
                </a:lnTo>
                <a:lnTo>
                  <a:pt x="69469" y="79756"/>
                </a:lnTo>
                <a:lnTo>
                  <a:pt x="58086" y="69800"/>
                </a:lnTo>
                <a:lnTo>
                  <a:pt x="46609" y="60118"/>
                </a:lnTo>
                <a:lnTo>
                  <a:pt x="35036" y="50698"/>
                </a:lnTo>
                <a:lnTo>
                  <a:pt x="23368" y="41529"/>
                </a:lnTo>
                <a:close/>
              </a:path>
              <a:path w="277495" h="287655">
                <a:moveTo>
                  <a:pt x="74286" y="159512"/>
                </a:moveTo>
                <a:lnTo>
                  <a:pt x="38988" y="159512"/>
                </a:lnTo>
                <a:lnTo>
                  <a:pt x="54737" y="225933"/>
                </a:lnTo>
                <a:lnTo>
                  <a:pt x="35560" y="252222"/>
                </a:lnTo>
                <a:lnTo>
                  <a:pt x="58165" y="287274"/>
                </a:lnTo>
                <a:lnTo>
                  <a:pt x="62049" y="280320"/>
                </a:lnTo>
                <a:lnTo>
                  <a:pt x="67040" y="271843"/>
                </a:lnTo>
                <a:lnTo>
                  <a:pt x="73209" y="261747"/>
                </a:lnTo>
                <a:lnTo>
                  <a:pt x="80390" y="250317"/>
                </a:lnTo>
                <a:lnTo>
                  <a:pt x="182715" y="250317"/>
                </a:lnTo>
                <a:lnTo>
                  <a:pt x="273559" y="229985"/>
                </a:lnTo>
                <a:lnTo>
                  <a:pt x="126944" y="229985"/>
                </a:lnTo>
                <a:lnTo>
                  <a:pt x="113061" y="228981"/>
                </a:lnTo>
                <a:lnTo>
                  <a:pt x="100083" y="224928"/>
                </a:lnTo>
                <a:lnTo>
                  <a:pt x="88011" y="217805"/>
                </a:lnTo>
                <a:lnTo>
                  <a:pt x="74286" y="159512"/>
                </a:lnTo>
                <a:close/>
              </a:path>
              <a:path w="277495" h="287655">
                <a:moveTo>
                  <a:pt x="182715" y="250317"/>
                </a:moveTo>
                <a:lnTo>
                  <a:pt x="80390" y="250317"/>
                </a:lnTo>
                <a:lnTo>
                  <a:pt x="86157" y="254531"/>
                </a:lnTo>
                <a:lnTo>
                  <a:pt x="92424" y="257841"/>
                </a:lnTo>
                <a:lnTo>
                  <a:pt x="99214" y="260246"/>
                </a:lnTo>
                <a:lnTo>
                  <a:pt x="106552" y="261747"/>
                </a:lnTo>
                <a:lnTo>
                  <a:pt x="114194" y="262509"/>
                </a:lnTo>
                <a:lnTo>
                  <a:pt x="122062" y="262509"/>
                </a:lnTo>
                <a:lnTo>
                  <a:pt x="130145" y="261747"/>
                </a:lnTo>
                <a:lnTo>
                  <a:pt x="138430" y="260223"/>
                </a:lnTo>
                <a:lnTo>
                  <a:pt x="182715" y="250317"/>
                </a:lnTo>
                <a:close/>
              </a:path>
              <a:path w="277495" h="287655">
                <a:moveTo>
                  <a:pt x="277240" y="194945"/>
                </a:moveTo>
                <a:lnTo>
                  <a:pt x="177546" y="219964"/>
                </a:lnTo>
                <a:lnTo>
                  <a:pt x="141732" y="227965"/>
                </a:lnTo>
                <a:lnTo>
                  <a:pt x="126944" y="229985"/>
                </a:lnTo>
                <a:lnTo>
                  <a:pt x="273559" y="229985"/>
                </a:lnTo>
                <a:lnTo>
                  <a:pt x="277240" y="194945"/>
                </a:lnTo>
                <a:close/>
              </a:path>
              <a:path w="277495" h="287655">
                <a:moveTo>
                  <a:pt x="204850" y="0"/>
                </a:moveTo>
                <a:lnTo>
                  <a:pt x="176375" y="13644"/>
                </a:lnTo>
                <a:lnTo>
                  <a:pt x="146589" y="26765"/>
                </a:lnTo>
                <a:lnTo>
                  <a:pt x="115518" y="39362"/>
                </a:lnTo>
                <a:lnTo>
                  <a:pt x="83185" y="51435"/>
                </a:lnTo>
                <a:lnTo>
                  <a:pt x="99187" y="119253"/>
                </a:lnTo>
                <a:lnTo>
                  <a:pt x="103923" y="145353"/>
                </a:lnTo>
                <a:lnTo>
                  <a:pt x="105171" y="168798"/>
                </a:lnTo>
                <a:lnTo>
                  <a:pt x="102919" y="189601"/>
                </a:lnTo>
                <a:lnTo>
                  <a:pt x="97155" y="207772"/>
                </a:lnTo>
                <a:lnTo>
                  <a:pt x="108205" y="211893"/>
                </a:lnTo>
                <a:lnTo>
                  <a:pt x="118125" y="215884"/>
                </a:lnTo>
                <a:lnTo>
                  <a:pt x="126926" y="219755"/>
                </a:lnTo>
                <a:lnTo>
                  <a:pt x="134620" y="223520"/>
                </a:lnTo>
                <a:lnTo>
                  <a:pt x="139166" y="202491"/>
                </a:lnTo>
                <a:lnTo>
                  <a:pt x="140985" y="179784"/>
                </a:lnTo>
                <a:lnTo>
                  <a:pt x="140067" y="155386"/>
                </a:lnTo>
                <a:lnTo>
                  <a:pt x="136398" y="129286"/>
                </a:lnTo>
                <a:lnTo>
                  <a:pt x="178181" y="119507"/>
                </a:lnTo>
                <a:lnTo>
                  <a:pt x="213465" y="119507"/>
                </a:lnTo>
                <a:lnTo>
                  <a:pt x="211582" y="111506"/>
                </a:lnTo>
                <a:lnTo>
                  <a:pt x="249809" y="102489"/>
                </a:lnTo>
                <a:lnTo>
                  <a:pt x="249025" y="99187"/>
                </a:lnTo>
                <a:lnTo>
                  <a:pt x="129794" y="99187"/>
                </a:lnTo>
                <a:lnTo>
                  <a:pt x="123189" y="71628"/>
                </a:lnTo>
                <a:lnTo>
                  <a:pt x="147286" y="63198"/>
                </a:lnTo>
                <a:lnTo>
                  <a:pt x="172704" y="53530"/>
                </a:lnTo>
                <a:lnTo>
                  <a:pt x="199431" y="42624"/>
                </a:lnTo>
                <a:lnTo>
                  <a:pt x="227457" y="30480"/>
                </a:lnTo>
                <a:lnTo>
                  <a:pt x="204850" y="0"/>
                </a:lnTo>
                <a:close/>
              </a:path>
              <a:path w="277495" h="287655">
                <a:moveTo>
                  <a:pt x="213465" y="119507"/>
                </a:moveTo>
                <a:lnTo>
                  <a:pt x="178181" y="119507"/>
                </a:lnTo>
                <a:lnTo>
                  <a:pt x="198755" y="206756"/>
                </a:lnTo>
                <a:lnTo>
                  <a:pt x="232156" y="198882"/>
                </a:lnTo>
                <a:lnTo>
                  <a:pt x="213465" y="119507"/>
                </a:lnTo>
                <a:close/>
              </a:path>
              <a:path w="277495" h="287655">
                <a:moveTo>
                  <a:pt x="64897" y="119634"/>
                </a:moveTo>
                <a:lnTo>
                  <a:pt x="9398" y="132715"/>
                </a:lnTo>
                <a:lnTo>
                  <a:pt x="17018" y="164719"/>
                </a:lnTo>
                <a:lnTo>
                  <a:pt x="38988" y="159512"/>
                </a:lnTo>
                <a:lnTo>
                  <a:pt x="74286" y="159512"/>
                </a:lnTo>
                <a:lnTo>
                  <a:pt x="64897" y="119634"/>
                </a:lnTo>
                <a:close/>
              </a:path>
              <a:path w="277495" h="287655">
                <a:moveTo>
                  <a:pt x="242697" y="72517"/>
                </a:moveTo>
                <a:lnTo>
                  <a:pt x="129794" y="99187"/>
                </a:lnTo>
                <a:lnTo>
                  <a:pt x="249025" y="99187"/>
                </a:lnTo>
                <a:lnTo>
                  <a:pt x="242697" y="7251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7190" y="2603500"/>
            <a:ext cx="278765" cy="265430"/>
          </a:xfrm>
          <a:custGeom>
            <a:avLst/>
            <a:gdLst/>
            <a:ahLst/>
            <a:cxnLst/>
            <a:rect l="l" t="t" r="r" b="b"/>
            <a:pathLst>
              <a:path w="278764" h="265430">
                <a:moveTo>
                  <a:pt x="101219" y="120269"/>
                </a:moveTo>
                <a:lnTo>
                  <a:pt x="78867" y="146812"/>
                </a:lnTo>
                <a:lnTo>
                  <a:pt x="89602" y="157501"/>
                </a:lnTo>
                <a:lnTo>
                  <a:pt x="100837" y="167465"/>
                </a:lnTo>
                <a:lnTo>
                  <a:pt x="112549" y="176690"/>
                </a:lnTo>
                <a:lnTo>
                  <a:pt x="124713" y="185165"/>
                </a:lnTo>
                <a:lnTo>
                  <a:pt x="107164" y="199522"/>
                </a:lnTo>
                <a:lnTo>
                  <a:pt x="86899" y="212677"/>
                </a:lnTo>
                <a:lnTo>
                  <a:pt x="63920" y="224617"/>
                </a:lnTo>
                <a:lnTo>
                  <a:pt x="38226" y="235330"/>
                </a:lnTo>
                <a:lnTo>
                  <a:pt x="46894" y="243851"/>
                </a:lnTo>
                <a:lnTo>
                  <a:pt x="54419" y="251682"/>
                </a:lnTo>
                <a:lnTo>
                  <a:pt x="60801" y="258798"/>
                </a:lnTo>
                <a:lnTo>
                  <a:pt x="66039" y="265175"/>
                </a:lnTo>
                <a:lnTo>
                  <a:pt x="93214" y="252507"/>
                </a:lnTo>
                <a:lnTo>
                  <a:pt x="117601" y="237934"/>
                </a:lnTo>
                <a:lnTo>
                  <a:pt x="139227" y="221456"/>
                </a:lnTo>
                <a:lnTo>
                  <a:pt x="158114" y="203073"/>
                </a:lnTo>
                <a:lnTo>
                  <a:pt x="270601" y="203073"/>
                </a:lnTo>
                <a:lnTo>
                  <a:pt x="271827" y="198945"/>
                </a:lnTo>
                <a:lnTo>
                  <a:pt x="274984" y="188662"/>
                </a:lnTo>
                <a:lnTo>
                  <a:pt x="277793" y="179808"/>
                </a:lnTo>
                <a:lnTo>
                  <a:pt x="250193" y="179808"/>
                </a:lnTo>
                <a:lnTo>
                  <a:pt x="224282" y="179736"/>
                </a:lnTo>
                <a:lnTo>
                  <a:pt x="200751" y="177331"/>
                </a:lnTo>
                <a:lnTo>
                  <a:pt x="179578" y="172592"/>
                </a:lnTo>
                <a:lnTo>
                  <a:pt x="186624" y="159474"/>
                </a:lnTo>
                <a:lnTo>
                  <a:pt x="187241" y="158114"/>
                </a:lnTo>
                <a:lnTo>
                  <a:pt x="147320" y="158114"/>
                </a:lnTo>
                <a:lnTo>
                  <a:pt x="135509" y="150469"/>
                </a:lnTo>
                <a:lnTo>
                  <a:pt x="123888" y="141620"/>
                </a:lnTo>
                <a:lnTo>
                  <a:pt x="112458" y="131558"/>
                </a:lnTo>
                <a:lnTo>
                  <a:pt x="101219" y="120269"/>
                </a:lnTo>
                <a:close/>
              </a:path>
              <a:path w="278764" h="265430">
                <a:moveTo>
                  <a:pt x="270601" y="203073"/>
                </a:moveTo>
                <a:lnTo>
                  <a:pt x="158114" y="203073"/>
                </a:lnTo>
                <a:lnTo>
                  <a:pt x="183241" y="211236"/>
                </a:lnTo>
                <a:lnTo>
                  <a:pt x="209677" y="216281"/>
                </a:lnTo>
                <a:lnTo>
                  <a:pt x="237446" y="218182"/>
                </a:lnTo>
                <a:lnTo>
                  <a:pt x="266573" y="216915"/>
                </a:lnTo>
                <a:lnTo>
                  <a:pt x="269027" y="208371"/>
                </a:lnTo>
                <a:lnTo>
                  <a:pt x="270601" y="203073"/>
                </a:lnTo>
                <a:close/>
              </a:path>
              <a:path w="278764" h="265430">
                <a:moveTo>
                  <a:pt x="278511" y="177546"/>
                </a:moveTo>
                <a:lnTo>
                  <a:pt x="250193" y="179808"/>
                </a:lnTo>
                <a:lnTo>
                  <a:pt x="277793" y="179808"/>
                </a:lnTo>
                <a:lnTo>
                  <a:pt x="278511" y="177546"/>
                </a:lnTo>
                <a:close/>
              </a:path>
              <a:path w="278764" h="265430">
                <a:moveTo>
                  <a:pt x="78612" y="74295"/>
                </a:moveTo>
                <a:lnTo>
                  <a:pt x="66492" y="92227"/>
                </a:lnTo>
                <a:lnTo>
                  <a:pt x="52990" y="110220"/>
                </a:lnTo>
                <a:lnTo>
                  <a:pt x="38107" y="128283"/>
                </a:lnTo>
                <a:lnTo>
                  <a:pt x="21844" y="146430"/>
                </a:lnTo>
                <a:lnTo>
                  <a:pt x="30678" y="152786"/>
                </a:lnTo>
                <a:lnTo>
                  <a:pt x="38512" y="158702"/>
                </a:lnTo>
                <a:lnTo>
                  <a:pt x="45346" y="164165"/>
                </a:lnTo>
                <a:lnTo>
                  <a:pt x="51181" y="169163"/>
                </a:lnTo>
                <a:lnTo>
                  <a:pt x="66946" y="150278"/>
                </a:lnTo>
                <a:lnTo>
                  <a:pt x="82059" y="131141"/>
                </a:lnTo>
                <a:lnTo>
                  <a:pt x="96525" y="111746"/>
                </a:lnTo>
                <a:lnTo>
                  <a:pt x="110362" y="92075"/>
                </a:lnTo>
                <a:lnTo>
                  <a:pt x="78612" y="74295"/>
                </a:lnTo>
                <a:close/>
              </a:path>
              <a:path w="278764" h="265430">
                <a:moveTo>
                  <a:pt x="170053" y="103504"/>
                </a:moveTo>
                <a:lnTo>
                  <a:pt x="166197" y="118199"/>
                </a:lnTo>
                <a:lnTo>
                  <a:pt x="161115" y="132191"/>
                </a:lnTo>
                <a:lnTo>
                  <a:pt x="154818" y="145492"/>
                </a:lnTo>
                <a:lnTo>
                  <a:pt x="147320" y="158114"/>
                </a:lnTo>
                <a:lnTo>
                  <a:pt x="187241" y="158114"/>
                </a:lnTo>
                <a:lnTo>
                  <a:pt x="192957" y="145492"/>
                </a:lnTo>
                <a:lnTo>
                  <a:pt x="198383" y="131141"/>
                </a:lnTo>
                <a:lnTo>
                  <a:pt x="203073" y="115950"/>
                </a:lnTo>
                <a:lnTo>
                  <a:pt x="170053" y="103504"/>
                </a:lnTo>
                <a:close/>
              </a:path>
              <a:path w="278764" h="265430">
                <a:moveTo>
                  <a:pt x="168783" y="53721"/>
                </a:moveTo>
                <a:lnTo>
                  <a:pt x="152146" y="82550"/>
                </a:lnTo>
                <a:lnTo>
                  <a:pt x="172954" y="91977"/>
                </a:lnTo>
                <a:lnTo>
                  <a:pt x="193643" y="101965"/>
                </a:lnTo>
                <a:lnTo>
                  <a:pt x="214189" y="112500"/>
                </a:lnTo>
                <a:lnTo>
                  <a:pt x="234569" y="123571"/>
                </a:lnTo>
                <a:lnTo>
                  <a:pt x="253111" y="89788"/>
                </a:lnTo>
                <a:lnTo>
                  <a:pt x="233701" y="81099"/>
                </a:lnTo>
                <a:lnTo>
                  <a:pt x="213185" y="72183"/>
                </a:lnTo>
                <a:lnTo>
                  <a:pt x="191549" y="63053"/>
                </a:lnTo>
                <a:lnTo>
                  <a:pt x="168783" y="53721"/>
                </a:lnTo>
                <a:close/>
              </a:path>
              <a:path w="278764" h="265430">
                <a:moveTo>
                  <a:pt x="117475" y="0"/>
                </a:moveTo>
                <a:lnTo>
                  <a:pt x="84328" y="19303"/>
                </a:lnTo>
                <a:lnTo>
                  <a:pt x="88137" y="24257"/>
                </a:lnTo>
                <a:lnTo>
                  <a:pt x="92583" y="30225"/>
                </a:lnTo>
                <a:lnTo>
                  <a:pt x="97536" y="37084"/>
                </a:lnTo>
                <a:lnTo>
                  <a:pt x="0" y="60198"/>
                </a:lnTo>
                <a:lnTo>
                  <a:pt x="7112" y="90677"/>
                </a:lnTo>
                <a:lnTo>
                  <a:pt x="240537" y="35560"/>
                </a:lnTo>
                <a:lnTo>
                  <a:pt x="238582" y="27177"/>
                </a:lnTo>
                <a:lnTo>
                  <a:pt x="139826" y="27177"/>
                </a:lnTo>
                <a:lnTo>
                  <a:pt x="133280" y="19055"/>
                </a:lnTo>
                <a:lnTo>
                  <a:pt x="127365" y="11826"/>
                </a:lnTo>
                <a:lnTo>
                  <a:pt x="122092" y="5478"/>
                </a:lnTo>
                <a:lnTo>
                  <a:pt x="117475" y="0"/>
                </a:lnTo>
                <a:close/>
              </a:path>
              <a:path w="278764" h="265430">
                <a:moveTo>
                  <a:pt x="233425" y="5079"/>
                </a:moveTo>
                <a:lnTo>
                  <a:pt x="139826" y="27177"/>
                </a:lnTo>
                <a:lnTo>
                  <a:pt x="238582" y="27177"/>
                </a:lnTo>
                <a:lnTo>
                  <a:pt x="233425" y="507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1598" y="1928495"/>
            <a:ext cx="264160" cy="248285"/>
          </a:xfrm>
          <a:custGeom>
            <a:avLst/>
            <a:gdLst/>
            <a:ahLst/>
            <a:cxnLst/>
            <a:rect l="l" t="t" r="r" b="b"/>
            <a:pathLst>
              <a:path w="264159" h="248285">
                <a:moveTo>
                  <a:pt x="79882" y="167639"/>
                </a:moveTo>
                <a:lnTo>
                  <a:pt x="68286" y="185574"/>
                </a:lnTo>
                <a:lnTo>
                  <a:pt x="55975" y="202818"/>
                </a:lnTo>
                <a:lnTo>
                  <a:pt x="42857" y="219503"/>
                </a:lnTo>
                <a:lnTo>
                  <a:pt x="29209" y="235330"/>
                </a:lnTo>
                <a:lnTo>
                  <a:pt x="35051" y="239267"/>
                </a:lnTo>
                <a:lnTo>
                  <a:pt x="40512" y="243458"/>
                </a:lnTo>
                <a:lnTo>
                  <a:pt x="45720" y="248030"/>
                </a:lnTo>
                <a:lnTo>
                  <a:pt x="59574" y="230836"/>
                </a:lnTo>
                <a:lnTo>
                  <a:pt x="72929" y="213344"/>
                </a:lnTo>
                <a:lnTo>
                  <a:pt x="85760" y="195542"/>
                </a:lnTo>
                <a:lnTo>
                  <a:pt x="98044" y="177418"/>
                </a:lnTo>
                <a:lnTo>
                  <a:pt x="79882" y="167639"/>
                </a:lnTo>
                <a:close/>
              </a:path>
              <a:path w="264159" h="248285">
                <a:moveTo>
                  <a:pt x="145381" y="144652"/>
                </a:moveTo>
                <a:lnTo>
                  <a:pt x="124459" y="144652"/>
                </a:lnTo>
                <a:lnTo>
                  <a:pt x="137286" y="198627"/>
                </a:lnTo>
                <a:lnTo>
                  <a:pt x="139573" y="208406"/>
                </a:lnTo>
                <a:lnTo>
                  <a:pt x="97535" y="221995"/>
                </a:lnTo>
                <a:lnTo>
                  <a:pt x="102743" y="233679"/>
                </a:lnTo>
                <a:lnTo>
                  <a:pt x="149064" y="228772"/>
                </a:lnTo>
                <a:lnTo>
                  <a:pt x="159490" y="211957"/>
                </a:lnTo>
                <a:lnTo>
                  <a:pt x="158369" y="199643"/>
                </a:lnTo>
                <a:lnTo>
                  <a:pt x="145381" y="144652"/>
                </a:lnTo>
                <a:close/>
              </a:path>
              <a:path w="264159" h="248285">
                <a:moveTo>
                  <a:pt x="185800" y="145795"/>
                </a:moveTo>
                <a:lnTo>
                  <a:pt x="177292" y="163575"/>
                </a:lnTo>
                <a:lnTo>
                  <a:pt x="196506" y="170745"/>
                </a:lnTo>
                <a:lnTo>
                  <a:pt x="215852" y="178546"/>
                </a:lnTo>
                <a:lnTo>
                  <a:pt x="235317" y="186989"/>
                </a:lnTo>
                <a:lnTo>
                  <a:pt x="254889" y="196087"/>
                </a:lnTo>
                <a:lnTo>
                  <a:pt x="264032" y="175259"/>
                </a:lnTo>
                <a:lnTo>
                  <a:pt x="247005" y="168263"/>
                </a:lnTo>
                <a:lnTo>
                  <a:pt x="228298" y="161004"/>
                </a:lnTo>
                <a:lnTo>
                  <a:pt x="207900" y="153507"/>
                </a:lnTo>
                <a:lnTo>
                  <a:pt x="185800" y="145795"/>
                </a:lnTo>
                <a:close/>
              </a:path>
              <a:path w="264159" h="248285">
                <a:moveTo>
                  <a:pt x="132969" y="92075"/>
                </a:moveTo>
                <a:lnTo>
                  <a:pt x="113156" y="96774"/>
                </a:lnTo>
                <a:lnTo>
                  <a:pt x="120396" y="127253"/>
                </a:lnTo>
                <a:lnTo>
                  <a:pt x="13207" y="152526"/>
                </a:lnTo>
                <a:lnTo>
                  <a:pt x="17272" y="169925"/>
                </a:lnTo>
                <a:lnTo>
                  <a:pt x="124459" y="144652"/>
                </a:lnTo>
                <a:lnTo>
                  <a:pt x="145381" y="144652"/>
                </a:lnTo>
                <a:lnTo>
                  <a:pt x="144272" y="139953"/>
                </a:lnTo>
                <a:lnTo>
                  <a:pt x="218054" y="122554"/>
                </a:lnTo>
                <a:lnTo>
                  <a:pt x="140207" y="122554"/>
                </a:lnTo>
                <a:lnTo>
                  <a:pt x="132969" y="92075"/>
                </a:lnTo>
                <a:close/>
              </a:path>
              <a:path w="264159" h="248285">
                <a:moveTo>
                  <a:pt x="82940" y="49275"/>
                </a:moveTo>
                <a:lnTo>
                  <a:pt x="63500" y="49275"/>
                </a:lnTo>
                <a:lnTo>
                  <a:pt x="60402" y="70014"/>
                </a:lnTo>
                <a:lnTo>
                  <a:pt x="49958" y="89741"/>
                </a:lnTo>
                <a:lnTo>
                  <a:pt x="32156" y="108444"/>
                </a:lnTo>
                <a:lnTo>
                  <a:pt x="6984" y="126110"/>
                </a:lnTo>
                <a:lnTo>
                  <a:pt x="12065" y="130047"/>
                </a:lnTo>
                <a:lnTo>
                  <a:pt x="17272" y="135000"/>
                </a:lnTo>
                <a:lnTo>
                  <a:pt x="22732" y="140842"/>
                </a:lnTo>
                <a:lnTo>
                  <a:pt x="50950" y="118961"/>
                </a:lnTo>
                <a:lnTo>
                  <a:pt x="70453" y="95615"/>
                </a:lnTo>
                <a:lnTo>
                  <a:pt x="81240" y="70816"/>
                </a:lnTo>
                <a:lnTo>
                  <a:pt x="82940" y="49275"/>
                </a:lnTo>
                <a:close/>
              </a:path>
              <a:path w="264159" h="248285">
                <a:moveTo>
                  <a:pt x="240792" y="98805"/>
                </a:moveTo>
                <a:lnTo>
                  <a:pt x="140207" y="122554"/>
                </a:lnTo>
                <a:lnTo>
                  <a:pt x="218054" y="122554"/>
                </a:lnTo>
                <a:lnTo>
                  <a:pt x="244982" y="116204"/>
                </a:lnTo>
                <a:lnTo>
                  <a:pt x="240792" y="98805"/>
                </a:lnTo>
                <a:close/>
              </a:path>
              <a:path w="264159" h="248285">
                <a:moveTo>
                  <a:pt x="170901" y="28701"/>
                </a:moveTo>
                <a:lnTo>
                  <a:pt x="150495" y="28701"/>
                </a:lnTo>
                <a:lnTo>
                  <a:pt x="159893" y="68579"/>
                </a:lnTo>
                <a:lnTo>
                  <a:pt x="164990" y="81799"/>
                </a:lnTo>
                <a:lnTo>
                  <a:pt x="172862" y="90233"/>
                </a:lnTo>
                <a:lnTo>
                  <a:pt x="183520" y="93904"/>
                </a:lnTo>
                <a:lnTo>
                  <a:pt x="196976" y="92837"/>
                </a:lnTo>
                <a:lnTo>
                  <a:pt x="209423" y="89915"/>
                </a:lnTo>
                <a:lnTo>
                  <a:pt x="221827" y="85391"/>
                </a:lnTo>
                <a:lnTo>
                  <a:pt x="230647" y="78676"/>
                </a:lnTo>
                <a:lnTo>
                  <a:pt x="231728" y="76834"/>
                </a:lnTo>
                <a:lnTo>
                  <a:pt x="186817" y="76834"/>
                </a:lnTo>
                <a:lnTo>
                  <a:pt x="181355" y="72643"/>
                </a:lnTo>
                <a:lnTo>
                  <a:pt x="178816" y="62356"/>
                </a:lnTo>
                <a:lnTo>
                  <a:pt x="170901" y="28701"/>
                </a:lnTo>
                <a:close/>
              </a:path>
              <a:path w="264159" h="248285">
                <a:moveTo>
                  <a:pt x="215137" y="25653"/>
                </a:moveTo>
                <a:lnTo>
                  <a:pt x="218440" y="65150"/>
                </a:lnTo>
                <a:lnTo>
                  <a:pt x="213741" y="70484"/>
                </a:lnTo>
                <a:lnTo>
                  <a:pt x="204089" y="72770"/>
                </a:lnTo>
                <a:lnTo>
                  <a:pt x="195579" y="74675"/>
                </a:lnTo>
                <a:lnTo>
                  <a:pt x="186817" y="76834"/>
                </a:lnTo>
                <a:lnTo>
                  <a:pt x="231728" y="76834"/>
                </a:lnTo>
                <a:lnTo>
                  <a:pt x="235872" y="69770"/>
                </a:lnTo>
                <a:lnTo>
                  <a:pt x="237490" y="58674"/>
                </a:lnTo>
                <a:lnTo>
                  <a:pt x="237299" y="51956"/>
                </a:lnTo>
                <a:lnTo>
                  <a:pt x="236905" y="44576"/>
                </a:lnTo>
                <a:lnTo>
                  <a:pt x="236347" y="37046"/>
                </a:lnTo>
                <a:lnTo>
                  <a:pt x="235584" y="28828"/>
                </a:lnTo>
                <a:lnTo>
                  <a:pt x="230885" y="28320"/>
                </a:lnTo>
                <a:lnTo>
                  <a:pt x="224027" y="27304"/>
                </a:lnTo>
                <a:lnTo>
                  <a:pt x="215137" y="25653"/>
                </a:lnTo>
                <a:close/>
              </a:path>
              <a:path w="264159" h="248285">
                <a:moveTo>
                  <a:pt x="75056" y="0"/>
                </a:moveTo>
                <a:lnTo>
                  <a:pt x="55625" y="4571"/>
                </a:lnTo>
                <a:lnTo>
                  <a:pt x="57320" y="11830"/>
                </a:lnTo>
                <a:lnTo>
                  <a:pt x="58800" y="18732"/>
                </a:lnTo>
                <a:lnTo>
                  <a:pt x="60164" y="25653"/>
                </a:lnTo>
                <a:lnTo>
                  <a:pt x="61214" y="31368"/>
                </a:lnTo>
                <a:lnTo>
                  <a:pt x="0" y="45846"/>
                </a:lnTo>
                <a:lnTo>
                  <a:pt x="4191" y="63245"/>
                </a:lnTo>
                <a:lnTo>
                  <a:pt x="63500" y="49275"/>
                </a:lnTo>
                <a:lnTo>
                  <a:pt x="82940" y="49275"/>
                </a:lnTo>
                <a:lnTo>
                  <a:pt x="83311" y="44576"/>
                </a:lnTo>
                <a:lnTo>
                  <a:pt x="150495" y="28701"/>
                </a:lnTo>
                <a:lnTo>
                  <a:pt x="170901" y="28701"/>
                </a:lnTo>
                <a:lnTo>
                  <a:pt x="170453" y="26796"/>
                </a:lnTo>
                <a:lnTo>
                  <a:pt x="80645" y="26796"/>
                </a:lnTo>
                <a:lnTo>
                  <a:pt x="79503" y="20681"/>
                </a:lnTo>
                <a:lnTo>
                  <a:pt x="78184" y="14160"/>
                </a:lnTo>
                <a:lnTo>
                  <a:pt x="76578" y="6730"/>
                </a:lnTo>
                <a:lnTo>
                  <a:pt x="75056" y="0"/>
                </a:lnTo>
                <a:close/>
              </a:path>
              <a:path w="264159" h="248285">
                <a:moveTo>
                  <a:pt x="165734" y="6730"/>
                </a:moveTo>
                <a:lnTo>
                  <a:pt x="80645" y="26796"/>
                </a:lnTo>
                <a:lnTo>
                  <a:pt x="170453" y="26796"/>
                </a:lnTo>
                <a:lnTo>
                  <a:pt x="165734" y="673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5359" y="1832482"/>
            <a:ext cx="276225" cy="264795"/>
          </a:xfrm>
          <a:custGeom>
            <a:avLst/>
            <a:gdLst/>
            <a:ahLst/>
            <a:cxnLst/>
            <a:rect l="l" t="t" r="r" b="b"/>
            <a:pathLst>
              <a:path w="276225" h="264794">
                <a:moveTo>
                  <a:pt x="92329" y="115824"/>
                </a:moveTo>
                <a:lnTo>
                  <a:pt x="78232" y="128777"/>
                </a:lnTo>
                <a:lnTo>
                  <a:pt x="91737" y="145375"/>
                </a:lnTo>
                <a:lnTo>
                  <a:pt x="105600" y="159924"/>
                </a:lnTo>
                <a:lnTo>
                  <a:pt x="119844" y="172426"/>
                </a:lnTo>
                <a:lnTo>
                  <a:pt x="134493" y="182879"/>
                </a:lnTo>
                <a:lnTo>
                  <a:pt x="117915" y="199233"/>
                </a:lnTo>
                <a:lnTo>
                  <a:pt x="96932" y="215693"/>
                </a:lnTo>
                <a:lnTo>
                  <a:pt x="71520" y="232225"/>
                </a:lnTo>
                <a:lnTo>
                  <a:pt x="41656" y="248792"/>
                </a:lnTo>
                <a:lnTo>
                  <a:pt x="47879" y="254507"/>
                </a:lnTo>
                <a:lnTo>
                  <a:pt x="53340" y="259714"/>
                </a:lnTo>
                <a:lnTo>
                  <a:pt x="58166" y="264540"/>
                </a:lnTo>
                <a:lnTo>
                  <a:pt x="89362" y="245659"/>
                </a:lnTo>
                <a:lnTo>
                  <a:pt x="115522" y="227314"/>
                </a:lnTo>
                <a:lnTo>
                  <a:pt x="136657" y="209516"/>
                </a:lnTo>
                <a:lnTo>
                  <a:pt x="152781" y="192277"/>
                </a:lnTo>
                <a:lnTo>
                  <a:pt x="274953" y="192277"/>
                </a:lnTo>
                <a:lnTo>
                  <a:pt x="275648" y="190628"/>
                </a:lnTo>
                <a:lnTo>
                  <a:pt x="242968" y="190628"/>
                </a:lnTo>
                <a:lnTo>
                  <a:pt x="213312" y="188547"/>
                </a:lnTo>
                <a:lnTo>
                  <a:pt x="187013" y="183632"/>
                </a:lnTo>
                <a:lnTo>
                  <a:pt x="164084" y="175894"/>
                </a:lnTo>
                <a:lnTo>
                  <a:pt x="168964" y="166624"/>
                </a:lnTo>
                <a:lnTo>
                  <a:pt x="146685" y="166624"/>
                </a:lnTo>
                <a:lnTo>
                  <a:pt x="131994" y="156454"/>
                </a:lnTo>
                <a:lnTo>
                  <a:pt x="118030" y="144605"/>
                </a:lnTo>
                <a:lnTo>
                  <a:pt x="104804" y="131065"/>
                </a:lnTo>
                <a:lnTo>
                  <a:pt x="92329" y="115824"/>
                </a:lnTo>
                <a:close/>
              </a:path>
              <a:path w="276225" h="264794">
                <a:moveTo>
                  <a:pt x="274953" y="192277"/>
                </a:moveTo>
                <a:lnTo>
                  <a:pt x="152781" y="192277"/>
                </a:lnTo>
                <a:lnTo>
                  <a:pt x="176807" y="201183"/>
                </a:lnTo>
                <a:lnTo>
                  <a:pt x="203739" y="207708"/>
                </a:lnTo>
                <a:lnTo>
                  <a:pt x="233576" y="211851"/>
                </a:lnTo>
                <a:lnTo>
                  <a:pt x="266319" y="213613"/>
                </a:lnTo>
                <a:lnTo>
                  <a:pt x="268273" y="208563"/>
                </a:lnTo>
                <a:lnTo>
                  <a:pt x="270525" y="202930"/>
                </a:lnTo>
                <a:lnTo>
                  <a:pt x="273087" y="196701"/>
                </a:lnTo>
                <a:lnTo>
                  <a:pt x="274953" y="192277"/>
                </a:lnTo>
                <a:close/>
              </a:path>
              <a:path w="276225" h="264794">
                <a:moveTo>
                  <a:pt x="275971" y="189864"/>
                </a:moveTo>
                <a:lnTo>
                  <a:pt x="242968" y="190628"/>
                </a:lnTo>
                <a:lnTo>
                  <a:pt x="275648" y="190628"/>
                </a:lnTo>
                <a:lnTo>
                  <a:pt x="275971" y="189864"/>
                </a:lnTo>
                <a:close/>
              </a:path>
              <a:path w="276225" h="264794">
                <a:moveTo>
                  <a:pt x="170688" y="95503"/>
                </a:moveTo>
                <a:lnTo>
                  <a:pt x="166544" y="116385"/>
                </a:lnTo>
                <a:lnTo>
                  <a:pt x="161163" y="135207"/>
                </a:lnTo>
                <a:lnTo>
                  <a:pt x="154543" y="151957"/>
                </a:lnTo>
                <a:lnTo>
                  <a:pt x="146685" y="166624"/>
                </a:lnTo>
                <a:lnTo>
                  <a:pt x="168964" y="166624"/>
                </a:lnTo>
                <a:lnTo>
                  <a:pt x="172848" y="159246"/>
                </a:lnTo>
                <a:lnTo>
                  <a:pt x="180292" y="140906"/>
                </a:lnTo>
                <a:lnTo>
                  <a:pt x="186426" y="120852"/>
                </a:lnTo>
                <a:lnTo>
                  <a:pt x="191262" y="99059"/>
                </a:lnTo>
                <a:lnTo>
                  <a:pt x="170688" y="95503"/>
                </a:lnTo>
                <a:close/>
              </a:path>
              <a:path w="276225" h="264794">
                <a:moveTo>
                  <a:pt x="78486" y="76707"/>
                </a:moveTo>
                <a:lnTo>
                  <a:pt x="66174" y="97375"/>
                </a:lnTo>
                <a:lnTo>
                  <a:pt x="53054" y="117078"/>
                </a:lnTo>
                <a:lnTo>
                  <a:pt x="39123" y="135804"/>
                </a:lnTo>
                <a:lnTo>
                  <a:pt x="24384" y="153542"/>
                </a:lnTo>
                <a:lnTo>
                  <a:pt x="30607" y="157733"/>
                </a:lnTo>
                <a:lnTo>
                  <a:pt x="36322" y="161797"/>
                </a:lnTo>
                <a:lnTo>
                  <a:pt x="41529" y="165862"/>
                </a:lnTo>
                <a:lnTo>
                  <a:pt x="56199" y="147069"/>
                </a:lnTo>
                <a:lnTo>
                  <a:pt x="70310" y="127444"/>
                </a:lnTo>
                <a:lnTo>
                  <a:pt x="83873" y="106961"/>
                </a:lnTo>
                <a:lnTo>
                  <a:pt x="96900" y="85597"/>
                </a:lnTo>
                <a:lnTo>
                  <a:pt x="78486" y="76707"/>
                </a:lnTo>
                <a:close/>
              </a:path>
              <a:path w="276225" h="264794">
                <a:moveTo>
                  <a:pt x="164973" y="54990"/>
                </a:moveTo>
                <a:lnTo>
                  <a:pt x="154686" y="70738"/>
                </a:lnTo>
                <a:lnTo>
                  <a:pt x="178048" y="82502"/>
                </a:lnTo>
                <a:lnTo>
                  <a:pt x="199564" y="93979"/>
                </a:lnTo>
                <a:lnTo>
                  <a:pt x="219247" y="105171"/>
                </a:lnTo>
                <a:lnTo>
                  <a:pt x="237109" y="116077"/>
                </a:lnTo>
                <a:lnTo>
                  <a:pt x="240919" y="108838"/>
                </a:lnTo>
                <a:lnTo>
                  <a:pt x="244475" y="102488"/>
                </a:lnTo>
                <a:lnTo>
                  <a:pt x="247904" y="96900"/>
                </a:lnTo>
                <a:lnTo>
                  <a:pt x="231302" y="87709"/>
                </a:lnTo>
                <a:lnTo>
                  <a:pt x="211963" y="77660"/>
                </a:lnTo>
                <a:lnTo>
                  <a:pt x="189861" y="66754"/>
                </a:lnTo>
                <a:lnTo>
                  <a:pt x="164973" y="54990"/>
                </a:lnTo>
                <a:close/>
              </a:path>
              <a:path w="276225" h="264794">
                <a:moveTo>
                  <a:pt x="106045" y="0"/>
                </a:moveTo>
                <a:lnTo>
                  <a:pt x="90170" y="12826"/>
                </a:lnTo>
                <a:lnTo>
                  <a:pt x="97121" y="19825"/>
                </a:lnTo>
                <a:lnTo>
                  <a:pt x="103298" y="26336"/>
                </a:lnTo>
                <a:lnTo>
                  <a:pt x="108690" y="32347"/>
                </a:lnTo>
                <a:lnTo>
                  <a:pt x="113284" y="37845"/>
                </a:lnTo>
                <a:lnTo>
                  <a:pt x="0" y="64515"/>
                </a:lnTo>
                <a:lnTo>
                  <a:pt x="4191" y="82422"/>
                </a:lnTo>
                <a:lnTo>
                  <a:pt x="199826" y="36321"/>
                </a:lnTo>
                <a:lnTo>
                  <a:pt x="119761" y="36321"/>
                </a:lnTo>
                <a:lnTo>
                  <a:pt x="131572" y="26034"/>
                </a:lnTo>
                <a:lnTo>
                  <a:pt x="125618" y="19127"/>
                </a:lnTo>
                <a:lnTo>
                  <a:pt x="119379" y="12493"/>
                </a:lnTo>
                <a:lnTo>
                  <a:pt x="112855" y="6121"/>
                </a:lnTo>
                <a:lnTo>
                  <a:pt x="106045" y="0"/>
                </a:lnTo>
                <a:close/>
              </a:path>
              <a:path w="276225" h="264794">
                <a:moveTo>
                  <a:pt x="232156" y="9778"/>
                </a:moveTo>
                <a:lnTo>
                  <a:pt x="119761" y="36321"/>
                </a:lnTo>
                <a:lnTo>
                  <a:pt x="199826" y="36321"/>
                </a:lnTo>
                <a:lnTo>
                  <a:pt x="236474" y="27686"/>
                </a:lnTo>
                <a:lnTo>
                  <a:pt x="232156" y="977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09305" y="1584452"/>
            <a:ext cx="1466215" cy="711200"/>
          </a:xfrm>
          <a:custGeom>
            <a:avLst/>
            <a:gdLst/>
            <a:ahLst/>
            <a:cxnLst/>
            <a:rect l="l" t="t" r="r" b="b"/>
            <a:pathLst>
              <a:path w="1466215" h="711200">
                <a:moveTo>
                  <a:pt x="1375028" y="0"/>
                </a:moveTo>
                <a:lnTo>
                  <a:pt x="0" y="324738"/>
                </a:lnTo>
                <a:lnTo>
                  <a:pt x="91186" y="710946"/>
                </a:lnTo>
                <a:lnTo>
                  <a:pt x="1466215" y="386207"/>
                </a:lnTo>
                <a:lnTo>
                  <a:pt x="137502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40698" y="1736089"/>
            <a:ext cx="1014094" cy="436880"/>
          </a:xfrm>
          <a:custGeom>
            <a:avLst/>
            <a:gdLst/>
            <a:ahLst/>
            <a:cxnLst/>
            <a:rect l="l" t="t" r="r" b="b"/>
            <a:pathLst>
              <a:path w="1014095" h="436880">
                <a:moveTo>
                  <a:pt x="56652" y="300989"/>
                </a:moveTo>
                <a:lnTo>
                  <a:pt x="37210" y="300989"/>
                </a:lnTo>
                <a:lnTo>
                  <a:pt x="56260" y="382269"/>
                </a:lnTo>
                <a:lnTo>
                  <a:pt x="51974" y="388619"/>
                </a:lnTo>
                <a:lnTo>
                  <a:pt x="46545" y="397509"/>
                </a:lnTo>
                <a:lnTo>
                  <a:pt x="32257" y="419100"/>
                </a:lnTo>
                <a:lnTo>
                  <a:pt x="47117" y="436879"/>
                </a:lnTo>
                <a:lnTo>
                  <a:pt x="53522" y="424179"/>
                </a:lnTo>
                <a:lnTo>
                  <a:pt x="64190" y="405129"/>
                </a:lnTo>
                <a:lnTo>
                  <a:pt x="68452" y="398779"/>
                </a:lnTo>
                <a:lnTo>
                  <a:pt x="197137" y="398779"/>
                </a:lnTo>
                <a:lnTo>
                  <a:pt x="207619" y="396239"/>
                </a:lnTo>
                <a:lnTo>
                  <a:pt x="115913" y="396239"/>
                </a:lnTo>
                <a:lnTo>
                  <a:pt x="100568" y="394969"/>
                </a:lnTo>
                <a:lnTo>
                  <a:pt x="87199" y="389889"/>
                </a:lnTo>
                <a:lnTo>
                  <a:pt x="75819" y="382269"/>
                </a:lnTo>
                <a:lnTo>
                  <a:pt x="56652" y="300989"/>
                </a:lnTo>
                <a:close/>
              </a:path>
              <a:path w="1014095" h="436880">
                <a:moveTo>
                  <a:pt x="197137" y="398779"/>
                </a:moveTo>
                <a:lnTo>
                  <a:pt x="68452" y="398779"/>
                </a:lnTo>
                <a:lnTo>
                  <a:pt x="81456" y="407669"/>
                </a:lnTo>
                <a:lnTo>
                  <a:pt x="96853" y="414019"/>
                </a:lnTo>
                <a:lnTo>
                  <a:pt x="114655" y="415289"/>
                </a:lnTo>
                <a:lnTo>
                  <a:pt x="134874" y="412750"/>
                </a:lnTo>
                <a:lnTo>
                  <a:pt x="191897" y="400050"/>
                </a:lnTo>
                <a:lnTo>
                  <a:pt x="197137" y="398779"/>
                </a:lnTo>
                <a:close/>
              </a:path>
              <a:path w="1014095" h="436880">
                <a:moveTo>
                  <a:pt x="272796" y="360679"/>
                </a:moveTo>
                <a:lnTo>
                  <a:pt x="188849" y="382269"/>
                </a:lnTo>
                <a:lnTo>
                  <a:pt x="133223" y="394969"/>
                </a:lnTo>
                <a:lnTo>
                  <a:pt x="115913" y="396239"/>
                </a:lnTo>
                <a:lnTo>
                  <a:pt x="207619" y="396239"/>
                </a:lnTo>
                <a:lnTo>
                  <a:pt x="270509" y="381000"/>
                </a:lnTo>
                <a:lnTo>
                  <a:pt x="271525" y="373379"/>
                </a:lnTo>
                <a:lnTo>
                  <a:pt x="272796" y="360679"/>
                </a:lnTo>
                <a:close/>
              </a:path>
              <a:path w="1014095" h="436880">
                <a:moveTo>
                  <a:pt x="131952" y="275589"/>
                </a:moveTo>
                <a:lnTo>
                  <a:pt x="112395" y="275589"/>
                </a:lnTo>
                <a:lnTo>
                  <a:pt x="114514" y="284479"/>
                </a:lnTo>
                <a:lnTo>
                  <a:pt x="116300" y="293369"/>
                </a:lnTo>
                <a:lnTo>
                  <a:pt x="117752" y="302259"/>
                </a:lnTo>
                <a:lnTo>
                  <a:pt x="118872" y="308609"/>
                </a:lnTo>
                <a:lnTo>
                  <a:pt x="119034" y="326389"/>
                </a:lnTo>
                <a:lnTo>
                  <a:pt x="114363" y="341629"/>
                </a:lnTo>
                <a:lnTo>
                  <a:pt x="104834" y="358139"/>
                </a:lnTo>
                <a:lnTo>
                  <a:pt x="90424" y="372109"/>
                </a:lnTo>
                <a:lnTo>
                  <a:pt x="96520" y="377189"/>
                </a:lnTo>
                <a:lnTo>
                  <a:pt x="101853" y="381000"/>
                </a:lnTo>
                <a:lnTo>
                  <a:pt x="106299" y="384809"/>
                </a:lnTo>
                <a:lnTo>
                  <a:pt x="122773" y="367029"/>
                </a:lnTo>
                <a:lnTo>
                  <a:pt x="133508" y="347979"/>
                </a:lnTo>
                <a:lnTo>
                  <a:pt x="138481" y="327659"/>
                </a:lnTo>
                <a:lnTo>
                  <a:pt x="137668" y="306069"/>
                </a:lnTo>
                <a:lnTo>
                  <a:pt x="136524" y="299719"/>
                </a:lnTo>
                <a:lnTo>
                  <a:pt x="135000" y="290829"/>
                </a:lnTo>
                <a:lnTo>
                  <a:pt x="133095" y="280669"/>
                </a:lnTo>
                <a:lnTo>
                  <a:pt x="131952" y="275589"/>
                </a:lnTo>
                <a:close/>
              </a:path>
              <a:path w="1014095" h="436880">
                <a:moveTo>
                  <a:pt x="349884" y="312419"/>
                </a:moveTo>
                <a:lnTo>
                  <a:pt x="333285" y="320039"/>
                </a:lnTo>
                <a:lnTo>
                  <a:pt x="315864" y="327659"/>
                </a:lnTo>
                <a:lnTo>
                  <a:pt x="297610" y="334009"/>
                </a:lnTo>
                <a:lnTo>
                  <a:pt x="278510" y="341629"/>
                </a:lnTo>
                <a:lnTo>
                  <a:pt x="287781" y="360679"/>
                </a:lnTo>
                <a:lnTo>
                  <a:pt x="315499" y="346709"/>
                </a:lnTo>
                <a:lnTo>
                  <a:pt x="353314" y="330200"/>
                </a:lnTo>
                <a:lnTo>
                  <a:pt x="351408" y="322579"/>
                </a:lnTo>
                <a:lnTo>
                  <a:pt x="350139" y="316229"/>
                </a:lnTo>
                <a:lnTo>
                  <a:pt x="349884" y="312419"/>
                </a:lnTo>
                <a:close/>
              </a:path>
              <a:path w="1014095" h="436880">
                <a:moveTo>
                  <a:pt x="186074" y="261619"/>
                </a:moveTo>
                <a:lnTo>
                  <a:pt x="166624" y="261619"/>
                </a:lnTo>
                <a:lnTo>
                  <a:pt x="183260" y="332739"/>
                </a:lnTo>
                <a:lnTo>
                  <a:pt x="187239" y="342900"/>
                </a:lnTo>
                <a:lnTo>
                  <a:pt x="193278" y="350519"/>
                </a:lnTo>
                <a:lnTo>
                  <a:pt x="201388" y="353059"/>
                </a:lnTo>
                <a:lnTo>
                  <a:pt x="211581" y="351789"/>
                </a:lnTo>
                <a:lnTo>
                  <a:pt x="232409" y="347979"/>
                </a:lnTo>
                <a:lnTo>
                  <a:pt x="242506" y="344169"/>
                </a:lnTo>
                <a:lnTo>
                  <a:pt x="249554" y="337819"/>
                </a:lnTo>
                <a:lnTo>
                  <a:pt x="250221" y="336550"/>
                </a:lnTo>
                <a:lnTo>
                  <a:pt x="207264" y="336550"/>
                </a:lnTo>
                <a:lnTo>
                  <a:pt x="202819" y="332739"/>
                </a:lnTo>
                <a:lnTo>
                  <a:pt x="200914" y="323850"/>
                </a:lnTo>
                <a:lnTo>
                  <a:pt x="186074" y="261619"/>
                </a:lnTo>
                <a:close/>
              </a:path>
              <a:path w="1014095" h="436880">
                <a:moveTo>
                  <a:pt x="450346" y="280669"/>
                </a:moveTo>
                <a:lnTo>
                  <a:pt x="431292" y="280669"/>
                </a:lnTo>
                <a:lnTo>
                  <a:pt x="434212" y="287019"/>
                </a:lnTo>
                <a:lnTo>
                  <a:pt x="436499" y="294639"/>
                </a:lnTo>
                <a:lnTo>
                  <a:pt x="438403" y="303529"/>
                </a:lnTo>
                <a:lnTo>
                  <a:pt x="439618" y="313689"/>
                </a:lnTo>
                <a:lnTo>
                  <a:pt x="437927" y="321309"/>
                </a:lnTo>
                <a:lnTo>
                  <a:pt x="433331" y="326389"/>
                </a:lnTo>
                <a:lnTo>
                  <a:pt x="425830" y="330200"/>
                </a:lnTo>
                <a:lnTo>
                  <a:pt x="420592" y="331469"/>
                </a:lnTo>
                <a:lnTo>
                  <a:pt x="414210" y="331469"/>
                </a:lnTo>
                <a:lnTo>
                  <a:pt x="406685" y="334009"/>
                </a:lnTo>
                <a:lnTo>
                  <a:pt x="398018" y="335279"/>
                </a:lnTo>
                <a:lnTo>
                  <a:pt x="400939" y="340359"/>
                </a:lnTo>
                <a:lnTo>
                  <a:pt x="403478" y="346709"/>
                </a:lnTo>
                <a:lnTo>
                  <a:pt x="405765" y="353059"/>
                </a:lnTo>
                <a:lnTo>
                  <a:pt x="414170" y="351789"/>
                </a:lnTo>
                <a:lnTo>
                  <a:pt x="432816" y="347979"/>
                </a:lnTo>
                <a:lnTo>
                  <a:pt x="446535" y="341629"/>
                </a:lnTo>
                <a:lnTo>
                  <a:pt x="454945" y="331469"/>
                </a:lnTo>
                <a:lnTo>
                  <a:pt x="458069" y="317500"/>
                </a:lnTo>
                <a:lnTo>
                  <a:pt x="455929" y="298450"/>
                </a:lnTo>
                <a:lnTo>
                  <a:pt x="452979" y="288289"/>
                </a:lnTo>
                <a:lnTo>
                  <a:pt x="450346" y="280669"/>
                </a:lnTo>
                <a:close/>
              </a:path>
              <a:path w="1014095" h="436880">
                <a:moveTo>
                  <a:pt x="449241" y="251459"/>
                </a:moveTo>
                <a:lnTo>
                  <a:pt x="414527" y="251459"/>
                </a:lnTo>
                <a:lnTo>
                  <a:pt x="417829" y="255269"/>
                </a:lnTo>
                <a:lnTo>
                  <a:pt x="420750" y="260350"/>
                </a:lnTo>
                <a:lnTo>
                  <a:pt x="393985" y="303529"/>
                </a:lnTo>
                <a:lnTo>
                  <a:pt x="353949" y="339089"/>
                </a:lnTo>
                <a:lnTo>
                  <a:pt x="358521" y="342900"/>
                </a:lnTo>
                <a:lnTo>
                  <a:pt x="362839" y="346709"/>
                </a:lnTo>
                <a:lnTo>
                  <a:pt x="366775" y="350519"/>
                </a:lnTo>
                <a:lnTo>
                  <a:pt x="386607" y="335279"/>
                </a:lnTo>
                <a:lnTo>
                  <a:pt x="403987" y="317500"/>
                </a:lnTo>
                <a:lnTo>
                  <a:pt x="418889" y="299719"/>
                </a:lnTo>
                <a:lnTo>
                  <a:pt x="431292" y="280669"/>
                </a:lnTo>
                <a:lnTo>
                  <a:pt x="450346" y="280669"/>
                </a:lnTo>
                <a:lnTo>
                  <a:pt x="449468" y="278129"/>
                </a:lnTo>
                <a:lnTo>
                  <a:pt x="445410" y="267969"/>
                </a:lnTo>
                <a:lnTo>
                  <a:pt x="440817" y="259079"/>
                </a:lnTo>
                <a:lnTo>
                  <a:pt x="444500" y="255269"/>
                </a:lnTo>
                <a:lnTo>
                  <a:pt x="448055" y="252729"/>
                </a:lnTo>
                <a:lnTo>
                  <a:pt x="449241" y="251459"/>
                </a:lnTo>
                <a:close/>
              </a:path>
              <a:path w="1014095" h="436880">
                <a:moveTo>
                  <a:pt x="237617" y="288289"/>
                </a:moveTo>
                <a:lnTo>
                  <a:pt x="232155" y="288289"/>
                </a:lnTo>
                <a:lnTo>
                  <a:pt x="233703" y="297179"/>
                </a:lnTo>
                <a:lnTo>
                  <a:pt x="235799" y="312419"/>
                </a:lnTo>
                <a:lnTo>
                  <a:pt x="236347" y="318769"/>
                </a:lnTo>
                <a:lnTo>
                  <a:pt x="236981" y="325119"/>
                </a:lnTo>
                <a:lnTo>
                  <a:pt x="233679" y="330200"/>
                </a:lnTo>
                <a:lnTo>
                  <a:pt x="226314" y="331469"/>
                </a:lnTo>
                <a:lnTo>
                  <a:pt x="213995" y="334009"/>
                </a:lnTo>
                <a:lnTo>
                  <a:pt x="207264" y="336550"/>
                </a:lnTo>
                <a:lnTo>
                  <a:pt x="250221" y="336550"/>
                </a:lnTo>
                <a:lnTo>
                  <a:pt x="253555" y="330200"/>
                </a:lnTo>
                <a:lnTo>
                  <a:pt x="254507" y="321309"/>
                </a:lnTo>
                <a:lnTo>
                  <a:pt x="254267" y="314959"/>
                </a:lnTo>
                <a:lnTo>
                  <a:pt x="253730" y="308609"/>
                </a:lnTo>
                <a:lnTo>
                  <a:pt x="252882" y="300989"/>
                </a:lnTo>
                <a:lnTo>
                  <a:pt x="251714" y="290829"/>
                </a:lnTo>
                <a:lnTo>
                  <a:pt x="244221" y="289559"/>
                </a:lnTo>
                <a:lnTo>
                  <a:pt x="237617" y="288289"/>
                </a:lnTo>
                <a:close/>
              </a:path>
              <a:path w="1014095" h="436880">
                <a:moveTo>
                  <a:pt x="468906" y="248919"/>
                </a:moveTo>
                <a:lnTo>
                  <a:pt x="451611" y="248919"/>
                </a:lnTo>
                <a:lnTo>
                  <a:pt x="465113" y="270509"/>
                </a:lnTo>
                <a:lnTo>
                  <a:pt x="479329" y="288289"/>
                </a:lnTo>
                <a:lnTo>
                  <a:pt x="494260" y="302259"/>
                </a:lnTo>
                <a:lnTo>
                  <a:pt x="509904" y="313689"/>
                </a:lnTo>
                <a:lnTo>
                  <a:pt x="511809" y="307339"/>
                </a:lnTo>
                <a:lnTo>
                  <a:pt x="515111" y="300989"/>
                </a:lnTo>
                <a:lnTo>
                  <a:pt x="519810" y="294639"/>
                </a:lnTo>
                <a:lnTo>
                  <a:pt x="503118" y="285750"/>
                </a:lnTo>
                <a:lnTo>
                  <a:pt x="487902" y="273050"/>
                </a:lnTo>
                <a:lnTo>
                  <a:pt x="474162" y="256539"/>
                </a:lnTo>
                <a:lnTo>
                  <a:pt x="468906" y="248919"/>
                </a:lnTo>
                <a:close/>
              </a:path>
              <a:path w="1014095" h="436880">
                <a:moveTo>
                  <a:pt x="577596" y="232409"/>
                </a:moveTo>
                <a:lnTo>
                  <a:pt x="565927" y="250189"/>
                </a:lnTo>
                <a:lnTo>
                  <a:pt x="553592" y="267969"/>
                </a:lnTo>
                <a:lnTo>
                  <a:pt x="540591" y="284479"/>
                </a:lnTo>
                <a:lnTo>
                  <a:pt x="526923" y="299719"/>
                </a:lnTo>
                <a:lnTo>
                  <a:pt x="532765" y="303529"/>
                </a:lnTo>
                <a:lnTo>
                  <a:pt x="538226" y="308609"/>
                </a:lnTo>
                <a:lnTo>
                  <a:pt x="543432" y="312419"/>
                </a:lnTo>
                <a:lnTo>
                  <a:pt x="557270" y="295909"/>
                </a:lnTo>
                <a:lnTo>
                  <a:pt x="570595" y="278129"/>
                </a:lnTo>
                <a:lnTo>
                  <a:pt x="583420" y="260350"/>
                </a:lnTo>
                <a:lnTo>
                  <a:pt x="595756" y="242569"/>
                </a:lnTo>
                <a:lnTo>
                  <a:pt x="577596" y="232409"/>
                </a:lnTo>
                <a:close/>
              </a:path>
              <a:path w="1014095" h="436880">
                <a:moveTo>
                  <a:pt x="419544" y="232409"/>
                </a:moveTo>
                <a:lnTo>
                  <a:pt x="393953" y="232409"/>
                </a:lnTo>
                <a:lnTo>
                  <a:pt x="397509" y="234950"/>
                </a:lnTo>
                <a:lnTo>
                  <a:pt x="400939" y="237489"/>
                </a:lnTo>
                <a:lnTo>
                  <a:pt x="374935" y="271779"/>
                </a:lnTo>
                <a:lnTo>
                  <a:pt x="342392" y="297179"/>
                </a:lnTo>
                <a:lnTo>
                  <a:pt x="351027" y="304800"/>
                </a:lnTo>
                <a:lnTo>
                  <a:pt x="386984" y="281939"/>
                </a:lnTo>
                <a:lnTo>
                  <a:pt x="414527" y="251459"/>
                </a:lnTo>
                <a:lnTo>
                  <a:pt x="449241" y="251459"/>
                </a:lnTo>
                <a:lnTo>
                  <a:pt x="451611" y="248919"/>
                </a:lnTo>
                <a:lnTo>
                  <a:pt x="468906" y="248919"/>
                </a:lnTo>
                <a:lnTo>
                  <a:pt x="467154" y="246379"/>
                </a:lnTo>
                <a:lnTo>
                  <a:pt x="431926" y="246379"/>
                </a:lnTo>
                <a:lnTo>
                  <a:pt x="426021" y="238759"/>
                </a:lnTo>
                <a:lnTo>
                  <a:pt x="419544" y="232409"/>
                </a:lnTo>
                <a:close/>
              </a:path>
              <a:path w="1014095" h="436880">
                <a:moveTo>
                  <a:pt x="51561" y="279400"/>
                </a:moveTo>
                <a:lnTo>
                  <a:pt x="4191" y="290829"/>
                </a:lnTo>
                <a:lnTo>
                  <a:pt x="8381" y="308609"/>
                </a:lnTo>
                <a:lnTo>
                  <a:pt x="37210" y="300989"/>
                </a:lnTo>
                <a:lnTo>
                  <a:pt x="56652" y="300989"/>
                </a:lnTo>
                <a:lnTo>
                  <a:pt x="51561" y="279400"/>
                </a:lnTo>
                <a:close/>
              </a:path>
              <a:path w="1014095" h="436880">
                <a:moveTo>
                  <a:pt x="313650" y="228600"/>
                </a:moveTo>
                <a:lnTo>
                  <a:pt x="295401" y="228600"/>
                </a:lnTo>
                <a:lnTo>
                  <a:pt x="289591" y="245109"/>
                </a:lnTo>
                <a:lnTo>
                  <a:pt x="283590" y="260350"/>
                </a:lnTo>
                <a:lnTo>
                  <a:pt x="277399" y="275589"/>
                </a:lnTo>
                <a:lnTo>
                  <a:pt x="271018" y="290829"/>
                </a:lnTo>
                <a:lnTo>
                  <a:pt x="278383" y="306069"/>
                </a:lnTo>
                <a:lnTo>
                  <a:pt x="289556" y="300989"/>
                </a:lnTo>
                <a:lnTo>
                  <a:pt x="343026" y="281939"/>
                </a:lnTo>
                <a:lnTo>
                  <a:pt x="292734" y="281939"/>
                </a:lnTo>
                <a:lnTo>
                  <a:pt x="303331" y="255269"/>
                </a:lnTo>
                <a:lnTo>
                  <a:pt x="313213" y="229869"/>
                </a:lnTo>
                <a:lnTo>
                  <a:pt x="313650" y="228600"/>
                </a:lnTo>
                <a:close/>
              </a:path>
              <a:path w="1014095" h="436880">
                <a:moveTo>
                  <a:pt x="643184" y="209550"/>
                </a:moveTo>
                <a:lnTo>
                  <a:pt x="622173" y="209550"/>
                </a:lnTo>
                <a:lnTo>
                  <a:pt x="637285" y="273050"/>
                </a:lnTo>
                <a:lnTo>
                  <a:pt x="633983" y="279400"/>
                </a:lnTo>
                <a:lnTo>
                  <a:pt x="625094" y="280669"/>
                </a:lnTo>
                <a:lnTo>
                  <a:pt x="617948" y="283209"/>
                </a:lnTo>
                <a:lnTo>
                  <a:pt x="595249" y="287019"/>
                </a:lnTo>
                <a:lnTo>
                  <a:pt x="600328" y="298450"/>
                </a:lnTo>
                <a:lnTo>
                  <a:pt x="603123" y="304800"/>
                </a:lnTo>
                <a:lnTo>
                  <a:pt x="603503" y="304800"/>
                </a:lnTo>
                <a:lnTo>
                  <a:pt x="635126" y="298450"/>
                </a:lnTo>
                <a:lnTo>
                  <a:pt x="646723" y="293369"/>
                </a:lnTo>
                <a:lnTo>
                  <a:pt x="654081" y="285750"/>
                </a:lnTo>
                <a:lnTo>
                  <a:pt x="657201" y="276859"/>
                </a:lnTo>
                <a:lnTo>
                  <a:pt x="656081" y="264159"/>
                </a:lnTo>
                <a:lnTo>
                  <a:pt x="643184" y="209550"/>
                </a:lnTo>
                <a:close/>
              </a:path>
              <a:path w="1014095" h="436880">
                <a:moveTo>
                  <a:pt x="234315" y="227329"/>
                </a:moveTo>
                <a:lnTo>
                  <a:pt x="66421" y="267969"/>
                </a:lnTo>
                <a:lnTo>
                  <a:pt x="70484" y="284479"/>
                </a:lnTo>
                <a:lnTo>
                  <a:pt x="112395" y="275589"/>
                </a:lnTo>
                <a:lnTo>
                  <a:pt x="131952" y="275589"/>
                </a:lnTo>
                <a:lnTo>
                  <a:pt x="130809" y="270509"/>
                </a:lnTo>
                <a:lnTo>
                  <a:pt x="166624" y="261619"/>
                </a:lnTo>
                <a:lnTo>
                  <a:pt x="186074" y="261619"/>
                </a:lnTo>
                <a:lnTo>
                  <a:pt x="185166" y="257809"/>
                </a:lnTo>
                <a:lnTo>
                  <a:pt x="238378" y="245109"/>
                </a:lnTo>
                <a:lnTo>
                  <a:pt x="234315" y="227329"/>
                </a:lnTo>
                <a:close/>
              </a:path>
              <a:path w="1014095" h="436880">
                <a:moveTo>
                  <a:pt x="339978" y="264159"/>
                </a:moveTo>
                <a:lnTo>
                  <a:pt x="327096" y="269239"/>
                </a:lnTo>
                <a:lnTo>
                  <a:pt x="314928" y="274319"/>
                </a:lnTo>
                <a:lnTo>
                  <a:pt x="303474" y="278129"/>
                </a:lnTo>
                <a:lnTo>
                  <a:pt x="292734" y="281939"/>
                </a:lnTo>
                <a:lnTo>
                  <a:pt x="343026" y="281939"/>
                </a:lnTo>
                <a:lnTo>
                  <a:pt x="340995" y="271779"/>
                </a:lnTo>
                <a:lnTo>
                  <a:pt x="339978" y="264159"/>
                </a:lnTo>
                <a:close/>
              </a:path>
              <a:path w="1014095" h="436880">
                <a:moveTo>
                  <a:pt x="412559" y="213359"/>
                </a:moveTo>
                <a:lnTo>
                  <a:pt x="393573" y="213359"/>
                </a:lnTo>
                <a:lnTo>
                  <a:pt x="381476" y="224789"/>
                </a:lnTo>
                <a:lnTo>
                  <a:pt x="368236" y="234950"/>
                </a:lnTo>
                <a:lnTo>
                  <a:pt x="353853" y="245109"/>
                </a:lnTo>
                <a:lnTo>
                  <a:pt x="338327" y="254000"/>
                </a:lnTo>
                <a:lnTo>
                  <a:pt x="342137" y="256539"/>
                </a:lnTo>
                <a:lnTo>
                  <a:pt x="346709" y="261619"/>
                </a:lnTo>
                <a:lnTo>
                  <a:pt x="352044" y="265429"/>
                </a:lnTo>
                <a:lnTo>
                  <a:pt x="363093" y="257809"/>
                </a:lnTo>
                <a:lnTo>
                  <a:pt x="373761" y="250189"/>
                </a:lnTo>
                <a:lnTo>
                  <a:pt x="384048" y="241300"/>
                </a:lnTo>
                <a:lnTo>
                  <a:pt x="393953" y="232409"/>
                </a:lnTo>
                <a:lnTo>
                  <a:pt x="419544" y="232409"/>
                </a:lnTo>
                <a:lnTo>
                  <a:pt x="412496" y="227329"/>
                </a:lnTo>
                <a:lnTo>
                  <a:pt x="404875" y="222250"/>
                </a:lnTo>
                <a:lnTo>
                  <a:pt x="409321" y="217169"/>
                </a:lnTo>
                <a:lnTo>
                  <a:pt x="412559" y="213359"/>
                </a:lnTo>
                <a:close/>
              </a:path>
              <a:path w="1014095" h="436880">
                <a:moveTo>
                  <a:pt x="830199" y="115569"/>
                </a:moveTo>
                <a:lnTo>
                  <a:pt x="816228" y="129539"/>
                </a:lnTo>
                <a:lnTo>
                  <a:pt x="829681" y="146050"/>
                </a:lnTo>
                <a:lnTo>
                  <a:pt x="843549" y="160019"/>
                </a:lnTo>
                <a:lnTo>
                  <a:pt x="857823" y="172719"/>
                </a:lnTo>
                <a:lnTo>
                  <a:pt x="872490" y="182879"/>
                </a:lnTo>
                <a:lnTo>
                  <a:pt x="855894" y="199389"/>
                </a:lnTo>
                <a:lnTo>
                  <a:pt x="834882" y="215900"/>
                </a:lnTo>
                <a:lnTo>
                  <a:pt x="809464" y="232409"/>
                </a:lnTo>
                <a:lnTo>
                  <a:pt x="779652" y="248919"/>
                </a:lnTo>
                <a:lnTo>
                  <a:pt x="785749" y="254000"/>
                </a:lnTo>
                <a:lnTo>
                  <a:pt x="791336" y="260350"/>
                </a:lnTo>
                <a:lnTo>
                  <a:pt x="796162" y="264159"/>
                </a:lnTo>
                <a:lnTo>
                  <a:pt x="827357" y="246379"/>
                </a:lnTo>
                <a:lnTo>
                  <a:pt x="853503" y="227329"/>
                </a:lnTo>
                <a:lnTo>
                  <a:pt x="874601" y="209550"/>
                </a:lnTo>
                <a:lnTo>
                  <a:pt x="890651" y="193039"/>
                </a:lnTo>
                <a:lnTo>
                  <a:pt x="1012814" y="193039"/>
                </a:lnTo>
                <a:lnTo>
                  <a:pt x="1013968" y="190500"/>
                </a:lnTo>
                <a:lnTo>
                  <a:pt x="980963" y="190500"/>
                </a:lnTo>
                <a:lnTo>
                  <a:pt x="951293" y="189229"/>
                </a:lnTo>
                <a:lnTo>
                  <a:pt x="924956" y="184150"/>
                </a:lnTo>
                <a:lnTo>
                  <a:pt x="901953" y="176529"/>
                </a:lnTo>
                <a:lnTo>
                  <a:pt x="907360" y="166369"/>
                </a:lnTo>
                <a:lnTo>
                  <a:pt x="884554" y="166369"/>
                </a:lnTo>
                <a:lnTo>
                  <a:pt x="869936" y="156209"/>
                </a:lnTo>
                <a:lnTo>
                  <a:pt x="855995" y="144779"/>
                </a:lnTo>
                <a:lnTo>
                  <a:pt x="842746" y="130809"/>
                </a:lnTo>
                <a:lnTo>
                  <a:pt x="830199" y="115569"/>
                </a:lnTo>
                <a:close/>
              </a:path>
              <a:path w="1014095" h="436880">
                <a:moveTo>
                  <a:pt x="683514" y="210819"/>
                </a:moveTo>
                <a:lnTo>
                  <a:pt x="674877" y="228600"/>
                </a:lnTo>
                <a:lnTo>
                  <a:pt x="694166" y="234950"/>
                </a:lnTo>
                <a:lnTo>
                  <a:pt x="713549" y="242569"/>
                </a:lnTo>
                <a:lnTo>
                  <a:pt x="752601" y="260350"/>
                </a:lnTo>
                <a:lnTo>
                  <a:pt x="761746" y="240029"/>
                </a:lnTo>
                <a:lnTo>
                  <a:pt x="744700" y="232409"/>
                </a:lnTo>
                <a:lnTo>
                  <a:pt x="725963" y="226059"/>
                </a:lnTo>
                <a:lnTo>
                  <a:pt x="705560" y="218439"/>
                </a:lnTo>
                <a:lnTo>
                  <a:pt x="683514" y="210819"/>
                </a:lnTo>
                <a:close/>
              </a:path>
              <a:path w="1014095" h="436880">
                <a:moveTo>
                  <a:pt x="12953" y="201929"/>
                </a:moveTo>
                <a:lnTo>
                  <a:pt x="0" y="215900"/>
                </a:lnTo>
                <a:lnTo>
                  <a:pt x="8909" y="224789"/>
                </a:lnTo>
                <a:lnTo>
                  <a:pt x="19081" y="233679"/>
                </a:lnTo>
                <a:lnTo>
                  <a:pt x="30539" y="243839"/>
                </a:lnTo>
                <a:lnTo>
                  <a:pt x="43306" y="256539"/>
                </a:lnTo>
                <a:lnTo>
                  <a:pt x="57657" y="240029"/>
                </a:lnTo>
                <a:lnTo>
                  <a:pt x="32115" y="218439"/>
                </a:lnTo>
                <a:lnTo>
                  <a:pt x="12953" y="201929"/>
                </a:lnTo>
                <a:close/>
              </a:path>
              <a:path w="1014095" h="436880">
                <a:moveTo>
                  <a:pt x="468756" y="205739"/>
                </a:moveTo>
                <a:lnTo>
                  <a:pt x="459966" y="217169"/>
                </a:lnTo>
                <a:lnTo>
                  <a:pt x="450913" y="227329"/>
                </a:lnTo>
                <a:lnTo>
                  <a:pt x="441575" y="236219"/>
                </a:lnTo>
                <a:lnTo>
                  <a:pt x="431926" y="246379"/>
                </a:lnTo>
                <a:lnTo>
                  <a:pt x="467154" y="246379"/>
                </a:lnTo>
                <a:lnTo>
                  <a:pt x="461899" y="238759"/>
                </a:lnTo>
                <a:lnTo>
                  <a:pt x="467252" y="232409"/>
                </a:lnTo>
                <a:lnTo>
                  <a:pt x="472440" y="227329"/>
                </a:lnTo>
                <a:lnTo>
                  <a:pt x="477436" y="220979"/>
                </a:lnTo>
                <a:lnTo>
                  <a:pt x="482219" y="215900"/>
                </a:lnTo>
                <a:lnTo>
                  <a:pt x="468756" y="205739"/>
                </a:lnTo>
                <a:close/>
              </a:path>
              <a:path w="1014095" h="436880">
                <a:moveTo>
                  <a:pt x="271145" y="138429"/>
                </a:moveTo>
                <a:lnTo>
                  <a:pt x="267213" y="162559"/>
                </a:lnTo>
                <a:lnTo>
                  <a:pt x="262461" y="185419"/>
                </a:lnTo>
                <a:lnTo>
                  <a:pt x="256875" y="205739"/>
                </a:lnTo>
                <a:lnTo>
                  <a:pt x="250444" y="224789"/>
                </a:lnTo>
                <a:lnTo>
                  <a:pt x="257809" y="240029"/>
                </a:lnTo>
                <a:lnTo>
                  <a:pt x="263737" y="238759"/>
                </a:lnTo>
                <a:lnTo>
                  <a:pt x="271986" y="234950"/>
                </a:lnTo>
                <a:lnTo>
                  <a:pt x="282545" y="232409"/>
                </a:lnTo>
                <a:lnTo>
                  <a:pt x="295401" y="228600"/>
                </a:lnTo>
                <a:lnTo>
                  <a:pt x="313650" y="228600"/>
                </a:lnTo>
                <a:lnTo>
                  <a:pt x="316706" y="219709"/>
                </a:lnTo>
                <a:lnTo>
                  <a:pt x="269112" y="219709"/>
                </a:lnTo>
                <a:lnTo>
                  <a:pt x="274613" y="201929"/>
                </a:lnTo>
                <a:lnTo>
                  <a:pt x="279876" y="181609"/>
                </a:lnTo>
                <a:lnTo>
                  <a:pt x="284900" y="161289"/>
                </a:lnTo>
                <a:lnTo>
                  <a:pt x="289686" y="139700"/>
                </a:lnTo>
                <a:lnTo>
                  <a:pt x="271145" y="138429"/>
                </a:lnTo>
                <a:close/>
              </a:path>
              <a:path w="1014095" h="436880">
                <a:moveTo>
                  <a:pt x="630681" y="156209"/>
                </a:moveTo>
                <a:lnTo>
                  <a:pt x="610870" y="161289"/>
                </a:lnTo>
                <a:lnTo>
                  <a:pt x="618108" y="191769"/>
                </a:lnTo>
                <a:lnTo>
                  <a:pt x="510921" y="217169"/>
                </a:lnTo>
                <a:lnTo>
                  <a:pt x="514984" y="234950"/>
                </a:lnTo>
                <a:lnTo>
                  <a:pt x="622173" y="209550"/>
                </a:lnTo>
                <a:lnTo>
                  <a:pt x="643184" y="209550"/>
                </a:lnTo>
                <a:lnTo>
                  <a:pt x="641984" y="204469"/>
                </a:lnTo>
                <a:lnTo>
                  <a:pt x="716193" y="186689"/>
                </a:lnTo>
                <a:lnTo>
                  <a:pt x="637921" y="186689"/>
                </a:lnTo>
                <a:lnTo>
                  <a:pt x="630681" y="156209"/>
                </a:lnTo>
                <a:close/>
              </a:path>
              <a:path w="1014095" h="436880">
                <a:moveTo>
                  <a:pt x="446877" y="134619"/>
                </a:moveTo>
                <a:lnTo>
                  <a:pt x="429895" y="134619"/>
                </a:lnTo>
                <a:lnTo>
                  <a:pt x="431800" y="154939"/>
                </a:lnTo>
                <a:lnTo>
                  <a:pt x="362076" y="170179"/>
                </a:lnTo>
                <a:lnTo>
                  <a:pt x="433324" y="170179"/>
                </a:lnTo>
                <a:lnTo>
                  <a:pt x="435101" y="187959"/>
                </a:lnTo>
                <a:lnTo>
                  <a:pt x="329310" y="212089"/>
                </a:lnTo>
                <a:lnTo>
                  <a:pt x="332867" y="228600"/>
                </a:lnTo>
                <a:lnTo>
                  <a:pt x="393573" y="213359"/>
                </a:lnTo>
                <a:lnTo>
                  <a:pt x="412559" y="213359"/>
                </a:lnTo>
                <a:lnTo>
                  <a:pt x="413639" y="212089"/>
                </a:lnTo>
                <a:lnTo>
                  <a:pt x="417829" y="208279"/>
                </a:lnTo>
                <a:lnTo>
                  <a:pt x="489711" y="190500"/>
                </a:lnTo>
                <a:lnTo>
                  <a:pt x="488177" y="184150"/>
                </a:lnTo>
                <a:lnTo>
                  <a:pt x="451739" y="184150"/>
                </a:lnTo>
                <a:lnTo>
                  <a:pt x="446877" y="134619"/>
                </a:lnTo>
                <a:close/>
              </a:path>
              <a:path w="1014095" h="436880">
                <a:moveTo>
                  <a:pt x="204850" y="170179"/>
                </a:moveTo>
                <a:lnTo>
                  <a:pt x="66675" y="201929"/>
                </a:lnTo>
                <a:lnTo>
                  <a:pt x="70739" y="219709"/>
                </a:lnTo>
                <a:lnTo>
                  <a:pt x="208915" y="186689"/>
                </a:lnTo>
                <a:lnTo>
                  <a:pt x="204850" y="170179"/>
                </a:lnTo>
                <a:close/>
              </a:path>
              <a:path w="1014095" h="436880">
                <a:moveTo>
                  <a:pt x="312800" y="173989"/>
                </a:moveTo>
                <a:lnTo>
                  <a:pt x="301371" y="210819"/>
                </a:lnTo>
                <a:lnTo>
                  <a:pt x="269112" y="219709"/>
                </a:lnTo>
                <a:lnTo>
                  <a:pt x="316706" y="219709"/>
                </a:lnTo>
                <a:lnTo>
                  <a:pt x="322381" y="203200"/>
                </a:lnTo>
                <a:lnTo>
                  <a:pt x="330834" y="177800"/>
                </a:lnTo>
                <a:lnTo>
                  <a:pt x="312800" y="173989"/>
                </a:lnTo>
                <a:close/>
              </a:path>
              <a:path w="1014095" h="436880">
                <a:moveTo>
                  <a:pt x="1012814" y="193039"/>
                </a:moveTo>
                <a:lnTo>
                  <a:pt x="890651" y="193039"/>
                </a:lnTo>
                <a:lnTo>
                  <a:pt x="914751" y="201929"/>
                </a:lnTo>
                <a:lnTo>
                  <a:pt x="941720" y="208279"/>
                </a:lnTo>
                <a:lnTo>
                  <a:pt x="971571" y="212089"/>
                </a:lnTo>
                <a:lnTo>
                  <a:pt x="1004316" y="213359"/>
                </a:lnTo>
                <a:lnTo>
                  <a:pt x="1006270" y="208279"/>
                </a:lnTo>
                <a:lnTo>
                  <a:pt x="1008522" y="203200"/>
                </a:lnTo>
                <a:lnTo>
                  <a:pt x="1011084" y="196850"/>
                </a:lnTo>
                <a:lnTo>
                  <a:pt x="1012814" y="193039"/>
                </a:lnTo>
                <a:close/>
              </a:path>
              <a:path w="1014095" h="436880">
                <a:moveTo>
                  <a:pt x="580630" y="114300"/>
                </a:moveTo>
                <a:lnTo>
                  <a:pt x="561212" y="114300"/>
                </a:lnTo>
                <a:lnTo>
                  <a:pt x="558115" y="134619"/>
                </a:lnTo>
                <a:lnTo>
                  <a:pt x="547671" y="154939"/>
                </a:lnTo>
                <a:lnTo>
                  <a:pt x="529869" y="172719"/>
                </a:lnTo>
                <a:lnTo>
                  <a:pt x="504698" y="190500"/>
                </a:lnTo>
                <a:lnTo>
                  <a:pt x="509650" y="194309"/>
                </a:lnTo>
                <a:lnTo>
                  <a:pt x="514984" y="199389"/>
                </a:lnTo>
                <a:lnTo>
                  <a:pt x="520446" y="205739"/>
                </a:lnTo>
                <a:lnTo>
                  <a:pt x="548663" y="184150"/>
                </a:lnTo>
                <a:lnTo>
                  <a:pt x="568166" y="160019"/>
                </a:lnTo>
                <a:lnTo>
                  <a:pt x="578953" y="135889"/>
                </a:lnTo>
                <a:lnTo>
                  <a:pt x="580630" y="114300"/>
                </a:lnTo>
                <a:close/>
              </a:path>
              <a:path w="1014095" h="436880">
                <a:moveTo>
                  <a:pt x="359664" y="118109"/>
                </a:moveTo>
                <a:lnTo>
                  <a:pt x="342646" y="121919"/>
                </a:lnTo>
                <a:lnTo>
                  <a:pt x="345948" y="190500"/>
                </a:lnTo>
                <a:lnTo>
                  <a:pt x="433324" y="170179"/>
                </a:lnTo>
                <a:lnTo>
                  <a:pt x="362076" y="170179"/>
                </a:lnTo>
                <a:lnTo>
                  <a:pt x="361060" y="151129"/>
                </a:lnTo>
                <a:lnTo>
                  <a:pt x="424600" y="135889"/>
                </a:lnTo>
                <a:lnTo>
                  <a:pt x="360299" y="135889"/>
                </a:lnTo>
                <a:lnTo>
                  <a:pt x="359664" y="118109"/>
                </a:lnTo>
                <a:close/>
              </a:path>
              <a:path w="1014095" h="436880">
                <a:moveTo>
                  <a:pt x="738504" y="163829"/>
                </a:moveTo>
                <a:lnTo>
                  <a:pt x="637921" y="186689"/>
                </a:lnTo>
                <a:lnTo>
                  <a:pt x="716193" y="186689"/>
                </a:lnTo>
                <a:lnTo>
                  <a:pt x="742696" y="180339"/>
                </a:lnTo>
                <a:lnTo>
                  <a:pt x="738504" y="163829"/>
                </a:lnTo>
                <a:close/>
              </a:path>
              <a:path w="1014095" h="436880">
                <a:moveTo>
                  <a:pt x="486028" y="175259"/>
                </a:moveTo>
                <a:lnTo>
                  <a:pt x="451739" y="184150"/>
                </a:lnTo>
                <a:lnTo>
                  <a:pt x="488177" y="184150"/>
                </a:lnTo>
                <a:lnTo>
                  <a:pt x="486028" y="175259"/>
                </a:lnTo>
                <a:close/>
              </a:path>
              <a:path w="1014095" h="436880">
                <a:moveTo>
                  <a:pt x="816355" y="76200"/>
                </a:moveTo>
                <a:lnTo>
                  <a:pt x="804116" y="97789"/>
                </a:lnTo>
                <a:lnTo>
                  <a:pt x="791019" y="116839"/>
                </a:lnTo>
                <a:lnTo>
                  <a:pt x="777065" y="135889"/>
                </a:lnTo>
                <a:lnTo>
                  <a:pt x="762253" y="153669"/>
                </a:lnTo>
                <a:lnTo>
                  <a:pt x="768476" y="157479"/>
                </a:lnTo>
                <a:lnTo>
                  <a:pt x="774319" y="161289"/>
                </a:lnTo>
                <a:lnTo>
                  <a:pt x="779526" y="166369"/>
                </a:lnTo>
                <a:lnTo>
                  <a:pt x="794196" y="147319"/>
                </a:lnTo>
                <a:lnTo>
                  <a:pt x="808307" y="127000"/>
                </a:lnTo>
                <a:lnTo>
                  <a:pt x="821870" y="106679"/>
                </a:lnTo>
                <a:lnTo>
                  <a:pt x="834898" y="85089"/>
                </a:lnTo>
                <a:lnTo>
                  <a:pt x="816355" y="76200"/>
                </a:lnTo>
                <a:close/>
              </a:path>
              <a:path w="1014095" h="436880">
                <a:moveTo>
                  <a:pt x="908684" y="95250"/>
                </a:moveTo>
                <a:lnTo>
                  <a:pt x="904521" y="116839"/>
                </a:lnTo>
                <a:lnTo>
                  <a:pt x="899096" y="135889"/>
                </a:lnTo>
                <a:lnTo>
                  <a:pt x="892432" y="152400"/>
                </a:lnTo>
                <a:lnTo>
                  <a:pt x="884554" y="166369"/>
                </a:lnTo>
                <a:lnTo>
                  <a:pt x="907360" y="166369"/>
                </a:lnTo>
                <a:lnTo>
                  <a:pt x="910738" y="160019"/>
                </a:lnTo>
                <a:lnTo>
                  <a:pt x="918225" y="140969"/>
                </a:lnTo>
                <a:lnTo>
                  <a:pt x="924403" y="120650"/>
                </a:lnTo>
                <a:lnTo>
                  <a:pt x="929258" y="99059"/>
                </a:lnTo>
                <a:lnTo>
                  <a:pt x="908684" y="95250"/>
                </a:lnTo>
                <a:close/>
              </a:path>
              <a:path w="1014095" h="436880">
                <a:moveTo>
                  <a:pt x="668513" y="92709"/>
                </a:moveTo>
                <a:lnTo>
                  <a:pt x="648207" y="92709"/>
                </a:lnTo>
                <a:lnTo>
                  <a:pt x="657605" y="133350"/>
                </a:lnTo>
                <a:lnTo>
                  <a:pt x="662703" y="146050"/>
                </a:lnTo>
                <a:lnTo>
                  <a:pt x="670575" y="154939"/>
                </a:lnTo>
                <a:lnTo>
                  <a:pt x="681233" y="158750"/>
                </a:lnTo>
                <a:lnTo>
                  <a:pt x="694690" y="157479"/>
                </a:lnTo>
                <a:lnTo>
                  <a:pt x="707008" y="154939"/>
                </a:lnTo>
                <a:lnTo>
                  <a:pt x="719486" y="149859"/>
                </a:lnTo>
                <a:lnTo>
                  <a:pt x="728344" y="143509"/>
                </a:lnTo>
                <a:lnTo>
                  <a:pt x="729841" y="140969"/>
                </a:lnTo>
                <a:lnTo>
                  <a:pt x="684529" y="140969"/>
                </a:lnTo>
                <a:lnTo>
                  <a:pt x="678942" y="137159"/>
                </a:lnTo>
                <a:lnTo>
                  <a:pt x="668513" y="92709"/>
                </a:lnTo>
                <a:close/>
              </a:path>
              <a:path w="1014095" h="436880">
                <a:moveTo>
                  <a:pt x="712851" y="90169"/>
                </a:moveTo>
                <a:lnTo>
                  <a:pt x="714113" y="99059"/>
                </a:lnTo>
                <a:lnTo>
                  <a:pt x="715279" y="110489"/>
                </a:lnTo>
                <a:lnTo>
                  <a:pt x="715637" y="114300"/>
                </a:lnTo>
                <a:lnTo>
                  <a:pt x="716152" y="129539"/>
                </a:lnTo>
                <a:lnTo>
                  <a:pt x="711453" y="134619"/>
                </a:lnTo>
                <a:lnTo>
                  <a:pt x="701675" y="137159"/>
                </a:lnTo>
                <a:lnTo>
                  <a:pt x="693293" y="139700"/>
                </a:lnTo>
                <a:lnTo>
                  <a:pt x="684529" y="140969"/>
                </a:lnTo>
                <a:lnTo>
                  <a:pt x="729841" y="140969"/>
                </a:lnTo>
                <a:lnTo>
                  <a:pt x="733583" y="134619"/>
                </a:lnTo>
                <a:lnTo>
                  <a:pt x="735202" y="123189"/>
                </a:lnTo>
                <a:lnTo>
                  <a:pt x="734992" y="116839"/>
                </a:lnTo>
                <a:lnTo>
                  <a:pt x="721741" y="91439"/>
                </a:lnTo>
                <a:lnTo>
                  <a:pt x="712851" y="90169"/>
                </a:lnTo>
                <a:close/>
              </a:path>
              <a:path w="1014095" h="436880">
                <a:moveTo>
                  <a:pt x="445007" y="115569"/>
                </a:moveTo>
                <a:lnTo>
                  <a:pt x="360299" y="135889"/>
                </a:lnTo>
                <a:lnTo>
                  <a:pt x="424600" y="135889"/>
                </a:lnTo>
                <a:lnTo>
                  <a:pt x="429895" y="134619"/>
                </a:lnTo>
                <a:lnTo>
                  <a:pt x="446877" y="134619"/>
                </a:lnTo>
                <a:lnTo>
                  <a:pt x="445007" y="115569"/>
                </a:lnTo>
                <a:close/>
              </a:path>
              <a:path w="1014095" h="436880">
                <a:moveTo>
                  <a:pt x="572643" y="64769"/>
                </a:moveTo>
                <a:lnTo>
                  <a:pt x="553339" y="68579"/>
                </a:lnTo>
                <a:lnTo>
                  <a:pt x="555033" y="76200"/>
                </a:lnTo>
                <a:lnTo>
                  <a:pt x="556513" y="83819"/>
                </a:lnTo>
                <a:lnTo>
                  <a:pt x="557803" y="90169"/>
                </a:lnTo>
                <a:lnTo>
                  <a:pt x="558926" y="96519"/>
                </a:lnTo>
                <a:lnTo>
                  <a:pt x="497712" y="110489"/>
                </a:lnTo>
                <a:lnTo>
                  <a:pt x="501776" y="128269"/>
                </a:lnTo>
                <a:lnTo>
                  <a:pt x="561212" y="114300"/>
                </a:lnTo>
                <a:lnTo>
                  <a:pt x="580630" y="114300"/>
                </a:lnTo>
                <a:lnTo>
                  <a:pt x="581025" y="109219"/>
                </a:lnTo>
                <a:lnTo>
                  <a:pt x="648207" y="92709"/>
                </a:lnTo>
                <a:lnTo>
                  <a:pt x="668513" y="92709"/>
                </a:lnTo>
                <a:lnTo>
                  <a:pt x="668215" y="91439"/>
                </a:lnTo>
                <a:lnTo>
                  <a:pt x="578357" y="91439"/>
                </a:lnTo>
                <a:lnTo>
                  <a:pt x="577215" y="85089"/>
                </a:lnTo>
                <a:lnTo>
                  <a:pt x="575881" y="78739"/>
                </a:lnTo>
                <a:lnTo>
                  <a:pt x="574357" y="72389"/>
                </a:lnTo>
                <a:lnTo>
                  <a:pt x="572643" y="64769"/>
                </a:lnTo>
                <a:close/>
              </a:path>
              <a:path w="1014095" h="436880">
                <a:moveTo>
                  <a:pt x="902970" y="54609"/>
                </a:moveTo>
                <a:lnTo>
                  <a:pt x="892555" y="71119"/>
                </a:lnTo>
                <a:lnTo>
                  <a:pt x="915937" y="82550"/>
                </a:lnTo>
                <a:lnTo>
                  <a:pt x="937498" y="93979"/>
                </a:lnTo>
                <a:lnTo>
                  <a:pt x="957224" y="105409"/>
                </a:lnTo>
                <a:lnTo>
                  <a:pt x="975105" y="115569"/>
                </a:lnTo>
                <a:lnTo>
                  <a:pt x="982472" y="102869"/>
                </a:lnTo>
                <a:lnTo>
                  <a:pt x="985901" y="96519"/>
                </a:lnTo>
                <a:lnTo>
                  <a:pt x="969281" y="87629"/>
                </a:lnTo>
                <a:lnTo>
                  <a:pt x="949912" y="77469"/>
                </a:lnTo>
                <a:lnTo>
                  <a:pt x="927804" y="67309"/>
                </a:lnTo>
                <a:lnTo>
                  <a:pt x="902970" y="54609"/>
                </a:lnTo>
                <a:close/>
              </a:path>
              <a:path w="1014095" h="436880">
                <a:moveTo>
                  <a:pt x="663448" y="71119"/>
                </a:moveTo>
                <a:lnTo>
                  <a:pt x="578357" y="91439"/>
                </a:lnTo>
                <a:lnTo>
                  <a:pt x="668215" y="91439"/>
                </a:lnTo>
                <a:lnTo>
                  <a:pt x="663448" y="71119"/>
                </a:lnTo>
                <a:close/>
              </a:path>
              <a:path w="1014095" h="436880">
                <a:moveTo>
                  <a:pt x="844042" y="0"/>
                </a:moveTo>
                <a:lnTo>
                  <a:pt x="828167" y="12700"/>
                </a:lnTo>
                <a:lnTo>
                  <a:pt x="835100" y="20319"/>
                </a:lnTo>
                <a:lnTo>
                  <a:pt x="841248" y="26669"/>
                </a:lnTo>
                <a:lnTo>
                  <a:pt x="846633" y="33019"/>
                </a:lnTo>
                <a:lnTo>
                  <a:pt x="851280" y="38100"/>
                </a:lnTo>
                <a:lnTo>
                  <a:pt x="737997" y="64769"/>
                </a:lnTo>
                <a:lnTo>
                  <a:pt x="742187" y="82550"/>
                </a:lnTo>
                <a:lnTo>
                  <a:pt x="936551" y="36829"/>
                </a:lnTo>
                <a:lnTo>
                  <a:pt x="857630" y="36829"/>
                </a:lnTo>
                <a:lnTo>
                  <a:pt x="869569" y="26669"/>
                </a:lnTo>
                <a:lnTo>
                  <a:pt x="863544" y="19050"/>
                </a:lnTo>
                <a:lnTo>
                  <a:pt x="857281" y="12700"/>
                </a:lnTo>
                <a:lnTo>
                  <a:pt x="850780" y="6350"/>
                </a:lnTo>
                <a:lnTo>
                  <a:pt x="844042" y="0"/>
                </a:lnTo>
                <a:close/>
              </a:path>
              <a:path w="1014095" h="436880">
                <a:moveTo>
                  <a:pt x="970152" y="10159"/>
                </a:moveTo>
                <a:lnTo>
                  <a:pt x="857630" y="36829"/>
                </a:lnTo>
                <a:lnTo>
                  <a:pt x="936551" y="36829"/>
                </a:lnTo>
                <a:lnTo>
                  <a:pt x="974344" y="27939"/>
                </a:lnTo>
                <a:lnTo>
                  <a:pt x="970152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79363" y="2377313"/>
            <a:ext cx="280035" cy="5854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远 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60887" y="3467163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0887" y="4076636"/>
            <a:ext cx="161925" cy="16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1887" y="3390963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1887" y="4152836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22887" y="3314763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22887" y="4152836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1087" y="3162236"/>
            <a:ext cx="161925" cy="162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61087" y="4229036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5487" y="2933636"/>
            <a:ext cx="161925" cy="162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75487" y="4305236"/>
            <a:ext cx="161925" cy="161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7487" y="2781236"/>
            <a:ext cx="161925" cy="162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37487" y="4381436"/>
            <a:ext cx="161925" cy="161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56650" y="2557526"/>
            <a:ext cx="1524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56650" y="4462398"/>
            <a:ext cx="152400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85287" y="2476563"/>
            <a:ext cx="161925" cy="161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85287" y="4457636"/>
            <a:ext cx="161925" cy="1619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9687" y="3924363"/>
            <a:ext cx="161925" cy="161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84704" y="3537711"/>
            <a:ext cx="280035" cy="10953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just">
              <a:lnSpc>
                <a:spcPts val="2010"/>
              </a:lnSpc>
              <a:spcBef>
                <a:spcPts val="4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自 体 受 精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02709" y="4358894"/>
            <a:ext cx="1118870" cy="13493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500"/>
              </a:spcBef>
            </a:pP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全 半</a:t>
            </a:r>
            <a:r>
              <a:rPr sz="2000" spc="125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堂 同 同</a:t>
            </a:r>
            <a:r>
              <a:rPr sz="2000" spc="125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、 胞 胞</a:t>
            </a:r>
            <a:r>
              <a:rPr sz="2000" spc="125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表 兄 兄</a:t>
            </a:r>
            <a:r>
              <a:rPr sz="2000" spc="125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兄 妹 妹</a:t>
            </a:r>
            <a:r>
              <a:rPr sz="2000" spc="125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94143" y="4587494"/>
            <a:ext cx="96583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05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2000" dirty="0">
                <a:solidFill>
                  <a:srgbClr val="CC3300"/>
                </a:solidFill>
                <a:latin typeface="微软雅黑" panose="020B0503020204020204" charset="-122"/>
                <a:cs typeface="微软雅黑" panose="020B0503020204020204" charset="-122"/>
              </a:rPr>
              <a:t>品	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005"/>
              </a:lnSpc>
              <a:tabLst>
                <a:tab pos="697865" algn="l"/>
              </a:tabLst>
            </a:pPr>
            <a:r>
              <a:rPr sz="2000" dirty="0">
                <a:solidFill>
                  <a:srgbClr val="CC3300"/>
                </a:solidFill>
                <a:latin typeface="微软雅黑" panose="020B0503020204020204" charset="-122"/>
                <a:cs typeface="微软雅黑" panose="020B0503020204020204" charset="-122"/>
              </a:rPr>
              <a:t>系	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205"/>
              </a:lnSpc>
              <a:tabLst>
                <a:tab pos="697865" algn="l"/>
              </a:tabLst>
            </a:pPr>
            <a:r>
              <a:rPr sz="2000" dirty="0">
                <a:solidFill>
                  <a:srgbClr val="CC3300"/>
                </a:solidFill>
                <a:latin typeface="微软雅黑" panose="020B0503020204020204" charset="-122"/>
                <a:cs typeface="微软雅黑" panose="020B0503020204020204" charset="-122"/>
              </a:rPr>
              <a:t>间	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06926" y="3738626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773"/>
                </a:lnTo>
              </a:path>
            </a:pathLst>
          </a:custGeom>
          <a:ln w="476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4787" y="3657663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14787" y="4005262"/>
            <a:ext cx="161925" cy="1619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48810" y="4282694"/>
            <a:ext cx="280035" cy="13493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500"/>
              </a:spcBef>
            </a:pP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父 女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2000"/>
              </a:lnSpc>
              <a:spcBef>
                <a:spcPts val="10"/>
              </a:spcBef>
            </a:pPr>
            <a:r>
              <a:rPr sz="2000" dirty="0">
                <a:solidFill>
                  <a:srgbClr val="FF9900"/>
                </a:solidFill>
                <a:latin typeface="微软雅黑" panose="020B0503020204020204" charset="-122"/>
                <a:cs typeface="微软雅黑" panose="020B0503020204020204" charset="-122"/>
              </a:rPr>
              <a:t>、 母 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一、近交的概念</a:t>
            </a:r>
            <a:r>
              <a:rPr lang="zh-CN" sz="2400" dirty="0">
                <a:solidFill>
                  <a:srgbClr val="404040"/>
                </a:solidFill>
              </a:rPr>
              <a:t>及效应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近交衰退的现象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b="1"/>
              <a:t>近交衰退：</a:t>
            </a:r>
            <a:r>
              <a:rPr lang="zh-CN" altLang="en-US"/>
              <a:t>有亲缘关系的亲本进行交配，可使原本是杂交繁殖的生物增加纯合性，从而提高基因的稳定性，但往往伴同出现后代减少、后代弱小或后代不育的现象.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3485515"/>
            <a:ext cx="6364605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防止近交衰退的措施</a:t>
            </a:r>
            <a:r>
              <a:rPr lang="en-US" altLang="zh-CN" sz="1600"/>
              <a:t>69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457200" indent="-457200"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sym typeface="+mn-ea"/>
              </a:rPr>
              <a:t>严格选择淘汰</a:t>
            </a:r>
          </a:p>
          <a:p>
            <a:pPr marL="457200" indent="-457200"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sym typeface="+mn-ea"/>
              </a:rPr>
              <a:t>轮换使用公畜，进行血缘更新</a:t>
            </a:r>
            <a:endParaRPr lang="zh-CN" altLang="en-US" b="1" dirty="0">
              <a:solidFill>
                <a:schemeClr val="tx1"/>
              </a:solidFill>
              <a:latin typeface="方正姚体" pitchFamily="2" charset="-122"/>
              <a:ea typeface="方正姚体" pitchFamily="2" charset="-122"/>
            </a:endParaRPr>
          </a:p>
          <a:p>
            <a:pPr marL="457200" indent="-457200"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sym typeface="+mn-ea"/>
              </a:rPr>
              <a:t>加强饲养管理</a:t>
            </a:r>
          </a:p>
          <a:p>
            <a:pPr marL="457200" indent="-457200"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保持足够的公畜，避免不必要的近交</a:t>
            </a:r>
            <a:endParaRPr lang="zh-CN" altLang="en-US" b="1" dirty="0">
              <a:solidFill>
                <a:schemeClr val="tx1"/>
              </a:solidFill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object 4"/>
          <p:cNvSpPr txBox="1"/>
          <p:nvPr/>
        </p:nvSpPr>
        <p:spPr>
          <a:xfrm>
            <a:off x="4088511" y="2807030"/>
            <a:ext cx="3410585" cy="838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b="1" spc="25" dirty="0">
                <a:solidFill>
                  <a:srgbClr val="6FAC46"/>
                </a:solidFill>
                <a:latin typeface="微软雅黑" panose="020B0503020204020204" charset="-122"/>
                <a:cs typeface="微软雅黑" panose="020B0503020204020204" charset="-122"/>
              </a:rPr>
              <a:t>谢谢观看！</a:t>
            </a:r>
            <a:endParaRPr sz="53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一、选配的概念和作用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801000" y="2590292"/>
            <a:ext cx="494665" cy="244475"/>
          </a:xfrm>
          <a:prstGeom prst="rect">
            <a:avLst/>
          </a:prstGeom>
        </p:spPr>
        <p:txBody>
          <a:bodyPr vert="vert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"/>
              </a:spcBef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5330" y="1181100"/>
          <a:ext cx="9926955" cy="346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77950">
                        <a:lnSpc>
                          <a:spcPct val="100000"/>
                        </a:lnSpc>
                      </a:pPr>
                      <a:r>
                        <a:rPr lang="zh-CN" sz="2000" b="1" dirty="0">
                          <a:solidFill>
                            <a:srgbClr val="6FAC46"/>
                          </a:solidFill>
                          <a:latin typeface="Verdana" panose="020B0604030504040204"/>
                          <a:cs typeface="Verdana" panose="020B0604030504040204"/>
                        </a:rPr>
                        <a:t>（</a:t>
                      </a:r>
                      <a:r>
                        <a:rPr lang="en-US" altLang="zh-CN" sz="2000" b="1" dirty="0">
                          <a:solidFill>
                            <a:srgbClr val="6FAC46"/>
                          </a:solidFill>
                          <a:latin typeface="Verdana" panose="020B0604030504040204"/>
                          <a:cs typeface="Verdana" panose="020B0604030504040204"/>
                        </a:rPr>
                        <a:t>1</a:t>
                      </a:r>
                      <a:r>
                        <a:rPr lang="zh-CN" sz="2000" b="1" dirty="0">
                          <a:solidFill>
                            <a:srgbClr val="6FAC46"/>
                          </a:solidFill>
                          <a:latin typeface="Verdana" panose="020B0604030504040204"/>
                          <a:cs typeface="Verdana" panose="020B0604030504040204"/>
                        </a:rPr>
                        <a:t>）</a:t>
                      </a:r>
                      <a:r>
                        <a:rPr sz="2000" b="1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、创造新的变异，为</a:t>
                      </a:r>
                      <a:r>
                        <a:rPr sz="2000" b="1" spc="-15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培</a:t>
                      </a:r>
                      <a:r>
                        <a:rPr sz="2000" b="1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育新</a:t>
                      </a:r>
                      <a:r>
                        <a:rPr sz="2000" b="1" spc="-15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2000" b="1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理想</a:t>
                      </a:r>
                      <a:r>
                        <a:rPr sz="2000" b="1" spc="-15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型</a:t>
                      </a:r>
                      <a:r>
                        <a:rPr sz="2000" b="1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创造</a:t>
                      </a:r>
                      <a:r>
                        <a:rPr sz="2000" b="1" spc="-15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条</a:t>
                      </a:r>
                      <a:r>
                        <a:rPr sz="2000" b="1" dirty="0">
                          <a:solidFill>
                            <a:srgbClr val="6FAC46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件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9085" marR="62865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通过选配可使公母畜个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体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优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良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基因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进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行重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新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组合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把优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秀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性状组 合在一起，为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培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育家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畜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新品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种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创造条件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</a:p>
                    <a:p>
                      <a:pPr marL="756285" marR="62865"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如肉用羊选育就是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引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入良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种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肉羊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如陶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赛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特、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波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德代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羊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等与小 尾寒羊及其它本地羊杂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交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 anchor="ctr"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90" y="4333875"/>
            <a:ext cx="5012055" cy="21189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12590" y="1096010"/>
            <a:ext cx="30772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8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8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、 选 配 的 作 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253" y="1440307"/>
            <a:ext cx="50806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、控制变异的方向，并加强某种变异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2552445" y="3049651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有益的变异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2103" y="3049651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强化该变异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2508" y="3049651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新的类群体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2303" y="3154933"/>
            <a:ext cx="576580" cy="200025"/>
          </a:xfrm>
          <a:custGeom>
            <a:avLst/>
            <a:gdLst/>
            <a:ahLst/>
            <a:cxnLst/>
            <a:rect l="l" t="t" r="r" b="b"/>
            <a:pathLst>
              <a:path w="576579" h="200025">
                <a:moveTo>
                  <a:pt x="476250" y="0"/>
                </a:moveTo>
                <a:lnTo>
                  <a:pt x="476250" y="50037"/>
                </a:lnTo>
                <a:lnTo>
                  <a:pt x="0" y="50037"/>
                </a:lnTo>
                <a:lnTo>
                  <a:pt x="0" y="150113"/>
                </a:lnTo>
                <a:lnTo>
                  <a:pt x="476250" y="150113"/>
                </a:lnTo>
                <a:lnTo>
                  <a:pt x="476250" y="200025"/>
                </a:lnTo>
                <a:lnTo>
                  <a:pt x="576326" y="100075"/>
                </a:lnTo>
                <a:lnTo>
                  <a:pt x="47625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6128" y="3153410"/>
            <a:ext cx="576580" cy="200025"/>
          </a:xfrm>
          <a:custGeom>
            <a:avLst/>
            <a:gdLst/>
            <a:ahLst/>
            <a:cxnLst/>
            <a:rect l="l" t="t" r="r" b="b"/>
            <a:pathLst>
              <a:path w="576579" h="200025">
                <a:moveTo>
                  <a:pt x="476250" y="0"/>
                </a:moveTo>
                <a:lnTo>
                  <a:pt x="476250" y="50037"/>
                </a:lnTo>
                <a:lnTo>
                  <a:pt x="0" y="50037"/>
                </a:lnTo>
                <a:lnTo>
                  <a:pt x="0" y="149987"/>
                </a:lnTo>
                <a:lnTo>
                  <a:pt x="476250" y="149987"/>
                </a:lnTo>
                <a:lnTo>
                  <a:pt x="476250" y="200025"/>
                </a:lnTo>
                <a:lnTo>
                  <a:pt x="576326" y="99949"/>
                </a:lnTo>
                <a:lnTo>
                  <a:pt x="47625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4951" y="5264022"/>
            <a:ext cx="2254250" cy="612140"/>
          </a:xfrm>
          <a:custGeom>
            <a:avLst/>
            <a:gdLst/>
            <a:ahLst/>
            <a:cxnLst/>
            <a:rect l="l" t="t" r="r" b="b"/>
            <a:pathLst>
              <a:path w="2254250" h="612139">
                <a:moveTo>
                  <a:pt x="2152015" y="0"/>
                </a:moveTo>
                <a:lnTo>
                  <a:pt x="101981" y="0"/>
                </a:lnTo>
                <a:lnTo>
                  <a:pt x="62257" y="8022"/>
                </a:lnTo>
                <a:lnTo>
                  <a:pt x="29845" y="29892"/>
                </a:lnTo>
                <a:lnTo>
                  <a:pt x="8004" y="62311"/>
                </a:lnTo>
                <a:lnTo>
                  <a:pt x="0" y="101980"/>
                </a:lnTo>
                <a:lnTo>
                  <a:pt x="0" y="509943"/>
                </a:lnTo>
                <a:lnTo>
                  <a:pt x="8004" y="549641"/>
                </a:lnTo>
                <a:lnTo>
                  <a:pt x="29845" y="582061"/>
                </a:lnTo>
                <a:lnTo>
                  <a:pt x="62257" y="603920"/>
                </a:lnTo>
                <a:lnTo>
                  <a:pt x="101981" y="611936"/>
                </a:lnTo>
                <a:lnTo>
                  <a:pt x="2152015" y="611936"/>
                </a:lnTo>
                <a:lnTo>
                  <a:pt x="2191684" y="603920"/>
                </a:lnTo>
                <a:lnTo>
                  <a:pt x="2224103" y="582061"/>
                </a:lnTo>
                <a:lnTo>
                  <a:pt x="2245973" y="549641"/>
                </a:lnTo>
                <a:lnTo>
                  <a:pt x="2253996" y="509943"/>
                </a:lnTo>
                <a:lnTo>
                  <a:pt x="2253996" y="101980"/>
                </a:lnTo>
                <a:lnTo>
                  <a:pt x="2245973" y="62311"/>
                </a:lnTo>
                <a:lnTo>
                  <a:pt x="2224103" y="29892"/>
                </a:lnTo>
                <a:lnTo>
                  <a:pt x="2191684" y="8022"/>
                </a:lnTo>
                <a:lnTo>
                  <a:pt x="215201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45229" y="5363667"/>
            <a:ext cx="185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地方良种黄牛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86981" y="4914391"/>
            <a:ext cx="1717675" cy="524510"/>
          </a:xfrm>
          <a:custGeom>
            <a:avLst/>
            <a:gdLst/>
            <a:ahLst/>
            <a:cxnLst/>
            <a:rect l="l" t="t" r="r" b="b"/>
            <a:pathLst>
              <a:path w="1717675" h="524510">
                <a:moveTo>
                  <a:pt x="1629918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7006"/>
                </a:lnTo>
                <a:lnTo>
                  <a:pt x="6865" y="471092"/>
                </a:lnTo>
                <a:lnTo>
                  <a:pt x="25590" y="498903"/>
                </a:lnTo>
                <a:lnTo>
                  <a:pt x="53363" y="517642"/>
                </a:lnTo>
                <a:lnTo>
                  <a:pt x="87375" y="524509"/>
                </a:lnTo>
                <a:lnTo>
                  <a:pt x="1629918" y="524509"/>
                </a:lnTo>
                <a:lnTo>
                  <a:pt x="1663930" y="517642"/>
                </a:lnTo>
                <a:lnTo>
                  <a:pt x="1691703" y="498903"/>
                </a:lnTo>
                <a:lnTo>
                  <a:pt x="1710428" y="471092"/>
                </a:lnTo>
                <a:lnTo>
                  <a:pt x="1717294" y="437006"/>
                </a:lnTo>
                <a:lnTo>
                  <a:pt x="1717294" y="87375"/>
                </a:lnTo>
                <a:lnTo>
                  <a:pt x="1710428" y="53363"/>
                </a:lnTo>
                <a:lnTo>
                  <a:pt x="1691703" y="25590"/>
                </a:lnTo>
                <a:lnTo>
                  <a:pt x="1663930" y="6865"/>
                </a:lnTo>
                <a:lnTo>
                  <a:pt x="162991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8381" y="497014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肉牛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981" y="5701119"/>
            <a:ext cx="1717675" cy="524510"/>
          </a:xfrm>
          <a:custGeom>
            <a:avLst/>
            <a:gdLst/>
            <a:ahLst/>
            <a:cxnLst/>
            <a:rect l="l" t="t" r="r" b="b"/>
            <a:pathLst>
              <a:path w="1717675" h="524510">
                <a:moveTo>
                  <a:pt x="1629918" y="0"/>
                </a:moveTo>
                <a:lnTo>
                  <a:pt x="87375" y="0"/>
                </a:lnTo>
                <a:lnTo>
                  <a:pt x="53363" y="6870"/>
                </a:lnTo>
                <a:lnTo>
                  <a:pt x="25590" y="25606"/>
                </a:lnTo>
                <a:lnTo>
                  <a:pt x="6865" y="53395"/>
                </a:lnTo>
                <a:lnTo>
                  <a:pt x="0" y="87426"/>
                </a:lnTo>
                <a:lnTo>
                  <a:pt x="0" y="437095"/>
                </a:lnTo>
                <a:lnTo>
                  <a:pt x="6865" y="471119"/>
                </a:lnTo>
                <a:lnTo>
                  <a:pt x="25590" y="498905"/>
                </a:lnTo>
                <a:lnTo>
                  <a:pt x="53363" y="517639"/>
                </a:lnTo>
                <a:lnTo>
                  <a:pt x="87375" y="524510"/>
                </a:lnTo>
                <a:lnTo>
                  <a:pt x="1629918" y="524510"/>
                </a:lnTo>
                <a:lnTo>
                  <a:pt x="1663930" y="517639"/>
                </a:lnTo>
                <a:lnTo>
                  <a:pt x="1691703" y="498905"/>
                </a:lnTo>
                <a:lnTo>
                  <a:pt x="1710428" y="471119"/>
                </a:lnTo>
                <a:lnTo>
                  <a:pt x="1717294" y="437095"/>
                </a:lnTo>
                <a:lnTo>
                  <a:pt x="1717294" y="87426"/>
                </a:lnTo>
                <a:lnTo>
                  <a:pt x="1710428" y="53395"/>
                </a:lnTo>
                <a:lnTo>
                  <a:pt x="1691703" y="25606"/>
                </a:lnTo>
                <a:lnTo>
                  <a:pt x="1663930" y="6870"/>
                </a:lnTo>
                <a:lnTo>
                  <a:pt x="162991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8381" y="575716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奶牛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5466" y="5081904"/>
            <a:ext cx="1038225" cy="459740"/>
          </a:xfrm>
          <a:custGeom>
            <a:avLst/>
            <a:gdLst/>
            <a:ahLst/>
            <a:cxnLst/>
            <a:rect l="l" t="t" r="r" b="b"/>
            <a:pathLst>
              <a:path w="1038225" h="459739">
                <a:moveTo>
                  <a:pt x="789178" y="0"/>
                </a:moveTo>
                <a:lnTo>
                  <a:pt x="810133" y="62103"/>
                </a:lnTo>
                <a:lnTo>
                  <a:pt x="0" y="335026"/>
                </a:lnTo>
                <a:lnTo>
                  <a:pt x="41910" y="459359"/>
                </a:lnTo>
                <a:lnTo>
                  <a:pt x="851915" y="186436"/>
                </a:lnTo>
                <a:lnTo>
                  <a:pt x="925747" y="186436"/>
                </a:lnTo>
                <a:lnTo>
                  <a:pt x="1038098" y="54483"/>
                </a:lnTo>
                <a:lnTo>
                  <a:pt x="789178" y="0"/>
                </a:lnTo>
                <a:close/>
              </a:path>
              <a:path w="1038225" h="459739">
                <a:moveTo>
                  <a:pt x="925747" y="186436"/>
                </a:moveTo>
                <a:lnTo>
                  <a:pt x="851915" y="186436"/>
                </a:lnTo>
                <a:lnTo>
                  <a:pt x="872871" y="248539"/>
                </a:lnTo>
                <a:lnTo>
                  <a:pt x="925747" y="18643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9309" y="5531992"/>
            <a:ext cx="1051560" cy="427990"/>
          </a:xfrm>
          <a:custGeom>
            <a:avLst/>
            <a:gdLst/>
            <a:ahLst/>
            <a:cxnLst/>
            <a:rect l="l" t="t" r="r" b="b"/>
            <a:pathLst>
              <a:path w="1051559" h="427989">
                <a:moveTo>
                  <a:pt x="36449" y="0"/>
                </a:moveTo>
                <a:lnTo>
                  <a:pt x="0" y="125996"/>
                </a:lnTo>
                <a:lnTo>
                  <a:pt x="823087" y="364731"/>
                </a:lnTo>
                <a:lnTo>
                  <a:pt x="804798" y="427697"/>
                </a:lnTo>
                <a:lnTo>
                  <a:pt x="1051179" y="362648"/>
                </a:lnTo>
                <a:lnTo>
                  <a:pt x="936253" y="238798"/>
                </a:lnTo>
                <a:lnTo>
                  <a:pt x="859536" y="238798"/>
                </a:lnTo>
                <a:lnTo>
                  <a:pt x="36449" y="0"/>
                </a:lnTo>
                <a:close/>
              </a:path>
              <a:path w="1051559" h="427989">
                <a:moveTo>
                  <a:pt x="877823" y="175831"/>
                </a:moveTo>
                <a:lnTo>
                  <a:pt x="859536" y="238798"/>
                </a:lnTo>
                <a:lnTo>
                  <a:pt x="936253" y="238798"/>
                </a:lnTo>
                <a:lnTo>
                  <a:pt x="877823" y="17583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一、选配的概念和作用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二、选种和选配的关系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37755" y="3289808"/>
            <a:ext cx="10916920" cy="1442720"/>
          </a:xfrm>
          <a:custGeom>
            <a:avLst/>
            <a:gdLst/>
            <a:ahLst/>
            <a:cxnLst/>
            <a:rect l="l" t="t" r="r" b="b"/>
            <a:pathLst>
              <a:path w="10916920" h="1442720">
                <a:moveTo>
                  <a:pt x="10195217" y="0"/>
                </a:moveTo>
                <a:lnTo>
                  <a:pt x="10195217" y="360679"/>
                </a:lnTo>
                <a:lnTo>
                  <a:pt x="0" y="360679"/>
                </a:lnTo>
                <a:lnTo>
                  <a:pt x="360654" y="721359"/>
                </a:lnTo>
                <a:lnTo>
                  <a:pt x="0" y="1082039"/>
                </a:lnTo>
                <a:lnTo>
                  <a:pt x="10195217" y="1082039"/>
                </a:lnTo>
                <a:lnTo>
                  <a:pt x="10195217" y="1442592"/>
                </a:lnTo>
                <a:lnTo>
                  <a:pt x="10916450" y="721359"/>
                </a:lnTo>
                <a:lnTo>
                  <a:pt x="10195217" y="0"/>
                </a:lnTo>
                <a:close/>
              </a:path>
            </a:pathLst>
          </a:custGeom>
          <a:solidFill>
            <a:srgbClr val="D4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540" y="2657475"/>
            <a:ext cx="310959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latin typeface="微软雅黑" panose="020B0503020204020204" charset="-122"/>
                <a:cs typeface="微软雅黑" panose="020B0503020204020204" charset="-122"/>
              </a:rPr>
              <a:t>二者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都是畜禽改良和育种的重要环节，既相互联系又相互促进。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4904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180339" y="0"/>
                </a:moveTo>
                <a:lnTo>
                  <a:pt x="132409" y="6444"/>
                </a:lnTo>
                <a:lnTo>
                  <a:pt x="89332" y="24628"/>
                </a:lnTo>
                <a:lnTo>
                  <a:pt x="52831" y="52832"/>
                </a:lnTo>
                <a:lnTo>
                  <a:pt x="24628" y="89332"/>
                </a:lnTo>
                <a:lnTo>
                  <a:pt x="6444" y="132409"/>
                </a:lnTo>
                <a:lnTo>
                  <a:pt x="0" y="180340"/>
                </a:lnTo>
                <a:lnTo>
                  <a:pt x="6444" y="228270"/>
                </a:lnTo>
                <a:lnTo>
                  <a:pt x="24628" y="271347"/>
                </a:lnTo>
                <a:lnTo>
                  <a:pt x="52832" y="307848"/>
                </a:lnTo>
                <a:lnTo>
                  <a:pt x="89332" y="336051"/>
                </a:lnTo>
                <a:lnTo>
                  <a:pt x="132409" y="354235"/>
                </a:lnTo>
                <a:lnTo>
                  <a:pt x="180339" y="360680"/>
                </a:lnTo>
                <a:lnTo>
                  <a:pt x="228270" y="354235"/>
                </a:lnTo>
                <a:lnTo>
                  <a:pt x="271347" y="336051"/>
                </a:lnTo>
                <a:lnTo>
                  <a:pt x="307847" y="307848"/>
                </a:lnTo>
                <a:lnTo>
                  <a:pt x="336051" y="271347"/>
                </a:lnTo>
                <a:lnTo>
                  <a:pt x="354235" y="228270"/>
                </a:lnTo>
                <a:lnTo>
                  <a:pt x="360679" y="180340"/>
                </a:lnTo>
                <a:lnTo>
                  <a:pt x="354235" y="132409"/>
                </a:lnTo>
                <a:lnTo>
                  <a:pt x="336051" y="89332"/>
                </a:lnTo>
                <a:lnTo>
                  <a:pt x="307847" y="52832"/>
                </a:lnTo>
                <a:lnTo>
                  <a:pt x="271347" y="24628"/>
                </a:lnTo>
                <a:lnTo>
                  <a:pt x="228270" y="6444"/>
                </a:lnTo>
                <a:lnTo>
                  <a:pt x="18033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4904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0" y="180340"/>
                </a:moveTo>
                <a:lnTo>
                  <a:pt x="6444" y="132409"/>
                </a:lnTo>
                <a:lnTo>
                  <a:pt x="24628" y="89332"/>
                </a:lnTo>
                <a:lnTo>
                  <a:pt x="52831" y="52831"/>
                </a:lnTo>
                <a:lnTo>
                  <a:pt x="89332" y="24628"/>
                </a:lnTo>
                <a:lnTo>
                  <a:pt x="132409" y="6444"/>
                </a:lnTo>
                <a:lnTo>
                  <a:pt x="180339" y="0"/>
                </a:lnTo>
                <a:lnTo>
                  <a:pt x="228270" y="6444"/>
                </a:lnTo>
                <a:lnTo>
                  <a:pt x="271347" y="24628"/>
                </a:lnTo>
                <a:lnTo>
                  <a:pt x="307847" y="52832"/>
                </a:lnTo>
                <a:lnTo>
                  <a:pt x="336051" y="89332"/>
                </a:lnTo>
                <a:lnTo>
                  <a:pt x="354235" y="132409"/>
                </a:lnTo>
                <a:lnTo>
                  <a:pt x="360679" y="180340"/>
                </a:lnTo>
                <a:lnTo>
                  <a:pt x="354235" y="228270"/>
                </a:lnTo>
                <a:lnTo>
                  <a:pt x="336051" y="271347"/>
                </a:lnTo>
                <a:lnTo>
                  <a:pt x="307847" y="307847"/>
                </a:lnTo>
                <a:lnTo>
                  <a:pt x="271347" y="336051"/>
                </a:lnTo>
                <a:lnTo>
                  <a:pt x="228270" y="354235"/>
                </a:lnTo>
                <a:lnTo>
                  <a:pt x="180339" y="360680"/>
                </a:lnTo>
                <a:lnTo>
                  <a:pt x="132409" y="354235"/>
                </a:lnTo>
                <a:lnTo>
                  <a:pt x="89332" y="336051"/>
                </a:lnTo>
                <a:lnTo>
                  <a:pt x="52832" y="307848"/>
                </a:lnTo>
                <a:lnTo>
                  <a:pt x="24628" y="271347"/>
                </a:lnTo>
                <a:lnTo>
                  <a:pt x="6444" y="228270"/>
                </a:lnTo>
                <a:lnTo>
                  <a:pt x="0" y="1803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82136" y="4547742"/>
            <a:ext cx="18542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选种是选配的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基础</a:t>
            </a:r>
          </a:p>
        </p:txBody>
      </p:sp>
      <p:sp>
        <p:nvSpPr>
          <p:cNvPr id="8" name="object 8"/>
          <p:cNvSpPr/>
          <p:nvPr/>
        </p:nvSpPr>
        <p:spPr>
          <a:xfrm>
            <a:off x="4128134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180339" y="0"/>
                </a:moveTo>
                <a:lnTo>
                  <a:pt x="132409" y="6444"/>
                </a:lnTo>
                <a:lnTo>
                  <a:pt x="89332" y="24628"/>
                </a:lnTo>
                <a:lnTo>
                  <a:pt x="52831" y="52832"/>
                </a:lnTo>
                <a:lnTo>
                  <a:pt x="24628" y="89332"/>
                </a:lnTo>
                <a:lnTo>
                  <a:pt x="6444" y="132409"/>
                </a:lnTo>
                <a:lnTo>
                  <a:pt x="0" y="180340"/>
                </a:lnTo>
                <a:lnTo>
                  <a:pt x="6444" y="228270"/>
                </a:lnTo>
                <a:lnTo>
                  <a:pt x="24628" y="271347"/>
                </a:lnTo>
                <a:lnTo>
                  <a:pt x="52831" y="307848"/>
                </a:lnTo>
                <a:lnTo>
                  <a:pt x="89332" y="336051"/>
                </a:lnTo>
                <a:lnTo>
                  <a:pt x="132409" y="354235"/>
                </a:lnTo>
                <a:lnTo>
                  <a:pt x="180339" y="360680"/>
                </a:lnTo>
                <a:lnTo>
                  <a:pt x="228314" y="354235"/>
                </a:lnTo>
                <a:lnTo>
                  <a:pt x="271403" y="336051"/>
                </a:lnTo>
                <a:lnTo>
                  <a:pt x="307895" y="307848"/>
                </a:lnTo>
                <a:lnTo>
                  <a:pt x="336079" y="271347"/>
                </a:lnTo>
                <a:lnTo>
                  <a:pt x="354244" y="228270"/>
                </a:lnTo>
                <a:lnTo>
                  <a:pt x="360679" y="180340"/>
                </a:lnTo>
                <a:lnTo>
                  <a:pt x="354244" y="132409"/>
                </a:lnTo>
                <a:lnTo>
                  <a:pt x="336079" y="89332"/>
                </a:lnTo>
                <a:lnTo>
                  <a:pt x="307895" y="52832"/>
                </a:lnTo>
                <a:lnTo>
                  <a:pt x="271403" y="24628"/>
                </a:lnTo>
                <a:lnTo>
                  <a:pt x="228314" y="6444"/>
                </a:lnTo>
                <a:lnTo>
                  <a:pt x="18033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8134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0" y="180340"/>
                </a:moveTo>
                <a:lnTo>
                  <a:pt x="6444" y="132409"/>
                </a:lnTo>
                <a:lnTo>
                  <a:pt x="24628" y="89332"/>
                </a:lnTo>
                <a:lnTo>
                  <a:pt x="52831" y="52831"/>
                </a:lnTo>
                <a:lnTo>
                  <a:pt x="89332" y="24628"/>
                </a:lnTo>
                <a:lnTo>
                  <a:pt x="132409" y="6444"/>
                </a:lnTo>
                <a:lnTo>
                  <a:pt x="180339" y="0"/>
                </a:lnTo>
                <a:lnTo>
                  <a:pt x="228314" y="6444"/>
                </a:lnTo>
                <a:lnTo>
                  <a:pt x="271403" y="24628"/>
                </a:lnTo>
                <a:lnTo>
                  <a:pt x="307895" y="52832"/>
                </a:lnTo>
                <a:lnTo>
                  <a:pt x="336079" y="89332"/>
                </a:lnTo>
                <a:lnTo>
                  <a:pt x="354244" y="132409"/>
                </a:lnTo>
                <a:lnTo>
                  <a:pt x="360679" y="180340"/>
                </a:lnTo>
                <a:lnTo>
                  <a:pt x="354244" y="228270"/>
                </a:lnTo>
                <a:lnTo>
                  <a:pt x="336079" y="271347"/>
                </a:lnTo>
                <a:lnTo>
                  <a:pt x="307895" y="307847"/>
                </a:lnTo>
                <a:lnTo>
                  <a:pt x="271403" y="336051"/>
                </a:lnTo>
                <a:lnTo>
                  <a:pt x="228314" y="354235"/>
                </a:lnTo>
                <a:lnTo>
                  <a:pt x="180339" y="360680"/>
                </a:lnTo>
                <a:lnTo>
                  <a:pt x="132409" y="354235"/>
                </a:lnTo>
                <a:lnTo>
                  <a:pt x="89332" y="336051"/>
                </a:lnTo>
                <a:lnTo>
                  <a:pt x="52831" y="307848"/>
                </a:lnTo>
                <a:lnTo>
                  <a:pt x="24628" y="271347"/>
                </a:lnTo>
                <a:lnTo>
                  <a:pt x="6444" y="228270"/>
                </a:lnTo>
                <a:lnTo>
                  <a:pt x="0" y="1803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23205" y="2657475"/>
            <a:ext cx="36461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选种的效果必须通过 合理的选配才能在后代中得到保持和提高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11493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180339" y="0"/>
                </a:moveTo>
                <a:lnTo>
                  <a:pt x="132409" y="6444"/>
                </a:lnTo>
                <a:lnTo>
                  <a:pt x="89332" y="24628"/>
                </a:lnTo>
                <a:lnTo>
                  <a:pt x="52832" y="52832"/>
                </a:lnTo>
                <a:lnTo>
                  <a:pt x="24628" y="89332"/>
                </a:lnTo>
                <a:lnTo>
                  <a:pt x="6444" y="132409"/>
                </a:lnTo>
                <a:lnTo>
                  <a:pt x="0" y="180340"/>
                </a:lnTo>
                <a:lnTo>
                  <a:pt x="6444" y="228270"/>
                </a:lnTo>
                <a:lnTo>
                  <a:pt x="24628" y="271347"/>
                </a:lnTo>
                <a:lnTo>
                  <a:pt x="52831" y="307848"/>
                </a:lnTo>
                <a:lnTo>
                  <a:pt x="89332" y="336051"/>
                </a:lnTo>
                <a:lnTo>
                  <a:pt x="132409" y="354235"/>
                </a:lnTo>
                <a:lnTo>
                  <a:pt x="180339" y="360680"/>
                </a:lnTo>
                <a:lnTo>
                  <a:pt x="228270" y="354235"/>
                </a:lnTo>
                <a:lnTo>
                  <a:pt x="271347" y="336051"/>
                </a:lnTo>
                <a:lnTo>
                  <a:pt x="307847" y="307848"/>
                </a:lnTo>
                <a:lnTo>
                  <a:pt x="336051" y="271347"/>
                </a:lnTo>
                <a:lnTo>
                  <a:pt x="354235" y="228270"/>
                </a:lnTo>
                <a:lnTo>
                  <a:pt x="360679" y="180340"/>
                </a:lnTo>
                <a:lnTo>
                  <a:pt x="354235" y="132409"/>
                </a:lnTo>
                <a:lnTo>
                  <a:pt x="336051" y="89332"/>
                </a:lnTo>
                <a:lnTo>
                  <a:pt x="307847" y="52832"/>
                </a:lnTo>
                <a:lnTo>
                  <a:pt x="271347" y="24628"/>
                </a:lnTo>
                <a:lnTo>
                  <a:pt x="228270" y="6444"/>
                </a:lnTo>
                <a:lnTo>
                  <a:pt x="18033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1493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0" y="180340"/>
                </a:moveTo>
                <a:lnTo>
                  <a:pt x="6444" y="132409"/>
                </a:lnTo>
                <a:lnTo>
                  <a:pt x="24628" y="89332"/>
                </a:lnTo>
                <a:lnTo>
                  <a:pt x="52832" y="52831"/>
                </a:lnTo>
                <a:lnTo>
                  <a:pt x="89332" y="24628"/>
                </a:lnTo>
                <a:lnTo>
                  <a:pt x="132409" y="6444"/>
                </a:lnTo>
                <a:lnTo>
                  <a:pt x="180339" y="0"/>
                </a:lnTo>
                <a:lnTo>
                  <a:pt x="228270" y="6444"/>
                </a:lnTo>
                <a:lnTo>
                  <a:pt x="271347" y="24628"/>
                </a:lnTo>
                <a:lnTo>
                  <a:pt x="307847" y="52832"/>
                </a:lnTo>
                <a:lnTo>
                  <a:pt x="336051" y="89332"/>
                </a:lnTo>
                <a:lnTo>
                  <a:pt x="354235" y="132409"/>
                </a:lnTo>
                <a:lnTo>
                  <a:pt x="360679" y="180340"/>
                </a:lnTo>
                <a:lnTo>
                  <a:pt x="354235" y="228270"/>
                </a:lnTo>
                <a:lnTo>
                  <a:pt x="336051" y="271347"/>
                </a:lnTo>
                <a:lnTo>
                  <a:pt x="307847" y="307847"/>
                </a:lnTo>
                <a:lnTo>
                  <a:pt x="271347" y="336051"/>
                </a:lnTo>
                <a:lnTo>
                  <a:pt x="228270" y="354235"/>
                </a:lnTo>
                <a:lnTo>
                  <a:pt x="180339" y="360680"/>
                </a:lnTo>
                <a:lnTo>
                  <a:pt x="132409" y="354235"/>
                </a:lnTo>
                <a:lnTo>
                  <a:pt x="89332" y="336051"/>
                </a:lnTo>
                <a:lnTo>
                  <a:pt x="52831" y="307848"/>
                </a:lnTo>
                <a:lnTo>
                  <a:pt x="24628" y="271347"/>
                </a:lnTo>
                <a:lnTo>
                  <a:pt x="6444" y="228270"/>
                </a:lnTo>
                <a:lnTo>
                  <a:pt x="0" y="1803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8270" y="4410710"/>
            <a:ext cx="3131185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选配所得的后代为进一步选种提供更加丰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富的材料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94851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180340" y="0"/>
                </a:moveTo>
                <a:lnTo>
                  <a:pt x="132365" y="6444"/>
                </a:lnTo>
                <a:lnTo>
                  <a:pt x="89276" y="24628"/>
                </a:lnTo>
                <a:lnTo>
                  <a:pt x="52784" y="52832"/>
                </a:lnTo>
                <a:lnTo>
                  <a:pt x="24600" y="89332"/>
                </a:lnTo>
                <a:lnTo>
                  <a:pt x="6435" y="132409"/>
                </a:lnTo>
                <a:lnTo>
                  <a:pt x="0" y="180340"/>
                </a:lnTo>
                <a:lnTo>
                  <a:pt x="6435" y="228270"/>
                </a:lnTo>
                <a:lnTo>
                  <a:pt x="24600" y="271347"/>
                </a:lnTo>
                <a:lnTo>
                  <a:pt x="52784" y="307848"/>
                </a:lnTo>
                <a:lnTo>
                  <a:pt x="89276" y="336051"/>
                </a:lnTo>
                <a:lnTo>
                  <a:pt x="132365" y="354235"/>
                </a:lnTo>
                <a:lnTo>
                  <a:pt x="180340" y="360680"/>
                </a:lnTo>
                <a:lnTo>
                  <a:pt x="228270" y="354235"/>
                </a:lnTo>
                <a:lnTo>
                  <a:pt x="271347" y="336051"/>
                </a:lnTo>
                <a:lnTo>
                  <a:pt x="307847" y="307848"/>
                </a:lnTo>
                <a:lnTo>
                  <a:pt x="336051" y="271347"/>
                </a:lnTo>
                <a:lnTo>
                  <a:pt x="354235" y="228270"/>
                </a:lnTo>
                <a:lnTo>
                  <a:pt x="360679" y="180340"/>
                </a:lnTo>
                <a:lnTo>
                  <a:pt x="354235" y="132409"/>
                </a:lnTo>
                <a:lnTo>
                  <a:pt x="336051" y="89332"/>
                </a:lnTo>
                <a:lnTo>
                  <a:pt x="307848" y="52832"/>
                </a:lnTo>
                <a:lnTo>
                  <a:pt x="271347" y="24628"/>
                </a:lnTo>
                <a:lnTo>
                  <a:pt x="228270" y="6444"/>
                </a:lnTo>
                <a:lnTo>
                  <a:pt x="18034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4851" y="3830828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0" y="180340"/>
                </a:moveTo>
                <a:lnTo>
                  <a:pt x="6435" y="132409"/>
                </a:lnTo>
                <a:lnTo>
                  <a:pt x="24600" y="89332"/>
                </a:lnTo>
                <a:lnTo>
                  <a:pt x="52784" y="52831"/>
                </a:lnTo>
                <a:lnTo>
                  <a:pt x="89276" y="24628"/>
                </a:lnTo>
                <a:lnTo>
                  <a:pt x="132365" y="6444"/>
                </a:lnTo>
                <a:lnTo>
                  <a:pt x="180340" y="0"/>
                </a:lnTo>
                <a:lnTo>
                  <a:pt x="228270" y="6444"/>
                </a:lnTo>
                <a:lnTo>
                  <a:pt x="271347" y="24628"/>
                </a:lnTo>
                <a:lnTo>
                  <a:pt x="307848" y="52832"/>
                </a:lnTo>
                <a:lnTo>
                  <a:pt x="336051" y="89332"/>
                </a:lnTo>
                <a:lnTo>
                  <a:pt x="354235" y="132409"/>
                </a:lnTo>
                <a:lnTo>
                  <a:pt x="360679" y="180340"/>
                </a:lnTo>
                <a:lnTo>
                  <a:pt x="354235" y="228270"/>
                </a:lnTo>
                <a:lnTo>
                  <a:pt x="336051" y="271347"/>
                </a:lnTo>
                <a:lnTo>
                  <a:pt x="307847" y="307847"/>
                </a:lnTo>
                <a:lnTo>
                  <a:pt x="271347" y="336051"/>
                </a:lnTo>
                <a:lnTo>
                  <a:pt x="228270" y="354235"/>
                </a:lnTo>
                <a:lnTo>
                  <a:pt x="180340" y="360680"/>
                </a:lnTo>
                <a:lnTo>
                  <a:pt x="132365" y="354235"/>
                </a:lnTo>
                <a:lnTo>
                  <a:pt x="89276" y="336051"/>
                </a:lnTo>
                <a:lnTo>
                  <a:pt x="52784" y="307848"/>
                </a:lnTo>
                <a:lnTo>
                  <a:pt x="24600" y="271347"/>
                </a:lnTo>
                <a:lnTo>
                  <a:pt x="6435" y="228270"/>
                </a:lnTo>
                <a:lnTo>
                  <a:pt x="0" y="1803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5298" y="4006341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4132326" y="2937002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个体选配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9752" y="2305634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品质选配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1050" y="340626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亲缘选配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7125" y="1938908"/>
            <a:ext cx="108712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同质选配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255" indent="40005">
              <a:lnSpc>
                <a:spcPct val="164000"/>
              </a:lnSpc>
              <a:spcBef>
                <a:spcPts val="52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异质选配 近交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3032" y="3806444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远交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2326" y="4453126"/>
            <a:ext cx="2772410" cy="12039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74117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纯种繁育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种群选配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72847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杂交繁育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75050" y="3176651"/>
            <a:ext cx="361950" cy="1949450"/>
          </a:xfrm>
          <a:custGeom>
            <a:avLst/>
            <a:gdLst/>
            <a:ahLst/>
            <a:cxnLst/>
            <a:rect l="l" t="t" r="r" b="b"/>
            <a:pathLst>
              <a:path w="361950" h="1949450">
                <a:moveTo>
                  <a:pt x="361950" y="1949323"/>
                </a:moveTo>
                <a:lnTo>
                  <a:pt x="291506" y="1946959"/>
                </a:lnTo>
                <a:lnTo>
                  <a:pt x="233981" y="1940512"/>
                </a:lnTo>
                <a:lnTo>
                  <a:pt x="195197" y="1930945"/>
                </a:lnTo>
                <a:lnTo>
                  <a:pt x="180975" y="1919224"/>
                </a:lnTo>
                <a:lnTo>
                  <a:pt x="180975" y="1004824"/>
                </a:lnTo>
                <a:lnTo>
                  <a:pt x="166752" y="993082"/>
                </a:lnTo>
                <a:lnTo>
                  <a:pt x="127968" y="983472"/>
                </a:lnTo>
                <a:lnTo>
                  <a:pt x="70443" y="976981"/>
                </a:lnTo>
                <a:lnTo>
                  <a:pt x="0" y="974598"/>
                </a:lnTo>
                <a:lnTo>
                  <a:pt x="70443" y="972234"/>
                </a:lnTo>
                <a:lnTo>
                  <a:pt x="127968" y="965787"/>
                </a:lnTo>
                <a:lnTo>
                  <a:pt x="166752" y="956220"/>
                </a:lnTo>
                <a:lnTo>
                  <a:pt x="180975" y="944499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9776" y="4637023"/>
            <a:ext cx="390525" cy="978535"/>
          </a:xfrm>
          <a:custGeom>
            <a:avLst/>
            <a:gdLst/>
            <a:ahLst/>
            <a:cxnLst/>
            <a:rect l="l" t="t" r="r" b="b"/>
            <a:pathLst>
              <a:path w="390525" h="978535">
                <a:moveTo>
                  <a:pt x="390525" y="977963"/>
                </a:moveTo>
                <a:lnTo>
                  <a:pt x="314463" y="975406"/>
                </a:lnTo>
                <a:lnTo>
                  <a:pt x="252380" y="968428"/>
                </a:lnTo>
                <a:lnTo>
                  <a:pt x="210538" y="958075"/>
                </a:lnTo>
                <a:lnTo>
                  <a:pt x="195199" y="945388"/>
                </a:lnTo>
                <a:lnTo>
                  <a:pt x="195199" y="521588"/>
                </a:lnTo>
                <a:lnTo>
                  <a:pt x="179861" y="508881"/>
                </a:lnTo>
                <a:lnTo>
                  <a:pt x="138033" y="498506"/>
                </a:lnTo>
                <a:lnTo>
                  <a:pt x="75987" y="491513"/>
                </a:lnTo>
                <a:lnTo>
                  <a:pt x="0" y="488950"/>
                </a:lnTo>
                <a:lnTo>
                  <a:pt x="75987" y="486406"/>
                </a:lnTo>
                <a:lnTo>
                  <a:pt x="138033" y="479456"/>
                </a:lnTo>
                <a:lnTo>
                  <a:pt x="179861" y="469126"/>
                </a:lnTo>
                <a:lnTo>
                  <a:pt x="195199" y="456438"/>
                </a:lnTo>
                <a:lnTo>
                  <a:pt x="195199" y="32638"/>
                </a:lnTo>
                <a:lnTo>
                  <a:pt x="210538" y="19931"/>
                </a:lnTo>
                <a:lnTo>
                  <a:pt x="252380" y="9556"/>
                </a:lnTo>
                <a:lnTo>
                  <a:pt x="314463" y="2563"/>
                </a:lnTo>
                <a:lnTo>
                  <a:pt x="39052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726" y="2468626"/>
            <a:ext cx="389255" cy="1266825"/>
          </a:xfrm>
          <a:custGeom>
            <a:avLst/>
            <a:gdLst/>
            <a:ahLst/>
            <a:cxnLst/>
            <a:rect l="l" t="t" r="r" b="b"/>
            <a:pathLst>
              <a:path w="389254" h="1266825">
                <a:moveTo>
                  <a:pt x="388874" y="1266825"/>
                </a:moveTo>
                <a:lnTo>
                  <a:pt x="313166" y="1264263"/>
                </a:lnTo>
                <a:lnTo>
                  <a:pt x="251364" y="1257284"/>
                </a:lnTo>
                <a:lnTo>
                  <a:pt x="209708" y="1246947"/>
                </a:lnTo>
                <a:lnTo>
                  <a:pt x="194437" y="1234313"/>
                </a:lnTo>
                <a:lnTo>
                  <a:pt x="194437" y="665734"/>
                </a:lnTo>
                <a:lnTo>
                  <a:pt x="179147" y="653119"/>
                </a:lnTo>
                <a:lnTo>
                  <a:pt x="137461" y="642826"/>
                </a:lnTo>
                <a:lnTo>
                  <a:pt x="75654" y="635890"/>
                </a:lnTo>
                <a:lnTo>
                  <a:pt x="0" y="633349"/>
                </a:lnTo>
                <a:lnTo>
                  <a:pt x="75654" y="630807"/>
                </a:lnTo>
                <a:lnTo>
                  <a:pt x="137461" y="623871"/>
                </a:lnTo>
                <a:lnTo>
                  <a:pt x="179147" y="613578"/>
                </a:lnTo>
                <a:lnTo>
                  <a:pt x="194437" y="600963"/>
                </a:lnTo>
                <a:lnTo>
                  <a:pt x="194437" y="32385"/>
                </a:lnTo>
                <a:lnTo>
                  <a:pt x="209708" y="19770"/>
                </a:lnTo>
                <a:lnTo>
                  <a:pt x="251364" y="9477"/>
                </a:lnTo>
                <a:lnTo>
                  <a:pt x="313166" y="2541"/>
                </a:lnTo>
                <a:lnTo>
                  <a:pt x="388874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5551" y="1993900"/>
            <a:ext cx="195580" cy="977900"/>
          </a:xfrm>
          <a:custGeom>
            <a:avLst/>
            <a:gdLst/>
            <a:ahLst/>
            <a:cxnLst/>
            <a:rect l="l" t="t" r="r" b="b"/>
            <a:pathLst>
              <a:path w="195579" h="977900">
                <a:moveTo>
                  <a:pt x="195199" y="977900"/>
                </a:moveTo>
                <a:lnTo>
                  <a:pt x="157168" y="976628"/>
                </a:lnTo>
                <a:lnTo>
                  <a:pt x="126126" y="973153"/>
                </a:lnTo>
                <a:lnTo>
                  <a:pt x="105205" y="967988"/>
                </a:lnTo>
                <a:lnTo>
                  <a:pt x="97535" y="961644"/>
                </a:lnTo>
                <a:lnTo>
                  <a:pt x="97535" y="505205"/>
                </a:lnTo>
                <a:lnTo>
                  <a:pt x="89868" y="498861"/>
                </a:lnTo>
                <a:lnTo>
                  <a:pt x="68960" y="493696"/>
                </a:lnTo>
                <a:lnTo>
                  <a:pt x="37957" y="490221"/>
                </a:lnTo>
                <a:lnTo>
                  <a:pt x="0" y="488950"/>
                </a:lnTo>
                <a:lnTo>
                  <a:pt x="37957" y="487678"/>
                </a:lnTo>
                <a:lnTo>
                  <a:pt x="68960" y="484203"/>
                </a:lnTo>
                <a:lnTo>
                  <a:pt x="89868" y="479038"/>
                </a:lnTo>
                <a:lnTo>
                  <a:pt x="97535" y="472694"/>
                </a:lnTo>
                <a:lnTo>
                  <a:pt x="97535" y="16255"/>
                </a:lnTo>
                <a:lnTo>
                  <a:pt x="105205" y="9911"/>
                </a:lnTo>
                <a:lnTo>
                  <a:pt x="126126" y="4746"/>
                </a:lnTo>
                <a:lnTo>
                  <a:pt x="157168" y="1271"/>
                </a:lnTo>
                <a:lnTo>
                  <a:pt x="195199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0476" y="3105150"/>
            <a:ext cx="193675" cy="977900"/>
          </a:xfrm>
          <a:custGeom>
            <a:avLst/>
            <a:gdLst/>
            <a:ahLst/>
            <a:cxnLst/>
            <a:rect l="l" t="t" r="r" b="b"/>
            <a:pathLst>
              <a:path w="193675" h="977900">
                <a:moveTo>
                  <a:pt x="193675" y="977900"/>
                </a:moveTo>
                <a:lnTo>
                  <a:pt x="155924" y="976630"/>
                </a:lnTo>
                <a:lnTo>
                  <a:pt x="125126" y="973169"/>
                </a:lnTo>
                <a:lnTo>
                  <a:pt x="104378" y="968041"/>
                </a:lnTo>
                <a:lnTo>
                  <a:pt x="96774" y="961770"/>
                </a:lnTo>
                <a:lnTo>
                  <a:pt x="96774" y="505079"/>
                </a:lnTo>
                <a:lnTo>
                  <a:pt x="89171" y="498808"/>
                </a:lnTo>
                <a:lnTo>
                  <a:pt x="68437" y="493680"/>
                </a:lnTo>
                <a:lnTo>
                  <a:pt x="37677" y="490219"/>
                </a:lnTo>
                <a:lnTo>
                  <a:pt x="0" y="488950"/>
                </a:lnTo>
                <a:lnTo>
                  <a:pt x="37677" y="487679"/>
                </a:lnTo>
                <a:lnTo>
                  <a:pt x="68437" y="484219"/>
                </a:lnTo>
                <a:lnTo>
                  <a:pt x="89171" y="479091"/>
                </a:lnTo>
                <a:lnTo>
                  <a:pt x="96774" y="472821"/>
                </a:lnTo>
                <a:lnTo>
                  <a:pt x="96774" y="16128"/>
                </a:lnTo>
                <a:lnTo>
                  <a:pt x="104378" y="9858"/>
                </a:lnTo>
                <a:lnTo>
                  <a:pt x="125126" y="4730"/>
                </a:lnTo>
                <a:lnTo>
                  <a:pt x="155924" y="1270"/>
                </a:lnTo>
                <a:lnTo>
                  <a:pt x="193675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三、选配的种类</a:t>
            </a:r>
            <a:endParaRPr sz="2400"/>
          </a:p>
        </p:txBody>
      </p:sp>
      <p:sp>
        <p:nvSpPr>
          <p:cNvPr id="15" name="文本框 14"/>
          <p:cNvSpPr txBox="1"/>
          <p:nvPr/>
        </p:nvSpPr>
        <p:spPr>
          <a:xfrm>
            <a:off x="5730875" y="4877435"/>
            <a:ext cx="1203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品系繁育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458822"/>
            <a:ext cx="59436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2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20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/4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4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3587496"/>
            <a:ext cx="6115050" cy="0"/>
          </a:xfrm>
          <a:custGeom>
            <a:avLst/>
            <a:gdLst/>
            <a:ahLst/>
            <a:cxnLst/>
            <a:rect l="l" t="t" r="r" b="b"/>
            <a:pathLst>
              <a:path w="6115050">
                <a:moveTo>
                  <a:pt x="0" y="0"/>
                </a:moveTo>
                <a:lnTo>
                  <a:pt x="611505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3600" y="3676396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40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6175" y="2870835"/>
            <a:ext cx="2620010" cy="318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9425" y="409893"/>
            <a:ext cx="9468485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0">
              <a:lnSpc>
                <a:spcPct val="100000"/>
              </a:lnSpc>
              <a:spcBef>
                <a:spcPts val="100"/>
              </a:spcBef>
            </a:pPr>
            <a:r>
              <a:rPr lang="en-US" sz="29850" b="0" i="1" spc="-240" baseline="-13000" dirty="0">
                <a:latin typeface="Arial" panose="020B0604020202020204"/>
                <a:cs typeface="Arial" panose="020B0604020202020204"/>
              </a:rPr>
              <a:t>4</a:t>
            </a:r>
            <a:r>
              <a:rPr sz="3600" dirty="0"/>
              <a:t>遵守选配原则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1381" y="2440685"/>
            <a:ext cx="5847335" cy="432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5834634" y="3584905"/>
            <a:ext cx="180911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latin typeface="微软雅黑" panose="020B0503020204020204" charset="-122"/>
                <a:cs typeface="微软雅黑" panose="020B0503020204020204" charset="-122"/>
              </a:rPr>
              <a:t>确立育种目标。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90" y="4866005"/>
            <a:ext cx="350901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综合考虑相配个体的品 质、亲缘关系及个体所 属种群特性及其影响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一、遵守选配原则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475990" y="1298193"/>
            <a:ext cx="483997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EC7C3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80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800" spc="-5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明确目标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ac63907-ca7b-4392-9985-300b6d25ea66}"/>
  <p:tag name="TABLE_ENDDRAG_ORIGIN_RECT" val="781*272"/>
  <p:tag name="TABLE_ENDDRAG_RECT" val="57*93*781*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31df13-e083-427f-b897-9493e037d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76c11b-036f-4c21-a9b2-629654cbfed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1cbe00-cd27-4b8e-95f6-cc121905dfb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778</Words>
  <Application>Microsoft Office PowerPoint</Application>
  <PresentationFormat>宽屏</PresentationFormat>
  <Paragraphs>249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等线</vt:lpstr>
      <vt:lpstr>等线 Light</vt:lpstr>
      <vt:lpstr>方正姚体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主题​​</vt:lpstr>
      <vt:lpstr>项目二 选配</vt:lpstr>
      <vt:lpstr>一、选配的概念和作用</vt:lpstr>
      <vt:lpstr>一、选配的概念和作用</vt:lpstr>
      <vt:lpstr>一、选配的概念和作用</vt:lpstr>
      <vt:lpstr>一、选配的概念和作用</vt:lpstr>
      <vt:lpstr>二、选种和选配的关系</vt:lpstr>
      <vt:lpstr>三、选配的种类</vt:lpstr>
      <vt:lpstr>4遵守选配原则</vt:lpstr>
      <vt:lpstr>一、遵守选配原则</vt:lpstr>
      <vt:lpstr>一、遵守选配原则</vt:lpstr>
      <vt:lpstr>3、相同或相反缺点的公母畜不能配种</vt:lpstr>
      <vt:lpstr>一、遵守选配原则</vt:lpstr>
      <vt:lpstr>PowerPoint 演示文稿</vt:lpstr>
      <vt:lpstr>四、小结</vt:lpstr>
      <vt:lpstr>选配的种类</vt:lpstr>
      <vt:lpstr>PowerPoint 演示文稿</vt:lpstr>
      <vt:lpstr>目 录/Contents</vt:lpstr>
      <vt:lpstr>1、同质选配的概念和作用</vt:lpstr>
      <vt:lpstr>一、同质选配</vt:lpstr>
      <vt:lpstr>一、同质选配</vt:lpstr>
      <vt:lpstr>一、同质选配</vt:lpstr>
      <vt:lpstr>二、异质选配</vt:lpstr>
      <vt:lpstr>二、异质选配</vt:lpstr>
      <vt:lpstr>二、异质选配</vt:lpstr>
      <vt:lpstr>二、异质选配</vt:lpstr>
      <vt:lpstr>二、异质选配</vt:lpstr>
      <vt:lpstr>二、异质选配</vt:lpstr>
      <vt:lpstr>二、异质选配</vt:lpstr>
      <vt:lpstr>二、异质选配</vt:lpstr>
      <vt:lpstr>三、小结</vt:lpstr>
      <vt:lpstr>选配的种类</vt:lpstr>
      <vt:lpstr>亲缘交配</vt:lpstr>
      <vt:lpstr>一、近交的概念及效应</vt:lpstr>
      <vt:lpstr>一、近交的概念及效应</vt:lpstr>
      <vt:lpstr>近交衰退的现象</vt:lpstr>
      <vt:lpstr>防止近交衰退的措施69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舒锐</dc:creator>
  <cp:lastModifiedBy>李 玉丹</cp:lastModifiedBy>
  <cp:revision>39</cp:revision>
  <dcterms:created xsi:type="dcterms:W3CDTF">2020-02-15T05:55:00Z</dcterms:created>
  <dcterms:modified xsi:type="dcterms:W3CDTF">2021-02-07T14:44:17Z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2020-02-08T00:00:00Z</vt:filetime>
  </property>
  <property fmtid="{D5CDD505-2E9C-101B-9397-08002B2CF9AE}" pid="5" name="KSOProductBuildVer">
    <vt:lpwstr>2052-11.1.0.10132</vt:lpwstr>
  </property>
</Properties>
</file>