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21" r:id="rId3"/>
    <p:sldId id="322" r:id="rId4"/>
    <p:sldId id="323" r:id="rId5"/>
    <p:sldId id="324" r:id="rId6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3AC119CF-B398-4A50-86EC-1C1CF136C2B2}">
          <p14:sldIdLst/>
        </p14:section>
        <p14:section name="默认节" id="{222DAA06-902A-4138-8139-ED881DC1959A}">
          <p14:sldIdLst>
            <p14:sldId id="321"/>
            <p14:sldId id="322"/>
            <p14:sldId id="323"/>
            <p14:sldId id="324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李 玉丹" initials="李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11D1"/>
    <a:srgbClr val="81119F"/>
    <a:srgbClr val="C02B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030" autoAdjust="0"/>
  </p:normalViewPr>
  <p:slideViewPr>
    <p:cSldViewPr snapToGrid="0">
      <p:cViewPr varScale="1">
        <p:scale>
          <a:sx n="38" d="100"/>
          <a:sy n="38" d="100"/>
        </p:scale>
        <p:origin x="72" y="6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9B1B1-D084-40F3-A8CC-6C808683DC6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1B2CA-97E2-417C-BA7A-89DEDF11C55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0394-109B-444A-88AE-4CEFFED04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11B37-4316-4BB0-B8CE-E2E085AA07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0394-109B-444A-88AE-4CEFFED04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11B37-4316-4BB0-B8CE-E2E085AA07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0.png"/><Relationship Id="rId8" Type="http://schemas.openxmlformats.org/officeDocument/2006/relationships/image" Target="../media/image9.png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2" Type="http://schemas.openxmlformats.org/officeDocument/2006/relationships/slideLayout" Target="../slideLayouts/slideLayout2.xml"/><Relationship Id="rId11" Type="http://schemas.openxmlformats.org/officeDocument/2006/relationships/image" Target="../media/image12.png"/><Relationship Id="rId10" Type="http://schemas.openxmlformats.org/officeDocument/2006/relationships/image" Target="../media/image11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21.png"/><Relationship Id="rId8" Type="http://schemas.openxmlformats.org/officeDocument/2006/relationships/image" Target="../media/image20.png"/><Relationship Id="rId7" Type="http://schemas.openxmlformats.org/officeDocument/2006/relationships/image" Target="../media/image19.png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5" Type="http://schemas.openxmlformats.org/officeDocument/2006/relationships/slideLayout" Target="../slideLayouts/slideLayout2.xml"/><Relationship Id="rId14" Type="http://schemas.openxmlformats.org/officeDocument/2006/relationships/image" Target="../media/image26.jpeg"/><Relationship Id="rId13" Type="http://schemas.openxmlformats.org/officeDocument/2006/relationships/image" Target="../media/image25.png"/><Relationship Id="rId12" Type="http://schemas.openxmlformats.org/officeDocument/2006/relationships/image" Target="../media/image24.png"/><Relationship Id="rId11" Type="http://schemas.openxmlformats.org/officeDocument/2006/relationships/image" Target="../media/image23.png"/><Relationship Id="rId10" Type="http://schemas.openxmlformats.org/officeDocument/2006/relationships/image" Target="../media/image22.png"/><Relationship Id="rId1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20.png"/><Relationship Id="rId8" Type="http://schemas.openxmlformats.org/officeDocument/2006/relationships/image" Target="../media/image19.png"/><Relationship Id="rId7" Type="http://schemas.openxmlformats.org/officeDocument/2006/relationships/image" Target="../media/image18.png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27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6" Type="http://schemas.openxmlformats.org/officeDocument/2006/relationships/slideLayout" Target="../slideLayouts/slideLayout2.xml"/><Relationship Id="rId15" Type="http://schemas.openxmlformats.org/officeDocument/2006/relationships/image" Target="../media/image28.png"/><Relationship Id="rId14" Type="http://schemas.openxmlformats.org/officeDocument/2006/relationships/image" Target="../media/image25.png"/><Relationship Id="rId13" Type="http://schemas.openxmlformats.org/officeDocument/2006/relationships/image" Target="../media/image24.png"/><Relationship Id="rId12" Type="http://schemas.openxmlformats.org/officeDocument/2006/relationships/image" Target="../media/image23.png"/><Relationship Id="rId11" Type="http://schemas.openxmlformats.org/officeDocument/2006/relationships/image" Target="../media/image22.png"/><Relationship Id="rId10" Type="http://schemas.openxmlformats.org/officeDocument/2006/relationships/image" Target="../media/image21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36.png"/><Relationship Id="rId8" Type="http://schemas.openxmlformats.org/officeDocument/2006/relationships/image" Target="../media/image35.png"/><Relationship Id="rId7" Type="http://schemas.openxmlformats.org/officeDocument/2006/relationships/image" Target="../media/image34.png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3" Type="http://schemas.openxmlformats.org/officeDocument/2006/relationships/image" Target="../media/image30.png"/><Relationship Id="rId24" Type="http://schemas.openxmlformats.org/officeDocument/2006/relationships/slideLayout" Target="../slideLayouts/slideLayout2.xml"/><Relationship Id="rId23" Type="http://schemas.openxmlformats.org/officeDocument/2006/relationships/image" Target="../media/image50.jpeg"/><Relationship Id="rId22" Type="http://schemas.openxmlformats.org/officeDocument/2006/relationships/image" Target="../media/image49.png"/><Relationship Id="rId21" Type="http://schemas.openxmlformats.org/officeDocument/2006/relationships/image" Target="../media/image48.jpeg"/><Relationship Id="rId20" Type="http://schemas.openxmlformats.org/officeDocument/2006/relationships/image" Target="../media/image47.png"/><Relationship Id="rId2" Type="http://schemas.openxmlformats.org/officeDocument/2006/relationships/image" Target="../media/image29.png"/><Relationship Id="rId19" Type="http://schemas.openxmlformats.org/officeDocument/2006/relationships/image" Target="../media/image46.jpeg"/><Relationship Id="rId18" Type="http://schemas.openxmlformats.org/officeDocument/2006/relationships/image" Target="../media/image45.png"/><Relationship Id="rId17" Type="http://schemas.openxmlformats.org/officeDocument/2006/relationships/image" Target="../media/image44.jpeg"/><Relationship Id="rId16" Type="http://schemas.openxmlformats.org/officeDocument/2006/relationships/image" Target="../media/image43.png"/><Relationship Id="rId15" Type="http://schemas.openxmlformats.org/officeDocument/2006/relationships/image" Target="../media/image42.jpeg"/><Relationship Id="rId14" Type="http://schemas.openxmlformats.org/officeDocument/2006/relationships/image" Target="../media/image41.png"/><Relationship Id="rId13" Type="http://schemas.openxmlformats.org/officeDocument/2006/relationships/image" Target="../media/image40.jpeg"/><Relationship Id="rId12" Type="http://schemas.openxmlformats.org/officeDocument/2006/relationships/image" Target="../media/image39.png"/><Relationship Id="rId11" Type="http://schemas.openxmlformats.org/officeDocument/2006/relationships/image" Target="../media/image38.png"/><Relationship Id="rId10" Type="http://schemas.openxmlformats.org/officeDocument/2006/relationships/image" Target="../media/image37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1752" y="64007"/>
            <a:ext cx="10289286" cy="79324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5400675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olidFill>
                  <a:schemeClr val="tx1"/>
                </a:solidFill>
                <a:sym typeface="+mn-ea"/>
              </a:rPr>
              <a:t>六</a:t>
            </a:r>
            <a:r>
              <a:rPr sz="3600" spc="-10" dirty="0">
                <a:solidFill>
                  <a:schemeClr val="tx1"/>
                </a:solidFill>
                <a:sym typeface="+mn-ea"/>
              </a:rPr>
              <a:t>、分娩过程</a:t>
            </a:r>
            <a:endParaRPr sz="3600" spc="-1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45614" y="1075182"/>
            <a:ext cx="7705725" cy="1533525"/>
          </a:xfrm>
          <a:custGeom>
            <a:avLst/>
            <a:gdLst/>
            <a:ahLst/>
            <a:cxnLst/>
            <a:rect l="l" t="t" r="r" b="b"/>
            <a:pathLst>
              <a:path w="7705725" h="1533525">
                <a:moveTo>
                  <a:pt x="7449819" y="0"/>
                </a:moveTo>
                <a:lnTo>
                  <a:pt x="255524" y="0"/>
                </a:lnTo>
                <a:lnTo>
                  <a:pt x="209599" y="4117"/>
                </a:lnTo>
                <a:lnTo>
                  <a:pt x="166373" y="15989"/>
                </a:lnTo>
                <a:lnTo>
                  <a:pt x="126567" y="34892"/>
                </a:lnTo>
                <a:lnTo>
                  <a:pt x="90903" y="60104"/>
                </a:lnTo>
                <a:lnTo>
                  <a:pt x="60104" y="90903"/>
                </a:lnTo>
                <a:lnTo>
                  <a:pt x="34892" y="126567"/>
                </a:lnTo>
                <a:lnTo>
                  <a:pt x="15989" y="166373"/>
                </a:lnTo>
                <a:lnTo>
                  <a:pt x="4117" y="209599"/>
                </a:lnTo>
                <a:lnTo>
                  <a:pt x="0" y="255523"/>
                </a:lnTo>
                <a:lnTo>
                  <a:pt x="0" y="1277619"/>
                </a:lnTo>
                <a:lnTo>
                  <a:pt x="4117" y="1323544"/>
                </a:lnTo>
                <a:lnTo>
                  <a:pt x="15989" y="1366770"/>
                </a:lnTo>
                <a:lnTo>
                  <a:pt x="34892" y="1406576"/>
                </a:lnTo>
                <a:lnTo>
                  <a:pt x="60104" y="1442240"/>
                </a:lnTo>
                <a:lnTo>
                  <a:pt x="90903" y="1473039"/>
                </a:lnTo>
                <a:lnTo>
                  <a:pt x="126567" y="1498251"/>
                </a:lnTo>
                <a:lnTo>
                  <a:pt x="166373" y="1517154"/>
                </a:lnTo>
                <a:lnTo>
                  <a:pt x="209599" y="1529026"/>
                </a:lnTo>
                <a:lnTo>
                  <a:pt x="255524" y="1533143"/>
                </a:lnTo>
                <a:lnTo>
                  <a:pt x="7449819" y="1533143"/>
                </a:lnTo>
                <a:lnTo>
                  <a:pt x="7495744" y="1529026"/>
                </a:lnTo>
                <a:lnTo>
                  <a:pt x="7538970" y="1517154"/>
                </a:lnTo>
                <a:lnTo>
                  <a:pt x="7578776" y="1498251"/>
                </a:lnTo>
                <a:lnTo>
                  <a:pt x="7614440" y="1473039"/>
                </a:lnTo>
                <a:lnTo>
                  <a:pt x="7645239" y="1442240"/>
                </a:lnTo>
                <a:lnTo>
                  <a:pt x="7670451" y="1406576"/>
                </a:lnTo>
                <a:lnTo>
                  <a:pt x="7689354" y="1366770"/>
                </a:lnTo>
                <a:lnTo>
                  <a:pt x="7701226" y="1323544"/>
                </a:lnTo>
                <a:lnTo>
                  <a:pt x="7705344" y="1277619"/>
                </a:lnTo>
                <a:lnTo>
                  <a:pt x="7705344" y="255523"/>
                </a:lnTo>
                <a:lnTo>
                  <a:pt x="7701226" y="209599"/>
                </a:lnTo>
                <a:lnTo>
                  <a:pt x="7689354" y="166373"/>
                </a:lnTo>
                <a:lnTo>
                  <a:pt x="7670451" y="126567"/>
                </a:lnTo>
                <a:lnTo>
                  <a:pt x="7645239" y="90903"/>
                </a:lnTo>
                <a:lnTo>
                  <a:pt x="7614440" y="60104"/>
                </a:lnTo>
                <a:lnTo>
                  <a:pt x="7578776" y="34892"/>
                </a:lnTo>
                <a:lnTo>
                  <a:pt x="7538970" y="15989"/>
                </a:lnTo>
                <a:lnTo>
                  <a:pt x="7495744" y="4117"/>
                </a:lnTo>
                <a:lnTo>
                  <a:pt x="74498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45614" y="1075182"/>
            <a:ext cx="7705725" cy="1533525"/>
          </a:xfrm>
          <a:custGeom>
            <a:avLst/>
            <a:gdLst/>
            <a:ahLst/>
            <a:cxnLst/>
            <a:rect l="l" t="t" r="r" b="b"/>
            <a:pathLst>
              <a:path w="7705725" h="1533525">
                <a:moveTo>
                  <a:pt x="0" y="255523"/>
                </a:moveTo>
                <a:lnTo>
                  <a:pt x="4117" y="209599"/>
                </a:lnTo>
                <a:lnTo>
                  <a:pt x="15989" y="166373"/>
                </a:lnTo>
                <a:lnTo>
                  <a:pt x="34892" y="126567"/>
                </a:lnTo>
                <a:lnTo>
                  <a:pt x="60104" y="90903"/>
                </a:lnTo>
                <a:lnTo>
                  <a:pt x="90903" y="60104"/>
                </a:lnTo>
                <a:lnTo>
                  <a:pt x="126567" y="34892"/>
                </a:lnTo>
                <a:lnTo>
                  <a:pt x="166373" y="15989"/>
                </a:lnTo>
                <a:lnTo>
                  <a:pt x="209599" y="4117"/>
                </a:lnTo>
                <a:lnTo>
                  <a:pt x="255524" y="0"/>
                </a:lnTo>
                <a:lnTo>
                  <a:pt x="7449819" y="0"/>
                </a:lnTo>
                <a:lnTo>
                  <a:pt x="7495744" y="4117"/>
                </a:lnTo>
                <a:lnTo>
                  <a:pt x="7538970" y="15989"/>
                </a:lnTo>
                <a:lnTo>
                  <a:pt x="7578776" y="34892"/>
                </a:lnTo>
                <a:lnTo>
                  <a:pt x="7614440" y="60104"/>
                </a:lnTo>
                <a:lnTo>
                  <a:pt x="7645239" y="90903"/>
                </a:lnTo>
                <a:lnTo>
                  <a:pt x="7670451" y="126567"/>
                </a:lnTo>
                <a:lnTo>
                  <a:pt x="7689354" y="166373"/>
                </a:lnTo>
                <a:lnTo>
                  <a:pt x="7701226" y="209599"/>
                </a:lnTo>
                <a:lnTo>
                  <a:pt x="7705344" y="255523"/>
                </a:lnTo>
                <a:lnTo>
                  <a:pt x="7705344" y="1277619"/>
                </a:lnTo>
                <a:lnTo>
                  <a:pt x="7701226" y="1323544"/>
                </a:lnTo>
                <a:lnTo>
                  <a:pt x="7689354" y="1366770"/>
                </a:lnTo>
                <a:lnTo>
                  <a:pt x="7670451" y="1406576"/>
                </a:lnTo>
                <a:lnTo>
                  <a:pt x="7645239" y="1442240"/>
                </a:lnTo>
                <a:lnTo>
                  <a:pt x="7614440" y="1473039"/>
                </a:lnTo>
                <a:lnTo>
                  <a:pt x="7578776" y="1498251"/>
                </a:lnTo>
                <a:lnTo>
                  <a:pt x="7538970" y="1517154"/>
                </a:lnTo>
                <a:lnTo>
                  <a:pt x="7495744" y="1529026"/>
                </a:lnTo>
                <a:lnTo>
                  <a:pt x="7449819" y="1533143"/>
                </a:lnTo>
                <a:lnTo>
                  <a:pt x="255524" y="1533143"/>
                </a:lnTo>
                <a:lnTo>
                  <a:pt x="209599" y="1529026"/>
                </a:lnTo>
                <a:lnTo>
                  <a:pt x="166373" y="1517154"/>
                </a:lnTo>
                <a:lnTo>
                  <a:pt x="126567" y="1498251"/>
                </a:lnTo>
                <a:lnTo>
                  <a:pt x="90903" y="1473039"/>
                </a:lnTo>
                <a:lnTo>
                  <a:pt x="60104" y="1442240"/>
                </a:lnTo>
                <a:lnTo>
                  <a:pt x="34892" y="1406576"/>
                </a:lnTo>
                <a:lnTo>
                  <a:pt x="15989" y="1366770"/>
                </a:lnTo>
                <a:lnTo>
                  <a:pt x="4117" y="1323544"/>
                </a:lnTo>
                <a:lnTo>
                  <a:pt x="0" y="1277619"/>
                </a:lnTo>
                <a:lnTo>
                  <a:pt x="0" y="255523"/>
                </a:lnTo>
                <a:close/>
              </a:path>
            </a:pathLst>
          </a:custGeom>
          <a:ln w="19812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398522" y="1093749"/>
            <a:ext cx="7129780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分娩过程</a:t>
            </a:r>
            <a:r>
              <a:rPr sz="2800" spc="-5" dirty="0">
                <a:latin typeface="宋体" panose="02010600030101010101" pitchFamily="2" charset="-122"/>
                <a:cs typeface="宋体" panose="02010600030101010101" pitchFamily="2" charset="-122"/>
              </a:rPr>
              <a:t>是从子宫肌和腹肌出现阵</a:t>
            </a:r>
            <a:r>
              <a:rPr sz="2800" dirty="0">
                <a:latin typeface="宋体" panose="02010600030101010101" pitchFamily="2" charset="-122"/>
                <a:cs typeface="宋体" panose="02010600030101010101" pitchFamily="2" charset="-122"/>
              </a:rPr>
              <a:t>缩</a:t>
            </a:r>
            <a:r>
              <a:rPr sz="2800" spc="-5" dirty="0">
                <a:latin typeface="宋体" panose="02010600030101010101" pitchFamily="2" charset="-122"/>
                <a:cs typeface="宋体" panose="02010600030101010101" pitchFamily="2" charset="-122"/>
              </a:rPr>
              <a:t>开始</a:t>
            </a:r>
            <a:r>
              <a:rPr sz="280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800" spc="-5" dirty="0">
                <a:latin typeface="宋体" panose="02010600030101010101" pitchFamily="2" charset="-122"/>
                <a:cs typeface="宋体" panose="02010600030101010101" pitchFamily="2" charset="-122"/>
              </a:rPr>
              <a:t>至 胎儿及其附属物排出为止</a:t>
            </a:r>
            <a:endParaRPr sz="28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34083" y="3497579"/>
            <a:ext cx="2746248" cy="14965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417319" y="3782580"/>
            <a:ext cx="2778252" cy="10317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93519" y="3537203"/>
            <a:ext cx="2631947" cy="13837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727073" y="3971290"/>
            <a:ext cx="21653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子宫颈开口期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297679" y="3902938"/>
            <a:ext cx="603542" cy="6858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357115" y="3942588"/>
            <a:ext cx="489204" cy="5730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989576" y="3497579"/>
            <a:ext cx="2421635" cy="14965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989576" y="3782580"/>
            <a:ext cx="2421635" cy="103173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049011" y="3537203"/>
            <a:ext cx="2307336" cy="138379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298440" y="3971290"/>
            <a:ext cx="18084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胎儿产出期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27035" y="3902938"/>
            <a:ext cx="603542" cy="6858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586471" y="3942588"/>
            <a:ext cx="489203" cy="57302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218931" y="3497579"/>
            <a:ext cx="2421635" cy="14965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218931" y="3782580"/>
            <a:ext cx="2421635" cy="103173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278368" y="3537203"/>
            <a:ext cx="2307335" cy="138379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8529066" y="3971290"/>
            <a:ext cx="18072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胎衣排出</a:t>
            </a:r>
            <a:r>
              <a:rPr sz="28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期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1752" y="64007"/>
            <a:ext cx="10289286" cy="2901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endParaRPr sz="3600" b="1" kern="0" spc="-10" dirty="0">
              <a:latin typeface="微软雅黑" panose="020B0503020204020204" charset="-122"/>
              <a:ea typeface="+mj-ea"/>
              <a:cs typeface="微软雅黑" panose="020B0503020204020204" charset="-122"/>
              <a:sym typeface="+mn-e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5271135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ym typeface="+mn-ea"/>
              </a:rPr>
              <a:t>六</a:t>
            </a:r>
            <a:r>
              <a:rPr sz="3600" spc="-10" dirty="0">
                <a:solidFill>
                  <a:schemeClr val="tx1"/>
                </a:solidFill>
                <a:sym typeface="+mn-ea"/>
              </a:rPr>
              <a:t>、分娩过程</a:t>
            </a:r>
            <a:endParaRPr sz="3600" spc="-1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6047" y="964679"/>
            <a:ext cx="2740152" cy="1025664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26236" y="1014996"/>
            <a:ext cx="2778252" cy="10317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05483" y="1004316"/>
            <a:ext cx="2625852" cy="9128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03547" y="1135405"/>
            <a:ext cx="603542" cy="684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62984" y="1175003"/>
            <a:ext cx="489203" cy="5715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95444" y="964679"/>
            <a:ext cx="2424683" cy="10256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696967" y="1014996"/>
            <a:ext cx="2421636" cy="103173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54879" y="1004316"/>
            <a:ext cx="2310384" cy="91287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235952" y="1135405"/>
            <a:ext cx="605053" cy="6842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295388" y="1175003"/>
            <a:ext cx="490727" cy="5715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929371" y="964679"/>
            <a:ext cx="2423160" cy="102718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929371" y="1014996"/>
            <a:ext cx="2421635" cy="103173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988807" y="1004316"/>
            <a:ext cx="2308860" cy="91287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body" idx="1"/>
          </p:nvPr>
        </p:nvSpPr>
        <p:spPr>
          <a:xfrm>
            <a:off x="755015" y="1349375"/>
            <a:ext cx="10515600" cy="43513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09955">
              <a:lnSpc>
                <a:spcPct val="100000"/>
              </a:lnSpc>
              <a:spcBef>
                <a:spcPts val="95"/>
              </a:spcBef>
              <a:tabLst>
                <a:tab pos="4479925" algn="l"/>
                <a:tab pos="7713345" algn="l"/>
              </a:tabLst>
            </a:pPr>
            <a:r>
              <a:rPr dirty="0">
                <a:solidFill>
                  <a:srgbClr val="FF0000"/>
                </a:solidFill>
              </a:rPr>
              <a:t>子宫颈开口</a:t>
            </a:r>
            <a:r>
              <a:rPr spc="-5" dirty="0">
                <a:solidFill>
                  <a:srgbClr val="FF0000"/>
                </a:solidFill>
              </a:rPr>
              <a:t>期	</a:t>
            </a:r>
            <a:r>
              <a:rPr dirty="0"/>
              <a:t>胎儿产出</a:t>
            </a:r>
            <a:r>
              <a:rPr spc="-5" dirty="0"/>
              <a:t>期	</a:t>
            </a:r>
            <a:r>
              <a:rPr dirty="0"/>
              <a:t>胎衣排出</a:t>
            </a:r>
            <a:r>
              <a:rPr spc="-5" dirty="0"/>
              <a:t>期</a:t>
            </a:r>
            <a:endParaRPr spc="-5" dirty="0"/>
          </a:p>
          <a:p>
            <a:pPr marL="485140">
              <a:lnSpc>
                <a:spcPct val="100000"/>
              </a:lnSpc>
              <a:spcBef>
                <a:spcPts val="15"/>
              </a:spcBef>
            </a:pPr>
            <a:endParaRPr sz="4050" dirty="0">
              <a:latin typeface="Times New Roman" panose="02020603050405020304"/>
              <a:cs typeface="Times New Roman" panose="02020603050405020304"/>
            </a:endParaRPr>
          </a:p>
          <a:p>
            <a:pPr marL="497840">
              <a:lnSpc>
                <a:spcPct val="100000"/>
              </a:lnSpc>
            </a:pPr>
            <a:r>
              <a:rPr sz="2400" dirty="0">
                <a:solidFill>
                  <a:srgbClr val="000000"/>
                </a:solidFill>
              </a:rPr>
              <a:t>从子宫出现</a:t>
            </a:r>
            <a:r>
              <a:rPr sz="2400" dirty="0">
                <a:solidFill>
                  <a:srgbClr val="FF0000"/>
                </a:solidFill>
              </a:rPr>
              <a:t>阵缩</a:t>
            </a:r>
            <a:r>
              <a:rPr sz="2400" dirty="0">
                <a:solidFill>
                  <a:srgbClr val="000000"/>
                </a:solidFill>
              </a:rPr>
              <a:t>开始，至子宫颈口</a:t>
            </a:r>
            <a:r>
              <a:rPr sz="2400" dirty="0">
                <a:solidFill>
                  <a:srgbClr val="FF0000"/>
                </a:solidFill>
              </a:rPr>
              <a:t>完全开张</a:t>
            </a:r>
            <a:r>
              <a:rPr sz="2400" dirty="0">
                <a:solidFill>
                  <a:srgbClr val="000000"/>
                </a:solidFill>
              </a:rPr>
              <a:t>为止，这一期只有阵缩而无努责</a:t>
            </a:r>
            <a:endParaRPr sz="2400" dirty="0"/>
          </a:p>
          <a:p>
            <a:pPr marL="5988685">
              <a:lnSpc>
                <a:spcPct val="100000"/>
              </a:lnSpc>
              <a:spcBef>
                <a:spcPts val="2380"/>
              </a:spcBef>
            </a:pPr>
            <a:r>
              <a:rPr sz="2400" b="0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表现：</a:t>
            </a:r>
            <a:endParaRPr sz="24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6275070" marR="5080" indent="-286385">
              <a:lnSpc>
                <a:spcPct val="150000"/>
              </a:lnSpc>
              <a:spcBef>
                <a:spcPts val="100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6275705" algn="l"/>
              </a:tabLst>
            </a:pPr>
            <a:r>
              <a:rPr sz="2000" b="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初产母</a:t>
            </a:r>
            <a:r>
              <a:rPr sz="2000" b="0" spc="-1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畜</a:t>
            </a:r>
            <a:r>
              <a:rPr sz="2000" b="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情</a:t>
            </a:r>
            <a:r>
              <a:rPr sz="2000" b="0" spc="-15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绪</a:t>
            </a:r>
            <a:r>
              <a:rPr sz="2000" b="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不安，</a:t>
            </a:r>
            <a:r>
              <a:rPr sz="2000" b="0" spc="-15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2000" b="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起</a:t>
            </a:r>
            <a:r>
              <a:rPr sz="2000" b="0" spc="-15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时</a:t>
            </a:r>
            <a:r>
              <a:rPr sz="2000" b="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卧，食</a:t>
            </a:r>
            <a:r>
              <a:rPr sz="2000" b="0" spc="-15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欲</a:t>
            </a:r>
            <a:r>
              <a:rPr sz="2000" b="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减</a:t>
            </a:r>
            <a:r>
              <a:rPr sz="2000" b="0" spc="-15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退</a:t>
            </a:r>
            <a:r>
              <a:rPr sz="2000" b="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 徘徊运动，频频举尾，</a:t>
            </a:r>
            <a:r>
              <a:rPr sz="2000" b="0" spc="-15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常</a:t>
            </a:r>
            <a:r>
              <a:rPr sz="2000" b="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作排</a:t>
            </a:r>
            <a:r>
              <a:rPr sz="2000" b="0" spc="-15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尿</a:t>
            </a:r>
            <a:r>
              <a:rPr sz="2000" b="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姿势。</a:t>
            </a:r>
            <a:endParaRPr sz="2000" dirty="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6275070" indent="-286385">
              <a:lnSpc>
                <a:spcPct val="100000"/>
              </a:lnSpc>
              <a:spcBef>
                <a:spcPts val="1200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6275705" algn="l"/>
              </a:tabLst>
            </a:pPr>
            <a:r>
              <a:rPr sz="2000" b="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经产母畜一般比较安静</a:t>
            </a:r>
            <a:r>
              <a:rPr sz="2000" b="0" spc="-1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000" b="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无明</a:t>
            </a:r>
            <a:r>
              <a:rPr sz="2000" b="0" spc="-1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显</a:t>
            </a:r>
            <a:r>
              <a:rPr sz="2000" b="0" dirty="0">
                <a:solidFill>
                  <a:srgbClr val="00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表现</a:t>
            </a:r>
            <a:endParaRPr sz="2000" dirty="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551051" y="4001294"/>
            <a:ext cx="3895344" cy="20955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1752" y="64007"/>
            <a:ext cx="10289286" cy="79324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4832350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ym typeface="+mn-ea"/>
              </a:rPr>
              <a:t>六</a:t>
            </a:r>
            <a:r>
              <a:rPr sz="3600" spc="-10" dirty="0">
                <a:solidFill>
                  <a:schemeClr val="tx1"/>
                </a:solidFill>
                <a:sym typeface="+mn-ea"/>
              </a:rPr>
              <a:t>、分娩过程</a:t>
            </a:r>
            <a:endParaRPr sz="3600" spc="-1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6047" y="964679"/>
            <a:ext cx="2740152" cy="1025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26236" y="1014996"/>
            <a:ext cx="2778252" cy="10317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05483" y="1004316"/>
            <a:ext cx="2625852" cy="9128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03547" y="1135405"/>
            <a:ext cx="603542" cy="6842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062984" y="1175003"/>
            <a:ext cx="489203" cy="5715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695444" y="964679"/>
            <a:ext cx="2424683" cy="10256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696967" y="1014996"/>
            <a:ext cx="2421636" cy="103173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54879" y="1004316"/>
            <a:ext cx="2310384" cy="9128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235952" y="1135405"/>
            <a:ext cx="605053" cy="68425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295388" y="1175003"/>
            <a:ext cx="490727" cy="5715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929371" y="964679"/>
            <a:ext cx="2423160" cy="102718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929371" y="1014996"/>
            <a:ext cx="2421635" cy="1031735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988807" y="1004316"/>
            <a:ext cx="2308860" cy="91287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983996" y="1202817"/>
            <a:ext cx="9479280" cy="4272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" algn="ctr">
              <a:lnSpc>
                <a:spcPct val="100000"/>
              </a:lnSpc>
              <a:spcBef>
                <a:spcPts val="95"/>
              </a:spcBef>
              <a:tabLst>
                <a:tab pos="3604895" algn="l"/>
                <a:tab pos="6838950" algn="l"/>
              </a:tabLst>
            </a:pP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子宫颈开口</a:t>
            </a:r>
            <a:r>
              <a:rPr sz="28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期	</a:t>
            </a:r>
            <a:r>
              <a:rPr sz="2800" b="1" dirty="0">
                <a:solidFill>
                  <a:srgbClr val="FF0000"/>
                </a:solidFill>
                <a:latin typeface="微软雅黑" panose="020B0503020204020204" charset="-122"/>
                <a:cs typeface="微软雅黑" panose="020B0503020204020204" charset="-122"/>
              </a:rPr>
              <a:t>胎儿产出</a:t>
            </a:r>
            <a:r>
              <a:rPr sz="2800" b="1" spc="-5" dirty="0">
                <a:solidFill>
                  <a:srgbClr val="FF0000"/>
                </a:solidFill>
                <a:latin typeface="微软雅黑" panose="020B0503020204020204" charset="-122"/>
                <a:cs typeface="微软雅黑" panose="020B0503020204020204" charset="-122"/>
              </a:rPr>
              <a:t>期	</a:t>
            </a: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胎衣排出</a:t>
            </a:r>
            <a:r>
              <a:rPr sz="2800" b="1" spc="-5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期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650">
              <a:latin typeface="Times New Roman" panose="02020603050405020304"/>
              <a:cs typeface="Times New Roman" panose="02020603050405020304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从子宫颈口</a:t>
            </a:r>
            <a:r>
              <a:rPr sz="2400" b="1" spc="-5" dirty="0">
                <a:solidFill>
                  <a:srgbClr val="FF0000"/>
                </a:solidFill>
                <a:latin typeface="微软雅黑" panose="020B0503020204020204" charset="-122"/>
                <a:cs typeface="微软雅黑" panose="020B0503020204020204" charset="-122"/>
              </a:rPr>
              <a:t>完全开张</a:t>
            </a: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至</a:t>
            </a:r>
            <a:r>
              <a:rPr sz="2400" b="1" spc="-5" dirty="0">
                <a:solidFill>
                  <a:srgbClr val="FF0000"/>
                </a:solidFill>
                <a:latin typeface="微软雅黑" panose="020B0503020204020204" charset="-122"/>
                <a:cs typeface="微软雅黑" panose="020B0503020204020204" charset="-122"/>
              </a:rPr>
              <a:t>排出胎儿</a:t>
            </a:r>
            <a:r>
              <a:rPr sz="2400" b="1" spc="-5" dirty="0">
                <a:latin typeface="微软雅黑" panose="020B0503020204020204" charset="-122"/>
                <a:cs typeface="微软雅黑" panose="020B0503020204020204" charset="-122"/>
              </a:rPr>
              <a:t>为止，阵缩和努责共同作用，而努责是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排出胎儿的主要力量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200">
              <a:latin typeface="Times New Roman" panose="02020603050405020304"/>
              <a:cs typeface="Times New Roman" panose="02020603050405020304"/>
            </a:endParaRPr>
          </a:p>
          <a:p>
            <a:pPr marL="784225">
              <a:lnSpc>
                <a:spcPct val="100000"/>
              </a:lnSpc>
            </a:pPr>
            <a:r>
              <a:rPr sz="2400" spc="-5" dirty="0">
                <a:solidFill>
                  <a:srgbClr val="FF0000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表现</a:t>
            </a:r>
            <a:endParaRPr sz="24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127125" marR="3258185" indent="-342900" algn="just">
              <a:lnSpc>
                <a:spcPct val="150000"/>
              </a:lnSpc>
              <a:spcBef>
                <a:spcPts val="105"/>
              </a:spcBef>
              <a:buClr>
                <a:srgbClr val="FF0000"/>
              </a:buClr>
              <a:buFont typeface="Wingdings" panose="05000000000000000000"/>
              <a:buChar char=""/>
              <a:tabLst>
                <a:tab pos="1127760" algn="l"/>
              </a:tabLst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母畜表现极度不安，痛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苦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难忍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起卧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频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繁，前 蹄刨地，后肢踢腹，回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顾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腹部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弓背</a:t>
            </a:r>
            <a:r>
              <a:rPr sz="2000" spc="-15" dirty="0">
                <a:latin typeface="宋体" panose="02010600030101010101" pitchFamily="2" charset="-122"/>
                <a:cs typeface="宋体" panose="02010600030101010101" pitchFamily="2" charset="-122"/>
              </a:rPr>
              <a:t>努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责，嗳 气等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7749540" y="2770632"/>
            <a:ext cx="2553461" cy="38671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01752" y="64007"/>
            <a:ext cx="10289286" cy="793242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86410" y="242126"/>
            <a:ext cx="6473190" cy="5120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lvl="0" algn="l">
              <a:spcBef>
                <a:spcPts val="105"/>
              </a:spcBef>
              <a:buClrTx/>
              <a:buSzTx/>
              <a:buFontTx/>
            </a:pPr>
            <a:r>
              <a:rPr lang="zh-CN" altLang="en-US" sz="3600" spc="-10" dirty="0">
                <a:sym typeface="+mn-ea"/>
              </a:rPr>
              <a:t>六</a:t>
            </a:r>
            <a:r>
              <a:rPr sz="3600" spc="-10" dirty="0">
                <a:solidFill>
                  <a:schemeClr val="tx1"/>
                </a:solidFill>
                <a:sym typeface="+mn-ea"/>
              </a:rPr>
              <a:t>、分娩过程</a:t>
            </a:r>
            <a:endParaRPr sz="3600" spc="-10" dirty="0">
              <a:solidFill>
                <a:schemeClr val="tx1"/>
              </a:solidFill>
              <a:sym typeface="+mn-e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22272" y="2372105"/>
            <a:ext cx="46031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0" dirty="0">
                <a:latin typeface="微软雅黑" panose="020B0503020204020204" charset="-122"/>
                <a:cs typeface="微软雅黑" panose="020B0503020204020204" charset="-122"/>
              </a:rPr>
              <a:t>从胎儿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排出后</a:t>
            </a:r>
            <a:r>
              <a:rPr sz="2400" b="1" spc="5" dirty="0">
                <a:latin typeface="微软雅黑" panose="020B0503020204020204" charset="-122"/>
                <a:cs typeface="微软雅黑" panose="020B0503020204020204" charset="-122"/>
              </a:rPr>
              <a:t>到</a:t>
            </a:r>
            <a:r>
              <a:rPr sz="2400" b="1" dirty="0">
                <a:solidFill>
                  <a:srgbClr val="FF0000"/>
                </a:solidFill>
                <a:latin typeface="微软雅黑" panose="020B0503020204020204" charset="-122"/>
                <a:cs typeface="微软雅黑" panose="020B0503020204020204" charset="-122"/>
              </a:rPr>
              <a:t>胎衣完全排出</a:t>
            </a:r>
            <a:r>
              <a:rPr sz="2400" b="1" dirty="0">
                <a:latin typeface="微软雅黑" panose="020B0503020204020204" charset="-122"/>
                <a:cs typeface="微软雅黑" panose="020B0503020204020204" charset="-122"/>
              </a:rPr>
              <a:t>为止</a:t>
            </a:r>
            <a:endParaRPr sz="24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7572" y="964679"/>
            <a:ext cx="2842260" cy="10256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79575" y="1014996"/>
            <a:ext cx="2778252" cy="10317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207008" y="1004316"/>
            <a:ext cx="2727959" cy="9128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88439" y="1202817"/>
            <a:ext cx="21653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子宫颈开口期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102608" y="1139977"/>
            <a:ext cx="595909" cy="6751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62044" y="1179575"/>
            <a:ext cx="481583" cy="5623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783835" y="964679"/>
            <a:ext cx="2386584" cy="10256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767071" y="1014996"/>
            <a:ext cx="2421635" cy="103173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843271" y="1004316"/>
            <a:ext cx="2272283" cy="91287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076190" y="1202817"/>
            <a:ext cx="18084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胎儿产出期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283195" y="1139977"/>
            <a:ext cx="595909" cy="6751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342631" y="1179575"/>
            <a:ext cx="481584" cy="5623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964423" y="964679"/>
            <a:ext cx="2386583" cy="102566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947659" y="1014996"/>
            <a:ext cx="2421636" cy="103173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8023859" y="1004316"/>
            <a:ext cx="2272284" cy="91287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8257158" y="1202817"/>
            <a:ext cx="18072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0" dirty="0">
                <a:solidFill>
                  <a:srgbClr val="FF0000"/>
                </a:solidFill>
                <a:latin typeface="微软雅黑" panose="020B0503020204020204" charset="-122"/>
                <a:cs typeface="微软雅黑" panose="020B0503020204020204" charset="-122"/>
              </a:rPr>
              <a:t>胎衣排出</a:t>
            </a:r>
            <a:r>
              <a:rPr sz="2800" b="1" spc="-5" dirty="0">
                <a:solidFill>
                  <a:srgbClr val="FF0000"/>
                </a:solidFill>
                <a:latin typeface="微软雅黑" panose="020B0503020204020204" charset="-122"/>
                <a:cs typeface="微软雅黑" panose="020B0503020204020204" charset="-122"/>
              </a:rPr>
              <a:t>期</a:t>
            </a:r>
            <a:endParaRPr sz="28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429243" y="2877311"/>
            <a:ext cx="2449195" cy="2146300"/>
          </a:xfrm>
          <a:custGeom>
            <a:avLst/>
            <a:gdLst/>
            <a:ahLst/>
            <a:cxnLst/>
            <a:rect l="l" t="t" r="r" b="b"/>
            <a:pathLst>
              <a:path w="2449195" h="2146300">
                <a:moveTo>
                  <a:pt x="2091435" y="0"/>
                </a:moveTo>
                <a:lnTo>
                  <a:pt x="357631" y="0"/>
                </a:lnTo>
                <a:lnTo>
                  <a:pt x="309109" y="3265"/>
                </a:lnTo>
                <a:lnTo>
                  <a:pt x="262569" y="12777"/>
                </a:lnTo>
                <a:lnTo>
                  <a:pt x="218438" y="28108"/>
                </a:lnTo>
                <a:lnTo>
                  <a:pt x="177141" y="48833"/>
                </a:lnTo>
                <a:lnTo>
                  <a:pt x="139106" y="74526"/>
                </a:lnTo>
                <a:lnTo>
                  <a:pt x="104759" y="104759"/>
                </a:lnTo>
                <a:lnTo>
                  <a:pt x="74526" y="139106"/>
                </a:lnTo>
                <a:lnTo>
                  <a:pt x="48833" y="177141"/>
                </a:lnTo>
                <a:lnTo>
                  <a:pt x="28108" y="218438"/>
                </a:lnTo>
                <a:lnTo>
                  <a:pt x="12777" y="262569"/>
                </a:lnTo>
                <a:lnTo>
                  <a:pt x="3265" y="309109"/>
                </a:lnTo>
                <a:lnTo>
                  <a:pt x="0" y="357632"/>
                </a:lnTo>
                <a:lnTo>
                  <a:pt x="0" y="1788160"/>
                </a:lnTo>
                <a:lnTo>
                  <a:pt x="3265" y="1836682"/>
                </a:lnTo>
                <a:lnTo>
                  <a:pt x="12777" y="1883222"/>
                </a:lnTo>
                <a:lnTo>
                  <a:pt x="28108" y="1927353"/>
                </a:lnTo>
                <a:lnTo>
                  <a:pt x="48833" y="1968650"/>
                </a:lnTo>
                <a:lnTo>
                  <a:pt x="74526" y="2006685"/>
                </a:lnTo>
                <a:lnTo>
                  <a:pt x="104759" y="2041032"/>
                </a:lnTo>
                <a:lnTo>
                  <a:pt x="139106" y="2071265"/>
                </a:lnTo>
                <a:lnTo>
                  <a:pt x="177141" y="2096958"/>
                </a:lnTo>
                <a:lnTo>
                  <a:pt x="218438" y="2117683"/>
                </a:lnTo>
                <a:lnTo>
                  <a:pt x="262569" y="2133014"/>
                </a:lnTo>
                <a:lnTo>
                  <a:pt x="309109" y="2142526"/>
                </a:lnTo>
                <a:lnTo>
                  <a:pt x="357631" y="2145792"/>
                </a:lnTo>
                <a:lnTo>
                  <a:pt x="2091435" y="2145792"/>
                </a:lnTo>
                <a:lnTo>
                  <a:pt x="2139958" y="2142526"/>
                </a:lnTo>
                <a:lnTo>
                  <a:pt x="2186498" y="2133014"/>
                </a:lnTo>
                <a:lnTo>
                  <a:pt x="2230629" y="2117683"/>
                </a:lnTo>
                <a:lnTo>
                  <a:pt x="2271926" y="2096958"/>
                </a:lnTo>
                <a:lnTo>
                  <a:pt x="2309961" y="2071265"/>
                </a:lnTo>
                <a:lnTo>
                  <a:pt x="2344308" y="2041032"/>
                </a:lnTo>
                <a:lnTo>
                  <a:pt x="2374541" y="2006685"/>
                </a:lnTo>
                <a:lnTo>
                  <a:pt x="2400234" y="1968650"/>
                </a:lnTo>
                <a:lnTo>
                  <a:pt x="2420959" y="1927353"/>
                </a:lnTo>
                <a:lnTo>
                  <a:pt x="2436290" y="1883222"/>
                </a:lnTo>
                <a:lnTo>
                  <a:pt x="2445802" y="1836682"/>
                </a:lnTo>
                <a:lnTo>
                  <a:pt x="2449067" y="1788160"/>
                </a:lnTo>
                <a:lnTo>
                  <a:pt x="2449067" y="357632"/>
                </a:lnTo>
                <a:lnTo>
                  <a:pt x="2445802" y="309109"/>
                </a:lnTo>
                <a:lnTo>
                  <a:pt x="2436290" y="262569"/>
                </a:lnTo>
                <a:lnTo>
                  <a:pt x="2420959" y="218438"/>
                </a:lnTo>
                <a:lnTo>
                  <a:pt x="2400234" y="177141"/>
                </a:lnTo>
                <a:lnTo>
                  <a:pt x="2374541" y="139106"/>
                </a:lnTo>
                <a:lnTo>
                  <a:pt x="2344308" y="104759"/>
                </a:lnTo>
                <a:lnTo>
                  <a:pt x="2309961" y="74526"/>
                </a:lnTo>
                <a:lnTo>
                  <a:pt x="2271926" y="48833"/>
                </a:lnTo>
                <a:lnTo>
                  <a:pt x="2230629" y="28108"/>
                </a:lnTo>
                <a:lnTo>
                  <a:pt x="2186498" y="12777"/>
                </a:lnTo>
                <a:lnTo>
                  <a:pt x="2139958" y="3265"/>
                </a:lnTo>
                <a:lnTo>
                  <a:pt x="2091435" y="0"/>
                </a:lnTo>
                <a:close/>
              </a:path>
            </a:pathLst>
          </a:custGeom>
          <a:solidFill>
            <a:srgbClr val="99CC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8613775" y="2952597"/>
            <a:ext cx="1765935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1935">
              <a:lnSpc>
                <a:spcPct val="150000"/>
              </a:lnSpc>
              <a:spcBef>
                <a:spcPts val="100"/>
              </a:spcBef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子叶型胎盘 牛为</a:t>
            </a:r>
            <a:r>
              <a:rPr sz="2000" spc="240" dirty="0">
                <a:latin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～</a:t>
            </a:r>
            <a:r>
              <a:rPr sz="2000" spc="280" dirty="0">
                <a:latin typeface="宋体" panose="02010600030101010101" pitchFamily="2" charset="-122"/>
                <a:cs typeface="宋体" panose="02010600030101010101" pitchFamily="2" charset="-122"/>
              </a:rPr>
              <a:t>8</a:t>
            </a:r>
            <a:r>
              <a:rPr sz="2000" spc="275" dirty="0">
                <a:latin typeface="宋体" panose="02010600030101010101" pitchFamily="2" charset="-122"/>
                <a:cs typeface="宋体" panose="02010600030101010101" pitchFamily="2" charset="-122"/>
              </a:rPr>
              <a:t>h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，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 marR="5080">
              <a:lnSpc>
                <a:spcPct val="150000"/>
              </a:lnSpc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绵羊为</a:t>
            </a:r>
            <a:r>
              <a:rPr sz="2000" spc="35" dirty="0">
                <a:latin typeface="宋体" panose="02010600030101010101" pitchFamily="2" charset="-122"/>
                <a:cs typeface="宋体" panose="02010600030101010101" pitchFamily="2" charset="-122"/>
              </a:rPr>
              <a:t>0.</a:t>
            </a:r>
            <a:r>
              <a:rPr sz="2000" spc="40" dirty="0">
                <a:latin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～</a:t>
            </a:r>
            <a:r>
              <a:rPr sz="2000" spc="270" dirty="0">
                <a:latin typeface="宋体" panose="02010600030101010101" pitchFamily="2" charset="-122"/>
                <a:cs typeface="宋体" panose="02010600030101010101" pitchFamily="2" charset="-122"/>
              </a:rPr>
              <a:t>4h 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山羊为</a:t>
            </a:r>
            <a:r>
              <a:rPr sz="2000" spc="35" dirty="0">
                <a:latin typeface="宋体" panose="02010600030101010101" pitchFamily="2" charset="-122"/>
                <a:cs typeface="宋体" panose="02010600030101010101" pitchFamily="2" charset="-122"/>
              </a:rPr>
              <a:t>0.</a:t>
            </a:r>
            <a:r>
              <a:rPr sz="2000" spc="40" dirty="0">
                <a:latin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～</a:t>
            </a:r>
            <a:r>
              <a:rPr sz="2000" spc="270" dirty="0">
                <a:latin typeface="宋体" panose="02010600030101010101" pitchFamily="2" charset="-122"/>
                <a:cs typeface="宋体" panose="02010600030101010101" pitchFamily="2" charset="-122"/>
              </a:rPr>
              <a:t>2h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214871" y="3221735"/>
            <a:ext cx="2520569" cy="186855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409944" y="3416808"/>
            <a:ext cx="1950720" cy="1298447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8804147" y="4928561"/>
            <a:ext cx="2448941" cy="187617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8999219" y="5123688"/>
            <a:ext cx="1879092" cy="130606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576828" y="4971243"/>
            <a:ext cx="2377567" cy="179057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71900" y="5166359"/>
            <a:ext cx="1807464" cy="122072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214871" y="4928561"/>
            <a:ext cx="2471928" cy="187617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409944" y="5123688"/>
            <a:ext cx="1901952" cy="130606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897636" y="3224783"/>
            <a:ext cx="2737485" cy="1633855"/>
          </a:xfrm>
          <a:custGeom>
            <a:avLst/>
            <a:gdLst/>
            <a:ahLst/>
            <a:cxnLst/>
            <a:rect l="l" t="t" r="r" b="b"/>
            <a:pathLst>
              <a:path w="2737485" h="1633854">
                <a:moveTo>
                  <a:pt x="2464816" y="0"/>
                </a:moveTo>
                <a:lnTo>
                  <a:pt x="272288" y="0"/>
                </a:lnTo>
                <a:lnTo>
                  <a:pt x="223343" y="4387"/>
                </a:lnTo>
                <a:lnTo>
                  <a:pt x="177277" y="17036"/>
                </a:lnTo>
                <a:lnTo>
                  <a:pt x="134858" y="37178"/>
                </a:lnTo>
                <a:lnTo>
                  <a:pt x="96856" y="64042"/>
                </a:lnTo>
                <a:lnTo>
                  <a:pt x="64038" y="96861"/>
                </a:lnTo>
                <a:lnTo>
                  <a:pt x="37175" y="134864"/>
                </a:lnTo>
                <a:lnTo>
                  <a:pt x="17035" y="177282"/>
                </a:lnTo>
                <a:lnTo>
                  <a:pt x="4386" y="223347"/>
                </a:lnTo>
                <a:lnTo>
                  <a:pt x="0" y="272288"/>
                </a:lnTo>
                <a:lnTo>
                  <a:pt x="0" y="1361439"/>
                </a:lnTo>
                <a:lnTo>
                  <a:pt x="4386" y="1410380"/>
                </a:lnTo>
                <a:lnTo>
                  <a:pt x="17035" y="1456445"/>
                </a:lnTo>
                <a:lnTo>
                  <a:pt x="37175" y="1498863"/>
                </a:lnTo>
                <a:lnTo>
                  <a:pt x="64038" y="1536866"/>
                </a:lnTo>
                <a:lnTo>
                  <a:pt x="96856" y="1569685"/>
                </a:lnTo>
                <a:lnTo>
                  <a:pt x="134858" y="1596549"/>
                </a:lnTo>
                <a:lnTo>
                  <a:pt x="177277" y="1616691"/>
                </a:lnTo>
                <a:lnTo>
                  <a:pt x="223343" y="1629340"/>
                </a:lnTo>
                <a:lnTo>
                  <a:pt x="272288" y="1633727"/>
                </a:lnTo>
                <a:lnTo>
                  <a:pt x="2464816" y="1633727"/>
                </a:lnTo>
                <a:lnTo>
                  <a:pt x="2513756" y="1629340"/>
                </a:lnTo>
                <a:lnTo>
                  <a:pt x="2559821" y="1616691"/>
                </a:lnTo>
                <a:lnTo>
                  <a:pt x="2602239" y="1596549"/>
                </a:lnTo>
                <a:lnTo>
                  <a:pt x="2640242" y="1569685"/>
                </a:lnTo>
                <a:lnTo>
                  <a:pt x="2673061" y="1536866"/>
                </a:lnTo>
                <a:lnTo>
                  <a:pt x="2699925" y="1498863"/>
                </a:lnTo>
                <a:lnTo>
                  <a:pt x="2720067" y="1456445"/>
                </a:lnTo>
                <a:lnTo>
                  <a:pt x="2732716" y="1410380"/>
                </a:lnTo>
                <a:lnTo>
                  <a:pt x="2737104" y="1361439"/>
                </a:lnTo>
                <a:lnTo>
                  <a:pt x="2737104" y="272288"/>
                </a:lnTo>
                <a:lnTo>
                  <a:pt x="2732716" y="223347"/>
                </a:lnTo>
                <a:lnTo>
                  <a:pt x="2720067" y="177282"/>
                </a:lnTo>
                <a:lnTo>
                  <a:pt x="2699925" y="134864"/>
                </a:lnTo>
                <a:lnTo>
                  <a:pt x="2673061" y="96861"/>
                </a:lnTo>
                <a:lnTo>
                  <a:pt x="2640242" y="64042"/>
                </a:lnTo>
                <a:lnTo>
                  <a:pt x="2602239" y="37178"/>
                </a:lnTo>
                <a:lnTo>
                  <a:pt x="2559821" y="17036"/>
                </a:lnTo>
                <a:lnTo>
                  <a:pt x="2513756" y="4387"/>
                </a:lnTo>
                <a:lnTo>
                  <a:pt x="2464816" y="0"/>
                </a:lnTo>
                <a:close/>
              </a:path>
            </a:pathLst>
          </a:custGeom>
          <a:solidFill>
            <a:srgbClr val="99CC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056843" y="3274542"/>
            <a:ext cx="2254885" cy="139763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弥散性胎盘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猪为</a:t>
            </a:r>
            <a:r>
              <a:rPr sz="2000" spc="215" dirty="0">
                <a:latin typeface="宋体" panose="02010600030101010101" pitchFamily="2" charset="-122"/>
                <a:cs typeface="宋体" panose="02010600030101010101" pitchFamily="2" charset="-122"/>
              </a:rPr>
              <a:t>10～60min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宋体" panose="02010600030101010101" pitchFamily="2" charset="-122"/>
                <a:cs typeface="宋体" panose="02010600030101010101" pitchFamily="2" charset="-122"/>
              </a:rPr>
              <a:t>马和驴为</a:t>
            </a:r>
            <a:r>
              <a:rPr sz="2000" spc="210" dirty="0">
                <a:latin typeface="宋体" panose="02010600030101010101" pitchFamily="2" charset="-122"/>
                <a:cs typeface="宋体" panose="02010600030101010101" pitchFamily="2" charset="-122"/>
              </a:rPr>
              <a:t>5～90min</a:t>
            </a:r>
            <a:endParaRPr sz="20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001267" y="4988061"/>
            <a:ext cx="2266060" cy="1796923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196339" y="5183123"/>
            <a:ext cx="1696212" cy="122682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576828" y="3159251"/>
            <a:ext cx="2369693" cy="1830451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771900" y="3354323"/>
            <a:ext cx="1799844" cy="1260348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DOC_GUID" val="{61597699-70f1-4b6a-ab61-0095a58b52bb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项目一</Template>
  <TotalTime>0</TotalTime>
  <Words>372</Words>
  <Application>WPS 演示</Application>
  <PresentationFormat>宽屏</PresentationFormat>
  <Paragraphs>46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Times New Roman</vt:lpstr>
      <vt:lpstr>Wingdings</vt:lpstr>
      <vt:lpstr>等线</vt:lpstr>
      <vt:lpstr>等线 Light</vt:lpstr>
      <vt:lpstr>Arial Unicode MS</vt:lpstr>
      <vt:lpstr>Calibri</vt:lpstr>
      <vt:lpstr>Office 主题​​</vt:lpstr>
      <vt:lpstr>六、分娩过程</vt:lpstr>
      <vt:lpstr>六、分娩过程</vt:lpstr>
      <vt:lpstr>六、分娩过程</vt:lpstr>
      <vt:lpstr>六、分娩过程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动物繁殖与改良</dc:title>
  <dc:creator>李 玉丹</dc:creator>
  <cp:lastModifiedBy>扽扽</cp:lastModifiedBy>
  <cp:revision>507</cp:revision>
  <dcterms:created xsi:type="dcterms:W3CDTF">2019-09-17T02:06:00Z</dcterms:created>
  <dcterms:modified xsi:type="dcterms:W3CDTF">2021-02-04T09:06:50Z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