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781" r:id="rId2"/>
    <p:sldId id="803" r:id="rId3"/>
    <p:sldId id="850" r:id="rId4"/>
    <p:sldId id="851" r:id="rId5"/>
    <p:sldId id="804" r:id="rId6"/>
    <p:sldId id="805" r:id="rId7"/>
    <p:sldId id="806" r:id="rId8"/>
    <p:sldId id="807" r:id="rId9"/>
    <p:sldId id="852" r:id="rId10"/>
    <p:sldId id="843" r:id="rId11"/>
    <p:sldId id="581" r:id="rId12"/>
  </p:sldIdLst>
  <p:sldSz cx="12192000" cy="6858000"/>
  <p:notesSz cx="6858000" cy="9144000"/>
  <p:custDataLst>
    <p:tags r:id="rId1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1119F"/>
    <a:srgbClr val="C02BE9"/>
    <a:srgbClr val="F711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2" d="100"/>
          <a:sy n="92" d="100"/>
        </p:scale>
        <p:origin x="92" y="5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76CBFC-9699-4150-AA84-F61D1BD3129F}" type="doc">
      <dgm:prSet loTypeId="urn:microsoft.com/office/officeart/2005/8/layout/chevron2" loCatId="list" qsTypeId="urn:microsoft.com/office/officeart/2005/8/quickstyle/simple1" qsCatId="simple" csTypeId="urn:microsoft.com/office/officeart/2005/8/colors/colorful5" csCatId="colorful" phldr="1"/>
      <dgm:spPr/>
      <dgm:t>
        <a:bodyPr/>
        <a:lstStyle/>
        <a:p>
          <a:endParaRPr lang="zh-CN" altLang="en-US"/>
        </a:p>
      </dgm:t>
    </dgm:pt>
    <dgm:pt modelId="{E25E6804-BAC7-4C35-86E7-3C9ED1FA493E}">
      <dgm:prSet phldrT="[文本]" custT="1"/>
      <dgm:spPr/>
      <dgm:t>
        <a:bodyPr/>
        <a:lstStyle/>
        <a:p>
          <a:r>
            <a:rPr lang="en-US" altLang="zh-CN" sz="1600" dirty="0"/>
            <a:t>1</a:t>
          </a:r>
          <a:endParaRPr lang="zh-CN" altLang="en-US" sz="1600" dirty="0"/>
        </a:p>
      </dgm:t>
    </dgm:pt>
    <dgm:pt modelId="{521FA75A-5F95-45CA-B180-9905DA23AA3F}" type="parTrans" cxnId="{90A7AE67-D603-4B2E-84BC-85F5930CC96C}">
      <dgm:prSet/>
      <dgm:spPr/>
      <dgm:t>
        <a:bodyPr/>
        <a:lstStyle/>
        <a:p>
          <a:endParaRPr lang="zh-CN" altLang="en-US"/>
        </a:p>
      </dgm:t>
    </dgm:pt>
    <dgm:pt modelId="{DD0D1506-E355-4224-B8C6-3C19550E0C9D}" type="sibTrans" cxnId="{90A7AE67-D603-4B2E-84BC-85F5930CC96C}">
      <dgm:prSet/>
      <dgm:spPr/>
      <dgm:t>
        <a:bodyPr/>
        <a:lstStyle/>
        <a:p>
          <a:endParaRPr lang="zh-CN" altLang="en-US"/>
        </a:p>
      </dgm:t>
    </dgm:pt>
    <dgm:pt modelId="{5B0DC0EF-31D4-43E2-AE1B-1A81D52F8317}">
      <dgm:prSet phldrT="[文本]"/>
      <dgm:spPr/>
      <dgm:t>
        <a:bodyPr/>
        <a:lstStyle/>
        <a:p>
          <a:r>
            <a:rPr lang="zh-CN" altLang="en-US" dirty="0"/>
            <a:t>猪场必须选在生态环境良好，不受工业“三废”污染及城镇生活、医疗废弃物污染的区域。地方疾病高发区不能作为无公害猪肉生产地。</a:t>
          </a:r>
        </a:p>
      </dgm:t>
    </dgm:pt>
    <dgm:pt modelId="{FFE18381-CB9F-41F6-92C3-5B70C6BDAE96}" type="parTrans" cxnId="{E9B72E4C-4C70-41C6-A648-FB4A52CC0A36}">
      <dgm:prSet/>
      <dgm:spPr/>
      <dgm:t>
        <a:bodyPr/>
        <a:lstStyle/>
        <a:p>
          <a:endParaRPr lang="zh-CN" altLang="en-US"/>
        </a:p>
      </dgm:t>
    </dgm:pt>
    <dgm:pt modelId="{DC524729-DC18-44A4-96DD-D33D81F275F9}" type="sibTrans" cxnId="{E9B72E4C-4C70-41C6-A648-FB4A52CC0A36}">
      <dgm:prSet/>
      <dgm:spPr/>
      <dgm:t>
        <a:bodyPr/>
        <a:lstStyle/>
        <a:p>
          <a:endParaRPr lang="zh-CN" altLang="en-US"/>
        </a:p>
      </dgm:t>
    </dgm:pt>
    <dgm:pt modelId="{DD7C389F-FF37-4088-A912-84F293412BA7}">
      <dgm:prSet phldrT="[文本]" custT="1"/>
      <dgm:spPr/>
      <dgm:t>
        <a:bodyPr/>
        <a:lstStyle/>
        <a:p>
          <a:r>
            <a:rPr lang="en-US" altLang="en-US" sz="1600" dirty="0"/>
            <a:t>2</a:t>
          </a:r>
          <a:endParaRPr lang="zh-CN" altLang="en-US" sz="1600" dirty="0"/>
        </a:p>
      </dgm:t>
    </dgm:pt>
    <dgm:pt modelId="{8121EEF0-3EEC-4C2D-9638-8791673642DB}" type="parTrans" cxnId="{2B00FCAD-1ED8-4EC3-B99F-397652241FB7}">
      <dgm:prSet/>
      <dgm:spPr/>
      <dgm:t>
        <a:bodyPr/>
        <a:lstStyle/>
        <a:p>
          <a:endParaRPr lang="zh-CN" altLang="en-US"/>
        </a:p>
      </dgm:t>
    </dgm:pt>
    <dgm:pt modelId="{6BB80761-2A3F-4372-942C-ED053FFF142E}" type="sibTrans" cxnId="{2B00FCAD-1ED8-4EC3-B99F-397652241FB7}">
      <dgm:prSet/>
      <dgm:spPr/>
      <dgm:t>
        <a:bodyPr/>
        <a:lstStyle/>
        <a:p>
          <a:endParaRPr lang="zh-CN" altLang="en-US"/>
        </a:p>
      </dgm:t>
    </dgm:pt>
    <dgm:pt modelId="{76FBC755-5787-447D-B934-5938AAFB6583}">
      <dgm:prSet phldrT="[文本]"/>
      <dgm:spPr/>
      <dgm:t>
        <a:bodyPr/>
        <a:lstStyle/>
        <a:p>
          <a:r>
            <a:rPr lang="zh-CN" altLang="en-US" dirty="0"/>
            <a:t>猪场地势干燥，排水良好。</a:t>
          </a:r>
          <a:r>
            <a:rPr lang="zh-CN" dirty="0"/>
            <a:t>猪场布局合理，周边水源丰富，并经常清洗消毒饮水设备，避免病原体滋生。</a:t>
          </a:r>
          <a:endParaRPr lang="zh-CN" altLang="en-US" dirty="0"/>
        </a:p>
      </dgm:t>
    </dgm:pt>
    <dgm:pt modelId="{A3A76560-03DF-4AB5-97F8-994225FE3B92}" type="parTrans" cxnId="{7E80EA18-EE93-4068-8779-A40F4D9FF0E2}">
      <dgm:prSet/>
      <dgm:spPr/>
      <dgm:t>
        <a:bodyPr/>
        <a:lstStyle/>
        <a:p>
          <a:endParaRPr lang="zh-CN" altLang="en-US"/>
        </a:p>
      </dgm:t>
    </dgm:pt>
    <dgm:pt modelId="{9CA26C9C-BBC7-40AD-AE07-19855D0BCA84}" type="sibTrans" cxnId="{7E80EA18-EE93-4068-8779-A40F4D9FF0E2}">
      <dgm:prSet/>
      <dgm:spPr/>
      <dgm:t>
        <a:bodyPr/>
        <a:lstStyle/>
        <a:p>
          <a:endParaRPr lang="zh-CN" altLang="en-US"/>
        </a:p>
      </dgm:t>
    </dgm:pt>
    <dgm:pt modelId="{41089DBE-DC71-4B42-81BF-B01DB97D7852}" type="pres">
      <dgm:prSet presAssocID="{DC76CBFC-9699-4150-AA84-F61D1BD3129F}" presName="linearFlow" presStyleCnt="0">
        <dgm:presLayoutVars>
          <dgm:dir/>
          <dgm:animLvl val="lvl"/>
          <dgm:resizeHandles val="exact"/>
        </dgm:presLayoutVars>
      </dgm:prSet>
      <dgm:spPr/>
      <dgm:t>
        <a:bodyPr/>
        <a:lstStyle/>
        <a:p>
          <a:endParaRPr lang="zh-CN" altLang="en-US"/>
        </a:p>
      </dgm:t>
    </dgm:pt>
    <dgm:pt modelId="{B164E771-0825-498A-9E2E-037D80954406}" type="pres">
      <dgm:prSet presAssocID="{E25E6804-BAC7-4C35-86E7-3C9ED1FA493E}" presName="composite" presStyleCnt="0"/>
      <dgm:spPr/>
    </dgm:pt>
    <dgm:pt modelId="{295A89D1-99C3-4C9E-8FD1-95E338C2BDE8}" type="pres">
      <dgm:prSet presAssocID="{E25E6804-BAC7-4C35-86E7-3C9ED1FA493E}" presName="parentText" presStyleLbl="alignNode1" presStyleIdx="0" presStyleCnt="2">
        <dgm:presLayoutVars>
          <dgm:chMax val="1"/>
          <dgm:bulletEnabled val="1"/>
        </dgm:presLayoutVars>
      </dgm:prSet>
      <dgm:spPr/>
      <dgm:t>
        <a:bodyPr/>
        <a:lstStyle/>
        <a:p>
          <a:endParaRPr lang="zh-CN" altLang="en-US"/>
        </a:p>
      </dgm:t>
    </dgm:pt>
    <dgm:pt modelId="{FD9DE7B1-A28D-434E-9F57-54F0DB1A7486}" type="pres">
      <dgm:prSet presAssocID="{E25E6804-BAC7-4C35-86E7-3C9ED1FA493E}" presName="descendantText" presStyleLbl="alignAcc1" presStyleIdx="0" presStyleCnt="2">
        <dgm:presLayoutVars>
          <dgm:bulletEnabled val="1"/>
        </dgm:presLayoutVars>
      </dgm:prSet>
      <dgm:spPr/>
      <dgm:t>
        <a:bodyPr/>
        <a:lstStyle/>
        <a:p>
          <a:endParaRPr lang="zh-CN" altLang="en-US"/>
        </a:p>
      </dgm:t>
    </dgm:pt>
    <dgm:pt modelId="{E951B8C3-8D2E-40EF-8188-477E6808E697}" type="pres">
      <dgm:prSet presAssocID="{DD0D1506-E355-4224-B8C6-3C19550E0C9D}" presName="sp" presStyleCnt="0"/>
      <dgm:spPr/>
    </dgm:pt>
    <dgm:pt modelId="{D127A903-2A4E-4B7F-843D-096CC4B271FE}" type="pres">
      <dgm:prSet presAssocID="{DD7C389F-FF37-4088-A912-84F293412BA7}" presName="composite" presStyleCnt="0"/>
      <dgm:spPr/>
    </dgm:pt>
    <dgm:pt modelId="{FF061655-0F4E-4707-B79B-64EA69CB190E}" type="pres">
      <dgm:prSet presAssocID="{DD7C389F-FF37-4088-A912-84F293412BA7}" presName="parentText" presStyleLbl="alignNode1" presStyleIdx="1" presStyleCnt="2">
        <dgm:presLayoutVars>
          <dgm:chMax val="1"/>
          <dgm:bulletEnabled val="1"/>
        </dgm:presLayoutVars>
      </dgm:prSet>
      <dgm:spPr/>
      <dgm:t>
        <a:bodyPr/>
        <a:lstStyle/>
        <a:p>
          <a:endParaRPr lang="zh-CN" altLang="en-US"/>
        </a:p>
      </dgm:t>
    </dgm:pt>
    <dgm:pt modelId="{6FF440C5-82B4-40F7-8D59-C1930F6019CF}" type="pres">
      <dgm:prSet presAssocID="{DD7C389F-FF37-4088-A912-84F293412BA7}" presName="descendantText" presStyleLbl="alignAcc1" presStyleIdx="1" presStyleCnt="2">
        <dgm:presLayoutVars>
          <dgm:bulletEnabled val="1"/>
        </dgm:presLayoutVars>
      </dgm:prSet>
      <dgm:spPr/>
      <dgm:t>
        <a:bodyPr/>
        <a:lstStyle/>
        <a:p>
          <a:endParaRPr lang="zh-CN" altLang="en-US"/>
        </a:p>
      </dgm:t>
    </dgm:pt>
  </dgm:ptLst>
  <dgm:cxnLst>
    <dgm:cxn modelId="{9E51302B-F16A-4E06-8CDD-C922EDDD57D6}" type="presOf" srcId="{DD7C389F-FF37-4088-A912-84F293412BA7}" destId="{FF061655-0F4E-4707-B79B-64EA69CB190E}" srcOrd="0" destOrd="0" presId="urn:microsoft.com/office/officeart/2005/8/layout/chevron2"/>
    <dgm:cxn modelId="{5EA7C7F8-A247-46B1-8482-19785642FC3A}" type="presOf" srcId="{E25E6804-BAC7-4C35-86E7-3C9ED1FA493E}" destId="{295A89D1-99C3-4C9E-8FD1-95E338C2BDE8}" srcOrd="0" destOrd="0" presId="urn:microsoft.com/office/officeart/2005/8/layout/chevron2"/>
    <dgm:cxn modelId="{445ED967-3FEB-45AA-ADB3-1B4D08D3F4C8}" type="presOf" srcId="{DC76CBFC-9699-4150-AA84-F61D1BD3129F}" destId="{41089DBE-DC71-4B42-81BF-B01DB97D7852}" srcOrd="0" destOrd="0" presId="urn:microsoft.com/office/officeart/2005/8/layout/chevron2"/>
    <dgm:cxn modelId="{865C4509-B32B-4BFE-9D8D-FCE7C9988A95}" type="presOf" srcId="{5B0DC0EF-31D4-43E2-AE1B-1A81D52F8317}" destId="{FD9DE7B1-A28D-434E-9F57-54F0DB1A7486}" srcOrd="0" destOrd="0" presId="urn:microsoft.com/office/officeart/2005/8/layout/chevron2"/>
    <dgm:cxn modelId="{E9B72E4C-4C70-41C6-A648-FB4A52CC0A36}" srcId="{E25E6804-BAC7-4C35-86E7-3C9ED1FA493E}" destId="{5B0DC0EF-31D4-43E2-AE1B-1A81D52F8317}" srcOrd="0" destOrd="0" parTransId="{FFE18381-CB9F-41F6-92C3-5B70C6BDAE96}" sibTransId="{DC524729-DC18-44A4-96DD-D33D81F275F9}"/>
    <dgm:cxn modelId="{2B00FCAD-1ED8-4EC3-B99F-397652241FB7}" srcId="{DC76CBFC-9699-4150-AA84-F61D1BD3129F}" destId="{DD7C389F-FF37-4088-A912-84F293412BA7}" srcOrd="1" destOrd="0" parTransId="{8121EEF0-3EEC-4C2D-9638-8791673642DB}" sibTransId="{6BB80761-2A3F-4372-942C-ED053FFF142E}"/>
    <dgm:cxn modelId="{7E80EA18-EE93-4068-8779-A40F4D9FF0E2}" srcId="{DD7C389F-FF37-4088-A912-84F293412BA7}" destId="{76FBC755-5787-447D-B934-5938AAFB6583}" srcOrd="0" destOrd="0" parTransId="{A3A76560-03DF-4AB5-97F8-994225FE3B92}" sibTransId="{9CA26C9C-BBC7-40AD-AE07-19855D0BCA84}"/>
    <dgm:cxn modelId="{AF062836-B746-4D0E-BC81-DEA11FDB0FDA}" type="presOf" srcId="{76FBC755-5787-447D-B934-5938AAFB6583}" destId="{6FF440C5-82B4-40F7-8D59-C1930F6019CF}" srcOrd="0" destOrd="0" presId="urn:microsoft.com/office/officeart/2005/8/layout/chevron2"/>
    <dgm:cxn modelId="{90A7AE67-D603-4B2E-84BC-85F5930CC96C}" srcId="{DC76CBFC-9699-4150-AA84-F61D1BD3129F}" destId="{E25E6804-BAC7-4C35-86E7-3C9ED1FA493E}" srcOrd="0" destOrd="0" parTransId="{521FA75A-5F95-45CA-B180-9905DA23AA3F}" sibTransId="{DD0D1506-E355-4224-B8C6-3C19550E0C9D}"/>
    <dgm:cxn modelId="{A2815815-972E-47A9-9E41-00DE682E7ABE}" type="presParOf" srcId="{41089DBE-DC71-4B42-81BF-B01DB97D7852}" destId="{B164E771-0825-498A-9E2E-037D80954406}" srcOrd="0" destOrd="0" presId="urn:microsoft.com/office/officeart/2005/8/layout/chevron2"/>
    <dgm:cxn modelId="{4C2040B2-928A-4E27-A356-E21D25ADF771}" type="presParOf" srcId="{B164E771-0825-498A-9E2E-037D80954406}" destId="{295A89D1-99C3-4C9E-8FD1-95E338C2BDE8}" srcOrd="0" destOrd="0" presId="urn:microsoft.com/office/officeart/2005/8/layout/chevron2"/>
    <dgm:cxn modelId="{F55A0A44-1C7C-4E55-BA77-A190EC0DDC9F}" type="presParOf" srcId="{B164E771-0825-498A-9E2E-037D80954406}" destId="{FD9DE7B1-A28D-434E-9F57-54F0DB1A7486}" srcOrd="1" destOrd="0" presId="urn:microsoft.com/office/officeart/2005/8/layout/chevron2"/>
    <dgm:cxn modelId="{B6B07154-F623-406D-AD58-98FE902AECA3}" type="presParOf" srcId="{41089DBE-DC71-4B42-81BF-B01DB97D7852}" destId="{E951B8C3-8D2E-40EF-8188-477E6808E697}" srcOrd="1" destOrd="0" presId="urn:microsoft.com/office/officeart/2005/8/layout/chevron2"/>
    <dgm:cxn modelId="{E77B8CE9-31C9-47C5-BE6D-97286F5B1E02}" type="presParOf" srcId="{41089DBE-DC71-4B42-81BF-B01DB97D7852}" destId="{D127A903-2A4E-4B7F-843D-096CC4B271FE}" srcOrd="2" destOrd="0" presId="urn:microsoft.com/office/officeart/2005/8/layout/chevron2"/>
    <dgm:cxn modelId="{E0A7AF6B-203D-48AA-BBAB-97C2EC401808}" type="presParOf" srcId="{D127A903-2A4E-4B7F-843D-096CC4B271FE}" destId="{FF061655-0F4E-4707-B79B-64EA69CB190E}" srcOrd="0" destOrd="0" presId="urn:microsoft.com/office/officeart/2005/8/layout/chevron2"/>
    <dgm:cxn modelId="{2D2EB8DE-CE4E-4AFD-B8F4-DDA5F46994F6}" type="presParOf" srcId="{D127A903-2A4E-4B7F-843D-096CC4B271FE}" destId="{6FF440C5-82B4-40F7-8D59-C1930F6019CF}"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A1157F4-B9D2-4953-8171-184B2EBB9178}" type="doc">
      <dgm:prSet loTypeId="urn:microsoft.com/office/officeart/2005/8/layout/hProcess7" loCatId="process" qsTypeId="urn:microsoft.com/office/officeart/2005/8/quickstyle/simple1" qsCatId="simple" csTypeId="urn:microsoft.com/office/officeart/2005/8/colors/colorful5" csCatId="colorful" phldr="1"/>
      <dgm:spPr/>
      <dgm:t>
        <a:bodyPr/>
        <a:lstStyle/>
        <a:p>
          <a:endParaRPr lang="zh-CN" altLang="en-US"/>
        </a:p>
      </dgm:t>
    </dgm:pt>
    <dgm:pt modelId="{AF421071-AB77-41C5-9412-A55B555D3A0B}">
      <dgm:prSet phldrT="[文本]"/>
      <dgm:spPr/>
      <dgm:t>
        <a:bodyPr vert="vert"/>
        <a:lstStyle/>
        <a:p>
          <a:r>
            <a:rPr lang="en-US" altLang="zh-CN" dirty="0"/>
            <a:t>1</a:t>
          </a:r>
          <a:endParaRPr lang="zh-CN" altLang="en-US" dirty="0"/>
        </a:p>
      </dgm:t>
    </dgm:pt>
    <dgm:pt modelId="{806CAC7E-8599-4108-9939-86EAF35AE240}" type="parTrans" cxnId="{AE205EF6-BC04-4577-B3BC-C6763173BEF1}">
      <dgm:prSet/>
      <dgm:spPr/>
      <dgm:t>
        <a:bodyPr/>
        <a:lstStyle/>
        <a:p>
          <a:endParaRPr lang="zh-CN" altLang="en-US"/>
        </a:p>
      </dgm:t>
    </dgm:pt>
    <dgm:pt modelId="{8E3B25F6-9084-4A21-A73A-86568D0F7803}" type="sibTrans" cxnId="{AE205EF6-BC04-4577-B3BC-C6763173BEF1}">
      <dgm:prSet/>
      <dgm:spPr/>
      <dgm:t>
        <a:bodyPr/>
        <a:lstStyle/>
        <a:p>
          <a:endParaRPr lang="zh-CN" altLang="en-US"/>
        </a:p>
      </dgm:t>
    </dgm:pt>
    <dgm:pt modelId="{75AFEC78-723D-4829-AFFC-F7B6FEFF6306}">
      <dgm:prSet phldrT="[文本]" custT="1"/>
      <dgm:spPr/>
      <dgm:t>
        <a:bodyPr/>
        <a:lstStyle/>
        <a:p>
          <a:pPr>
            <a:lnSpc>
              <a:spcPct val="100000"/>
            </a:lnSpc>
          </a:pPr>
          <a:r>
            <a:rPr lang="zh-CN" altLang="en-US" sz="2000" dirty="0">
              <a:solidFill>
                <a:schemeClr val="tx1"/>
              </a:solidFill>
            </a:rPr>
            <a:t>猪场使用的饲料及其添加剂要符合</a:t>
          </a:r>
          <a:r>
            <a:rPr lang="en-US" altLang="en-US" sz="2000" dirty="0">
              <a:solidFill>
                <a:schemeClr val="tx1"/>
              </a:solidFill>
            </a:rPr>
            <a:t>《</a:t>
          </a:r>
          <a:r>
            <a:rPr lang="zh-CN" altLang="en-US" sz="2000" dirty="0">
              <a:solidFill>
                <a:schemeClr val="tx1"/>
              </a:solidFill>
            </a:rPr>
            <a:t>无公害食品</a:t>
          </a:r>
          <a:r>
            <a:rPr lang="en-US" altLang="zh-CN" sz="2000" dirty="0">
              <a:solidFill>
                <a:schemeClr val="tx1"/>
              </a:solidFill>
            </a:rPr>
            <a:t>-</a:t>
          </a:r>
          <a:r>
            <a:rPr lang="zh-CN" altLang="en-US" sz="2000" dirty="0">
              <a:solidFill>
                <a:schemeClr val="tx1"/>
              </a:solidFill>
            </a:rPr>
            <a:t>生猪饲养饲料使用准则</a:t>
          </a:r>
          <a:r>
            <a:rPr lang="en-US" altLang="en-US" sz="2000" dirty="0">
              <a:solidFill>
                <a:schemeClr val="tx1"/>
              </a:solidFill>
            </a:rPr>
            <a:t>》(NY5032-2001)</a:t>
          </a:r>
          <a:r>
            <a:rPr lang="zh-CN" altLang="en-US" sz="2000" dirty="0">
              <a:solidFill>
                <a:schemeClr val="tx1"/>
              </a:solidFill>
            </a:rPr>
            <a:t>规定</a:t>
          </a:r>
          <a:r>
            <a:rPr lang="en-US" altLang="en-US" sz="2000" dirty="0">
              <a:solidFill>
                <a:schemeClr val="tx1"/>
              </a:solidFill>
            </a:rPr>
            <a:t>,</a:t>
          </a:r>
          <a:r>
            <a:rPr lang="zh-CN" altLang="en-US" sz="2000" dirty="0">
              <a:solidFill>
                <a:schemeClr val="tx1"/>
              </a:solidFill>
            </a:rPr>
            <a:t>来源于疫病洁净地区，无霉烂变质，未受农药污染或病原体感染。</a:t>
          </a:r>
        </a:p>
      </dgm:t>
    </dgm:pt>
    <dgm:pt modelId="{CF974A50-9D3D-4CF0-9EF8-B763AD09ED25}" type="parTrans" cxnId="{FC0DE6A5-68B8-4610-80F6-C035A19F56B9}">
      <dgm:prSet/>
      <dgm:spPr/>
      <dgm:t>
        <a:bodyPr/>
        <a:lstStyle/>
        <a:p>
          <a:endParaRPr lang="zh-CN" altLang="en-US"/>
        </a:p>
      </dgm:t>
    </dgm:pt>
    <dgm:pt modelId="{F4022CDD-8207-40FC-BFD2-1F930096455F}" type="sibTrans" cxnId="{FC0DE6A5-68B8-4610-80F6-C035A19F56B9}">
      <dgm:prSet/>
      <dgm:spPr/>
      <dgm:t>
        <a:bodyPr/>
        <a:lstStyle/>
        <a:p>
          <a:endParaRPr lang="zh-CN" altLang="en-US"/>
        </a:p>
      </dgm:t>
    </dgm:pt>
    <dgm:pt modelId="{0821E392-FFD7-4DF8-B67C-4A8413BBFC0C}">
      <dgm:prSet phldrT="[文本]"/>
      <dgm:spPr/>
      <dgm:t>
        <a:bodyPr vert="vert"/>
        <a:lstStyle/>
        <a:p>
          <a:r>
            <a:rPr lang="en-US" altLang="zh-CN" dirty="0"/>
            <a:t>2</a:t>
          </a:r>
          <a:endParaRPr lang="zh-CN" altLang="en-US" dirty="0"/>
        </a:p>
      </dgm:t>
    </dgm:pt>
    <dgm:pt modelId="{772EE3FE-2367-49A9-AEAA-FEDA9B1DAAE7}" type="parTrans" cxnId="{6DB01C3F-C747-4629-B60D-9710474F38F5}">
      <dgm:prSet/>
      <dgm:spPr/>
      <dgm:t>
        <a:bodyPr/>
        <a:lstStyle/>
        <a:p>
          <a:endParaRPr lang="zh-CN" altLang="en-US"/>
        </a:p>
      </dgm:t>
    </dgm:pt>
    <dgm:pt modelId="{32F92505-9CA6-436E-8724-FC7E4255AC01}" type="sibTrans" cxnId="{6DB01C3F-C747-4629-B60D-9710474F38F5}">
      <dgm:prSet/>
      <dgm:spPr/>
      <dgm:t>
        <a:bodyPr/>
        <a:lstStyle/>
        <a:p>
          <a:endParaRPr lang="zh-CN" altLang="en-US"/>
        </a:p>
      </dgm:t>
    </dgm:pt>
    <dgm:pt modelId="{5096FA8F-8634-4443-80AD-A14E00974D53}">
      <dgm:prSet phldrT="[文本]" custT="1"/>
      <dgm:spPr/>
      <dgm:t>
        <a:bodyPr/>
        <a:lstStyle/>
        <a:p>
          <a:pPr>
            <a:lnSpc>
              <a:spcPct val="100000"/>
            </a:lnSpc>
          </a:pPr>
          <a:r>
            <a:rPr lang="zh-CN" sz="2000" dirty="0">
              <a:solidFill>
                <a:schemeClr val="tx1"/>
              </a:solidFill>
            </a:rPr>
            <a:t>生产畜禽全价配合饲料或饲料添加剂时，必须严格执行农业部公布的《饲料药物添加剂使用规范》（农业部公告第</a:t>
          </a:r>
          <a:r>
            <a:rPr lang="en-US" sz="2000" dirty="0">
              <a:solidFill>
                <a:schemeClr val="tx1"/>
              </a:solidFill>
            </a:rPr>
            <a:t>168</a:t>
          </a:r>
          <a:r>
            <a:rPr lang="zh-CN" sz="2000" dirty="0">
              <a:solidFill>
                <a:schemeClr val="tx1"/>
              </a:solidFill>
            </a:rPr>
            <a:t>号），合理选用饲料药物添加剂</a:t>
          </a:r>
          <a:r>
            <a:rPr lang="zh-CN" altLang="en-US" sz="2000" dirty="0">
              <a:solidFill>
                <a:schemeClr val="tx1"/>
              </a:solidFill>
            </a:rPr>
            <a:t>。</a:t>
          </a:r>
        </a:p>
      </dgm:t>
    </dgm:pt>
    <dgm:pt modelId="{9D87A075-065B-4461-A6E1-7ACD01C6FA4B}" type="parTrans" cxnId="{C0DB7A7D-F0EF-47ED-A6BB-60C6ECFB0EFC}">
      <dgm:prSet/>
      <dgm:spPr/>
      <dgm:t>
        <a:bodyPr/>
        <a:lstStyle/>
        <a:p>
          <a:endParaRPr lang="zh-CN" altLang="en-US"/>
        </a:p>
      </dgm:t>
    </dgm:pt>
    <dgm:pt modelId="{FD6762C7-3639-4270-839B-1245828988E4}" type="sibTrans" cxnId="{C0DB7A7D-F0EF-47ED-A6BB-60C6ECFB0EFC}">
      <dgm:prSet/>
      <dgm:spPr/>
      <dgm:t>
        <a:bodyPr/>
        <a:lstStyle/>
        <a:p>
          <a:endParaRPr lang="zh-CN" altLang="en-US"/>
        </a:p>
      </dgm:t>
    </dgm:pt>
    <dgm:pt modelId="{C657ECAA-B81E-462F-ADBB-BDBE8714218E}">
      <dgm:prSet phldrT="[文本]"/>
      <dgm:spPr/>
      <dgm:t>
        <a:bodyPr vert="vert"/>
        <a:lstStyle/>
        <a:p>
          <a:r>
            <a:rPr lang="en-US" altLang="zh-CN" dirty="0"/>
            <a:t>3</a:t>
          </a:r>
          <a:endParaRPr lang="zh-CN" altLang="en-US" dirty="0"/>
        </a:p>
      </dgm:t>
    </dgm:pt>
    <dgm:pt modelId="{38396713-EDD4-4DD7-A97A-AECA208DF36A}" type="parTrans" cxnId="{48643D89-C85C-4D6A-8FD4-E12BD71BC7BE}">
      <dgm:prSet/>
      <dgm:spPr/>
      <dgm:t>
        <a:bodyPr/>
        <a:lstStyle/>
        <a:p>
          <a:endParaRPr lang="zh-CN" altLang="en-US"/>
        </a:p>
      </dgm:t>
    </dgm:pt>
    <dgm:pt modelId="{B5F28904-DA9D-4E96-A5FC-4EAB32738D8E}" type="sibTrans" cxnId="{48643D89-C85C-4D6A-8FD4-E12BD71BC7BE}">
      <dgm:prSet/>
      <dgm:spPr/>
      <dgm:t>
        <a:bodyPr/>
        <a:lstStyle/>
        <a:p>
          <a:endParaRPr lang="zh-CN" altLang="en-US"/>
        </a:p>
      </dgm:t>
    </dgm:pt>
    <dgm:pt modelId="{21C22878-8976-46FB-929C-25931B1E1827}">
      <dgm:prSet phldrT="[文本]" custT="1"/>
      <dgm:spPr/>
      <dgm:t>
        <a:bodyPr/>
        <a:lstStyle/>
        <a:p>
          <a:pPr>
            <a:lnSpc>
              <a:spcPct val="100000"/>
            </a:lnSpc>
          </a:pPr>
          <a:r>
            <a:rPr lang="zh-CN" altLang="en-US" sz="2000" dirty="0">
              <a:solidFill>
                <a:schemeClr val="tx1"/>
              </a:solidFill>
            </a:rPr>
            <a:t>猪场加药饲料和不加药饲料要有明显标记</a:t>
          </a:r>
          <a:r>
            <a:rPr lang="en-US" altLang="en-US" sz="2000" dirty="0">
              <a:solidFill>
                <a:schemeClr val="tx1"/>
              </a:solidFill>
            </a:rPr>
            <a:t>,</a:t>
          </a:r>
          <a:r>
            <a:rPr lang="zh-CN" altLang="en-US" sz="2000" dirty="0">
              <a:solidFill>
                <a:schemeClr val="tx1"/>
              </a:solidFill>
            </a:rPr>
            <a:t>并做好饲料更换记录</a:t>
          </a:r>
          <a:r>
            <a:rPr lang="en-US" altLang="en-US" sz="2000" dirty="0">
              <a:solidFill>
                <a:schemeClr val="tx1"/>
              </a:solidFill>
            </a:rPr>
            <a:t>,</a:t>
          </a:r>
          <a:r>
            <a:rPr lang="zh-CN" altLang="en-US" sz="2000" dirty="0">
              <a:solidFill>
                <a:schemeClr val="tx1"/>
              </a:solidFill>
            </a:rPr>
            <a:t>出栏前严格按休药期规定更换饲喂无药的饲料。</a:t>
          </a:r>
          <a:r>
            <a:rPr lang="zh-CN" sz="2000" dirty="0">
              <a:solidFill>
                <a:schemeClr val="tx1"/>
              </a:solidFill>
            </a:rPr>
            <a:t>严禁使用违禁药物和发霉变质的饲料，严禁滥用饲料添加剂。</a:t>
          </a:r>
          <a:endParaRPr lang="zh-CN" altLang="en-US" sz="2000" dirty="0">
            <a:solidFill>
              <a:schemeClr val="tx1"/>
            </a:solidFill>
          </a:endParaRPr>
        </a:p>
      </dgm:t>
    </dgm:pt>
    <dgm:pt modelId="{AD429190-564C-4A2D-814A-85A45930278E}" type="parTrans" cxnId="{388DE372-050B-4B1D-811D-11A278F7928C}">
      <dgm:prSet/>
      <dgm:spPr/>
      <dgm:t>
        <a:bodyPr/>
        <a:lstStyle/>
        <a:p>
          <a:endParaRPr lang="zh-CN" altLang="en-US"/>
        </a:p>
      </dgm:t>
    </dgm:pt>
    <dgm:pt modelId="{50F7BB23-354B-4F9B-9503-40928008C450}" type="sibTrans" cxnId="{388DE372-050B-4B1D-811D-11A278F7928C}">
      <dgm:prSet/>
      <dgm:spPr/>
      <dgm:t>
        <a:bodyPr/>
        <a:lstStyle/>
        <a:p>
          <a:endParaRPr lang="zh-CN" altLang="en-US"/>
        </a:p>
      </dgm:t>
    </dgm:pt>
    <dgm:pt modelId="{392D931C-EAA2-449F-996B-51035B31C548}" type="pres">
      <dgm:prSet presAssocID="{4A1157F4-B9D2-4953-8171-184B2EBB9178}" presName="Name0" presStyleCnt="0">
        <dgm:presLayoutVars>
          <dgm:dir/>
          <dgm:animLvl val="lvl"/>
          <dgm:resizeHandles val="exact"/>
        </dgm:presLayoutVars>
      </dgm:prSet>
      <dgm:spPr/>
      <dgm:t>
        <a:bodyPr/>
        <a:lstStyle/>
        <a:p>
          <a:endParaRPr lang="zh-CN" altLang="en-US"/>
        </a:p>
      </dgm:t>
    </dgm:pt>
    <dgm:pt modelId="{7124212D-A34B-45F3-BBEA-0FF64EE526F6}" type="pres">
      <dgm:prSet presAssocID="{AF421071-AB77-41C5-9412-A55B555D3A0B}" presName="compositeNode" presStyleCnt="0">
        <dgm:presLayoutVars>
          <dgm:bulletEnabled val="1"/>
        </dgm:presLayoutVars>
      </dgm:prSet>
      <dgm:spPr/>
    </dgm:pt>
    <dgm:pt modelId="{EA976CA5-63ED-4E9D-95F5-90886B62924D}" type="pres">
      <dgm:prSet presAssocID="{AF421071-AB77-41C5-9412-A55B555D3A0B}" presName="bgRect" presStyleLbl="node1" presStyleIdx="0" presStyleCnt="3"/>
      <dgm:spPr/>
      <dgm:t>
        <a:bodyPr/>
        <a:lstStyle/>
        <a:p>
          <a:endParaRPr lang="zh-CN" altLang="en-US"/>
        </a:p>
      </dgm:t>
    </dgm:pt>
    <dgm:pt modelId="{01892DD3-A94E-4461-BC04-5672397C11C8}" type="pres">
      <dgm:prSet presAssocID="{AF421071-AB77-41C5-9412-A55B555D3A0B}" presName="parentNode" presStyleLbl="node1" presStyleIdx="0" presStyleCnt="3">
        <dgm:presLayoutVars>
          <dgm:chMax val="0"/>
          <dgm:bulletEnabled val="1"/>
        </dgm:presLayoutVars>
      </dgm:prSet>
      <dgm:spPr/>
      <dgm:t>
        <a:bodyPr/>
        <a:lstStyle/>
        <a:p>
          <a:endParaRPr lang="zh-CN" altLang="en-US"/>
        </a:p>
      </dgm:t>
    </dgm:pt>
    <dgm:pt modelId="{1669D8AD-B9F1-45E0-BE32-B487D0DC92D7}" type="pres">
      <dgm:prSet presAssocID="{AF421071-AB77-41C5-9412-A55B555D3A0B}" presName="childNode" presStyleLbl="node1" presStyleIdx="0" presStyleCnt="3">
        <dgm:presLayoutVars>
          <dgm:bulletEnabled val="1"/>
        </dgm:presLayoutVars>
      </dgm:prSet>
      <dgm:spPr/>
      <dgm:t>
        <a:bodyPr/>
        <a:lstStyle/>
        <a:p>
          <a:endParaRPr lang="zh-CN" altLang="en-US"/>
        </a:p>
      </dgm:t>
    </dgm:pt>
    <dgm:pt modelId="{59D8307E-8D03-43EB-851E-6FCAA0679617}" type="pres">
      <dgm:prSet presAssocID="{8E3B25F6-9084-4A21-A73A-86568D0F7803}" presName="hSp" presStyleCnt="0"/>
      <dgm:spPr/>
    </dgm:pt>
    <dgm:pt modelId="{1789B1E1-B183-4BC0-B0D9-BDE68B4BBC99}" type="pres">
      <dgm:prSet presAssocID="{8E3B25F6-9084-4A21-A73A-86568D0F7803}" presName="vProcSp" presStyleCnt="0"/>
      <dgm:spPr/>
    </dgm:pt>
    <dgm:pt modelId="{822FA8A6-351B-4E59-BD3F-BA7A97B7E16C}" type="pres">
      <dgm:prSet presAssocID="{8E3B25F6-9084-4A21-A73A-86568D0F7803}" presName="vSp1" presStyleCnt="0"/>
      <dgm:spPr/>
    </dgm:pt>
    <dgm:pt modelId="{73481BBE-3360-4533-A4FB-0D82B28C2267}" type="pres">
      <dgm:prSet presAssocID="{8E3B25F6-9084-4A21-A73A-86568D0F7803}" presName="simulatedConn" presStyleLbl="solidFgAcc1" presStyleIdx="0" presStyleCnt="2"/>
      <dgm:spPr/>
    </dgm:pt>
    <dgm:pt modelId="{583A0619-8F97-4891-806C-9412CA57E1E0}" type="pres">
      <dgm:prSet presAssocID="{8E3B25F6-9084-4A21-A73A-86568D0F7803}" presName="vSp2" presStyleCnt="0"/>
      <dgm:spPr/>
    </dgm:pt>
    <dgm:pt modelId="{52A73CED-8594-406A-94DC-658AC67BD1C7}" type="pres">
      <dgm:prSet presAssocID="{8E3B25F6-9084-4A21-A73A-86568D0F7803}" presName="sibTrans" presStyleCnt="0"/>
      <dgm:spPr/>
    </dgm:pt>
    <dgm:pt modelId="{30135B6F-54F7-44B9-90B8-8A54A7DD3B1D}" type="pres">
      <dgm:prSet presAssocID="{0821E392-FFD7-4DF8-B67C-4A8413BBFC0C}" presName="compositeNode" presStyleCnt="0">
        <dgm:presLayoutVars>
          <dgm:bulletEnabled val="1"/>
        </dgm:presLayoutVars>
      </dgm:prSet>
      <dgm:spPr/>
    </dgm:pt>
    <dgm:pt modelId="{749F80B6-B289-43F9-B9A6-33A1DEAD5B4F}" type="pres">
      <dgm:prSet presAssocID="{0821E392-FFD7-4DF8-B67C-4A8413BBFC0C}" presName="bgRect" presStyleLbl="node1" presStyleIdx="1" presStyleCnt="3"/>
      <dgm:spPr/>
      <dgm:t>
        <a:bodyPr/>
        <a:lstStyle/>
        <a:p>
          <a:endParaRPr lang="zh-CN" altLang="en-US"/>
        </a:p>
      </dgm:t>
    </dgm:pt>
    <dgm:pt modelId="{CC667E7E-1501-4A63-BCE1-71B834D09CED}" type="pres">
      <dgm:prSet presAssocID="{0821E392-FFD7-4DF8-B67C-4A8413BBFC0C}" presName="parentNode" presStyleLbl="node1" presStyleIdx="1" presStyleCnt="3">
        <dgm:presLayoutVars>
          <dgm:chMax val="0"/>
          <dgm:bulletEnabled val="1"/>
        </dgm:presLayoutVars>
      </dgm:prSet>
      <dgm:spPr/>
      <dgm:t>
        <a:bodyPr/>
        <a:lstStyle/>
        <a:p>
          <a:endParaRPr lang="zh-CN" altLang="en-US"/>
        </a:p>
      </dgm:t>
    </dgm:pt>
    <dgm:pt modelId="{8AAA3762-D53F-40E4-BB4F-004C09677EB2}" type="pres">
      <dgm:prSet presAssocID="{0821E392-FFD7-4DF8-B67C-4A8413BBFC0C}" presName="childNode" presStyleLbl="node1" presStyleIdx="1" presStyleCnt="3">
        <dgm:presLayoutVars>
          <dgm:bulletEnabled val="1"/>
        </dgm:presLayoutVars>
      </dgm:prSet>
      <dgm:spPr/>
      <dgm:t>
        <a:bodyPr/>
        <a:lstStyle/>
        <a:p>
          <a:endParaRPr lang="zh-CN" altLang="en-US"/>
        </a:p>
      </dgm:t>
    </dgm:pt>
    <dgm:pt modelId="{9B9D8DD3-DDB5-422A-BA9B-539A2E31E4E0}" type="pres">
      <dgm:prSet presAssocID="{32F92505-9CA6-436E-8724-FC7E4255AC01}" presName="hSp" presStyleCnt="0"/>
      <dgm:spPr/>
    </dgm:pt>
    <dgm:pt modelId="{A0E34747-01B9-4658-BED4-1EB1D5FF087F}" type="pres">
      <dgm:prSet presAssocID="{32F92505-9CA6-436E-8724-FC7E4255AC01}" presName="vProcSp" presStyleCnt="0"/>
      <dgm:spPr/>
    </dgm:pt>
    <dgm:pt modelId="{5F08CCA4-1E96-4F13-B71F-CCD41D2EB41C}" type="pres">
      <dgm:prSet presAssocID="{32F92505-9CA6-436E-8724-FC7E4255AC01}" presName="vSp1" presStyleCnt="0"/>
      <dgm:spPr/>
    </dgm:pt>
    <dgm:pt modelId="{C1313D55-7D15-4969-8521-C8B9EB09C493}" type="pres">
      <dgm:prSet presAssocID="{32F92505-9CA6-436E-8724-FC7E4255AC01}" presName="simulatedConn" presStyleLbl="solidFgAcc1" presStyleIdx="1" presStyleCnt="2"/>
      <dgm:spPr/>
    </dgm:pt>
    <dgm:pt modelId="{434C6B99-4C89-4166-A492-195FF4F89C20}" type="pres">
      <dgm:prSet presAssocID="{32F92505-9CA6-436E-8724-FC7E4255AC01}" presName="vSp2" presStyleCnt="0"/>
      <dgm:spPr/>
    </dgm:pt>
    <dgm:pt modelId="{AF1618A9-1A5B-4DDF-ADC7-9162EBC0D18C}" type="pres">
      <dgm:prSet presAssocID="{32F92505-9CA6-436E-8724-FC7E4255AC01}" presName="sibTrans" presStyleCnt="0"/>
      <dgm:spPr/>
    </dgm:pt>
    <dgm:pt modelId="{97F2FEAE-C764-4EAB-B865-CC84B35C0CFE}" type="pres">
      <dgm:prSet presAssocID="{C657ECAA-B81E-462F-ADBB-BDBE8714218E}" presName="compositeNode" presStyleCnt="0">
        <dgm:presLayoutVars>
          <dgm:bulletEnabled val="1"/>
        </dgm:presLayoutVars>
      </dgm:prSet>
      <dgm:spPr/>
    </dgm:pt>
    <dgm:pt modelId="{A0AAE757-249F-407A-B7F8-393736F89EE7}" type="pres">
      <dgm:prSet presAssocID="{C657ECAA-B81E-462F-ADBB-BDBE8714218E}" presName="bgRect" presStyleLbl="node1" presStyleIdx="2" presStyleCnt="3"/>
      <dgm:spPr/>
      <dgm:t>
        <a:bodyPr/>
        <a:lstStyle/>
        <a:p>
          <a:endParaRPr lang="zh-CN" altLang="en-US"/>
        </a:p>
      </dgm:t>
    </dgm:pt>
    <dgm:pt modelId="{0E87EFE3-A66F-4C5D-8CA7-FD9B12E94859}" type="pres">
      <dgm:prSet presAssocID="{C657ECAA-B81E-462F-ADBB-BDBE8714218E}" presName="parentNode" presStyleLbl="node1" presStyleIdx="2" presStyleCnt="3">
        <dgm:presLayoutVars>
          <dgm:chMax val="0"/>
          <dgm:bulletEnabled val="1"/>
        </dgm:presLayoutVars>
      </dgm:prSet>
      <dgm:spPr/>
      <dgm:t>
        <a:bodyPr/>
        <a:lstStyle/>
        <a:p>
          <a:endParaRPr lang="zh-CN" altLang="en-US"/>
        </a:p>
      </dgm:t>
    </dgm:pt>
    <dgm:pt modelId="{080C4534-109C-44C2-B69A-4AAED327AEF6}" type="pres">
      <dgm:prSet presAssocID="{C657ECAA-B81E-462F-ADBB-BDBE8714218E}" presName="childNode" presStyleLbl="node1" presStyleIdx="2" presStyleCnt="3">
        <dgm:presLayoutVars>
          <dgm:bulletEnabled val="1"/>
        </dgm:presLayoutVars>
      </dgm:prSet>
      <dgm:spPr/>
      <dgm:t>
        <a:bodyPr/>
        <a:lstStyle/>
        <a:p>
          <a:endParaRPr lang="zh-CN" altLang="en-US"/>
        </a:p>
      </dgm:t>
    </dgm:pt>
  </dgm:ptLst>
  <dgm:cxnLst>
    <dgm:cxn modelId="{FC0DE6A5-68B8-4610-80F6-C035A19F56B9}" srcId="{AF421071-AB77-41C5-9412-A55B555D3A0B}" destId="{75AFEC78-723D-4829-AFFC-F7B6FEFF6306}" srcOrd="0" destOrd="0" parTransId="{CF974A50-9D3D-4CF0-9EF8-B763AD09ED25}" sibTransId="{F4022CDD-8207-40FC-BFD2-1F930096455F}"/>
    <dgm:cxn modelId="{8AFB46EA-2A71-4C58-A775-F25ADD6CE3F6}" type="presOf" srcId="{AF421071-AB77-41C5-9412-A55B555D3A0B}" destId="{EA976CA5-63ED-4E9D-95F5-90886B62924D}" srcOrd="0" destOrd="0" presId="urn:microsoft.com/office/officeart/2005/8/layout/hProcess7"/>
    <dgm:cxn modelId="{EEE1923A-7E37-4129-AC0A-3CC7958A254E}" type="presOf" srcId="{5096FA8F-8634-4443-80AD-A14E00974D53}" destId="{8AAA3762-D53F-40E4-BB4F-004C09677EB2}" srcOrd="0" destOrd="0" presId="urn:microsoft.com/office/officeart/2005/8/layout/hProcess7"/>
    <dgm:cxn modelId="{56655175-7106-4D3A-834D-8745D23A3E26}" type="presOf" srcId="{AF421071-AB77-41C5-9412-A55B555D3A0B}" destId="{01892DD3-A94E-4461-BC04-5672397C11C8}" srcOrd="1" destOrd="0" presId="urn:microsoft.com/office/officeart/2005/8/layout/hProcess7"/>
    <dgm:cxn modelId="{605669BD-0DF1-4C10-85F8-6DABD34FC4F4}" type="presOf" srcId="{0821E392-FFD7-4DF8-B67C-4A8413BBFC0C}" destId="{749F80B6-B289-43F9-B9A6-33A1DEAD5B4F}" srcOrd="0" destOrd="0" presId="urn:microsoft.com/office/officeart/2005/8/layout/hProcess7"/>
    <dgm:cxn modelId="{6DB01C3F-C747-4629-B60D-9710474F38F5}" srcId="{4A1157F4-B9D2-4953-8171-184B2EBB9178}" destId="{0821E392-FFD7-4DF8-B67C-4A8413BBFC0C}" srcOrd="1" destOrd="0" parTransId="{772EE3FE-2367-49A9-AEAA-FEDA9B1DAAE7}" sibTransId="{32F92505-9CA6-436E-8724-FC7E4255AC01}"/>
    <dgm:cxn modelId="{F3BA3732-C654-41D8-BFB7-A9ABAE0F9BE7}" type="presOf" srcId="{4A1157F4-B9D2-4953-8171-184B2EBB9178}" destId="{392D931C-EAA2-449F-996B-51035B31C548}" srcOrd="0" destOrd="0" presId="urn:microsoft.com/office/officeart/2005/8/layout/hProcess7"/>
    <dgm:cxn modelId="{C8EAA480-00FF-4718-A578-58145B34948A}" type="presOf" srcId="{C657ECAA-B81E-462F-ADBB-BDBE8714218E}" destId="{0E87EFE3-A66F-4C5D-8CA7-FD9B12E94859}" srcOrd="1" destOrd="0" presId="urn:microsoft.com/office/officeart/2005/8/layout/hProcess7"/>
    <dgm:cxn modelId="{087C9992-7278-42A9-B5DE-2D7B380C760B}" type="presOf" srcId="{0821E392-FFD7-4DF8-B67C-4A8413BBFC0C}" destId="{CC667E7E-1501-4A63-BCE1-71B834D09CED}" srcOrd="1" destOrd="0" presId="urn:microsoft.com/office/officeart/2005/8/layout/hProcess7"/>
    <dgm:cxn modelId="{4FA82CA2-AE7E-46ED-9EA8-F1C422729C83}" type="presOf" srcId="{75AFEC78-723D-4829-AFFC-F7B6FEFF6306}" destId="{1669D8AD-B9F1-45E0-BE32-B487D0DC92D7}" srcOrd="0" destOrd="0" presId="urn:microsoft.com/office/officeart/2005/8/layout/hProcess7"/>
    <dgm:cxn modelId="{BD2EF3DB-2EBD-448F-A3B8-3B88BFBFC95F}" type="presOf" srcId="{21C22878-8976-46FB-929C-25931B1E1827}" destId="{080C4534-109C-44C2-B69A-4AAED327AEF6}" srcOrd="0" destOrd="0" presId="urn:microsoft.com/office/officeart/2005/8/layout/hProcess7"/>
    <dgm:cxn modelId="{C0DB7A7D-F0EF-47ED-A6BB-60C6ECFB0EFC}" srcId="{0821E392-FFD7-4DF8-B67C-4A8413BBFC0C}" destId="{5096FA8F-8634-4443-80AD-A14E00974D53}" srcOrd="0" destOrd="0" parTransId="{9D87A075-065B-4461-A6E1-7ACD01C6FA4B}" sibTransId="{FD6762C7-3639-4270-839B-1245828988E4}"/>
    <dgm:cxn modelId="{388DE372-050B-4B1D-811D-11A278F7928C}" srcId="{C657ECAA-B81E-462F-ADBB-BDBE8714218E}" destId="{21C22878-8976-46FB-929C-25931B1E1827}" srcOrd="0" destOrd="0" parTransId="{AD429190-564C-4A2D-814A-85A45930278E}" sibTransId="{50F7BB23-354B-4F9B-9503-40928008C450}"/>
    <dgm:cxn modelId="{AE205EF6-BC04-4577-B3BC-C6763173BEF1}" srcId="{4A1157F4-B9D2-4953-8171-184B2EBB9178}" destId="{AF421071-AB77-41C5-9412-A55B555D3A0B}" srcOrd="0" destOrd="0" parTransId="{806CAC7E-8599-4108-9939-86EAF35AE240}" sibTransId="{8E3B25F6-9084-4A21-A73A-86568D0F7803}"/>
    <dgm:cxn modelId="{9B753A55-6B2A-4A7D-86B8-0E96AA7C85B3}" type="presOf" srcId="{C657ECAA-B81E-462F-ADBB-BDBE8714218E}" destId="{A0AAE757-249F-407A-B7F8-393736F89EE7}" srcOrd="0" destOrd="0" presId="urn:microsoft.com/office/officeart/2005/8/layout/hProcess7"/>
    <dgm:cxn modelId="{48643D89-C85C-4D6A-8FD4-E12BD71BC7BE}" srcId="{4A1157F4-B9D2-4953-8171-184B2EBB9178}" destId="{C657ECAA-B81E-462F-ADBB-BDBE8714218E}" srcOrd="2" destOrd="0" parTransId="{38396713-EDD4-4DD7-A97A-AECA208DF36A}" sibTransId="{B5F28904-DA9D-4E96-A5FC-4EAB32738D8E}"/>
    <dgm:cxn modelId="{19F95548-A4DE-4EF8-860A-60FFA854314A}" type="presParOf" srcId="{392D931C-EAA2-449F-996B-51035B31C548}" destId="{7124212D-A34B-45F3-BBEA-0FF64EE526F6}" srcOrd="0" destOrd="0" presId="urn:microsoft.com/office/officeart/2005/8/layout/hProcess7"/>
    <dgm:cxn modelId="{6199975D-F495-4AED-8E6D-C19CA6B8B9DF}" type="presParOf" srcId="{7124212D-A34B-45F3-BBEA-0FF64EE526F6}" destId="{EA976CA5-63ED-4E9D-95F5-90886B62924D}" srcOrd="0" destOrd="0" presId="urn:microsoft.com/office/officeart/2005/8/layout/hProcess7"/>
    <dgm:cxn modelId="{7197662B-0765-4AD2-9989-73C61D4BB622}" type="presParOf" srcId="{7124212D-A34B-45F3-BBEA-0FF64EE526F6}" destId="{01892DD3-A94E-4461-BC04-5672397C11C8}" srcOrd="1" destOrd="0" presId="urn:microsoft.com/office/officeart/2005/8/layout/hProcess7"/>
    <dgm:cxn modelId="{38302B42-1EFE-4067-AEE6-735E0C7CD323}" type="presParOf" srcId="{7124212D-A34B-45F3-BBEA-0FF64EE526F6}" destId="{1669D8AD-B9F1-45E0-BE32-B487D0DC92D7}" srcOrd="2" destOrd="0" presId="urn:microsoft.com/office/officeart/2005/8/layout/hProcess7"/>
    <dgm:cxn modelId="{1401E111-CA21-432B-AD16-CE294090AF0F}" type="presParOf" srcId="{392D931C-EAA2-449F-996B-51035B31C548}" destId="{59D8307E-8D03-43EB-851E-6FCAA0679617}" srcOrd="1" destOrd="0" presId="urn:microsoft.com/office/officeart/2005/8/layout/hProcess7"/>
    <dgm:cxn modelId="{701D76BC-78A8-4C0E-ACFF-922DFD0F296F}" type="presParOf" srcId="{392D931C-EAA2-449F-996B-51035B31C548}" destId="{1789B1E1-B183-4BC0-B0D9-BDE68B4BBC99}" srcOrd="2" destOrd="0" presId="urn:microsoft.com/office/officeart/2005/8/layout/hProcess7"/>
    <dgm:cxn modelId="{BBAC7292-08C5-4D2B-9970-281D7DB90D48}" type="presParOf" srcId="{1789B1E1-B183-4BC0-B0D9-BDE68B4BBC99}" destId="{822FA8A6-351B-4E59-BD3F-BA7A97B7E16C}" srcOrd="0" destOrd="0" presId="urn:microsoft.com/office/officeart/2005/8/layout/hProcess7"/>
    <dgm:cxn modelId="{AF4CB377-A6CC-460B-893F-ACE87052B7E3}" type="presParOf" srcId="{1789B1E1-B183-4BC0-B0D9-BDE68B4BBC99}" destId="{73481BBE-3360-4533-A4FB-0D82B28C2267}" srcOrd="1" destOrd="0" presId="urn:microsoft.com/office/officeart/2005/8/layout/hProcess7"/>
    <dgm:cxn modelId="{0FD65C15-8FC3-411D-9A94-54DE40208C30}" type="presParOf" srcId="{1789B1E1-B183-4BC0-B0D9-BDE68B4BBC99}" destId="{583A0619-8F97-4891-806C-9412CA57E1E0}" srcOrd="2" destOrd="0" presId="urn:microsoft.com/office/officeart/2005/8/layout/hProcess7"/>
    <dgm:cxn modelId="{766417D7-AAE6-4AFA-9C04-94538F75C8AB}" type="presParOf" srcId="{392D931C-EAA2-449F-996B-51035B31C548}" destId="{52A73CED-8594-406A-94DC-658AC67BD1C7}" srcOrd="3" destOrd="0" presId="urn:microsoft.com/office/officeart/2005/8/layout/hProcess7"/>
    <dgm:cxn modelId="{72E64DED-60DB-4530-ABF4-D24229BDD917}" type="presParOf" srcId="{392D931C-EAA2-449F-996B-51035B31C548}" destId="{30135B6F-54F7-44B9-90B8-8A54A7DD3B1D}" srcOrd="4" destOrd="0" presId="urn:microsoft.com/office/officeart/2005/8/layout/hProcess7"/>
    <dgm:cxn modelId="{BC9E9628-179E-423E-A171-D22B2CD8939A}" type="presParOf" srcId="{30135B6F-54F7-44B9-90B8-8A54A7DD3B1D}" destId="{749F80B6-B289-43F9-B9A6-33A1DEAD5B4F}" srcOrd="0" destOrd="0" presId="urn:microsoft.com/office/officeart/2005/8/layout/hProcess7"/>
    <dgm:cxn modelId="{00F464B5-0022-4180-8C56-990D102A709C}" type="presParOf" srcId="{30135B6F-54F7-44B9-90B8-8A54A7DD3B1D}" destId="{CC667E7E-1501-4A63-BCE1-71B834D09CED}" srcOrd="1" destOrd="0" presId="urn:microsoft.com/office/officeart/2005/8/layout/hProcess7"/>
    <dgm:cxn modelId="{C1F53B4B-4A37-4E54-8319-2B2D5690E1CD}" type="presParOf" srcId="{30135B6F-54F7-44B9-90B8-8A54A7DD3B1D}" destId="{8AAA3762-D53F-40E4-BB4F-004C09677EB2}" srcOrd="2" destOrd="0" presId="urn:microsoft.com/office/officeart/2005/8/layout/hProcess7"/>
    <dgm:cxn modelId="{4982D0CD-A59C-4D29-9BD8-7D01F5EB0496}" type="presParOf" srcId="{392D931C-EAA2-449F-996B-51035B31C548}" destId="{9B9D8DD3-DDB5-422A-BA9B-539A2E31E4E0}" srcOrd="5" destOrd="0" presId="urn:microsoft.com/office/officeart/2005/8/layout/hProcess7"/>
    <dgm:cxn modelId="{9A46EFE0-4019-4FDC-A76D-499CEDB63209}" type="presParOf" srcId="{392D931C-EAA2-449F-996B-51035B31C548}" destId="{A0E34747-01B9-4658-BED4-1EB1D5FF087F}" srcOrd="6" destOrd="0" presId="urn:microsoft.com/office/officeart/2005/8/layout/hProcess7"/>
    <dgm:cxn modelId="{194961CC-54CC-4644-9792-689E97E25683}" type="presParOf" srcId="{A0E34747-01B9-4658-BED4-1EB1D5FF087F}" destId="{5F08CCA4-1E96-4F13-B71F-CCD41D2EB41C}" srcOrd="0" destOrd="0" presId="urn:microsoft.com/office/officeart/2005/8/layout/hProcess7"/>
    <dgm:cxn modelId="{B246580F-0946-44B1-9184-2ACE91F2629A}" type="presParOf" srcId="{A0E34747-01B9-4658-BED4-1EB1D5FF087F}" destId="{C1313D55-7D15-4969-8521-C8B9EB09C493}" srcOrd="1" destOrd="0" presId="urn:microsoft.com/office/officeart/2005/8/layout/hProcess7"/>
    <dgm:cxn modelId="{75D50200-3E3E-4853-80B8-D97284150DB1}" type="presParOf" srcId="{A0E34747-01B9-4658-BED4-1EB1D5FF087F}" destId="{434C6B99-4C89-4166-A492-195FF4F89C20}" srcOrd="2" destOrd="0" presId="urn:microsoft.com/office/officeart/2005/8/layout/hProcess7"/>
    <dgm:cxn modelId="{BF12AFBB-2E50-40AF-ABFC-801C01F23ED8}" type="presParOf" srcId="{392D931C-EAA2-449F-996B-51035B31C548}" destId="{AF1618A9-1A5B-4DDF-ADC7-9162EBC0D18C}" srcOrd="7" destOrd="0" presId="urn:microsoft.com/office/officeart/2005/8/layout/hProcess7"/>
    <dgm:cxn modelId="{2CC4BE1C-EDEC-493F-B456-C24BB60079DF}" type="presParOf" srcId="{392D931C-EAA2-449F-996B-51035B31C548}" destId="{97F2FEAE-C764-4EAB-B865-CC84B35C0CFE}" srcOrd="8" destOrd="0" presId="urn:microsoft.com/office/officeart/2005/8/layout/hProcess7"/>
    <dgm:cxn modelId="{318F4A76-252C-4742-A086-B2424D6115EF}" type="presParOf" srcId="{97F2FEAE-C764-4EAB-B865-CC84B35C0CFE}" destId="{A0AAE757-249F-407A-B7F8-393736F89EE7}" srcOrd="0" destOrd="0" presId="urn:microsoft.com/office/officeart/2005/8/layout/hProcess7"/>
    <dgm:cxn modelId="{C1E8625B-3313-454D-90A0-7FF203BC11F1}" type="presParOf" srcId="{97F2FEAE-C764-4EAB-B865-CC84B35C0CFE}" destId="{0E87EFE3-A66F-4C5D-8CA7-FD9B12E94859}" srcOrd="1" destOrd="0" presId="urn:microsoft.com/office/officeart/2005/8/layout/hProcess7"/>
    <dgm:cxn modelId="{FA4CDC4E-A2A0-4BEE-88DE-298DC1596BF5}" type="presParOf" srcId="{97F2FEAE-C764-4EAB-B865-CC84B35C0CFE}" destId="{080C4534-109C-44C2-B69A-4AAED327AEF6}"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89B1B1-D084-40F3-A8CC-6C808683DC69}" type="datetimeFigureOut">
              <a:rPr lang="zh-CN" altLang="en-US" smtClean="0"/>
              <a:t>2021/2/9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01B2CA-97E2-417C-BA7A-89DEDF11C553}" type="slidenum">
              <a:rPr lang="zh-CN" altLang="en-US" smtClean="0"/>
              <a:t>‹#›</a:t>
            </a:fld>
            <a:endParaRPr lang="zh-CN" altLang="en-US"/>
          </a:p>
        </p:txBody>
      </p:sp>
    </p:spTree>
    <p:extLst>
      <p:ext uri="{BB962C8B-B14F-4D97-AF65-F5344CB8AC3E}">
        <p14:creationId xmlns:p14="http://schemas.microsoft.com/office/powerpoint/2010/main" val="1310994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44257D9-AFC3-4A65-A4A4-ED3F9CE12E4F}" type="slidenum">
              <a:rPr lang="zh-CN" altLang="en-US" smtClean="0"/>
              <a:t>1</a:t>
            </a:fld>
            <a:endParaRPr lang="zh-CN" altLang="en-US"/>
          </a:p>
        </p:txBody>
      </p:sp>
    </p:spTree>
    <p:extLst>
      <p:ext uri="{BB962C8B-B14F-4D97-AF65-F5344CB8AC3E}">
        <p14:creationId xmlns:p14="http://schemas.microsoft.com/office/powerpoint/2010/main" val="10063232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03800394-109B-444A-88AE-4CEFFED04FFA}" type="datetimeFigureOut">
              <a:rPr lang="zh-CN" altLang="en-US" smtClean="0"/>
              <a:t>2021/2/9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711B37-4316-4BB0-B8CE-E2E085AA0776}"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03800394-109B-444A-88AE-4CEFFED04FFA}" type="datetimeFigureOut">
              <a:rPr lang="zh-CN" altLang="en-US" smtClean="0"/>
              <a:t>2021/2/9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711B37-4316-4BB0-B8CE-E2E085AA0776}"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03800394-109B-444A-88AE-4CEFFED04FFA}" type="datetimeFigureOut">
              <a:rPr lang="zh-CN" altLang="en-US" smtClean="0"/>
              <a:t>2021/2/9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711B37-4316-4BB0-B8CE-E2E085AA0776}"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03800394-109B-444A-88AE-4CEFFED04FFA}" type="datetimeFigureOut">
              <a:rPr lang="zh-CN" altLang="en-US" smtClean="0"/>
              <a:t>2021/2/9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711B37-4316-4BB0-B8CE-E2E085AA0776}"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03800394-109B-444A-88AE-4CEFFED04FFA}" type="datetimeFigureOut">
              <a:rPr lang="zh-CN" altLang="en-US" smtClean="0"/>
              <a:t>2021/2/9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711B37-4316-4BB0-B8CE-E2E085AA0776}"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03800394-109B-444A-88AE-4CEFFED04FFA}" type="datetimeFigureOut">
              <a:rPr lang="zh-CN" altLang="en-US" smtClean="0"/>
              <a:t>2021/2/9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4711B37-4316-4BB0-B8CE-E2E085AA0776}"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03800394-109B-444A-88AE-4CEFFED04FFA}" type="datetimeFigureOut">
              <a:rPr lang="zh-CN" altLang="en-US" smtClean="0"/>
              <a:t>2021/2/9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4711B37-4316-4BB0-B8CE-E2E085AA0776}"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03800394-109B-444A-88AE-4CEFFED04FFA}" type="datetimeFigureOut">
              <a:rPr lang="zh-CN" altLang="en-US" smtClean="0"/>
              <a:t>2021/2/9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4711B37-4316-4BB0-B8CE-E2E085AA0776}"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3800394-109B-444A-88AE-4CEFFED04FFA}" type="datetimeFigureOut">
              <a:rPr lang="zh-CN" altLang="en-US" smtClean="0"/>
              <a:t>2021/2/9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4711B37-4316-4BB0-B8CE-E2E085AA0776}"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03800394-109B-444A-88AE-4CEFFED04FFA}" type="datetimeFigureOut">
              <a:rPr lang="zh-CN" altLang="en-US" smtClean="0"/>
              <a:t>2021/2/9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4711B37-4316-4BB0-B8CE-E2E085AA0776}"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03800394-109B-444A-88AE-4CEFFED04FFA}" type="datetimeFigureOut">
              <a:rPr lang="zh-CN" altLang="en-US" smtClean="0"/>
              <a:t>2021/2/9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4711B37-4316-4BB0-B8CE-E2E085AA0776}"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3000" b="-13000"/>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800394-109B-444A-88AE-4CEFFED04FFA}" type="datetimeFigureOut">
              <a:rPr lang="zh-CN" altLang="en-US" smtClean="0"/>
              <a:t>2021/2/9</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711B37-4316-4BB0-B8CE-E2E085AA0776}"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矩形 18"/>
          <p:cNvSpPr/>
          <p:nvPr/>
        </p:nvSpPr>
        <p:spPr>
          <a:xfrm>
            <a:off x="1324324" y="-1122089"/>
            <a:ext cx="688932" cy="901874"/>
          </a:xfrm>
          <a:prstGeom prst="rect">
            <a:avLst/>
          </a:prstGeom>
          <a:solidFill>
            <a:srgbClr val="2EA7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p:nvSpPr>
        <p:spPr>
          <a:xfrm>
            <a:off x="2013256" y="-1122089"/>
            <a:ext cx="688932" cy="901874"/>
          </a:xfrm>
          <a:prstGeom prst="rect">
            <a:avLst/>
          </a:prstGeom>
          <a:solidFill>
            <a:srgbClr val="2280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a:off x="2702188" y="-1122089"/>
            <a:ext cx="688932" cy="901874"/>
          </a:xfrm>
          <a:prstGeom prst="rect">
            <a:avLst/>
          </a:prstGeom>
          <a:solidFill>
            <a:srgbClr val="5858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p:nvSpPr>
        <p:spPr>
          <a:xfrm>
            <a:off x="3391120" y="-1122089"/>
            <a:ext cx="688932" cy="901874"/>
          </a:xfrm>
          <a:prstGeom prst="rect">
            <a:avLst/>
          </a:prstGeom>
          <a:solidFill>
            <a:srgbClr val="873D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p:nvSpPr>
        <p:spPr>
          <a:xfrm>
            <a:off x="4080052" y="-1122089"/>
            <a:ext cx="688932" cy="901874"/>
          </a:xfrm>
          <a:prstGeom prst="rect">
            <a:avLst/>
          </a:prstGeom>
          <a:solidFill>
            <a:srgbClr val="DA57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 name="图片 2"/>
          <p:cNvPicPr>
            <a:picLocks noChangeAspect="1"/>
          </p:cNvPicPr>
          <p:nvPr/>
        </p:nvPicPr>
        <p:blipFill>
          <a:blip r:embed="rId3" cstate="email"/>
          <a:stretch>
            <a:fillRect/>
          </a:stretch>
        </p:blipFill>
        <p:spPr>
          <a:xfrm>
            <a:off x="308345" y="31750"/>
            <a:ext cx="6854456" cy="6854456"/>
          </a:xfrm>
          <a:prstGeom prst="rect">
            <a:avLst/>
          </a:prstGeom>
        </p:spPr>
      </p:pic>
      <p:pic>
        <p:nvPicPr>
          <p:cNvPr id="5" name="图片 4"/>
          <p:cNvPicPr>
            <a:picLocks noChangeAspect="1"/>
          </p:cNvPicPr>
          <p:nvPr/>
        </p:nvPicPr>
        <p:blipFill>
          <a:blip r:embed="rId4"/>
          <a:stretch>
            <a:fillRect/>
          </a:stretch>
        </p:blipFill>
        <p:spPr>
          <a:xfrm>
            <a:off x="1707394" y="1668308"/>
            <a:ext cx="4267881" cy="4338134"/>
          </a:xfrm>
          <a:prstGeom prst="rect">
            <a:avLst/>
          </a:prstGeom>
          <a:effectLst>
            <a:outerShdw blurRad="127000" dist="63500" dir="2700000" algn="tl" rotWithShape="0">
              <a:prstClr val="black">
                <a:alpha val="40000"/>
              </a:prstClr>
            </a:outerShdw>
          </a:effectLst>
        </p:spPr>
      </p:pic>
      <p:sp>
        <p:nvSpPr>
          <p:cNvPr id="6" name="文本框 5"/>
          <p:cNvSpPr txBox="1"/>
          <p:nvPr/>
        </p:nvSpPr>
        <p:spPr>
          <a:xfrm>
            <a:off x="2158441" y="3620032"/>
            <a:ext cx="3365786" cy="1569660"/>
          </a:xfrm>
          <a:prstGeom prst="rect">
            <a:avLst/>
          </a:prstGeom>
          <a:noFill/>
        </p:spPr>
        <p:txBody>
          <a:bodyPr wrap="square" rtlCol="0">
            <a:spAutoFit/>
          </a:bodyPr>
          <a:lstStyle/>
          <a:p>
            <a:pPr algn="ctr" defTabSz="1218565">
              <a:defRPr/>
            </a:pPr>
            <a:r>
              <a:rPr lang="zh-CN" altLang="en-US" sz="4800" kern="0" dirty="0">
                <a:solidFill>
                  <a:srgbClr val="AE5DAC"/>
                </a:solidFill>
                <a:latin typeface="微软雅黑" panose="020B0503020204020204" pitchFamily="34" charset="-122"/>
                <a:ea typeface="微软雅黑" panose="020B0503020204020204" pitchFamily="34" charset="-122"/>
              </a:rPr>
              <a:t> 无公害猪肉生产技术</a:t>
            </a:r>
            <a:endParaRPr lang="en-US" altLang="zh-CN" sz="4800" kern="0" dirty="0">
              <a:solidFill>
                <a:srgbClr val="AE5DAC"/>
              </a:solidFill>
              <a:latin typeface="微软雅黑" panose="020B0503020204020204" pitchFamily="34" charset="-122"/>
              <a:ea typeface="微软雅黑" panose="020B0503020204020204" pitchFamily="34" charset="-122"/>
            </a:endParaRPr>
          </a:p>
        </p:txBody>
      </p:sp>
      <p:sp>
        <p:nvSpPr>
          <p:cNvPr id="9" name="文本框 8"/>
          <p:cNvSpPr txBox="1"/>
          <p:nvPr/>
        </p:nvSpPr>
        <p:spPr>
          <a:xfrm>
            <a:off x="2740508" y="2341617"/>
            <a:ext cx="2262158" cy="923330"/>
          </a:xfrm>
          <a:prstGeom prst="rect">
            <a:avLst/>
          </a:prstGeom>
          <a:noFill/>
        </p:spPr>
        <p:txBody>
          <a:bodyPr wrap="none" rtlCol="0">
            <a:spAutoFit/>
          </a:bodyPr>
          <a:lstStyle/>
          <a:p>
            <a:pPr algn="ctr"/>
            <a:r>
              <a:rPr lang="zh-CN" altLang="en-US" sz="5400" b="1" dirty="0">
                <a:solidFill>
                  <a:srgbClr val="2B60A5"/>
                </a:solidFill>
                <a:latin typeface="方正兰亭超细黑简体" panose="02000000000000000000" pitchFamily="2" charset="-122"/>
                <a:ea typeface="方正兰亭超细黑简体" panose="02000000000000000000" pitchFamily="2" charset="-122"/>
                <a:cs typeface="+mn-ea"/>
              </a:rPr>
              <a:t>任务二</a:t>
            </a:r>
          </a:p>
        </p:txBody>
      </p:sp>
      <p:sp>
        <p:nvSpPr>
          <p:cNvPr id="11" name="箭头: 五边形 7"/>
          <p:cNvSpPr/>
          <p:nvPr/>
        </p:nvSpPr>
        <p:spPr>
          <a:xfrm>
            <a:off x="4826355" y="258261"/>
            <a:ext cx="6889616" cy="1186594"/>
          </a:xfrm>
          <a:prstGeom prst="homePlat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4000" b="1" dirty="0" smtClean="0">
                <a:solidFill>
                  <a:schemeClr val="bg1"/>
                </a:solidFill>
                <a:ea typeface="【苹果】迟暮朝朝醉晚灯" panose="02000500000000000000" pitchFamily="2" charset="-122"/>
              </a:rPr>
              <a:t>项目七 生长育肥猪饲养管理</a:t>
            </a:r>
            <a:endParaRPr lang="zh-CN" altLang="en-US" sz="4000" b="1" dirty="0">
              <a:solidFill>
                <a:schemeClr val="bg1"/>
              </a:solidFill>
              <a:ea typeface="【苹果】迟暮朝朝醉晚灯" panose="02000500000000000000" pitchFamily="2" charset="-122"/>
            </a:endParaRPr>
          </a:p>
        </p:txBody>
      </p:sp>
    </p:spTree>
    <p:extLst>
      <p:ext uri="{BB962C8B-B14F-4D97-AF65-F5344CB8AC3E}">
        <p14:creationId xmlns:p14="http://schemas.microsoft.com/office/powerpoint/2010/main" val="7057045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 fill="hold"/>
                                        <p:tgtEl>
                                          <p:spTgt spid="5"/>
                                        </p:tgtEl>
                                        <p:attrNameLst>
                                          <p:attrName>ppt_w</p:attrName>
                                        </p:attrNameLst>
                                      </p:cBhvr>
                                      <p:tavLst>
                                        <p:tav tm="0">
                                          <p:val>
                                            <p:fltVal val="0"/>
                                          </p:val>
                                        </p:tav>
                                        <p:tav tm="100000">
                                          <p:val>
                                            <p:strVal val="#ppt_w"/>
                                          </p:val>
                                        </p:tav>
                                      </p:tavLst>
                                    </p:anim>
                                    <p:anim calcmode="lin" valueType="num">
                                      <p:cBhvr>
                                        <p:cTn id="8" dur="100" fill="hold"/>
                                        <p:tgtEl>
                                          <p:spTgt spid="5"/>
                                        </p:tgtEl>
                                        <p:attrNameLst>
                                          <p:attrName>ppt_h</p:attrName>
                                        </p:attrNameLst>
                                      </p:cBhvr>
                                      <p:tavLst>
                                        <p:tav tm="0">
                                          <p:val>
                                            <p:fltVal val="0"/>
                                          </p:val>
                                        </p:tav>
                                        <p:tav tm="100000">
                                          <p:val>
                                            <p:strVal val="#ppt_h"/>
                                          </p:val>
                                        </p:tav>
                                      </p:tavLst>
                                    </p:anim>
                                    <p:animEffect transition="in" filter="fade">
                                      <p:cBhvr>
                                        <p:cTn id="9" dur="100"/>
                                        <p:tgtEl>
                                          <p:spTgt spid="5"/>
                                        </p:tgtEl>
                                      </p:cBhvr>
                                    </p:animEffect>
                                  </p:childTnLst>
                                </p:cTn>
                              </p:par>
                              <p:par>
                                <p:cTn id="10" presetID="6" presetClass="emph" presetSubtype="0" fill="hold" nodeType="withEffect">
                                  <p:stCondLst>
                                    <p:cond delay="100"/>
                                  </p:stCondLst>
                                  <p:childTnLst>
                                    <p:animScale>
                                      <p:cBhvr>
                                        <p:cTn id="11" dur="100" fill="hold"/>
                                        <p:tgtEl>
                                          <p:spTgt spid="5"/>
                                        </p:tgtEl>
                                      </p:cBhvr>
                                      <p:by x="120000" y="120000"/>
                                    </p:animScale>
                                  </p:childTnLst>
                                </p:cTn>
                              </p:par>
                              <p:par>
                                <p:cTn id="12" presetID="6" presetClass="emph" presetSubtype="0" fill="hold" nodeType="withEffect">
                                  <p:stCondLst>
                                    <p:cond delay="200"/>
                                  </p:stCondLst>
                                  <p:childTnLst>
                                    <p:animScale>
                                      <p:cBhvr>
                                        <p:cTn id="13" dur="200" fill="hold"/>
                                        <p:tgtEl>
                                          <p:spTgt spid="5"/>
                                        </p:tgtEl>
                                      </p:cBhvr>
                                      <p:by x="80000" y="80000"/>
                                    </p:animScale>
                                  </p:childTnLst>
                                </p:cTn>
                              </p:par>
                              <p:par>
                                <p:cTn id="14" presetID="6" presetClass="emph" presetSubtype="0" fill="hold" nodeType="withEffect">
                                  <p:stCondLst>
                                    <p:cond delay="400"/>
                                  </p:stCondLst>
                                  <p:childTnLst>
                                    <p:animScale>
                                      <p:cBhvr>
                                        <p:cTn id="15" dur="100" fill="hold"/>
                                        <p:tgtEl>
                                          <p:spTgt spid="5"/>
                                        </p:tgtEl>
                                      </p:cBhvr>
                                      <p:by x="115000" y="115000"/>
                                    </p:animScale>
                                  </p:childTnLst>
                                </p:cTn>
                              </p:par>
                              <p:par>
                                <p:cTn id="16" presetID="6" presetClass="emph" presetSubtype="0" fill="hold" nodeType="withEffect">
                                  <p:stCondLst>
                                    <p:cond delay="500"/>
                                  </p:stCondLst>
                                  <p:childTnLst>
                                    <p:animScale>
                                      <p:cBhvr>
                                        <p:cTn id="17" dur="200" fill="hold"/>
                                        <p:tgtEl>
                                          <p:spTgt spid="5"/>
                                        </p:tgtEl>
                                      </p:cBhvr>
                                      <p:by x="95000" y="95000"/>
                                    </p:animScale>
                                  </p:childTnLst>
                                </p:cTn>
                              </p:par>
                            </p:childTnLst>
                          </p:cTn>
                        </p:par>
                        <p:par>
                          <p:cTn id="18" fill="hold">
                            <p:stCondLst>
                              <p:cond delay="500"/>
                            </p:stCondLst>
                            <p:childTnLst>
                              <p:par>
                                <p:cTn id="19" presetID="16" presetClass="entr" presetSubtype="37" fill="hold" grpId="0" nodeType="after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barn(outVertical)">
                                      <p:cBhvr>
                                        <p:cTn id="21" dur="500"/>
                                        <p:tgtEl>
                                          <p:spTgt spid="6"/>
                                        </p:tgtEl>
                                      </p:cBhvr>
                                    </p:animEffect>
                                  </p:childTnLst>
                                </p:cTn>
                              </p:par>
                            </p:childTnLst>
                          </p:cTn>
                        </p:par>
                        <p:par>
                          <p:cTn id="22" fill="hold">
                            <p:stCondLst>
                              <p:cond delay="1000"/>
                            </p:stCondLst>
                            <p:childTnLst>
                              <p:par>
                                <p:cTn id="23" presetID="42" presetClass="entr" presetSubtype="0"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1000"/>
                                        <p:tgtEl>
                                          <p:spTgt spid="9"/>
                                        </p:tgtEl>
                                      </p:cBhvr>
                                    </p:animEffect>
                                    <p:anim calcmode="lin" valueType="num">
                                      <p:cBhvr>
                                        <p:cTn id="26" dur="1000" fill="hold"/>
                                        <p:tgtEl>
                                          <p:spTgt spid="9"/>
                                        </p:tgtEl>
                                        <p:attrNameLst>
                                          <p:attrName>ppt_x</p:attrName>
                                        </p:attrNameLst>
                                      </p:cBhvr>
                                      <p:tavLst>
                                        <p:tav tm="0">
                                          <p:val>
                                            <p:strVal val="#ppt_x"/>
                                          </p:val>
                                        </p:tav>
                                        <p:tav tm="100000">
                                          <p:val>
                                            <p:strVal val="#ppt_x"/>
                                          </p:val>
                                        </p:tav>
                                      </p:tavLst>
                                    </p:anim>
                                    <p:anim calcmode="lin" valueType="num">
                                      <p:cBhvr>
                                        <p:cTn id="2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接连接符 6">
            <a:extLst>
              <a:ext uri="{FF2B5EF4-FFF2-40B4-BE49-F238E27FC236}">
                <a16:creationId xmlns:a16="http://schemas.microsoft.com/office/drawing/2014/main" xmlns="" id="{84FD67D4-7697-492D-9B27-B4717353D57D}"/>
              </a:ext>
            </a:extLst>
          </p:cNvPr>
          <p:cNvCxnSpPr/>
          <p:nvPr/>
        </p:nvCxnSpPr>
        <p:spPr>
          <a:xfrm flipV="1">
            <a:off x="695960" y="1107440"/>
            <a:ext cx="9453880" cy="22067"/>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标题 1">
            <a:extLst>
              <a:ext uri="{FF2B5EF4-FFF2-40B4-BE49-F238E27FC236}">
                <a16:creationId xmlns:a16="http://schemas.microsoft.com/office/drawing/2014/main" xmlns="" id="{F3F028C0-F68E-4642-A7B2-FF644ABD57C1}"/>
              </a:ext>
            </a:extLst>
          </p:cNvPr>
          <p:cNvSpPr txBox="1"/>
          <p:nvPr/>
        </p:nvSpPr>
        <p:spPr>
          <a:xfrm>
            <a:off x="838200" y="1825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dirty="0">
                <a:latin typeface="微软雅黑" panose="020B0503020204020204" pitchFamily="34" charset="-122"/>
                <a:ea typeface="微软雅黑" panose="020B0503020204020204" pitchFamily="34" charset="-122"/>
              </a:rPr>
              <a:t>二、推广生态养殖模式</a:t>
            </a:r>
          </a:p>
        </p:txBody>
      </p:sp>
      <p:sp>
        <p:nvSpPr>
          <p:cNvPr id="3" name="矩形 2">
            <a:extLst>
              <a:ext uri="{FF2B5EF4-FFF2-40B4-BE49-F238E27FC236}">
                <a16:creationId xmlns:a16="http://schemas.microsoft.com/office/drawing/2014/main" xmlns="" id="{A7837FE5-6A1E-4D31-AFDD-07B269E607CB}"/>
              </a:ext>
            </a:extLst>
          </p:cNvPr>
          <p:cNvSpPr/>
          <p:nvPr/>
        </p:nvSpPr>
        <p:spPr>
          <a:xfrm>
            <a:off x="1059824" y="4261071"/>
            <a:ext cx="9531991" cy="143045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a:lnSpc>
                <a:spcPct val="150000"/>
              </a:lnSpc>
            </a:pPr>
            <a:r>
              <a:rPr lang="zh-CN" altLang="en-US" sz="2000" dirty="0"/>
              <a:t>生态养猪模式的本质就是以</a:t>
            </a:r>
            <a:r>
              <a:rPr lang="zh-CN" altLang="en-US" sz="2000" dirty="0">
                <a:solidFill>
                  <a:srgbClr val="FF0000"/>
                </a:solidFill>
              </a:rPr>
              <a:t>生态经济原理</a:t>
            </a:r>
            <a:r>
              <a:rPr lang="zh-CN" altLang="en-US" sz="2000" dirty="0"/>
              <a:t>为基础，包含了清洁生产和绿色消费的内容，体现了“</a:t>
            </a:r>
            <a:r>
              <a:rPr lang="zh-CN" altLang="en-US" sz="2000" dirty="0">
                <a:solidFill>
                  <a:srgbClr val="FF0000"/>
                </a:solidFill>
              </a:rPr>
              <a:t>减量化、再利用、再循环</a:t>
            </a:r>
            <a:r>
              <a:rPr lang="zh-CN" altLang="en-US" sz="2000" dirty="0"/>
              <a:t>”原则，具有良好的生态效益与经济效益，实现资源循环利用</a:t>
            </a:r>
            <a:endParaRPr lang="en-US" altLang="zh-CN" sz="2000" dirty="0"/>
          </a:p>
        </p:txBody>
      </p:sp>
      <p:sp>
        <p:nvSpPr>
          <p:cNvPr id="14" name="矩形 13">
            <a:extLst>
              <a:ext uri="{FF2B5EF4-FFF2-40B4-BE49-F238E27FC236}">
                <a16:creationId xmlns:a16="http://schemas.microsoft.com/office/drawing/2014/main" xmlns="" id="{0F8E5F92-4060-4084-A54A-4DCDAF4C7803}"/>
              </a:ext>
            </a:extLst>
          </p:cNvPr>
          <p:cNvSpPr/>
          <p:nvPr/>
        </p:nvSpPr>
        <p:spPr>
          <a:xfrm>
            <a:off x="771525" y="1725793"/>
            <a:ext cx="9629775" cy="1938992"/>
          </a:xfrm>
          <a:prstGeom prst="rect">
            <a:avLst/>
          </a:prstGeom>
        </p:spPr>
        <p:txBody>
          <a:bodyPr wrap="square">
            <a:spAutoFit/>
          </a:bodyPr>
          <a:lstStyle/>
          <a:p>
            <a:pPr marL="285750" indent="-285750">
              <a:buFont typeface="Wingdings" panose="05000000000000000000" pitchFamily="2" charset="2"/>
              <a:buChar char="Ø"/>
            </a:pPr>
            <a:r>
              <a:rPr lang="zh-CN" altLang="zh-CN" sz="2400" dirty="0">
                <a:effectLst/>
                <a:latin typeface="+mn-ea"/>
                <a:cs typeface="宋体" panose="02010600030101010101" pitchFamily="2" charset="-122"/>
              </a:rPr>
              <a:t>所谓</a:t>
            </a:r>
            <a:r>
              <a:rPr lang="zh-CN" altLang="zh-CN" sz="2400" dirty="0">
                <a:solidFill>
                  <a:srgbClr val="000000"/>
                </a:solidFill>
                <a:effectLst/>
                <a:latin typeface="+mn-ea"/>
                <a:cs typeface="宋体" panose="02010600030101010101" pitchFamily="2" charset="-122"/>
              </a:rPr>
              <a:t>生态</a:t>
            </a:r>
            <a:r>
              <a:rPr lang="zh-CN" altLang="zh-CN" sz="2400" dirty="0">
                <a:effectLst/>
                <a:latin typeface="+mn-ea"/>
                <a:cs typeface="宋体" panose="02010600030101010101" pitchFamily="2" charset="-122"/>
              </a:rPr>
              <a:t>养殖模式，即是“猪</a:t>
            </a:r>
            <a:r>
              <a:rPr lang="en-US" altLang="zh-CN" sz="2400" dirty="0">
                <a:effectLst/>
                <a:latin typeface="+mn-ea"/>
                <a:cs typeface="宋体" panose="02010600030101010101" pitchFamily="2" charset="-122"/>
              </a:rPr>
              <a:t>-</a:t>
            </a:r>
            <a:r>
              <a:rPr lang="zh-CN" altLang="zh-CN" sz="2400" dirty="0">
                <a:effectLst/>
                <a:latin typeface="+mn-ea"/>
                <a:cs typeface="宋体" panose="02010600030101010101" pitchFamily="2" charset="-122"/>
              </a:rPr>
              <a:t>沼</a:t>
            </a:r>
            <a:r>
              <a:rPr lang="en-US" altLang="zh-CN" sz="2400" dirty="0">
                <a:effectLst/>
                <a:latin typeface="+mn-ea"/>
                <a:cs typeface="宋体" panose="02010600030101010101" pitchFamily="2" charset="-122"/>
              </a:rPr>
              <a:t>-</a:t>
            </a:r>
            <a:r>
              <a:rPr lang="zh-CN" altLang="zh-CN" sz="2400" dirty="0">
                <a:effectLst/>
                <a:latin typeface="+mn-ea"/>
                <a:cs typeface="宋体" panose="02010600030101010101" pitchFamily="2" charset="-122"/>
              </a:rPr>
              <a:t>果（塘、林、菜）生态型养殖模式” 也称种养结合、综合利用型养殖模式，或循环经济型养殖模式。这种养殖模式在进行养殖的同时，使养殖、种植、生活和生态环境高度融合在一起，实现物质循环利用，以及经济、社会和生态环境效益的高度统一。</a:t>
            </a:r>
            <a:endParaRPr lang="zh-CN" altLang="en-US" sz="2400" dirty="0">
              <a:latin typeface="+mn-ea"/>
            </a:endParaRPr>
          </a:p>
        </p:txBody>
      </p:sp>
    </p:spTree>
    <p:extLst>
      <p:ext uri="{BB962C8B-B14F-4D97-AF65-F5344CB8AC3E}">
        <p14:creationId xmlns:p14="http://schemas.microsoft.com/office/powerpoint/2010/main" val="19430728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2F18943F-0D73-43DE-A782-47DE34B31416}"/>
              </a:ext>
            </a:extLst>
          </p:cNvPr>
          <p:cNvSpPr txBox="1">
            <a:spLocks noGrp="1" noChangeArrowheads="1"/>
          </p:cNvSpPr>
          <p:nvPr>
            <p:ph idx="1"/>
          </p:nvPr>
        </p:nvSpPr>
        <p:spPr>
          <a:xfrm>
            <a:off x="838200" y="2159000"/>
            <a:ext cx="10515600" cy="4351338"/>
          </a:xfrm>
          <a:prstGeom prst="rect">
            <a:avLst/>
          </a:prstGeom>
        </p:spPr>
        <p:txBody>
          <a:bodyPr/>
          <a:lstStyle>
            <a:lvl1pPr algn="l" defTabSz="914400" rtl="0" eaLnBrk="1" latinLnBrk="0" hangingPunct="1">
              <a:lnSpc>
                <a:spcPct val="90000"/>
              </a:lnSpc>
              <a:spcBef>
                <a:spcPct val="0"/>
              </a:spcBef>
              <a:buNone/>
              <a:defRPr sz="3600" kern="1200">
                <a:solidFill>
                  <a:schemeClr val="tx1">
                    <a:lumMod val="50000"/>
                  </a:schemeClr>
                </a:solidFill>
                <a:latin typeface="微软雅黑" panose="020B0503020204020204" pitchFamily="34" charset="-122"/>
                <a:ea typeface="微软雅黑" panose="020B0503020204020204" pitchFamily="34" charset="-122"/>
                <a:cs typeface="+mj-cs"/>
              </a:defRPr>
            </a:lvl1pPr>
          </a:lstStyle>
          <a:p>
            <a:pPr algn="ctr"/>
            <a:r>
              <a:rPr lang="zh-CN" altLang="en-US" sz="7200" dirty="0">
                <a:solidFill>
                  <a:srgbClr val="000099"/>
                </a:solidFill>
                <a:ea typeface="华文行楷" pitchFamily="2" charset="-122"/>
              </a:rPr>
              <a:t>谢谢大家！</a:t>
            </a:r>
          </a:p>
        </p:txBody>
      </p:sp>
    </p:spTree>
    <p:extLst>
      <p:ext uri="{BB962C8B-B14F-4D97-AF65-F5344CB8AC3E}">
        <p14:creationId xmlns:p14="http://schemas.microsoft.com/office/powerpoint/2010/main" val="3070626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0"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接连接符 6">
            <a:extLst>
              <a:ext uri="{FF2B5EF4-FFF2-40B4-BE49-F238E27FC236}">
                <a16:creationId xmlns:a16="http://schemas.microsoft.com/office/drawing/2014/main" xmlns="" id="{84FD67D4-7697-492D-9B27-B4717353D57D}"/>
              </a:ext>
            </a:extLst>
          </p:cNvPr>
          <p:cNvCxnSpPr/>
          <p:nvPr/>
        </p:nvCxnSpPr>
        <p:spPr>
          <a:xfrm flipV="1">
            <a:off x="695960" y="1107440"/>
            <a:ext cx="9453880" cy="22067"/>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标题 1">
            <a:extLst>
              <a:ext uri="{FF2B5EF4-FFF2-40B4-BE49-F238E27FC236}">
                <a16:creationId xmlns:a16="http://schemas.microsoft.com/office/drawing/2014/main" xmlns="" id="{F3F028C0-F68E-4642-A7B2-FF644ABD57C1}"/>
              </a:ext>
            </a:extLst>
          </p:cNvPr>
          <p:cNvSpPr txBox="1"/>
          <p:nvPr/>
        </p:nvSpPr>
        <p:spPr>
          <a:xfrm>
            <a:off x="838200" y="1825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dirty="0">
                <a:latin typeface="微软雅黑" panose="020B0503020204020204" pitchFamily="34" charset="-122"/>
                <a:ea typeface="微软雅黑" panose="020B0503020204020204" pitchFamily="34" charset="-122"/>
              </a:rPr>
              <a:t>一、无公害肉猪生产技术</a:t>
            </a:r>
          </a:p>
        </p:txBody>
      </p:sp>
      <p:sp>
        <p:nvSpPr>
          <p:cNvPr id="3" name="矩形 2">
            <a:extLst>
              <a:ext uri="{FF2B5EF4-FFF2-40B4-BE49-F238E27FC236}">
                <a16:creationId xmlns:a16="http://schemas.microsoft.com/office/drawing/2014/main" xmlns="" id="{82210E47-9050-4A61-8963-47F6E3A73070}"/>
              </a:ext>
            </a:extLst>
          </p:cNvPr>
          <p:cNvSpPr/>
          <p:nvPr/>
        </p:nvSpPr>
        <p:spPr>
          <a:xfrm>
            <a:off x="1299348" y="1926785"/>
            <a:ext cx="8958838" cy="73535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r>
              <a:rPr lang="zh-CN" altLang="en-US" sz="2000" dirty="0"/>
              <a:t>无公害食品的生产是建立在常规农业的基础上</a:t>
            </a:r>
            <a:r>
              <a:rPr lang="en-US" altLang="zh-CN" sz="2000" dirty="0"/>
              <a:t>,</a:t>
            </a:r>
            <a:r>
              <a:rPr lang="zh-CN" altLang="en-US" sz="2000" dirty="0"/>
              <a:t>通过从农田到餐桌的全程安全质量控制</a:t>
            </a:r>
            <a:r>
              <a:rPr lang="en-US" altLang="zh-CN" sz="2000" dirty="0"/>
              <a:t>,</a:t>
            </a:r>
            <a:r>
              <a:rPr lang="zh-CN" altLang="en-US" sz="2000" dirty="0"/>
              <a:t>使产品达到无公害食品的要求</a:t>
            </a:r>
            <a:r>
              <a:rPr lang="en-US" altLang="zh-CN" sz="2000" dirty="0"/>
              <a:t>(</a:t>
            </a:r>
            <a:r>
              <a:rPr lang="zh-CN" altLang="en-US" sz="2000" dirty="0"/>
              <a:t>有害物质的残留量控制在允许水平以下</a:t>
            </a:r>
            <a:r>
              <a:rPr lang="en-US" altLang="zh-CN" sz="2000" dirty="0"/>
              <a:t>)</a:t>
            </a:r>
            <a:r>
              <a:rPr lang="zh-CN" altLang="en-US" sz="2000" dirty="0"/>
              <a:t>。</a:t>
            </a:r>
          </a:p>
        </p:txBody>
      </p:sp>
      <p:sp>
        <p:nvSpPr>
          <p:cNvPr id="6" name="箭头: 左右 5">
            <a:extLst>
              <a:ext uri="{FF2B5EF4-FFF2-40B4-BE49-F238E27FC236}">
                <a16:creationId xmlns:a16="http://schemas.microsoft.com/office/drawing/2014/main" xmlns="" id="{DDB30ADE-5CF3-4D15-B138-5C1C9759426C}"/>
              </a:ext>
            </a:extLst>
          </p:cNvPr>
          <p:cNvSpPr/>
          <p:nvPr/>
        </p:nvSpPr>
        <p:spPr>
          <a:xfrm rot="5400000">
            <a:off x="4903937" y="3157722"/>
            <a:ext cx="889348" cy="450937"/>
          </a:xfrm>
          <a:prstGeom prst="lef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9" name="矩形 8">
            <a:extLst>
              <a:ext uri="{FF2B5EF4-FFF2-40B4-BE49-F238E27FC236}">
                <a16:creationId xmlns:a16="http://schemas.microsoft.com/office/drawing/2014/main" xmlns="" id="{81A79AF5-3281-4BCF-9D99-A6F4734F542D}"/>
              </a:ext>
            </a:extLst>
          </p:cNvPr>
          <p:cNvSpPr/>
          <p:nvPr/>
        </p:nvSpPr>
        <p:spPr>
          <a:xfrm>
            <a:off x="838200" y="3827865"/>
            <a:ext cx="10616339" cy="2815451"/>
          </a:xfrm>
          <a:prstGeom prst="rect">
            <a:avLst/>
          </a:prstGeom>
        </p:spPr>
        <p:txBody>
          <a:bodyPr wrap="square">
            <a:spAutoFit/>
          </a:bodyPr>
          <a:lstStyle/>
          <a:p>
            <a:pPr marL="342900" indent="-342900">
              <a:lnSpc>
                <a:spcPct val="150000"/>
              </a:lnSpc>
              <a:buFont typeface="Wingdings" panose="05000000000000000000" pitchFamily="2" charset="2"/>
              <a:buChar char="Ø"/>
            </a:pPr>
            <a:r>
              <a:rPr lang="en-US" altLang="zh-CN" sz="2000" dirty="0"/>
              <a:t>2002</a:t>
            </a:r>
            <a:r>
              <a:rPr lang="zh-CN" altLang="en-US" sz="2000" dirty="0"/>
              <a:t>年</a:t>
            </a:r>
            <a:r>
              <a:rPr lang="en-US" altLang="zh-CN" sz="2000" dirty="0"/>
              <a:t>7</a:t>
            </a:r>
            <a:r>
              <a:rPr lang="zh-CN" altLang="en-US" sz="2000" dirty="0"/>
              <a:t>月</a:t>
            </a:r>
            <a:r>
              <a:rPr lang="en-US" altLang="zh-CN" sz="2000" dirty="0"/>
              <a:t>,</a:t>
            </a:r>
            <a:r>
              <a:rPr lang="zh-CN" altLang="en-US" sz="2000" dirty="0"/>
              <a:t>农业部在全国范围内组织实施了“无公害食品行动计划”</a:t>
            </a:r>
            <a:r>
              <a:rPr lang="en-US" altLang="zh-CN" sz="2000" dirty="0"/>
              <a:t>,</a:t>
            </a:r>
            <a:r>
              <a:rPr lang="zh-CN" altLang="en-US" sz="2000" dirty="0"/>
              <a:t>推行市场准入制和农产品质量安全认证制度并实施生产全过程的监管</a:t>
            </a:r>
            <a:endParaRPr lang="en-US" altLang="zh-CN" sz="2000" dirty="0"/>
          </a:p>
          <a:p>
            <a:pPr marL="342900" indent="-342900">
              <a:lnSpc>
                <a:spcPct val="150000"/>
              </a:lnSpc>
              <a:buFont typeface="Wingdings" panose="05000000000000000000" pitchFamily="2" charset="2"/>
              <a:buChar char="Ø"/>
            </a:pPr>
            <a:r>
              <a:rPr lang="zh-CN" altLang="en-US" sz="2000" dirty="0"/>
              <a:t>特别是</a:t>
            </a:r>
            <a:r>
              <a:rPr lang="en-US" altLang="zh-CN" sz="2000" dirty="0"/>
              <a:t>《</a:t>
            </a:r>
            <a:r>
              <a:rPr lang="zh-CN" altLang="en-US" sz="2000" dirty="0"/>
              <a:t>无公害食品一猪肉</a:t>
            </a:r>
            <a:r>
              <a:rPr lang="en-US" altLang="zh-CN" sz="2000" dirty="0"/>
              <a:t>》(NY5029-2001)</a:t>
            </a:r>
            <a:r>
              <a:rPr lang="zh-CN" altLang="en-US" sz="2000" dirty="0"/>
              <a:t>、</a:t>
            </a:r>
            <a:r>
              <a:rPr lang="en-US" altLang="zh-CN" sz="2000" dirty="0"/>
              <a:t>《</a:t>
            </a:r>
            <a:r>
              <a:rPr lang="zh-CN" altLang="en-US" sz="2000" dirty="0"/>
              <a:t>无公害食品一生猪饲养管理准则</a:t>
            </a:r>
            <a:r>
              <a:rPr lang="en-US" altLang="zh-CN" sz="2000" dirty="0"/>
              <a:t>》(NY/T5033-2001)</a:t>
            </a:r>
            <a:r>
              <a:rPr lang="zh-CN" altLang="en-US" sz="2000" dirty="0"/>
              <a:t>、</a:t>
            </a:r>
            <a:r>
              <a:rPr lang="en-US" altLang="zh-CN" sz="2000" dirty="0"/>
              <a:t>《</a:t>
            </a:r>
            <a:r>
              <a:rPr lang="zh-CN" altLang="en-US" sz="2000" dirty="0"/>
              <a:t>无公害食品一生猪饲养兽药使用准则</a:t>
            </a:r>
            <a:r>
              <a:rPr lang="en-US" altLang="zh-CN" sz="2000" dirty="0"/>
              <a:t>》(NY5030-2001)</a:t>
            </a:r>
            <a:r>
              <a:rPr lang="zh-CN" altLang="en-US" sz="2000" dirty="0"/>
              <a:t>、</a:t>
            </a:r>
            <a:r>
              <a:rPr lang="en-US" altLang="zh-CN" sz="2000" dirty="0"/>
              <a:t>《</a:t>
            </a:r>
            <a:r>
              <a:rPr lang="zh-CN" altLang="en-US" sz="2000" dirty="0"/>
              <a:t>无公害食品一生猪饲养饲料使用准则</a:t>
            </a:r>
            <a:r>
              <a:rPr lang="en-US" altLang="zh-CN" sz="2000" dirty="0"/>
              <a:t>》(NY5032-2001)</a:t>
            </a:r>
            <a:r>
              <a:rPr lang="zh-CN" altLang="en-US" sz="2000" dirty="0"/>
              <a:t>、</a:t>
            </a:r>
            <a:r>
              <a:rPr lang="en-US" altLang="zh-CN" sz="2000" dirty="0"/>
              <a:t>《</a:t>
            </a:r>
            <a:r>
              <a:rPr lang="zh-CN" altLang="en-US" sz="2000" dirty="0"/>
              <a:t>无公害食品一畜禽饮用水水质</a:t>
            </a:r>
            <a:r>
              <a:rPr lang="en-US" altLang="zh-CN" sz="2000" dirty="0"/>
              <a:t>》(NY5027-2001)</a:t>
            </a:r>
            <a:r>
              <a:rPr lang="zh-CN" altLang="en-US" sz="2000" dirty="0"/>
              <a:t>等标准的实施</a:t>
            </a:r>
            <a:r>
              <a:rPr lang="en-US" altLang="zh-CN" sz="2000" dirty="0"/>
              <a:t>,</a:t>
            </a:r>
            <a:r>
              <a:rPr lang="zh-CN" altLang="en-US" sz="2000" dirty="0"/>
              <a:t>标志着我国养猪生产也进入了无公害生产阶段。</a:t>
            </a:r>
          </a:p>
        </p:txBody>
      </p:sp>
      <p:sp>
        <p:nvSpPr>
          <p:cNvPr id="2" name="矩形 1">
            <a:extLst>
              <a:ext uri="{FF2B5EF4-FFF2-40B4-BE49-F238E27FC236}">
                <a16:creationId xmlns:a16="http://schemas.microsoft.com/office/drawing/2014/main" xmlns="" id="{98ACC2C4-66B0-4204-B743-21CA298F19AE}"/>
              </a:ext>
            </a:extLst>
          </p:cNvPr>
          <p:cNvSpPr/>
          <p:nvPr/>
        </p:nvSpPr>
        <p:spPr>
          <a:xfrm>
            <a:off x="838200" y="1272564"/>
            <a:ext cx="2876108" cy="461665"/>
          </a:xfrm>
          <a:prstGeom prst="rect">
            <a:avLst/>
          </a:prstGeom>
        </p:spPr>
        <p:txBody>
          <a:bodyPr wrap="none">
            <a:spAutoFit/>
          </a:bodyPr>
          <a:lstStyle/>
          <a:p>
            <a:r>
              <a:rPr lang="zh-CN" altLang="en-US" sz="2400" dirty="0"/>
              <a:t>1.无公害肉猪的概念</a:t>
            </a:r>
          </a:p>
        </p:txBody>
      </p:sp>
    </p:spTree>
    <p:extLst>
      <p:ext uri="{BB962C8B-B14F-4D97-AF65-F5344CB8AC3E}">
        <p14:creationId xmlns:p14="http://schemas.microsoft.com/office/powerpoint/2010/main" val="3091421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接连接符 6">
            <a:extLst>
              <a:ext uri="{FF2B5EF4-FFF2-40B4-BE49-F238E27FC236}">
                <a16:creationId xmlns:a16="http://schemas.microsoft.com/office/drawing/2014/main" xmlns="" id="{84FD67D4-7697-492D-9B27-B4717353D57D}"/>
              </a:ext>
            </a:extLst>
          </p:cNvPr>
          <p:cNvCxnSpPr/>
          <p:nvPr/>
        </p:nvCxnSpPr>
        <p:spPr>
          <a:xfrm flipV="1">
            <a:off x="695960" y="1107440"/>
            <a:ext cx="9453880" cy="22067"/>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标题 1">
            <a:extLst>
              <a:ext uri="{FF2B5EF4-FFF2-40B4-BE49-F238E27FC236}">
                <a16:creationId xmlns:a16="http://schemas.microsoft.com/office/drawing/2014/main" xmlns="" id="{F3F028C0-F68E-4642-A7B2-FF644ABD57C1}"/>
              </a:ext>
            </a:extLst>
          </p:cNvPr>
          <p:cNvSpPr txBox="1"/>
          <p:nvPr/>
        </p:nvSpPr>
        <p:spPr>
          <a:xfrm>
            <a:off x="838200" y="1825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dirty="0">
                <a:latin typeface="微软雅黑" panose="020B0503020204020204" pitchFamily="34" charset="-122"/>
                <a:ea typeface="微软雅黑" panose="020B0503020204020204" pitchFamily="34" charset="-122"/>
              </a:rPr>
              <a:t>一、无公害肉猪生产技术</a:t>
            </a:r>
          </a:p>
        </p:txBody>
      </p:sp>
      <p:sp>
        <p:nvSpPr>
          <p:cNvPr id="3" name="矩形 2">
            <a:extLst>
              <a:ext uri="{FF2B5EF4-FFF2-40B4-BE49-F238E27FC236}">
                <a16:creationId xmlns:a16="http://schemas.microsoft.com/office/drawing/2014/main" xmlns="" id="{82210E47-9050-4A61-8963-47F6E3A73070}"/>
              </a:ext>
            </a:extLst>
          </p:cNvPr>
          <p:cNvSpPr/>
          <p:nvPr/>
        </p:nvSpPr>
        <p:spPr>
          <a:xfrm>
            <a:off x="971927" y="2058957"/>
            <a:ext cx="9381748" cy="114403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a:lnSpc>
                <a:spcPct val="150000"/>
              </a:lnSpc>
            </a:pPr>
            <a:r>
              <a:rPr lang="zh-CN" altLang="en-US" sz="2400" dirty="0"/>
              <a:t>无公害猪肉是指产地环境、生产过程和产品质量符合国家有关标准和规范要求，经认证合格获得认证证书的猪肉产品。</a:t>
            </a:r>
          </a:p>
        </p:txBody>
      </p:sp>
      <p:sp>
        <p:nvSpPr>
          <p:cNvPr id="2" name="矩形 1">
            <a:extLst>
              <a:ext uri="{FF2B5EF4-FFF2-40B4-BE49-F238E27FC236}">
                <a16:creationId xmlns:a16="http://schemas.microsoft.com/office/drawing/2014/main" xmlns="" id="{98ACC2C4-66B0-4204-B743-21CA298F19AE}"/>
              </a:ext>
            </a:extLst>
          </p:cNvPr>
          <p:cNvSpPr/>
          <p:nvPr/>
        </p:nvSpPr>
        <p:spPr>
          <a:xfrm>
            <a:off x="838200" y="1272564"/>
            <a:ext cx="2876108" cy="461665"/>
          </a:xfrm>
          <a:prstGeom prst="rect">
            <a:avLst/>
          </a:prstGeom>
        </p:spPr>
        <p:txBody>
          <a:bodyPr wrap="none">
            <a:spAutoFit/>
          </a:bodyPr>
          <a:lstStyle/>
          <a:p>
            <a:r>
              <a:rPr lang="zh-CN" altLang="en-US" sz="2400" dirty="0"/>
              <a:t>1.无公害肉猪的概念</a:t>
            </a:r>
          </a:p>
        </p:txBody>
      </p:sp>
      <p:sp>
        <p:nvSpPr>
          <p:cNvPr id="9" name="文本框 8">
            <a:extLst>
              <a:ext uri="{FF2B5EF4-FFF2-40B4-BE49-F238E27FC236}">
                <a16:creationId xmlns:a16="http://schemas.microsoft.com/office/drawing/2014/main" xmlns="" id="{A02ECC76-CF55-4EC9-85EB-3F54509DC1D0}"/>
              </a:ext>
            </a:extLst>
          </p:cNvPr>
          <p:cNvSpPr txBox="1"/>
          <p:nvPr/>
        </p:nvSpPr>
        <p:spPr>
          <a:xfrm>
            <a:off x="1057275" y="3779241"/>
            <a:ext cx="9515475" cy="1384995"/>
          </a:xfrm>
          <a:prstGeom prst="rect">
            <a:avLst/>
          </a:prstGeom>
          <a:noFill/>
        </p:spPr>
        <p:txBody>
          <a:bodyPr wrap="square">
            <a:spAutoFit/>
          </a:bodyPr>
          <a:lstStyle/>
          <a:p>
            <a:r>
              <a:rPr lang="zh-CN" altLang="zh-CN" sz="2800" b="1" dirty="0">
                <a:solidFill>
                  <a:srgbClr val="000000"/>
                </a:solidFill>
                <a:effectLst/>
                <a:latin typeface="+mn-ea"/>
                <a:cs typeface="宋体" panose="02010600030101010101" pitchFamily="2" charset="-122"/>
              </a:rPr>
              <a:t>我国动物性食品中的</a:t>
            </a:r>
            <a:r>
              <a:rPr lang="zh-CN" altLang="zh-CN" sz="2800" b="1" kern="100" dirty="0">
                <a:solidFill>
                  <a:srgbClr val="000000"/>
                </a:solidFill>
                <a:effectLst/>
                <a:latin typeface="+mn-ea"/>
                <a:cs typeface="Times New Roman" panose="02020603050405020304" pitchFamily="18" charset="0"/>
              </a:rPr>
              <a:t>有毒有害物质</a:t>
            </a:r>
            <a:r>
              <a:rPr lang="zh-CN" altLang="zh-CN" sz="2800" b="1" dirty="0">
                <a:solidFill>
                  <a:srgbClr val="000000"/>
                </a:solidFill>
                <a:effectLst/>
                <a:latin typeface="+mn-ea"/>
                <a:cs typeface="宋体" panose="02010600030101010101" pitchFamily="2" charset="-122"/>
              </a:rPr>
              <a:t>残留主要来源于三方面：一是来源于</a:t>
            </a:r>
            <a:r>
              <a:rPr lang="zh-CN" altLang="zh-CN" sz="2800" b="1" dirty="0">
                <a:solidFill>
                  <a:srgbClr val="FF0000"/>
                </a:solidFill>
                <a:effectLst/>
                <a:latin typeface="+mn-ea"/>
                <a:cs typeface="宋体" panose="02010600030101010101" pitchFamily="2" charset="-122"/>
              </a:rPr>
              <a:t>饲料</a:t>
            </a:r>
            <a:r>
              <a:rPr lang="zh-CN" altLang="zh-CN" sz="2800" b="1" dirty="0">
                <a:solidFill>
                  <a:srgbClr val="000000"/>
                </a:solidFill>
                <a:effectLst/>
                <a:latin typeface="+mn-ea"/>
                <a:cs typeface="宋体" panose="02010600030101010101" pitchFamily="2" charset="-122"/>
              </a:rPr>
              <a:t>；二是来源于</a:t>
            </a:r>
            <a:r>
              <a:rPr lang="zh-CN" altLang="zh-CN" sz="2800" b="1" dirty="0">
                <a:solidFill>
                  <a:srgbClr val="FF0000"/>
                </a:solidFill>
                <a:effectLst/>
                <a:latin typeface="+mn-ea"/>
                <a:cs typeface="宋体" panose="02010600030101010101" pitchFamily="2" charset="-122"/>
              </a:rPr>
              <a:t>饲养过程</a:t>
            </a:r>
            <a:r>
              <a:rPr lang="zh-CN" altLang="zh-CN" sz="2800" b="1" dirty="0">
                <a:solidFill>
                  <a:srgbClr val="000000"/>
                </a:solidFill>
                <a:effectLst/>
                <a:latin typeface="+mn-ea"/>
                <a:cs typeface="宋体" panose="02010600030101010101" pitchFamily="2" charset="-122"/>
              </a:rPr>
              <a:t>；三是来源于</a:t>
            </a:r>
            <a:r>
              <a:rPr lang="zh-CN" altLang="zh-CN" sz="2800" b="1" dirty="0">
                <a:solidFill>
                  <a:srgbClr val="FF0000"/>
                </a:solidFill>
                <a:effectLst/>
                <a:latin typeface="+mn-ea"/>
                <a:cs typeface="宋体" panose="02010600030101010101" pitchFamily="2" charset="-122"/>
              </a:rPr>
              <a:t>加工过程的残留</a:t>
            </a:r>
            <a:r>
              <a:rPr lang="zh-CN" altLang="zh-CN" sz="1800" b="1" dirty="0">
                <a:solidFill>
                  <a:srgbClr val="000000"/>
                </a:solidFill>
                <a:effectLst/>
                <a:latin typeface="+mn-ea"/>
                <a:cs typeface="宋体" panose="02010600030101010101" pitchFamily="2" charset="-122"/>
              </a:rPr>
              <a:t>。</a:t>
            </a:r>
            <a:endParaRPr lang="zh-CN" altLang="en-US" b="1" dirty="0">
              <a:latin typeface="+mn-ea"/>
            </a:endParaRPr>
          </a:p>
        </p:txBody>
      </p:sp>
    </p:spTree>
    <p:extLst>
      <p:ext uri="{BB962C8B-B14F-4D97-AF65-F5344CB8AC3E}">
        <p14:creationId xmlns:p14="http://schemas.microsoft.com/office/powerpoint/2010/main" val="215585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接连接符 6">
            <a:extLst>
              <a:ext uri="{FF2B5EF4-FFF2-40B4-BE49-F238E27FC236}">
                <a16:creationId xmlns:a16="http://schemas.microsoft.com/office/drawing/2014/main" xmlns="" id="{84FD67D4-7697-492D-9B27-B4717353D57D}"/>
              </a:ext>
            </a:extLst>
          </p:cNvPr>
          <p:cNvCxnSpPr/>
          <p:nvPr/>
        </p:nvCxnSpPr>
        <p:spPr>
          <a:xfrm flipV="1">
            <a:off x="695960" y="1107440"/>
            <a:ext cx="9453880" cy="22067"/>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标题 1">
            <a:extLst>
              <a:ext uri="{FF2B5EF4-FFF2-40B4-BE49-F238E27FC236}">
                <a16:creationId xmlns:a16="http://schemas.microsoft.com/office/drawing/2014/main" xmlns="" id="{F3F028C0-F68E-4642-A7B2-FF644ABD57C1}"/>
              </a:ext>
            </a:extLst>
          </p:cNvPr>
          <p:cNvSpPr txBox="1"/>
          <p:nvPr/>
        </p:nvSpPr>
        <p:spPr>
          <a:xfrm>
            <a:off x="838200" y="1825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dirty="0">
                <a:latin typeface="微软雅黑" panose="020B0503020204020204" pitchFamily="34" charset="-122"/>
                <a:ea typeface="微软雅黑" panose="020B0503020204020204" pitchFamily="34" charset="-122"/>
              </a:rPr>
              <a:t>一、无公害肉猪生产技术</a:t>
            </a:r>
          </a:p>
        </p:txBody>
      </p:sp>
      <p:sp>
        <p:nvSpPr>
          <p:cNvPr id="3" name="矩形 2">
            <a:extLst>
              <a:ext uri="{FF2B5EF4-FFF2-40B4-BE49-F238E27FC236}">
                <a16:creationId xmlns:a16="http://schemas.microsoft.com/office/drawing/2014/main" xmlns="" id="{82210E47-9050-4A61-8963-47F6E3A73070}"/>
              </a:ext>
            </a:extLst>
          </p:cNvPr>
          <p:cNvSpPr/>
          <p:nvPr/>
        </p:nvSpPr>
        <p:spPr>
          <a:xfrm>
            <a:off x="1270773" y="1948607"/>
            <a:ext cx="8958838" cy="968791"/>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a:lnSpc>
                <a:spcPct val="150000"/>
              </a:lnSpc>
            </a:pPr>
            <a:r>
              <a:rPr lang="zh-CN" altLang="en-US" sz="2000" dirty="0"/>
              <a:t>无公害肉猪生产应涵盖养猪生产全过程</a:t>
            </a:r>
            <a:r>
              <a:rPr lang="en-US" altLang="zh-CN" sz="2000" dirty="0"/>
              <a:t>,</a:t>
            </a:r>
            <a:r>
              <a:rPr lang="zh-CN" altLang="en-US" sz="2000" dirty="0"/>
              <a:t>从场址选择、猪种引进、饲养管理、环境控制到屠宰加工、粪污处理等各方面都要按照国家相关规定和标准执行。</a:t>
            </a:r>
          </a:p>
        </p:txBody>
      </p:sp>
      <p:sp>
        <p:nvSpPr>
          <p:cNvPr id="2" name="矩形 1">
            <a:extLst>
              <a:ext uri="{FF2B5EF4-FFF2-40B4-BE49-F238E27FC236}">
                <a16:creationId xmlns:a16="http://schemas.microsoft.com/office/drawing/2014/main" xmlns="" id="{98ACC2C4-66B0-4204-B743-21CA298F19AE}"/>
              </a:ext>
            </a:extLst>
          </p:cNvPr>
          <p:cNvSpPr/>
          <p:nvPr/>
        </p:nvSpPr>
        <p:spPr>
          <a:xfrm>
            <a:off x="838200" y="1272564"/>
            <a:ext cx="3183885" cy="461665"/>
          </a:xfrm>
          <a:prstGeom prst="rect">
            <a:avLst/>
          </a:prstGeom>
        </p:spPr>
        <p:txBody>
          <a:bodyPr wrap="none">
            <a:spAutoFit/>
          </a:bodyPr>
          <a:lstStyle/>
          <a:p>
            <a:r>
              <a:rPr lang="en-US" altLang="zh-CN" sz="2400" dirty="0"/>
              <a:t>2</a:t>
            </a:r>
            <a:r>
              <a:rPr lang="zh-CN" altLang="en-US" sz="2400" dirty="0"/>
              <a:t>.无公害肉猪生产技术</a:t>
            </a:r>
          </a:p>
        </p:txBody>
      </p:sp>
    </p:spTree>
    <p:extLst>
      <p:ext uri="{BB962C8B-B14F-4D97-AF65-F5344CB8AC3E}">
        <p14:creationId xmlns:p14="http://schemas.microsoft.com/office/powerpoint/2010/main" val="1325335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接连接符 6">
            <a:extLst>
              <a:ext uri="{FF2B5EF4-FFF2-40B4-BE49-F238E27FC236}">
                <a16:creationId xmlns:a16="http://schemas.microsoft.com/office/drawing/2014/main" xmlns="" id="{84FD67D4-7697-492D-9B27-B4717353D57D}"/>
              </a:ext>
            </a:extLst>
          </p:cNvPr>
          <p:cNvCxnSpPr/>
          <p:nvPr/>
        </p:nvCxnSpPr>
        <p:spPr>
          <a:xfrm flipV="1">
            <a:off x="695960" y="1107440"/>
            <a:ext cx="9453880" cy="22067"/>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标题 1">
            <a:extLst>
              <a:ext uri="{FF2B5EF4-FFF2-40B4-BE49-F238E27FC236}">
                <a16:creationId xmlns:a16="http://schemas.microsoft.com/office/drawing/2014/main" xmlns="" id="{F3F028C0-F68E-4642-A7B2-FF644ABD57C1}"/>
              </a:ext>
            </a:extLst>
          </p:cNvPr>
          <p:cNvSpPr txBox="1"/>
          <p:nvPr/>
        </p:nvSpPr>
        <p:spPr>
          <a:xfrm>
            <a:off x="838200" y="1825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dirty="0">
                <a:latin typeface="微软雅黑" panose="020B0503020204020204" pitchFamily="34" charset="-122"/>
                <a:ea typeface="微软雅黑" panose="020B0503020204020204" pitchFamily="34" charset="-122"/>
              </a:rPr>
              <a:t>一、无公害肉猪生产技术</a:t>
            </a:r>
          </a:p>
        </p:txBody>
      </p:sp>
      <p:sp>
        <p:nvSpPr>
          <p:cNvPr id="2" name="矩形 1">
            <a:extLst>
              <a:ext uri="{FF2B5EF4-FFF2-40B4-BE49-F238E27FC236}">
                <a16:creationId xmlns:a16="http://schemas.microsoft.com/office/drawing/2014/main" xmlns="" id="{86D32683-D6C3-4B75-8E39-1991FD2A905A}"/>
              </a:ext>
            </a:extLst>
          </p:cNvPr>
          <p:cNvSpPr/>
          <p:nvPr/>
        </p:nvSpPr>
        <p:spPr>
          <a:xfrm>
            <a:off x="838200" y="1343818"/>
            <a:ext cx="9822840" cy="830997"/>
          </a:xfrm>
          <a:prstGeom prst="rect">
            <a:avLst/>
          </a:prstGeom>
        </p:spPr>
        <p:txBody>
          <a:bodyPr wrap="square">
            <a:spAutoFit/>
          </a:bodyPr>
          <a:lstStyle/>
          <a:p>
            <a:r>
              <a:rPr lang="en-US" altLang="zh-CN" sz="2400" dirty="0"/>
              <a:t>2</a:t>
            </a:r>
            <a:r>
              <a:rPr lang="zh-CN" altLang="en-US" sz="2400" dirty="0"/>
              <a:t>.无公害肉猪生产技术</a:t>
            </a:r>
            <a:endParaRPr lang="en-US" altLang="zh-CN" sz="2400" dirty="0"/>
          </a:p>
          <a:p>
            <a:r>
              <a:rPr lang="zh-CN" altLang="en-US" sz="2400" dirty="0"/>
              <a:t>（</a:t>
            </a:r>
            <a:r>
              <a:rPr lang="en-US" altLang="zh-CN" sz="2400" dirty="0"/>
              <a:t>1</a:t>
            </a:r>
            <a:r>
              <a:rPr lang="zh-CN" altLang="en-US" sz="2400" dirty="0"/>
              <a:t>）选择无公害生产基地</a:t>
            </a:r>
          </a:p>
        </p:txBody>
      </p:sp>
      <p:graphicFrame>
        <p:nvGraphicFramePr>
          <p:cNvPr id="12" name="图示 11">
            <a:extLst>
              <a:ext uri="{FF2B5EF4-FFF2-40B4-BE49-F238E27FC236}">
                <a16:creationId xmlns:a16="http://schemas.microsoft.com/office/drawing/2014/main" xmlns="" id="{12208F79-C183-4169-BD84-44E6C7173ACF}"/>
              </a:ext>
            </a:extLst>
          </p:cNvPr>
          <p:cNvGraphicFramePr/>
          <p:nvPr>
            <p:extLst>
              <p:ext uri="{D42A27DB-BD31-4B8C-83A1-F6EECF244321}">
                <p14:modId xmlns:p14="http://schemas.microsoft.com/office/powerpoint/2010/main" val="201437462"/>
              </p:ext>
            </p:extLst>
          </p:nvPr>
        </p:nvGraphicFramePr>
        <p:xfrm>
          <a:off x="1184579" y="2433003"/>
          <a:ext cx="9822841" cy="3317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09846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接连接符 6">
            <a:extLst>
              <a:ext uri="{FF2B5EF4-FFF2-40B4-BE49-F238E27FC236}">
                <a16:creationId xmlns:a16="http://schemas.microsoft.com/office/drawing/2014/main" xmlns="" id="{84FD67D4-7697-492D-9B27-B4717353D57D}"/>
              </a:ext>
            </a:extLst>
          </p:cNvPr>
          <p:cNvCxnSpPr/>
          <p:nvPr/>
        </p:nvCxnSpPr>
        <p:spPr>
          <a:xfrm flipV="1">
            <a:off x="695960" y="1107440"/>
            <a:ext cx="9453880" cy="22067"/>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矩形 2">
            <a:extLst>
              <a:ext uri="{FF2B5EF4-FFF2-40B4-BE49-F238E27FC236}">
                <a16:creationId xmlns:a16="http://schemas.microsoft.com/office/drawing/2014/main" xmlns="" id="{A7837FE5-6A1E-4D31-AFDD-07B269E607CB}"/>
              </a:ext>
            </a:extLst>
          </p:cNvPr>
          <p:cNvSpPr/>
          <p:nvPr/>
        </p:nvSpPr>
        <p:spPr>
          <a:xfrm>
            <a:off x="1027749" y="2433003"/>
            <a:ext cx="10136501" cy="1430456"/>
          </a:xfrm>
          <a:prstGeom prst="rect">
            <a:avLst/>
          </a:prstGeom>
        </p:spPr>
        <p:txBody>
          <a:bodyPr wrap="square">
            <a:spAutoFit/>
          </a:bodyPr>
          <a:lstStyle/>
          <a:p>
            <a:pPr marL="342900" indent="-342900">
              <a:lnSpc>
                <a:spcPct val="150000"/>
              </a:lnSpc>
              <a:buFont typeface="Wingdings" panose="05000000000000000000" pitchFamily="2" charset="2"/>
              <a:buChar char="Ø"/>
            </a:pPr>
            <a:r>
              <a:rPr lang="zh-CN" altLang="en-US" sz="2000" dirty="0"/>
              <a:t>从达到无公害标准的猪场引进种猪或肉用仔猪</a:t>
            </a:r>
            <a:r>
              <a:rPr lang="en-US" altLang="zh-CN" sz="2000" dirty="0"/>
              <a:t>,</a:t>
            </a:r>
            <a:r>
              <a:rPr lang="zh-CN" altLang="en-US" sz="2000" dirty="0"/>
              <a:t>并按</a:t>
            </a:r>
            <a:r>
              <a:rPr lang="en-US" altLang="zh-CN" sz="2000" dirty="0"/>
              <a:t>《</a:t>
            </a:r>
            <a:r>
              <a:rPr lang="zh-CN" altLang="en-US" sz="2000" dirty="0"/>
              <a:t>种畜禽调运检疫技术规范</a:t>
            </a:r>
            <a:r>
              <a:rPr lang="en-US" altLang="zh-CN" sz="2000" dirty="0"/>
              <a:t>》(GB16567-1996)</a:t>
            </a:r>
            <a:r>
              <a:rPr lang="zh-CN" altLang="en-US" sz="2000" dirty="0"/>
              <a:t>标准进行检疫</a:t>
            </a:r>
            <a:r>
              <a:rPr lang="en-US" altLang="zh-CN" sz="2000" dirty="0"/>
              <a:t>,</a:t>
            </a:r>
            <a:r>
              <a:rPr lang="zh-CN" altLang="en-US" sz="2000" dirty="0"/>
              <a:t>不得从疫区引进种猪和仔猪</a:t>
            </a:r>
            <a:r>
              <a:rPr lang="en-US" altLang="zh-CN" sz="2000" dirty="0"/>
              <a:t>,</a:t>
            </a:r>
            <a:r>
              <a:rPr lang="zh-CN" altLang="en-US" sz="2000" dirty="0"/>
              <a:t>引进猪要隔离观察</a:t>
            </a:r>
            <a:r>
              <a:rPr lang="en-US" altLang="zh-CN" sz="2000" dirty="0"/>
              <a:t>15~30d,</a:t>
            </a:r>
            <a:r>
              <a:rPr lang="zh-CN" altLang="en-US" sz="2000" dirty="0"/>
              <a:t>确定无疫病方可进场饲养。</a:t>
            </a:r>
            <a:endParaRPr lang="en-US" altLang="zh-CN" sz="2000" dirty="0"/>
          </a:p>
        </p:txBody>
      </p:sp>
      <p:sp>
        <p:nvSpPr>
          <p:cNvPr id="9" name="标题 1">
            <a:extLst>
              <a:ext uri="{FF2B5EF4-FFF2-40B4-BE49-F238E27FC236}">
                <a16:creationId xmlns:a16="http://schemas.microsoft.com/office/drawing/2014/main" xmlns="" id="{D4EB0D52-0CFB-4AE6-A73B-37156DE0DA55}"/>
              </a:ext>
            </a:extLst>
          </p:cNvPr>
          <p:cNvSpPr txBox="1"/>
          <p:nvPr/>
        </p:nvSpPr>
        <p:spPr>
          <a:xfrm>
            <a:off x="838200" y="1825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dirty="0">
                <a:latin typeface="微软雅黑" panose="020B0503020204020204" pitchFamily="34" charset="-122"/>
                <a:ea typeface="微软雅黑" panose="020B0503020204020204" pitchFamily="34" charset="-122"/>
              </a:rPr>
              <a:t>一、无公害肉猪生产技术</a:t>
            </a:r>
          </a:p>
        </p:txBody>
      </p:sp>
      <p:sp>
        <p:nvSpPr>
          <p:cNvPr id="10" name="矩形 9">
            <a:extLst>
              <a:ext uri="{FF2B5EF4-FFF2-40B4-BE49-F238E27FC236}">
                <a16:creationId xmlns:a16="http://schemas.microsoft.com/office/drawing/2014/main" xmlns="" id="{CCC5526F-7140-4564-BB17-E84F7E12BCF3}"/>
              </a:ext>
            </a:extLst>
          </p:cNvPr>
          <p:cNvSpPr/>
          <p:nvPr/>
        </p:nvSpPr>
        <p:spPr>
          <a:xfrm>
            <a:off x="838200" y="1343818"/>
            <a:ext cx="9822840" cy="1144031"/>
          </a:xfrm>
          <a:prstGeom prst="rect">
            <a:avLst/>
          </a:prstGeom>
        </p:spPr>
        <p:txBody>
          <a:bodyPr wrap="square">
            <a:spAutoFit/>
          </a:bodyPr>
          <a:lstStyle/>
          <a:p>
            <a:pPr>
              <a:lnSpc>
                <a:spcPct val="150000"/>
              </a:lnSpc>
            </a:pPr>
            <a:r>
              <a:rPr lang="en-US" altLang="zh-CN" sz="2400" dirty="0"/>
              <a:t>2</a:t>
            </a:r>
            <a:r>
              <a:rPr lang="zh-CN" altLang="en-US" sz="2400" dirty="0"/>
              <a:t>.无公害肉猪生产技术</a:t>
            </a:r>
            <a:endParaRPr lang="en-US" altLang="zh-CN" sz="2400" dirty="0"/>
          </a:p>
          <a:p>
            <a:pPr>
              <a:lnSpc>
                <a:spcPct val="150000"/>
              </a:lnSpc>
            </a:pPr>
            <a:r>
              <a:rPr lang="en-US" altLang="zh-CN" sz="2400" dirty="0"/>
              <a:t>(2)</a:t>
            </a:r>
            <a:r>
              <a:rPr lang="zh-CN" altLang="en-US" sz="2400" dirty="0"/>
              <a:t>引进健康猪种</a:t>
            </a:r>
          </a:p>
        </p:txBody>
      </p:sp>
    </p:spTree>
    <p:extLst>
      <p:ext uri="{BB962C8B-B14F-4D97-AF65-F5344CB8AC3E}">
        <p14:creationId xmlns:p14="http://schemas.microsoft.com/office/powerpoint/2010/main" val="466707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接连接符 6">
            <a:extLst>
              <a:ext uri="{FF2B5EF4-FFF2-40B4-BE49-F238E27FC236}">
                <a16:creationId xmlns:a16="http://schemas.microsoft.com/office/drawing/2014/main" xmlns="" id="{84FD67D4-7697-492D-9B27-B4717353D57D}"/>
              </a:ext>
            </a:extLst>
          </p:cNvPr>
          <p:cNvCxnSpPr/>
          <p:nvPr/>
        </p:nvCxnSpPr>
        <p:spPr>
          <a:xfrm flipV="1">
            <a:off x="695960" y="1107440"/>
            <a:ext cx="9453880" cy="22067"/>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6" name="图示 5">
            <a:extLst>
              <a:ext uri="{FF2B5EF4-FFF2-40B4-BE49-F238E27FC236}">
                <a16:creationId xmlns:a16="http://schemas.microsoft.com/office/drawing/2014/main" xmlns="" id="{5BC4E767-6391-4FEC-BB87-56091B57B78B}"/>
              </a:ext>
            </a:extLst>
          </p:cNvPr>
          <p:cNvGraphicFramePr/>
          <p:nvPr>
            <p:extLst>
              <p:ext uri="{D42A27DB-BD31-4B8C-83A1-F6EECF244321}">
                <p14:modId xmlns:p14="http://schemas.microsoft.com/office/powerpoint/2010/main" val="68052166"/>
              </p:ext>
            </p:extLst>
          </p:nvPr>
        </p:nvGraphicFramePr>
        <p:xfrm>
          <a:off x="1530960" y="1908700"/>
          <a:ext cx="8831678" cy="49310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标题 1">
            <a:extLst>
              <a:ext uri="{FF2B5EF4-FFF2-40B4-BE49-F238E27FC236}">
                <a16:creationId xmlns:a16="http://schemas.microsoft.com/office/drawing/2014/main" xmlns="" id="{FF3F5A7F-3E4C-47B3-87B3-60718EB7E437}"/>
              </a:ext>
            </a:extLst>
          </p:cNvPr>
          <p:cNvSpPr txBox="1"/>
          <p:nvPr/>
        </p:nvSpPr>
        <p:spPr>
          <a:xfrm>
            <a:off x="838200" y="1825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dirty="0">
                <a:latin typeface="微软雅黑" panose="020B0503020204020204" pitchFamily="34" charset="-122"/>
                <a:ea typeface="微软雅黑" panose="020B0503020204020204" pitchFamily="34" charset="-122"/>
              </a:rPr>
              <a:t>一、无公害肉猪生产技术</a:t>
            </a:r>
          </a:p>
        </p:txBody>
      </p:sp>
      <p:sp>
        <p:nvSpPr>
          <p:cNvPr id="10" name="矩形 9">
            <a:extLst>
              <a:ext uri="{FF2B5EF4-FFF2-40B4-BE49-F238E27FC236}">
                <a16:creationId xmlns:a16="http://schemas.microsoft.com/office/drawing/2014/main" xmlns="" id="{B6E62946-E08A-4FE5-B5E7-E9082635F861}"/>
              </a:ext>
            </a:extLst>
          </p:cNvPr>
          <p:cNvSpPr/>
          <p:nvPr/>
        </p:nvSpPr>
        <p:spPr>
          <a:xfrm>
            <a:off x="838200" y="1343818"/>
            <a:ext cx="9822840" cy="1144031"/>
          </a:xfrm>
          <a:prstGeom prst="rect">
            <a:avLst/>
          </a:prstGeom>
        </p:spPr>
        <p:txBody>
          <a:bodyPr wrap="square">
            <a:spAutoFit/>
          </a:bodyPr>
          <a:lstStyle/>
          <a:p>
            <a:pPr>
              <a:lnSpc>
                <a:spcPct val="150000"/>
              </a:lnSpc>
            </a:pPr>
            <a:r>
              <a:rPr lang="en-US" altLang="zh-CN" sz="2400" dirty="0"/>
              <a:t>2</a:t>
            </a:r>
            <a:r>
              <a:rPr lang="zh-CN" altLang="en-US" sz="2400" dirty="0"/>
              <a:t>.无公害肉猪生产技术</a:t>
            </a:r>
            <a:endParaRPr lang="en-US" altLang="zh-CN" sz="2400" dirty="0"/>
          </a:p>
          <a:p>
            <a:pPr>
              <a:lnSpc>
                <a:spcPct val="150000"/>
              </a:lnSpc>
            </a:pPr>
            <a:r>
              <a:rPr lang="en-US" altLang="zh-CN" sz="2400" dirty="0"/>
              <a:t>(3)</a:t>
            </a:r>
            <a:r>
              <a:rPr lang="zh-CN" altLang="en-US" sz="2400" dirty="0"/>
              <a:t>控制饲料品质</a:t>
            </a:r>
          </a:p>
        </p:txBody>
      </p:sp>
    </p:spTree>
    <p:extLst>
      <p:ext uri="{BB962C8B-B14F-4D97-AF65-F5344CB8AC3E}">
        <p14:creationId xmlns:p14="http://schemas.microsoft.com/office/powerpoint/2010/main" val="2841400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接连接符 6">
            <a:extLst>
              <a:ext uri="{FF2B5EF4-FFF2-40B4-BE49-F238E27FC236}">
                <a16:creationId xmlns:a16="http://schemas.microsoft.com/office/drawing/2014/main" xmlns="" id="{84FD67D4-7697-492D-9B27-B4717353D57D}"/>
              </a:ext>
            </a:extLst>
          </p:cNvPr>
          <p:cNvCxnSpPr/>
          <p:nvPr/>
        </p:nvCxnSpPr>
        <p:spPr>
          <a:xfrm flipV="1">
            <a:off x="724535" y="1193958"/>
            <a:ext cx="9453880" cy="22067"/>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矩形 2">
            <a:extLst>
              <a:ext uri="{FF2B5EF4-FFF2-40B4-BE49-F238E27FC236}">
                <a16:creationId xmlns:a16="http://schemas.microsoft.com/office/drawing/2014/main" xmlns="" id="{A7837FE5-6A1E-4D31-AFDD-07B269E607CB}"/>
              </a:ext>
            </a:extLst>
          </p:cNvPr>
          <p:cNvSpPr/>
          <p:nvPr/>
        </p:nvSpPr>
        <p:spPr>
          <a:xfrm>
            <a:off x="838200" y="2628188"/>
            <a:ext cx="10379716" cy="3738780"/>
          </a:xfrm>
          <a:prstGeom prst="rect">
            <a:avLst/>
          </a:prstGeom>
        </p:spPr>
        <p:txBody>
          <a:bodyPr wrap="square">
            <a:spAutoFit/>
          </a:bodyPr>
          <a:lstStyle/>
          <a:p>
            <a:pPr marL="342900" indent="-342900">
              <a:lnSpc>
                <a:spcPct val="150000"/>
              </a:lnSpc>
              <a:buFont typeface="Arial" panose="020B0604020202020204" pitchFamily="34" charset="0"/>
              <a:buChar char="•"/>
            </a:pPr>
            <a:r>
              <a:rPr lang="zh-CN" altLang="en-US" sz="2000" dirty="0"/>
              <a:t>饲喂的饲料要新鲜，不喂发霉变质和有毒副作用的饲料。</a:t>
            </a:r>
          </a:p>
          <a:p>
            <a:pPr marL="342900" indent="-342900">
              <a:lnSpc>
                <a:spcPct val="150000"/>
              </a:lnSpc>
              <a:buFont typeface="Arial" panose="020B0604020202020204" pitchFamily="34" charset="0"/>
              <a:buChar char="•"/>
            </a:pPr>
            <a:r>
              <a:rPr lang="zh-CN" altLang="en-US" sz="2000" dirty="0"/>
              <a:t>猪的饮用水要符合国家</a:t>
            </a:r>
            <a:r>
              <a:rPr lang="en-US" altLang="zh-CN" sz="2000" dirty="0"/>
              <a:t>《</a:t>
            </a:r>
            <a:r>
              <a:rPr lang="zh-CN" altLang="en-US" sz="2000" dirty="0"/>
              <a:t>无公害食品</a:t>
            </a:r>
            <a:r>
              <a:rPr lang="en-US" altLang="zh-CN" sz="2000" dirty="0"/>
              <a:t>——</a:t>
            </a:r>
            <a:r>
              <a:rPr lang="zh-CN" altLang="en-US" sz="2000" dirty="0"/>
              <a:t>畜禽饮用水水质</a:t>
            </a:r>
            <a:r>
              <a:rPr lang="en-US" altLang="zh-CN" sz="2000" dirty="0"/>
              <a:t>》</a:t>
            </a:r>
            <a:r>
              <a:rPr lang="zh-CN" altLang="en-US" sz="2000" dirty="0"/>
              <a:t>（</a:t>
            </a:r>
            <a:r>
              <a:rPr lang="en-US" altLang="zh-CN" sz="2000" dirty="0"/>
              <a:t>NY5027-2001</a:t>
            </a:r>
            <a:r>
              <a:rPr lang="zh-CN" altLang="en-US" sz="2000" dirty="0"/>
              <a:t>）标准</a:t>
            </a:r>
          </a:p>
          <a:p>
            <a:pPr marL="342900" indent="-342900">
              <a:lnSpc>
                <a:spcPct val="150000"/>
              </a:lnSpc>
              <a:buFont typeface="Arial" panose="020B0604020202020204" pitchFamily="34" charset="0"/>
              <a:buChar char="•"/>
            </a:pPr>
            <a:r>
              <a:rPr lang="zh-CN" altLang="en-US" sz="2000" dirty="0"/>
              <a:t>良好的生活环境条件，要求卫生清洁，通风透气，空气清新，阳光充足，猪舍干燥，合理的温度、湿度和密度。</a:t>
            </a:r>
          </a:p>
          <a:p>
            <a:pPr marL="342900" indent="-342900">
              <a:lnSpc>
                <a:spcPct val="150000"/>
              </a:lnSpc>
              <a:buFont typeface="Arial" panose="020B0604020202020204" pitchFamily="34" charset="0"/>
              <a:buChar char="•"/>
            </a:pPr>
            <a:r>
              <a:rPr lang="zh-CN" altLang="en-US" sz="2000" dirty="0"/>
              <a:t>科学的卫生防疫制度。坚持预防为主，防治结合的原则。使用的兽药、疫苗和消毒剂的原则是“高效、安全、绿色、经济”，对人畜无毒害作用，无药物残留，严禁滥用抗生素。</a:t>
            </a:r>
          </a:p>
          <a:p>
            <a:pPr marL="342900" indent="-342900">
              <a:lnSpc>
                <a:spcPct val="150000"/>
              </a:lnSpc>
              <a:buFont typeface="Arial" panose="020B0604020202020204" pitchFamily="34" charset="0"/>
              <a:buChar char="•"/>
            </a:pPr>
            <a:r>
              <a:rPr lang="zh-CN" altLang="en-US" sz="2000" dirty="0"/>
              <a:t>对病死猪作无害化处理，避免流入市场。</a:t>
            </a:r>
          </a:p>
          <a:p>
            <a:pPr marL="342900" indent="-342900">
              <a:lnSpc>
                <a:spcPct val="150000"/>
              </a:lnSpc>
              <a:buFont typeface="Arial" panose="020B0604020202020204" pitchFamily="34" charset="0"/>
              <a:buChar char="•"/>
            </a:pPr>
            <a:r>
              <a:rPr lang="zh-CN" altLang="en-US" sz="2000" dirty="0"/>
              <a:t>做好猪场粪尿和废弃物的无害化处理。</a:t>
            </a:r>
          </a:p>
        </p:txBody>
      </p:sp>
      <p:sp>
        <p:nvSpPr>
          <p:cNvPr id="9" name="标题 1">
            <a:extLst>
              <a:ext uri="{FF2B5EF4-FFF2-40B4-BE49-F238E27FC236}">
                <a16:creationId xmlns:a16="http://schemas.microsoft.com/office/drawing/2014/main" xmlns="" id="{E06C3662-2BAE-440E-8B57-2F7F4E127D9F}"/>
              </a:ext>
            </a:extLst>
          </p:cNvPr>
          <p:cNvSpPr txBox="1"/>
          <p:nvPr/>
        </p:nvSpPr>
        <p:spPr>
          <a:xfrm>
            <a:off x="838200" y="1825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dirty="0">
                <a:latin typeface="微软雅黑" panose="020B0503020204020204" pitchFamily="34" charset="-122"/>
                <a:ea typeface="微软雅黑" panose="020B0503020204020204" pitchFamily="34" charset="-122"/>
              </a:rPr>
              <a:t>一、无公害肉猪生产技术</a:t>
            </a:r>
          </a:p>
        </p:txBody>
      </p:sp>
      <p:sp>
        <p:nvSpPr>
          <p:cNvPr id="10" name="矩形 9">
            <a:extLst>
              <a:ext uri="{FF2B5EF4-FFF2-40B4-BE49-F238E27FC236}">
                <a16:creationId xmlns:a16="http://schemas.microsoft.com/office/drawing/2014/main" xmlns="" id="{19641229-D784-4152-A040-91DBE74B6ECE}"/>
              </a:ext>
            </a:extLst>
          </p:cNvPr>
          <p:cNvSpPr/>
          <p:nvPr/>
        </p:nvSpPr>
        <p:spPr>
          <a:xfrm>
            <a:off x="838200" y="1288972"/>
            <a:ext cx="9822840" cy="1144031"/>
          </a:xfrm>
          <a:prstGeom prst="rect">
            <a:avLst/>
          </a:prstGeom>
        </p:spPr>
        <p:txBody>
          <a:bodyPr wrap="square">
            <a:spAutoFit/>
          </a:bodyPr>
          <a:lstStyle/>
          <a:p>
            <a:pPr>
              <a:lnSpc>
                <a:spcPct val="150000"/>
              </a:lnSpc>
            </a:pPr>
            <a:r>
              <a:rPr lang="en-US" altLang="zh-CN" sz="2400" dirty="0"/>
              <a:t>2</a:t>
            </a:r>
            <a:r>
              <a:rPr lang="zh-CN" altLang="en-US" sz="2400" dirty="0"/>
              <a:t>.无公害肉猪生产技术</a:t>
            </a:r>
            <a:endParaRPr lang="en-US" altLang="zh-CN" sz="2400" dirty="0"/>
          </a:p>
          <a:p>
            <a:pPr>
              <a:lnSpc>
                <a:spcPct val="150000"/>
              </a:lnSpc>
            </a:pPr>
            <a:r>
              <a:rPr lang="en-US" altLang="zh-CN" sz="2400" dirty="0">
                <a:latin typeface="+mn-ea"/>
              </a:rPr>
              <a:t>(4)</a:t>
            </a:r>
            <a:r>
              <a:rPr lang="zh-CN" altLang="zh-CN" sz="2400" kern="0" dirty="0">
                <a:solidFill>
                  <a:srgbClr val="000000"/>
                </a:solidFill>
                <a:effectLst/>
                <a:latin typeface="+mn-ea"/>
                <a:cs typeface="宋体" panose="02010600030101010101" pitchFamily="2" charset="-122"/>
              </a:rPr>
              <a:t>科学饲养，严控饲养过程</a:t>
            </a:r>
            <a:endParaRPr lang="zh-CN" altLang="zh-CN" sz="2400" kern="100" dirty="0">
              <a:effectLst/>
              <a:latin typeface="+mn-ea"/>
            </a:endParaRPr>
          </a:p>
        </p:txBody>
      </p:sp>
    </p:spTree>
    <p:extLst>
      <p:ext uri="{BB962C8B-B14F-4D97-AF65-F5344CB8AC3E}">
        <p14:creationId xmlns:p14="http://schemas.microsoft.com/office/powerpoint/2010/main" val="290189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接连接符 6">
            <a:extLst>
              <a:ext uri="{FF2B5EF4-FFF2-40B4-BE49-F238E27FC236}">
                <a16:creationId xmlns:a16="http://schemas.microsoft.com/office/drawing/2014/main" xmlns="" id="{84FD67D4-7697-492D-9B27-B4717353D57D}"/>
              </a:ext>
            </a:extLst>
          </p:cNvPr>
          <p:cNvCxnSpPr/>
          <p:nvPr/>
        </p:nvCxnSpPr>
        <p:spPr>
          <a:xfrm flipV="1">
            <a:off x="695960" y="1107440"/>
            <a:ext cx="9453880" cy="22067"/>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矩形 2">
            <a:extLst>
              <a:ext uri="{FF2B5EF4-FFF2-40B4-BE49-F238E27FC236}">
                <a16:creationId xmlns:a16="http://schemas.microsoft.com/office/drawing/2014/main" xmlns="" id="{A7837FE5-6A1E-4D31-AFDD-07B269E607CB}"/>
              </a:ext>
            </a:extLst>
          </p:cNvPr>
          <p:cNvSpPr/>
          <p:nvPr/>
        </p:nvSpPr>
        <p:spPr>
          <a:xfrm>
            <a:off x="906142" y="2967335"/>
            <a:ext cx="10379716" cy="1569660"/>
          </a:xfrm>
          <a:prstGeom prst="rect">
            <a:avLst/>
          </a:prstGeom>
          <a:solidFill>
            <a:schemeClr val="accent6"/>
          </a:solidFill>
        </p:spPr>
        <p:txBody>
          <a:bodyPr wrap="square">
            <a:spAutoFit/>
          </a:bodyPr>
          <a:lstStyle/>
          <a:p>
            <a:pPr indent="266700" algn="just">
              <a:tabLst>
                <a:tab pos="3369310" algn="l"/>
              </a:tabLst>
            </a:pPr>
            <a:r>
              <a:rPr lang="zh-CN" altLang="zh-CN" sz="2400" dirty="0">
                <a:solidFill>
                  <a:schemeClr val="lt1"/>
                </a:solidFill>
              </a:rPr>
              <a:t>按照《畜禽屠宰卫生检疫规范》（</a:t>
            </a:r>
            <a:r>
              <a:rPr lang="en-US" altLang="zh-CN" sz="2400" dirty="0">
                <a:solidFill>
                  <a:schemeClr val="lt1"/>
                </a:solidFill>
              </a:rPr>
              <a:t>NY467-2001</a:t>
            </a:r>
            <a:r>
              <a:rPr lang="zh-CN" altLang="zh-CN" sz="2400" dirty="0">
                <a:solidFill>
                  <a:schemeClr val="lt1"/>
                </a:solidFill>
              </a:rPr>
              <a:t>）、《食品卫生微生物学检验——肉与肉制品检验》（</a:t>
            </a:r>
            <a:r>
              <a:rPr lang="en-US" altLang="zh-CN" sz="2400" dirty="0">
                <a:solidFill>
                  <a:schemeClr val="lt1"/>
                </a:solidFill>
              </a:rPr>
              <a:t>GB4789.17-2003</a:t>
            </a:r>
            <a:r>
              <a:rPr lang="zh-CN" altLang="zh-CN" sz="2400" dirty="0">
                <a:solidFill>
                  <a:schemeClr val="lt1"/>
                </a:solidFill>
              </a:rPr>
              <a:t>）、《肉类加工厂卫生规范》（</a:t>
            </a:r>
            <a:r>
              <a:rPr lang="en-US" altLang="zh-CN" sz="2400" dirty="0">
                <a:solidFill>
                  <a:schemeClr val="lt1"/>
                </a:solidFill>
              </a:rPr>
              <a:t>GB12694-1990</a:t>
            </a:r>
            <a:r>
              <a:rPr lang="zh-CN" altLang="zh-CN" sz="2400" dirty="0">
                <a:solidFill>
                  <a:schemeClr val="lt1"/>
                </a:solidFill>
              </a:rPr>
              <a:t>）要求，加工场所要清洁卫生，严格消毒，达到国家质量标准。这是杜绝病、残死猪肉流入市场，让市民吃上放心肉的保障。</a:t>
            </a:r>
          </a:p>
        </p:txBody>
      </p:sp>
      <p:sp>
        <p:nvSpPr>
          <p:cNvPr id="9" name="标题 1">
            <a:extLst>
              <a:ext uri="{FF2B5EF4-FFF2-40B4-BE49-F238E27FC236}">
                <a16:creationId xmlns:a16="http://schemas.microsoft.com/office/drawing/2014/main" xmlns="" id="{E06C3662-2BAE-440E-8B57-2F7F4E127D9F}"/>
              </a:ext>
            </a:extLst>
          </p:cNvPr>
          <p:cNvSpPr txBox="1"/>
          <p:nvPr/>
        </p:nvSpPr>
        <p:spPr>
          <a:xfrm>
            <a:off x="838200" y="1825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dirty="0">
                <a:latin typeface="微软雅黑" panose="020B0503020204020204" pitchFamily="34" charset="-122"/>
                <a:ea typeface="微软雅黑" panose="020B0503020204020204" pitchFamily="34" charset="-122"/>
              </a:rPr>
              <a:t>一、无公害肉猪生产技术</a:t>
            </a:r>
          </a:p>
        </p:txBody>
      </p:sp>
      <p:sp>
        <p:nvSpPr>
          <p:cNvPr id="10" name="矩形 9">
            <a:extLst>
              <a:ext uri="{FF2B5EF4-FFF2-40B4-BE49-F238E27FC236}">
                <a16:creationId xmlns:a16="http://schemas.microsoft.com/office/drawing/2014/main" xmlns="" id="{19641229-D784-4152-A040-91DBE74B6ECE}"/>
              </a:ext>
            </a:extLst>
          </p:cNvPr>
          <p:cNvSpPr/>
          <p:nvPr/>
        </p:nvSpPr>
        <p:spPr>
          <a:xfrm>
            <a:off x="838200" y="1343818"/>
            <a:ext cx="9822840" cy="1144031"/>
          </a:xfrm>
          <a:prstGeom prst="rect">
            <a:avLst/>
          </a:prstGeom>
        </p:spPr>
        <p:txBody>
          <a:bodyPr wrap="square">
            <a:spAutoFit/>
          </a:bodyPr>
          <a:lstStyle/>
          <a:p>
            <a:pPr>
              <a:lnSpc>
                <a:spcPct val="150000"/>
              </a:lnSpc>
            </a:pPr>
            <a:r>
              <a:rPr lang="en-US" altLang="zh-CN" sz="2400" dirty="0"/>
              <a:t>2</a:t>
            </a:r>
            <a:r>
              <a:rPr lang="zh-CN" altLang="en-US" sz="2400" dirty="0"/>
              <a:t>.无公害肉猪生产技术</a:t>
            </a:r>
            <a:endParaRPr lang="en-US" altLang="zh-CN" sz="2400" dirty="0"/>
          </a:p>
          <a:p>
            <a:pPr>
              <a:lnSpc>
                <a:spcPct val="150000"/>
              </a:lnSpc>
            </a:pPr>
            <a:r>
              <a:rPr lang="en-US" altLang="zh-CN" sz="2400" dirty="0"/>
              <a:t>(5)</a:t>
            </a:r>
            <a:r>
              <a:rPr lang="zh-CN" altLang="en-US" sz="2400" dirty="0"/>
              <a:t>防止屠宰加工污染</a:t>
            </a:r>
          </a:p>
        </p:txBody>
      </p:sp>
    </p:spTree>
    <p:extLst>
      <p:ext uri="{BB962C8B-B14F-4D97-AF65-F5344CB8AC3E}">
        <p14:creationId xmlns:p14="http://schemas.microsoft.com/office/powerpoint/2010/main" val="303441705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DOC_GUID" val="{61597699-70f1-4b6a-ab61-0095a58b52bb}"/>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项目一</Template>
  <TotalTime>3697</TotalTime>
  <Words>956</Words>
  <Application>Microsoft Office PowerPoint</Application>
  <PresentationFormat>宽屏</PresentationFormat>
  <Paragraphs>53</Paragraphs>
  <Slides>11</Slides>
  <Notes>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11</vt:i4>
      </vt:variant>
    </vt:vector>
  </HeadingPairs>
  <TitlesOfParts>
    <vt:vector size="22" baseType="lpstr">
      <vt:lpstr>【苹果】迟暮朝朝醉晚灯</vt:lpstr>
      <vt:lpstr>等线</vt:lpstr>
      <vt:lpstr>等线 Light</vt:lpstr>
      <vt:lpstr>方正兰亭超细黑简体</vt:lpstr>
      <vt:lpstr>华文行楷</vt:lpstr>
      <vt:lpstr>宋体</vt:lpstr>
      <vt:lpstr>微软雅黑</vt:lpstr>
      <vt:lpstr>Arial</vt:lpstr>
      <vt:lpstr>Times New Roman</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动物繁殖与改良</dc:title>
  <dc:creator>李 玉丹</dc:creator>
  <cp:lastModifiedBy>FKL</cp:lastModifiedBy>
  <cp:revision>353</cp:revision>
  <dcterms:created xsi:type="dcterms:W3CDTF">2019-09-17T02:06:00Z</dcterms:created>
  <dcterms:modified xsi:type="dcterms:W3CDTF">2021-02-09T01:36:32Z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2052-11.1.0.9208</vt:lpwstr>
  </property>
</Properties>
</file>