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311" r:id="rId2"/>
    <p:sldId id="312" r:id="rId3"/>
    <p:sldId id="313" r:id="rId4"/>
    <p:sldId id="314" r:id="rId5"/>
  </p:sldIdLst>
  <p:sldSz cx="12192000" cy="6858000"/>
  <p:notesSz cx="6858000" cy="9144000"/>
  <p:custDataLst>
    <p:tags r:id="rId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李 玉丹" initials="李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11D1"/>
    <a:srgbClr val="81119F"/>
    <a:srgbClr val="C02B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030" autoAdjust="0"/>
  </p:normalViewPr>
  <p:slideViewPr>
    <p:cSldViewPr snapToGrid="0">
      <p:cViewPr varScale="1">
        <p:scale>
          <a:sx n="38" d="100"/>
          <a:sy n="38" d="100"/>
        </p:scale>
        <p:origin x="72" y="6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89B1B1-D084-40F3-A8CC-6C808683DC69}" type="datetimeFigureOut">
              <a:rPr lang="zh-CN" altLang="en-US" smtClean="0"/>
              <a:t>2021/2/3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01B2CA-97E2-417C-BA7A-89DEDF11C55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00394-109B-444A-88AE-4CEFFED04FFA}" type="datetimeFigureOut">
              <a:rPr lang="zh-CN" altLang="en-US" smtClean="0"/>
              <a:t>2021/2/3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11B37-4316-4BB0-B8CE-E2E085AA07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00394-109B-444A-88AE-4CEFFED04FFA}" type="datetimeFigureOut">
              <a:rPr lang="zh-CN" altLang="en-US" smtClean="0"/>
              <a:t>2021/2/3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11B37-4316-4BB0-B8CE-E2E085AA07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00394-109B-444A-88AE-4CEFFED04FFA}" type="datetimeFigureOut">
              <a:rPr lang="zh-CN" altLang="en-US" smtClean="0"/>
              <a:t>2021/2/3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11B37-4316-4BB0-B8CE-E2E085AA07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1" i="0">
                <a:solidFill>
                  <a:schemeClr val="bg1"/>
                </a:solidFill>
                <a:latin typeface="微软雅黑" panose="020B0503020204020204" charset="-122"/>
                <a:cs typeface="微软雅黑" panose="020B0503020204020204" charset="-122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2/3/2021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04818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00394-109B-444A-88AE-4CEFFED04FFA}" type="datetimeFigureOut">
              <a:rPr lang="zh-CN" altLang="en-US" smtClean="0"/>
              <a:t>2021/2/3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11B37-4316-4BB0-B8CE-E2E085AA07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00394-109B-444A-88AE-4CEFFED04FFA}" type="datetimeFigureOut">
              <a:rPr lang="zh-CN" altLang="en-US" smtClean="0"/>
              <a:t>2021/2/3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11B37-4316-4BB0-B8CE-E2E085AA07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00394-109B-444A-88AE-4CEFFED04FFA}" type="datetimeFigureOut">
              <a:rPr lang="zh-CN" altLang="en-US" smtClean="0"/>
              <a:t>2021/2/3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11B37-4316-4BB0-B8CE-E2E085AA07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00394-109B-444A-88AE-4CEFFED04FFA}" type="datetimeFigureOut">
              <a:rPr lang="zh-CN" altLang="en-US" smtClean="0"/>
              <a:t>2021/2/3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11B37-4316-4BB0-B8CE-E2E085AA07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00394-109B-444A-88AE-4CEFFED04FFA}" type="datetimeFigureOut">
              <a:rPr lang="zh-CN" altLang="en-US" smtClean="0"/>
              <a:t>2021/2/3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11B37-4316-4BB0-B8CE-E2E085AA07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00394-109B-444A-88AE-4CEFFED04FFA}" type="datetimeFigureOut">
              <a:rPr lang="zh-CN" altLang="en-US" smtClean="0"/>
              <a:t>2021/2/3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11B37-4316-4BB0-B8CE-E2E085AA07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00394-109B-444A-88AE-4CEFFED04FFA}" type="datetimeFigureOut">
              <a:rPr lang="zh-CN" altLang="en-US" smtClean="0"/>
              <a:t>2021/2/3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11B37-4316-4BB0-B8CE-E2E085AA07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00394-109B-444A-88AE-4CEFFED04FFA}" type="datetimeFigureOut">
              <a:rPr lang="zh-CN" altLang="en-US" smtClean="0"/>
              <a:t>2021/2/3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11B37-4316-4BB0-B8CE-E2E085AA07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800394-109B-444A-88AE-4CEFFED04FFA}" type="datetimeFigureOut">
              <a:rPr lang="zh-CN" altLang="en-US" smtClean="0"/>
              <a:t>2021/2/3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711B37-4316-4BB0-B8CE-E2E085AA07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7" Type="http://schemas.openxmlformats.org/officeDocument/2006/relationships/image" Target="../media/image16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5.png"/><Relationship Id="rId5" Type="http://schemas.openxmlformats.org/officeDocument/2006/relationships/image" Target="../media/image14.jpeg"/><Relationship Id="rId4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jpe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jpeg"/><Relationship Id="rId5" Type="http://schemas.openxmlformats.org/officeDocument/2006/relationships/image" Target="../media/image19.png"/><Relationship Id="rId4" Type="http://schemas.openxmlformats.org/officeDocument/2006/relationships/image" Target="../media/image1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01752" y="64007"/>
            <a:ext cx="3449574" cy="79324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86410" y="242126"/>
            <a:ext cx="3185795" cy="51206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lvl="0" algn="l">
              <a:spcBef>
                <a:spcPts val="105"/>
              </a:spcBef>
              <a:buClrTx/>
              <a:buSzTx/>
              <a:buFontTx/>
            </a:pPr>
            <a:r>
              <a:rPr lang="zh-CN" altLang="en-US" sz="3600" spc="-10" dirty="0">
                <a:solidFill>
                  <a:schemeClr val="tx1"/>
                </a:solidFill>
                <a:sym typeface="+mn-ea"/>
              </a:rPr>
              <a:t>四、</a:t>
            </a:r>
            <a:r>
              <a:rPr sz="3600" spc="-10" dirty="0" err="1">
                <a:solidFill>
                  <a:schemeClr val="tx1"/>
                </a:solidFill>
                <a:sym typeface="+mn-ea"/>
              </a:rPr>
              <a:t>分娩预兆</a:t>
            </a:r>
            <a:endParaRPr sz="3600" spc="-10" dirty="0">
              <a:solidFill>
                <a:schemeClr val="tx1"/>
              </a:solidFill>
              <a:sym typeface="+mn-e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726692" y="911352"/>
            <a:ext cx="8308975" cy="1256030"/>
          </a:xfrm>
          <a:custGeom>
            <a:avLst/>
            <a:gdLst/>
            <a:ahLst/>
            <a:cxnLst/>
            <a:rect l="l" t="t" r="r" b="b"/>
            <a:pathLst>
              <a:path w="8308975" h="1256030">
                <a:moveTo>
                  <a:pt x="0" y="209296"/>
                </a:moveTo>
                <a:lnTo>
                  <a:pt x="5528" y="161312"/>
                </a:lnTo>
                <a:lnTo>
                  <a:pt x="21276" y="117262"/>
                </a:lnTo>
                <a:lnTo>
                  <a:pt x="45986" y="78400"/>
                </a:lnTo>
                <a:lnTo>
                  <a:pt x="78400" y="45986"/>
                </a:lnTo>
                <a:lnTo>
                  <a:pt x="117262" y="21276"/>
                </a:lnTo>
                <a:lnTo>
                  <a:pt x="161312" y="5528"/>
                </a:lnTo>
                <a:lnTo>
                  <a:pt x="209295" y="0"/>
                </a:lnTo>
                <a:lnTo>
                  <a:pt x="8099552" y="0"/>
                </a:lnTo>
                <a:lnTo>
                  <a:pt x="8147535" y="5528"/>
                </a:lnTo>
                <a:lnTo>
                  <a:pt x="8191585" y="21276"/>
                </a:lnTo>
                <a:lnTo>
                  <a:pt x="8230447" y="45986"/>
                </a:lnTo>
                <a:lnTo>
                  <a:pt x="8262861" y="78400"/>
                </a:lnTo>
                <a:lnTo>
                  <a:pt x="8287571" y="117262"/>
                </a:lnTo>
                <a:lnTo>
                  <a:pt x="8303319" y="161312"/>
                </a:lnTo>
                <a:lnTo>
                  <a:pt x="8308848" y="209296"/>
                </a:lnTo>
                <a:lnTo>
                  <a:pt x="8308848" y="1046480"/>
                </a:lnTo>
                <a:lnTo>
                  <a:pt x="8303319" y="1094463"/>
                </a:lnTo>
                <a:lnTo>
                  <a:pt x="8287571" y="1138513"/>
                </a:lnTo>
                <a:lnTo>
                  <a:pt x="8262861" y="1177375"/>
                </a:lnTo>
                <a:lnTo>
                  <a:pt x="8230447" y="1209789"/>
                </a:lnTo>
                <a:lnTo>
                  <a:pt x="8191585" y="1234499"/>
                </a:lnTo>
                <a:lnTo>
                  <a:pt x="8147535" y="1250247"/>
                </a:lnTo>
                <a:lnTo>
                  <a:pt x="8099552" y="1255776"/>
                </a:lnTo>
                <a:lnTo>
                  <a:pt x="209295" y="1255776"/>
                </a:lnTo>
                <a:lnTo>
                  <a:pt x="161312" y="1250247"/>
                </a:lnTo>
                <a:lnTo>
                  <a:pt x="117262" y="1234499"/>
                </a:lnTo>
                <a:lnTo>
                  <a:pt x="78400" y="1209789"/>
                </a:lnTo>
                <a:lnTo>
                  <a:pt x="45986" y="1177375"/>
                </a:lnTo>
                <a:lnTo>
                  <a:pt x="21276" y="1138513"/>
                </a:lnTo>
                <a:lnTo>
                  <a:pt x="5528" y="1094463"/>
                </a:lnTo>
                <a:lnTo>
                  <a:pt x="0" y="1046480"/>
                </a:lnTo>
                <a:lnTo>
                  <a:pt x="0" y="209296"/>
                </a:lnTo>
                <a:close/>
              </a:path>
            </a:pathLst>
          </a:custGeom>
          <a:ln w="12192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867026" y="930148"/>
            <a:ext cx="7954009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50000"/>
              </a:lnSpc>
              <a:spcBef>
                <a:spcPts val="100"/>
              </a:spcBef>
            </a:pPr>
            <a:r>
              <a:rPr sz="2400" b="1" spc="0" dirty="0">
                <a:latin typeface="微软雅黑" panose="020B0503020204020204" charset="-122"/>
                <a:cs typeface="微软雅黑" panose="020B0503020204020204" charset="-122"/>
              </a:rPr>
              <a:t>母畜在</a:t>
            </a:r>
            <a:r>
              <a:rPr sz="2400" b="1" dirty="0">
                <a:latin typeface="微软雅黑" panose="020B0503020204020204" charset="-122"/>
                <a:cs typeface="微软雅黑" panose="020B0503020204020204" charset="-122"/>
              </a:rPr>
              <a:t>分娩前，在生理和形态上都会发生一系列变化，通常 将这些变化称为</a:t>
            </a:r>
            <a:r>
              <a:rPr sz="2400" b="1" dirty="0">
                <a:solidFill>
                  <a:srgbClr val="FF0000"/>
                </a:solidFill>
                <a:latin typeface="微软雅黑" panose="020B0503020204020204" charset="-122"/>
                <a:cs typeface="微软雅黑" panose="020B0503020204020204" charset="-122"/>
              </a:rPr>
              <a:t>分娩预兆</a:t>
            </a:r>
            <a:endParaRPr sz="2400"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82625" y="2038985"/>
            <a:ext cx="5937885" cy="1978025"/>
          </a:xfrm>
          <a:prstGeom prst="rect">
            <a:avLst/>
          </a:prstGeom>
        </p:spPr>
        <p:txBody>
          <a:bodyPr vert="horz" wrap="square" lIns="0" tIns="2108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60"/>
              </a:spcBef>
            </a:pPr>
            <a:r>
              <a:rPr sz="2400" spc="-5" dirty="0">
                <a:solidFill>
                  <a:srgbClr val="FF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乳房</a:t>
            </a:r>
            <a:endParaRPr sz="240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12700" marR="5080" algn="just">
              <a:lnSpc>
                <a:spcPct val="150000"/>
              </a:lnSpc>
              <a:spcBef>
                <a:spcPts val="100"/>
              </a:spcBef>
            </a:pPr>
            <a:r>
              <a:rPr sz="2000" dirty="0">
                <a:latin typeface="宋体" panose="02010600030101010101" pitchFamily="2" charset="-122"/>
                <a:cs typeface="宋体" panose="02010600030101010101" pitchFamily="2" charset="-122"/>
              </a:rPr>
              <a:t>在分娩前迅速发育，膨</a:t>
            </a:r>
            <a:r>
              <a:rPr sz="2000" spc="-15" dirty="0">
                <a:latin typeface="宋体" panose="02010600030101010101" pitchFamily="2" charset="-122"/>
                <a:cs typeface="宋体" panose="02010600030101010101" pitchFamily="2" charset="-122"/>
              </a:rPr>
              <a:t>胀</a:t>
            </a:r>
            <a:r>
              <a:rPr sz="2000" dirty="0">
                <a:latin typeface="宋体" panose="02010600030101010101" pitchFamily="2" charset="-122"/>
                <a:cs typeface="宋体" panose="02010600030101010101" pitchFamily="2" charset="-122"/>
              </a:rPr>
              <a:t>增大</a:t>
            </a:r>
            <a:r>
              <a:rPr sz="2000" spc="-15" dirty="0"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2000" dirty="0">
                <a:latin typeface="宋体" panose="02010600030101010101" pitchFamily="2" charset="-122"/>
                <a:cs typeface="宋体" panose="02010600030101010101" pitchFamily="2" charset="-122"/>
              </a:rPr>
              <a:t>有时还出现浮肿。在临产期</a:t>
            </a:r>
            <a:r>
              <a:rPr sz="2000" spc="-15" dirty="0"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2000" dirty="0">
                <a:latin typeface="宋体" panose="02010600030101010101" pitchFamily="2" charset="-122"/>
                <a:cs typeface="宋体" panose="02010600030101010101" pitchFamily="2" charset="-122"/>
              </a:rPr>
              <a:t>母畜</a:t>
            </a:r>
            <a:r>
              <a:rPr sz="2000" spc="-15" dirty="0">
                <a:latin typeface="宋体" panose="02010600030101010101" pitchFamily="2" charset="-122"/>
                <a:cs typeface="宋体" panose="02010600030101010101" pitchFamily="2" charset="-122"/>
              </a:rPr>
              <a:t>乳</a:t>
            </a:r>
            <a:r>
              <a:rPr sz="2000" dirty="0">
                <a:latin typeface="宋体" panose="02010600030101010101" pitchFamily="2" charset="-122"/>
                <a:cs typeface="宋体" panose="02010600030101010101" pitchFamily="2" charset="-122"/>
              </a:rPr>
              <a:t>房能挤出初乳，部分母畜甚</a:t>
            </a:r>
            <a:r>
              <a:rPr sz="2000" spc="-15" dirty="0">
                <a:latin typeface="宋体" panose="02010600030101010101" pitchFamily="2" charset="-122"/>
                <a:cs typeface="宋体" panose="02010600030101010101" pitchFamily="2" charset="-122"/>
              </a:rPr>
              <a:t>至</a:t>
            </a:r>
            <a:r>
              <a:rPr sz="2000" dirty="0">
                <a:latin typeface="宋体" panose="02010600030101010101" pitchFamily="2" charset="-122"/>
                <a:cs typeface="宋体" panose="02010600030101010101" pitchFamily="2" charset="-122"/>
              </a:rPr>
              <a:t>会出</a:t>
            </a:r>
            <a:r>
              <a:rPr sz="2000" spc="-15" dirty="0">
                <a:latin typeface="宋体" panose="02010600030101010101" pitchFamily="2" charset="-122"/>
                <a:cs typeface="宋体" panose="02010600030101010101" pitchFamily="2" charset="-122"/>
              </a:rPr>
              <a:t>现</a:t>
            </a:r>
            <a:r>
              <a:rPr sz="2000" dirty="0">
                <a:latin typeface="宋体" panose="02010600030101010101" pitchFamily="2" charset="-122"/>
                <a:cs typeface="宋体" panose="02010600030101010101" pitchFamily="2" charset="-122"/>
              </a:rPr>
              <a:t>漏乳现象。</a:t>
            </a:r>
            <a:endParaRPr sz="200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7245095" y="1618488"/>
            <a:ext cx="3316224" cy="262877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440168" y="1813560"/>
            <a:ext cx="2746248" cy="205892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0186416" y="1943100"/>
            <a:ext cx="1169035" cy="408940"/>
          </a:xfrm>
          <a:custGeom>
            <a:avLst/>
            <a:gdLst/>
            <a:ahLst/>
            <a:cxnLst/>
            <a:rect l="l" t="t" r="r" b="b"/>
            <a:pathLst>
              <a:path w="1169034" h="408939">
                <a:moveTo>
                  <a:pt x="1100835" y="0"/>
                </a:moveTo>
                <a:lnTo>
                  <a:pt x="68072" y="0"/>
                </a:lnTo>
                <a:lnTo>
                  <a:pt x="41576" y="5349"/>
                </a:lnTo>
                <a:lnTo>
                  <a:pt x="19938" y="19938"/>
                </a:lnTo>
                <a:lnTo>
                  <a:pt x="5349" y="41576"/>
                </a:lnTo>
                <a:lnTo>
                  <a:pt x="0" y="68072"/>
                </a:lnTo>
                <a:lnTo>
                  <a:pt x="0" y="340360"/>
                </a:lnTo>
                <a:lnTo>
                  <a:pt x="5349" y="366855"/>
                </a:lnTo>
                <a:lnTo>
                  <a:pt x="19938" y="388493"/>
                </a:lnTo>
                <a:lnTo>
                  <a:pt x="41576" y="403082"/>
                </a:lnTo>
                <a:lnTo>
                  <a:pt x="68072" y="408432"/>
                </a:lnTo>
                <a:lnTo>
                  <a:pt x="1100835" y="408432"/>
                </a:lnTo>
                <a:lnTo>
                  <a:pt x="1127331" y="403082"/>
                </a:lnTo>
                <a:lnTo>
                  <a:pt x="1148969" y="388493"/>
                </a:lnTo>
                <a:lnTo>
                  <a:pt x="1163558" y="366855"/>
                </a:lnTo>
                <a:lnTo>
                  <a:pt x="1168907" y="340360"/>
                </a:lnTo>
                <a:lnTo>
                  <a:pt x="1168907" y="68072"/>
                </a:lnTo>
                <a:lnTo>
                  <a:pt x="1163558" y="41576"/>
                </a:lnTo>
                <a:lnTo>
                  <a:pt x="1148969" y="19938"/>
                </a:lnTo>
                <a:lnTo>
                  <a:pt x="1127331" y="5349"/>
                </a:lnTo>
                <a:lnTo>
                  <a:pt x="1100835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10285603" y="1985517"/>
            <a:ext cx="94615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宋体" panose="02010600030101010101" pitchFamily="2" charset="-122"/>
                <a:cs typeface="宋体" panose="02010600030101010101" pitchFamily="2" charset="-122"/>
              </a:rPr>
              <a:t>乳房膨大</a:t>
            </a:r>
            <a:endParaRPr sz="180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559052" y="4110278"/>
            <a:ext cx="4792980" cy="274771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754123" y="4305300"/>
            <a:ext cx="4223004" cy="232867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756403" y="3968496"/>
            <a:ext cx="746760" cy="382905"/>
          </a:xfrm>
          <a:custGeom>
            <a:avLst/>
            <a:gdLst/>
            <a:ahLst/>
            <a:cxnLst/>
            <a:rect l="l" t="t" r="r" b="b"/>
            <a:pathLst>
              <a:path w="746760" h="382904">
                <a:moveTo>
                  <a:pt x="683006" y="0"/>
                </a:moveTo>
                <a:lnTo>
                  <a:pt x="63754" y="0"/>
                </a:lnTo>
                <a:lnTo>
                  <a:pt x="38951" y="5014"/>
                </a:lnTo>
                <a:lnTo>
                  <a:pt x="18684" y="18684"/>
                </a:lnTo>
                <a:lnTo>
                  <a:pt x="5014" y="38951"/>
                </a:lnTo>
                <a:lnTo>
                  <a:pt x="0" y="63753"/>
                </a:lnTo>
                <a:lnTo>
                  <a:pt x="0" y="318769"/>
                </a:lnTo>
                <a:lnTo>
                  <a:pt x="5014" y="343572"/>
                </a:lnTo>
                <a:lnTo>
                  <a:pt x="18684" y="363839"/>
                </a:lnTo>
                <a:lnTo>
                  <a:pt x="38951" y="377509"/>
                </a:lnTo>
                <a:lnTo>
                  <a:pt x="63754" y="382523"/>
                </a:lnTo>
                <a:lnTo>
                  <a:pt x="683006" y="382523"/>
                </a:lnTo>
                <a:lnTo>
                  <a:pt x="707808" y="377509"/>
                </a:lnTo>
                <a:lnTo>
                  <a:pt x="728075" y="363839"/>
                </a:lnTo>
                <a:lnTo>
                  <a:pt x="741745" y="343572"/>
                </a:lnTo>
                <a:lnTo>
                  <a:pt x="746760" y="318769"/>
                </a:lnTo>
                <a:lnTo>
                  <a:pt x="746760" y="63753"/>
                </a:lnTo>
                <a:lnTo>
                  <a:pt x="741745" y="38951"/>
                </a:lnTo>
                <a:lnTo>
                  <a:pt x="728075" y="18684"/>
                </a:lnTo>
                <a:lnTo>
                  <a:pt x="707808" y="5014"/>
                </a:lnTo>
                <a:lnTo>
                  <a:pt x="683006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4854702" y="4010914"/>
            <a:ext cx="4857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宋体" panose="02010600030101010101" pitchFamily="2" charset="-122"/>
                <a:cs typeface="宋体" panose="02010600030101010101" pitchFamily="2" charset="-122"/>
              </a:rPr>
              <a:t>漏乳</a:t>
            </a:r>
            <a:endParaRPr sz="180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6399276" y="4288535"/>
            <a:ext cx="4956048" cy="231800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0125456" y="4277867"/>
            <a:ext cx="1196340" cy="341630"/>
          </a:xfrm>
          <a:custGeom>
            <a:avLst/>
            <a:gdLst/>
            <a:ahLst/>
            <a:cxnLst/>
            <a:rect l="l" t="t" r="r" b="b"/>
            <a:pathLst>
              <a:path w="1196340" h="341629">
                <a:moveTo>
                  <a:pt x="1139444" y="0"/>
                </a:moveTo>
                <a:lnTo>
                  <a:pt x="56896" y="0"/>
                </a:lnTo>
                <a:lnTo>
                  <a:pt x="34772" y="4478"/>
                </a:lnTo>
                <a:lnTo>
                  <a:pt x="16684" y="16684"/>
                </a:lnTo>
                <a:lnTo>
                  <a:pt x="4478" y="34772"/>
                </a:lnTo>
                <a:lnTo>
                  <a:pt x="0" y="56895"/>
                </a:lnTo>
                <a:lnTo>
                  <a:pt x="0" y="284479"/>
                </a:lnTo>
                <a:lnTo>
                  <a:pt x="4478" y="306603"/>
                </a:lnTo>
                <a:lnTo>
                  <a:pt x="16684" y="324691"/>
                </a:lnTo>
                <a:lnTo>
                  <a:pt x="34772" y="336897"/>
                </a:lnTo>
                <a:lnTo>
                  <a:pt x="56896" y="341375"/>
                </a:lnTo>
                <a:lnTo>
                  <a:pt x="1139444" y="341375"/>
                </a:lnTo>
                <a:lnTo>
                  <a:pt x="1161567" y="336897"/>
                </a:lnTo>
                <a:lnTo>
                  <a:pt x="1179655" y="324691"/>
                </a:lnTo>
                <a:lnTo>
                  <a:pt x="1191861" y="306603"/>
                </a:lnTo>
                <a:lnTo>
                  <a:pt x="1196340" y="284479"/>
                </a:lnTo>
                <a:lnTo>
                  <a:pt x="1196340" y="56895"/>
                </a:lnTo>
                <a:lnTo>
                  <a:pt x="1191861" y="34772"/>
                </a:lnTo>
                <a:lnTo>
                  <a:pt x="1179655" y="16684"/>
                </a:lnTo>
                <a:lnTo>
                  <a:pt x="1161567" y="4478"/>
                </a:lnTo>
                <a:lnTo>
                  <a:pt x="1139444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10221594" y="4317872"/>
            <a:ext cx="94615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宋体" panose="02010600030101010101" pitchFamily="2" charset="-122"/>
                <a:cs typeface="宋体" panose="02010600030101010101" pitchFamily="2" charset="-122"/>
              </a:rPr>
              <a:t>乳房水肿</a:t>
            </a:r>
            <a:endParaRPr sz="180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10" grpId="0"/>
      <p:bldP spid="10" grpId="1"/>
      <p:bldP spid="14" grpId="0"/>
      <p:bldP spid="14" grpId="1"/>
      <p:bldP spid="17" grpId="0"/>
      <p:bldP spid="17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01752" y="64007"/>
            <a:ext cx="3449574" cy="79324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86410" y="242126"/>
            <a:ext cx="4344035" cy="51206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lvl="0" algn="l">
              <a:spcBef>
                <a:spcPts val="105"/>
              </a:spcBef>
              <a:buClrTx/>
              <a:buSzTx/>
              <a:buFontTx/>
            </a:pPr>
            <a:r>
              <a:rPr lang="zh-CN" altLang="en-US" sz="3600" spc="-10" dirty="0">
                <a:solidFill>
                  <a:schemeClr val="tx1"/>
                </a:solidFill>
                <a:sym typeface="+mn-ea"/>
              </a:rPr>
              <a:t>四、</a:t>
            </a:r>
            <a:r>
              <a:rPr sz="3600" spc="-10" dirty="0" err="1">
                <a:solidFill>
                  <a:schemeClr val="tx1"/>
                </a:solidFill>
                <a:sym typeface="+mn-ea"/>
              </a:rPr>
              <a:t>分娩预兆</a:t>
            </a:r>
            <a:endParaRPr sz="3600" spc="-10" dirty="0">
              <a:solidFill>
                <a:schemeClr val="tx1"/>
              </a:solidFill>
              <a:sym typeface="+mn-e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726692" y="911352"/>
            <a:ext cx="8308975" cy="1256030"/>
          </a:xfrm>
          <a:custGeom>
            <a:avLst/>
            <a:gdLst/>
            <a:ahLst/>
            <a:cxnLst/>
            <a:rect l="l" t="t" r="r" b="b"/>
            <a:pathLst>
              <a:path w="8308975" h="1256030">
                <a:moveTo>
                  <a:pt x="0" y="209296"/>
                </a:moveTo>
                <a:lnTo>
                  <a:pt x="5528" y="161312"/>
                </a:lnTo>
                <a:lnTo>
                  <a:pt x="21276" y="117262"/>
                </a:lnTo>
                <a:lnTo>
                  <a:pt x="45986" y="78400"/>
                </a:lnTo>
                <a:lnTo>
                  <a:pt x="78400" y="45986"/>
                </a:lnTo>
                <a:lnTo>
                  <a:pt x="117262" y="21276"/>
                </a:lnTo>
                <a:lnTo>
                  <a:pt x="161312" y="5528"/>
                </a:lnTo>
                <a:lnTo>
                  <a:pt x="209295" y="0"/>
                </a:lnTo>
                <a:lnTo>
                  <a:pt x="8099552" y="0"/>
                </a:lnTo>
                <a:lnTo>
                  <a:pt x="8147535" y="5528"/>
                </a:lnTo>
                <a:lnTo>
                  <a:pt x="8191585" y="21276"/>
                </a:lnTo>
                <a:lnTo>
                  <a:pt x="8230447" y="45986"/>
                </a:lnTo>
                <a:lnTo>
                  <a:pt x="8262861" y="78400"/>
                </a:lnTo>
                <a:lnTo>
                  <a:pt x="8287571" y="117262"/>
                </a:lnTo>
                <a:lnTo>
                  <a:pt x="8303319" y="161312"/>
                </a:lnTo>
                <a:lnTo>
                  <a:pt x="8308848" y="209296"/>
                </a:lnTo>
                <a:lnTo>
                  <a:pt x="8308848" y="1046480"/>
                </a:lnTo>
                <a:lnTo>
                  <a:pt x="8303319" y="1094463"/>
                </a:lnTo>
                <a:lnTo>
                  <a:pt x="8287571" y="1138513"/>
                </a:lnTo>
                <a:lnTo>
                  <a:pt x="8262861" y="1177375"/>
                </a:lnTo>
                <a:lnTo>
                  <a:pt x="8230447" y="1209789"/>
                </a:lnTo>
                <a:lnTo>
                  <a:pt x="8191585" y="1234499"/>
                </a:lnTo>
                <a:lnTo>
                  <a:pt x="8147535" y="1250247"/>
                </a:lnTo>
                <a:lnTo>
                  <a:pt x="8099552" y="1255776"/>
                </a:lnTo>
                <a:lnTo>
                  <a:pt x="209295" y="1255776"/>
                </a:lnTo>
                <a:lnTo>
                  <a:pt x="161312" y="1250247"/>
                </a:lnTo>
                <a:lnTo>
                  <a:pt x="117262" y="1234499"/>
                </a:lnTo>
                <a:lnTo>
                  <a:pt x="78400" y="1209789"/>
                </a:lnTo>
                <a:lnTo>
                  <a:pt x="45986" y="1177375"/>
                </a:lnTo>
                <a:lnTo>
                  <a:pt x="21276" y="1138513"/>
                </a:lnTo>
                <a:lnTo>
                  <a:pt x="5528" y="1094463"/>
                </a:lnTo>
                <a:lnTo>
                  <a:pt x="0" y="1046480"/>
                </a:lnTo>
                <a:lnTo>
                  <a:pt x="0" y="209296"/>
                </a:lnTo>
                <a:close/>
              </a:path>
            </a:pathLst>
          </a:custGeom>
          <a:ln w="12192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867026" y="930148"/>
            <a:ext cx="7954009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50000"/>
              </a:lnSpc>
              <a:spcBef>
                <a:spcPts val="100"/>
              </a:spcBef>
            </a:pPr>
            <a:r>
              <a:rPr sz="2400" b="1" spc="0" dirty="0">
                <a:latin typeface="微软雅黑" panose="020B0503020204020204" charset="-122"/>
                <a:cs typeface="微软雅黑" panose="020B0503020204020204" charset="-122"/>
              </a:rPr>
              <a:t>母畜在</a:t>
            </a:r>
            <a:r>
              <a:rPr sz="2400" b="1" dirty="0">
                <a:latin typeface="微软雅黑" panose="020B0503020204020204" charset="-122"/>
                <a:cs typeface="微软雅黑" panose="020B0503020204020204" charset="-122"/>
              </a:rPr>
              <a:t>分娩前，在生理和形态上都会发生一系列变化，通常 将这些变化称为</a:t>
            </a:r>
            <a:r>
              <a:rPr sz="2400" b="1" dirty="0">
                <a:solidFill>
                  <a:srgbClr val="FF0000"/>
                </a:solidFill>
                <a:latin typeface="微软雅黑" panose="020B0503020204020204" charset="-122"/>
                <a:cs typeface="微软雅黑" panose="020B0503020204020204" charset="-122"/>
              </a:rPr>
              <a:t>分娩预兆</a:t>
            </a:r>
            <a:endParaRPr sz="2400"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952615" y="3112770"/>
            <a:ext cx="4773295" cy="2254250"/>
          </a:xfrm>
          <a:prstGeom prst="rect">
            <a:avLst/>
          </a:prstGeom>
        </p:spPr>
        <p:txBody>
          <a:bodyPr vert="horz" wrap="square" lIns="0" tIns="2101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55"/>
              </a:spcBef>
            </a:pPr>
            <a:r>
              <a:rPr sz="2400" dirty="0">
                <a:solidFill>
                  <a:srgbClr val="FF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外阴</a:t>
            </a:r>
            <a:endParaRPr sz="240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12700" marR="5080">
              <a:lnSpc>
                <a:spcPct val="150000"/>
              </a:lnSpc>
              <a:spcBef>
                <a:spcPts val="100"/>
              </a:spcBef>
            </a:pPr>
            <a:r>
              <a:rPr sz="2400" dirty="0">
                <a:latin typeface="宋体" panose="02010600030101010101" pitchFamily="2" charset="-122"/>
                <a:cs typeface="宋体" panose="02010600030101010101" pitchFamily="2" charset="-122"/>
              </a:rPr>
              <a:t>在分娩前数天到</a:t>
            </a:r>
            <a:r>
              <a:rPr sz="2400" spc="235" dirty="0">
                <a:latin typeface="宋体" panose="02010600030101010101" pitchFamily="2" charset="-122"/>
                <a:cs typeface="宋体" panose="02010600030101010101" pitchFamily="2" charset="-122"/>
              </a:rPr>
              <a:t>1</a:t>
            </a:r>
            <a:r>
              <a:rPr sz="2400" spc="-15" dirty="0">
                <a:latin typeface="宋体" panose="02010600030101010101" pitchFamily="2" charset="-122"/>
                <a:cs typeface="宋体" panose="02010600030101010101" pitchFamily="2" charset="-122"/>
              </a:rPr>
              <a:t>周</a:t>
            </a:r>
            <a:r>
              <a:rPr sz="2400" dirty="0">
                <a:latin typeface="宋体" panose="02010600030101010101" pitchFamily="2" charset="-122"/>
                <a:cs typeface="宋体" panose="02010600030101010101" pitchFamily="2" charset="-122"/>
              </a:rPr>
              <a:t>左右</a:t>
            </a:r>
            <a:r>
              <a:rPr sz="2400" spc="-15" dirty="0"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2400" dirty="0">
                <a:latin typeface="宋体" panose="02010600030101010101" pitchFamily="2" charset="-122"/>
                <a:cs typeface="宋体" panose="02010600030101010101" pitchFamily="2" charset="-122"/>
              </a:rPr>
              <a:t>阴唇</a:t>
            </a:r>
            <a:r>
              <a:rPr sz="2400" spc="-15" dirty="0">
                <a:latin typeface="宋体" panose="02010600030101010101" pitchFamily="2" charset="-122"/>
                <a:cs typeface="宋体" panose="02010600030101010101" pitchFamily="2" charset="-122"/>
              </a:rPr>
              <a:t>逐</a:t>
            </a:r>
            <a:r>
              <a:rPr sz="2400" dirty="0">
                <a:latin typeface="宋体" panose="02010600030101010101" pitchFamily="2" charset="-122"/>
                <a:cs typeface="宋体" panose="02010600030101010101" pitchFamily="2" charset="-122"/>
              </a:rPr>
              <a:t>渐 变松软、肿胀、体积增</a:t>
            </a:r>
            <a:r>
              <a:rPr sz="2400" spc="-10" dirty="0">
                <a:latin typeface="宋体" panose="02010600030101010101" pitchFamily="2" charset="-122"/>
                <a:cs typeface="宋体" panose="02010600030101010101" pitchFamily="2" charset="-122"/>
              </a:rPr>
              <a:t>大</a:t>
            </a:r>
            <a:r>
              <a:rPr sz="2400" dirty="0">
                <a:latin typeface="宋体" panose="02010600030101010101" pitchFamily="2" charset="-122"/>
                <a:cs typeface="宋体" panose="02010600030101010101" pitchFamily="2" charset="-122"/>
              </a:rPr>
              <a:t>。从</a:t>
            </a:r>
            <a:r>
              <a:rPr sz="2400" spc="-15" dirty="0">
                <a:latin typeface="宋体" panose="02010600030101010101" pitchFamily="2" charset="-122"/>
                <a:cs typeface="宋体" panose="02010600030101010101" pitchFamily="2" charset="-122"/>
              </a:rPr>
              <a:t>阴</a:t>
            </a:r>
            <a:r>
              <a:rPr sz="2400" dirty="0">
                <a:latin typeface="宋体" panose="02010600030101010101" pitchFamily="2" charset="-122"/>
                <a:cs typeface="宋体" panose="02010600030101010101" pitchFamily="2" charset="-122"/>
              </a:rPr>
              <a:t>道流 出的黏液由浓稠变稀薄。</a:t>
            </a:r>
            <a:endParaRPr sz="240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915924" y="2369820"/>
            <a:ext cx="2464307" cy="309524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110996" y="2564892"/>
            <a:ext cx="1894331" cy="252526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206495" y="2572511"/>
            <a:ext cx="3355848" cy="251764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255520" y="2595372"/>
            <a:ext cx="1170940" cy="408940"/>
          </a:xfrm>
          <a:custGeom>
            <a:avLst/>
            <a:gdLst/>
            <a:ahLst/>
            <a:cxnLst/>
            <a:rect l="l" t="t" r="r" b="b"/>
            <a:pathLst>
              <a:path w="1170939" h="408939">
                <a:moveTo>
                  <a:pt x="1102359" y="0"/>
                </a:moveTo>
                <a:lnTo>
                  <a:pt x="68072" y="0"/>
                </a:lnTo>
                <a:lnTo>
                  <a:pt x="41576" y="5349"/>
                </a:lnTo>
                <a:lnTo>
                  <a:pt x="19939" y="19938"/>
                </a:lnTo>
                <a:lnTo>
                  <a:pt x="5349" y="41576"/>
                </a:lnTo>
                <a:lnTo>
                  <a:pt x="0" y="68072"/>
                </a:lnTo>
                <a:lnTo>
                  <a:pt x="0" y="340360"/>
                </a:lnTo>
                <a:lnTo>
                  <a:pt x="5349" y="366855"/>
                </a:lnTo>
                <a:lnTo>
                  <a:pt x="19939" y="388493"/>
                </a:lnTo>
                <a:lnTo>
                  <a:pt x="41576" y="403082"/>
                </a:lnTo>
                <a:lnTo>
                  <a:pt x="68072" y="408431"/>
                </a:lnTo>
                <a:lnTo>
                  <a:pt x="1102359" y="408431"/>
                </a:lnTo>
                <a:lnTo>
                  <a:pt x="1128855" y="403082"/>
                </a:lnTo>
                <a:lnTo>
                  <a:pt x="1150493" y="388493"/>
                </a:lnTo>
                <a:lnTo>
                  <a:pt x="1165082" y="366855"/>
                </a:lnTo>
                <a:lnTo>
                  <a:pt x="1170432" y="340360"/>
                </a:lnTo>
                <a:lnTo>
                  <a:pt x="1170432" y="68072"/>
                </a:lnTo>
                <a:lnTo>
                  <a:pt x="1165082" y="41576"/>
                </a:lnTo>
                <a:lnTo>
                  <a:pt x="1150493" y="19938"/>
                </a:lnTo>
                <a:lnTo>
                  <a:pt x="1128855" y="5349"/>
                </a:lnTo>
                <a:lnTo>
                  <a:pt x="1102359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2368042" y="2649855"/>
            <a:ext cx="94615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宋体" panose="02010600030101010101" pitchFamily="2" charset="-122"/>
                <a:cs typeface="宋体" panose="02010600030101010101" pitchFamily="2" charset="-122"/>
              </a:rPr>
              <a:t>外阴红肿</a:t>
            </a:r>
            <a:endParaRPr sz="180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11" grpId="0"/>
      <p:bldP spid="11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1752" y="64007"/>
            <a:ext cx="3449574" cy="2901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lvl="0" algn="l">
              <a:spcBef>
                <a:spcPts val="105"/>
              </a:spcBef>
              <a:buClrTx/>
              <a:buSzTx/>
              <a:buFontTx/>
            </a:pPr>
            <a:endParaRPr sz="3600" b="1" kern="0" spc="-10" dirty="0">
              <a:latin typeface="微软雅黑" panose="020B0503020204020204" charset="-122"/>
              <a:ea typeface="+mj-ea"/>
              <a:cs typeface="微软雅黑" panose="020B0503020204020204" charset="-122"/>
              <a:sym typeface="+mn-e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86410" y="242126"/>
            <a:ext cx="3884930" cy="51206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lvl="0" algn="l">
              <a:spcBef>
                <a:spcPts val="105"/>
              </a:spcBef>
              <a:buClrTx/>
              <a:buSzTx/>
              <a:buFontTx/>
            </a:pPr>
            <a:r>
              <a:rPr lang="zh-CN" altLang="en-US" sz="3600" spc="-10" dirty="0">
                <a:solidFill>
                  <a:schemeClr val="tx1"/>
                </a:solidFill>
                <a:sym typeface="+mn-ea"/>
              </a:rPr>
              <a:t>四、</a:t>
            </a:r>
            <a:r>
              <a:rPr sz="3600" spc="-10" dirty="0" err="1">
                <a:solidFill>
                  <a:schemeClr val="tx1"/>
                </a:solidFill>
                <a:sym typeface="+mn-ea"/>
              </a:rPr>
              <a:t>分娩预兆</a:t>
            </a:r>
            <a:endParaRPr sz="3600" spc="-10" dirty="0">
              <a:solidFill>
                <a:schemeClr val="tx1"/>
              </a:solidFill>
              <a:sym typeface="+mn-e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02310" y="1102360"/>
            <a:ext cx="5341620" cy="2719070"/>
          </a:xfrm>
          <a:prstGeom prst="rect">
            <a:avLst/>
          </a:prstGeom>
        </p:spPr>
        <p:txBody>
          <a:bodyPr vert="horz" wrap="square" lIns="0" tIns="1727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60"/>
              </a:spcBef>
            </a:pPr>
            <a:r>
              <a:rPr sz="2400" b="1" dirty="0">
                <a:solidFill>
                  <a:srgbClr val="FF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骨盆</a:t>
            </a:r>
            <a:endParaRPr sz="2400" b="1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12700">
              <a:lnSpc>
                <a:spcPct val="100000"/>
              </a:lnSpc>
              <a:spcBef>
                <a:spcPts val="1140"/>
              </a:spcBef>
            </a:pPr>
            <a:r>
              <a:rPr sz="2400" spc="-5" dirty="0">
                <a:solidFill>
                  <a:srgbClr val="3333CC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骨盆韧带</a:t>
            </a:r>
            <a:r>
              <a:rPr sz="2400" spc="-5" dirty="0">
                <a:latin typeface="宋体" panose="02010600030101010101" pitchFamily="2" charset="-122"/>
                <a:cs typeface="宋体" panose="02010600030101010101" pitchFamily="2" charset="-122"/>
              </a:rPr>
              <a:t>在临产前数天开始变松</a:t>
            </a:r>
            <a:r>
              <a:rPr sz="2400" dirty="0">
                <a:latin typeface="宋体" panose="02010600030101010101" pitchFamily="2" charset="-122"/>
                <a:cs typeface="宋体" panose="02010600030101010101" pitchFamily="2" charset="-122"/>
              </a:rPr>
              <a:t>软。</a:t>
            </a:r>
            <a:endParaRPr sz="240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12700" marR="5080">
              <a:lnSpc>
                <a:spcPct val="150000"/>
              </a:lnSpc>
            </a:pPr>
            <a:r>
              <a:rPr sz="2400" dirty="0">
                <a:latin typeface="宋体" panose="02010600030101010101" pitchFamily="2" charset="-122"/>
                <a:cs typeface="宋体" panose="02010600030101010101" pitchFamily="2" charset="-122"/>
              </a:rPr>
              <a:t>牛分娩前，荐坐韧带后缘变得非常松软，  外形消失，尾根两侧下</a:t>
            </a:r>
            <a:r>
              <a:rPr sz="2400" spc="-5" dirty="0">
                <a:latin typeface="宋体" panose="02010600030101010101" pitchFamily="2" charset="-122"/>
                <a:cs typeface="宋体" panose="02010600030101010101" pitchFamily="2" charset="-122"/>
              </a:rPr>
              <a:t>陷</a:t>
            </a:r>
            <a:r>
              <a:rPr sz="2400" dirty="0">
                <a:latin typeface="宋体" panose="02010600030101010101" pitchFamily="2" charset="-122"/>
                <a:cs typeface="宋体" panose="02010600030101010101" pitchFamily="2" charset="-122"/>
              </a:rPr>
              <a:t>，称为“</a:t>
            </a:r>
            <a:r>
              <a:rPr sz="2400" dirty="0">
                <a:solidFill>
                  <a:srgbClr val="3333CC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塌窝</a:t>
            </a:r>
            <a:r>
              <a:rPr sz="2400" dirty="0">
                <a:latin typeface="宋体" panose="02010600030101010101" pitchFamily="2" charset="-122"/>
                <a:cs typeface="宋体" panose="02010600030101010101" pitchFamily="2" charset="-122"/>
              </a:rPr>
              <a:t>”， 猪不如牛明显</a:t>
            </a:r>
            <a:endParaRPr sz="240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28244" y="3680421"/>
            <a:ext cx="5175504" cy="320801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23316" y="3951732"/>
            <a:ext cx="4605528" cy="263804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164842" y="4763261"/>
            <a:ext cx="1225550" cy="935990"/>
          </a:xfrm>
          <a:custGeom>
            <a:avLst/>
            <a:gdLst/>
            <a:ahLst/>
            <a:cxnLst/>
            <a:rect l="l" t="t" r="r" b="b"/>
            <a:pathLst>
              <a:path w="1225550" h="935989">
                <a:moveTo>
                  <a:pt x="0" y="467868"/>
                </a:moveTo>
                <a:lnTo>
                  <a:pt x="2249" y="427491"/>
                </a:lnTo>
                <a:lnTo>
                  <a:pt x="8873" y="388070"/>
                </a:lnTo>
                <a:lnTo>
                  <a:pt x="19689" y="349744"/>
                </a:lnTo>
                <a:lnTo>
                  <a:pt x="34512" y="312654"/>
                </a:lnTo>
                <a:lnTo>
                  <a:pt x="53158" y="276940"/>
                </a:lnTo>
                <a:lnTo>
                  <a:pt x="75444" y="242742"/>
                </a:lnTo>
                <a:lnTo>
                  <a:pt x="101186" y="210201"/>
                </a:lnTo>
                <a:lnTo>
                  <a:pt x="130199" y="179457"/>
                </a:lnTo>
                <a:lnTo>
                  <a:pt x="162300" y="150650"/>
                </a:lnTo>
                <a:lnTo>
                  <a:pt x="197304" y="123920"/>
                </a:lnTo>
                <a:lnTo>
                  <a:pt x="235028" y="99409"/>
                </a:lnTo>
                <a:lnTo>
                  <a:pt x="275287" y="77256"/>
                </a:lnTo>
                <a:lnTo>
                  <a:pt x="317898" y="57601"/>
                </a:lnTo>
                <a:lnTo>
                  <a:pt x="362677" y="40585"/>
                </a:lnTo>
                <a:lnTo>
                  <a:pt x="409440" y="26349"/>
                </a:lnTo>
                <a:lnTo>
                  <a:pt x="458002" y="15031"/>
                </a:lnTo>
                <a:lnTo>
                  <a:pt x="508180" y="6774"/>
                </a:lnTo>
                <a:lnTo>
                  <a:pt x="559790" y="1716"/>
                </a:lnTo>
                <a:lnTo>
                  <a:pt x="612647" y="0"/>
                </a:lnTo>
                <a:lnTo>
                  <a:pt x="665505" y="1716"/>
                </a:lnTo>
                <a:lnTo>
                  <a:pt x="717115" y="6774"/>
                </a:lnTo>
                <a:lnTo>
                  <a:pt x="767293" y="15031"/>
                </a:lnTo>
                <a:lnTo>
                  <a:pt x="815855" y="26349"/>
                </a:lnTo>
                <a:lnTo>
                  <a:pt x="862618" y="40585"/>
                </a:lnTo>
                <a:lnTo>
                  <a:pt x="907397" y="57601"/>
                </a:lnTo>
                <a:lnTo>
                  <a:pt x="950008" y="77256"/>
                </a:lnTo>
                <a:lnTo>
                  <a:pt x="990267" y="99409"/>
                </a:lnTo>
                <a:lnTo>
                  <a:pt x="1027991" y="123920"/>
                </a:lnTo>
                <a:lnTo>
                  <a:pt x="1062995" y="150650"/>
                </a:lnTo>
                <a:lnTo>
                  <a:pt x="1095096" y="179457"/>
                </a:lnTo>
                <a:lnTo>
                  <a:pt x="1124109" y="210201"/>
                </a:lnTo>
                <a:lnTo>
                  <a:pt x="1149851" y="242742"/>
                </a:lnTo>
                <a:lnTo>
                  <a:pt x="1172137" y="276940"/>
                </a:lnTo>
                <a:lnTo>
                  <a:pt x="1190783" y="312654"/>
                </a:lnTo>
                <a:lnTo>
                  <a:pt x="1205606" y="349744"/>
                </a:lnTo>
                <a:lnTo>
                  <a:pt x="1216422" y="388070"/>
                </a:lnTo>
                <a:lnTo>
                  <a:pt x="1223046" y="427491"/>
                </a:lnTo>
                <a:lnTo>
                  <a:pt x="1225295" y="467868"/>
                </a:lnTo>
                <a:lnTo>
                  <a:pt x="1223046" y="508244"/>
                </a:lnTo>
                <a:lnTo>
                  <a:pt x="1216422" y="547665"/>
                </a:lnTo>
                <a:lnTo>
                  <a:pt x="1205606" y="585991"/>
                </a:lnTo>
                <a:lnTo>
                  <a:pt x="1190783" y="623081"/>
                </a:lnTo>
                <a:lnTo>
                  <a:pt x="1172137" y="658795"/>
                </a:lnTo>
                <a:lnTo>
                  <a:pt x="1149851" y="692993"/>
                </a:lnTo>
                <a:lnTo>
                  <a:pt x="1124109" y="725534"/>
                </a:lnTo>
                <a:lnTo>
                  <a:pt x="1095096" y="756278"/>
                </a:lnTo>
                <a:lnTo>
                  <a:pt x="1062995" y="785085"/>
                </a:lnTo>
                <a:lnTo>
                  <a:pt x="1027991" y="811815"/>
                </a:lnTo>
                <a:lnTo>
                  <a:pt x="990267" y="836326"/>
                </a:lnTo>
                <a:lnTo>
                  <a:pt x="950008" y="858479"/>
                </a:lnTo>
                <a:lnTo>
                  <a:pt x="907397" y="878134"/>
                </a:lnTo>
                <a:lnTo>
                  <a:pt x="862618" y="895150"/>
                </a:lnTo>
                <a:lnTo>
                  <a:pt x="815855" y="909386"/>
                </a:lnTo>
                <a:lnTo>
                  <a:pt x="767293" y="920704"/>
                </a:lnTo>
                <a:lnTo>
                  <a:pt x="717115" y="928961"/>
                </a:lnTo>
                <a:lnTo>
                  <a:pt x="665505" y="934019"/>
                </a:lnTo>
                <a:lnTo>
                  <a:pt x="612647" y="935736"/>
                </a:lnTo>
                <a:lnTo>
                  <a:pt x="559790" y="934019"/>
                </a:lnTo>
                <a:lnTo>
                  <a:pt x="508180" y="928961"/>
                </a:lnTo>
                <a:lnTo>
                  <a:pt x="458002" y="920704"/>
                </a:lnTo>
                <a:lnTo>
                  <a:pt x="409440" y="909386"/>
                </a:lnTo>
                <a:lnTo>
                  <a:pt x="362677" y="895150"/>
                </a:lnTo>
                <a:lnTo>
                  <a:pt x="317898" y="878134"/>
                </a:lnTo>
                <a:lnTo>
                  <a:pt x="275287" y="858479"/>
                </a:lnTo>
                <a:lnTo>
                  <a:pt x="235028" y="836326"/>
                </a:lnTo>
                <a:lnTo>
                  <a:pt x="197304" y="811815"/>
                </a:lnTo>
                <a:lnTo>
                  <a:pt x="162300" y="785085"/>
                </a:lnTo>
                <a:lnTo>
                  <a:pt x="130199" y="756278"/>
                </a:lnTo>
                <a:lnTo>
                  <a:pt x="101186" y="725534"/>
                </a:lnTo>
                <a:lnTo>
                  <a:pt x="75444" y="692993"/>
                </a:lnTo>
                <a:lnTo>
                  <a:pt x="53158" y="658795"/>
                </a:lnTo>
                <a:lnTo>
                  <a:pt x="34512" y="623081"/>
                </a:lnTo>
                <a:lnTo>
                  <a:pt x="19689" y="585991"/>
                </a:lnTo>
                <a:lnTo>
                  <a:pt x="8873" y="547665"/>
                </a:lnTo>
                <a:lnTo>
                  <a:pt x="2249" y="508244"/>
                </a:lnTo>
                <a:lnTo>
                  <a:pt x="0" y="467868"/>
                </a:lnTo>
                <a:close/>
              </a:path>
            </a:pathLst>
          </a:custGeom>
          <a:ln w="28956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6239510" y="720090"/>
            <a:ext cx="5809615" cy="3597275"/>
          </a:xfrm>
          <a:prstGeom prst="rect">
            <a:avLst/>
          </a:prstGeom>
        </p:spPr>
        <p:txBody>
          <a:bodyPr vert="horz" wrap="square" lIns="0" tIns="1733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65"/>
              </a:spcBef>
            </a:pPr>
            <a:r>
              <a:rPr sz="2400" b="1" dirty="0">
                <a:solidFill>
                  <a:srgbClr val="FF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行为变化</a:t>
            </a:r>
            <a:endParaRPr sz="2400" b="1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12700">
              <a:lnSpc>
                <a:spcPct val="100000"/>
              </a:lnSpc>
              <a:spcBef>
                <a:spcPts val="1135"/>
              </a:spcBef>
            </a:pPr>
            <a:r>
              <a:rPr sz="2400" dirty="0">
                <a:latin typeface="宋体" panose="02010600030101010101" pitchFamily="2" charset="-122"/>
                <a:cs typeface="宋体" panose="02010600030101010101" pitchFamily="2" charset="-122"/>
              </a:rPr>
              <a:t>母畜在分娩前都有较明显的精神、行为变化</a:t>
            </a:r>
            <a:endParaRPr sz="240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299085" indent="-286385">
              <a:lnSpc>
                <a:spcPct val="100000"/>
              </a:lnSpc>
              <a:spcBef>
                <a:spcPts val="1080"/>
              </a:spcBef>
              <a:buClr>
                <a:srgbClr val="FF0000"/>
              </a:buClr>
              <a:buFont typeface="Wingdings" panose="05000000000000000000"/>
              <a:buChar char=""/>
              <a:tabLst>
                <a:tab pos="299720" algn="l"/>
              </a:tabLst>
            </a:pPr>
            <a:r>
              <a:rPr sz="2400" dirty="0">
                <a:latin typeface="宋体" panose="02010600030101010101" pitchFamily="2" charset="-122"/>
                <a:cs typeface="宋体" panose="02010600030101010101" pitchFamily="2" charset="-122"/>
              </a:rPr>
              <a:t>猪：衔草做窝</a:t>
            </a:r>
            <a:endParaRPr sz="240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299085" indent="-286385">
              <a:lnSpc>
                <a:spcPct val="100000"/>
              </a:lnSpc>
              <a:spcBef>
                <a:spcPts val="1080"/>
              </a:spcBef>
              <a:buClr>
                <a:srgbClr val="FF0000"/>
              </a:buClr>
              <a:buFont typeface="Wingdings" panose="05000000000000000000"/>
              <a:buChar char=""/>
              <a:tabLst>
                <a:tab pos="299720" algn="l"/>
              </a:tabLst>
            </a:pPr>
            <a:r>
              <a:rPr sz="2400" dirty="0">
                <a:latin typeface="宋体" panose="02010600030101010101" pitchFamily="2" charset="-122"/>
                <a:cs typeface="宋体" panose="02010600030101010101" pitchFamily="2" charset="-122"/>
              </a:rPr>
              <a:t>牛：不停鸣叫</a:t>
            </a:r>
            <a:endParaRPr sz="240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299085" indent="-286385">
              <a:lnSpc>
                <a:spcPct val="100000"/>
              </a:lnSpc>
              <a:spcBef>
                <a:spcPts val="1085"/>
              </a:spcBef>
              <a:buClr>
                <a:srgbClr val="FF0000"/>
              </a:buClr>
              <a:buFont typeface="Wingdings" panose="05000000000000000000"/>
              <a:buChar char=""/>
              <a:tabLst>
                <a:tab pos="299720" algn="l"/>
              </a:tabLst>
            </a:pPr>
            <a:r>
              <a:rPr sz="2400" dirty="0">
                <a:latin typeface="宋体" panose="02010600030101010101" pitchFamily="2" charset="-122"/>
                <a:cs typeface="宋体" panose="02010600030101010101" pitchFamily="2" charset="-122"/>
              </a:rPr>
              <a:t>羊：前蹄刨地</a:t>
            </a:r>
            <a:endParaRPr sz="240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299085" indent="-286385">
              <a:lnSpc>
                <a:spcPct val="100000"/>
              </a:lnSpc>
              <a:spcBef>
                <a:spcPts val="1080"/>
              </a:spcBef>
              <a:buClr>
                <a:srgbClr val="FF0000"/>
              </a:buClr>
              <a:buFont typeface="Wingdings" panose="05000000000000000000"/>
              <a:buChar char=""/>
              <a:tabLst>
                <a:tab pos="299720" algn="l"/>
              </a:tabLst>
            </a:pPr>
            <a:r>
              <a:rPr sz="2400" dirty="0">
                <a:latin typeface="宋体" panose="02010600030101010101" pitchFamily="2" charset="-122"/>
                <a:cs typeface="宋体" panose="02010600030101010101" pitchFamily="2" charset="-122"/>
              </a:rPr>
              <a:t>马、驴：举尾、顾后</a:t>
            </a:r>
            <a:endParaRPr sz="240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299085" indent="-286385">
              <a:lnSpc>
                <a:spcPct val="100000"/>
              </a:lnSpc>
              <a:spcBef>
                <a:spcPts val="1080"/>
              </a:spcBef>
              <a:buClr>
                <a:srgbClr val="FF0000"/>
              </a:buClr>
              <a:buFont typeface="Wingdings" panose="05000000000000000000"/>
              <a:buChar char=""/>
              <a:tabLst>
                <a:tab pos="299720" algn="l"/>
              </a:tabLst>
            </a:pPr>
            <a:r>
              <a:rPr sz="2400" dirty="0">
                <a:latin typeface="宋体" panose="02010600030101010101" pitchFamily="2" charset="-122"/>
                <a:cs typeface="宋体" panose="02010600030101010101" pitchFamily="2" charset="-122"/>
              </a:rPr>
              <a:t>兔：扯咬胸部被毛和衔草做窝</a:t>
            </a:r>
            <a:endParaRPr sz="240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6044184" y="4747285"/>
            <a:ext cx="3048000" cy="191719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239255" y="5094732"/>
            <a:ext cx="2478024" cy="134721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564880" y="4747285"/>
            <a:ext cx="3151758" cy="191719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8759952" y="5094732"/>
            <a:ext cx="2581655" cy="134721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8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01752" y="64007"/>
            <a:ext cx="3449574" cy="79324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86410" y="242126"/>
            <a:ext cx="4700905" cy="51206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lvl="0" algn="l">
              <a:spcBef>
                <a:spcPts val="105"/>
              </a:spcBef>
              <a:buClrTx/>
              <a:buSzTx/>
              <a:buFontTx/>
            </a:pPr>
            <a:r>
              <a:rPr lang="zh-CN" altLang="en-US" sz="3600" spc="-10" dirty="0">
                <a:solidFill>
                  <a:schemeClr val="tx1"/>
                </a:solidFill>
                <a:sym typeface="+mn-ea"/>
              </a:rPr>
              <a:t>四、</a:t>
            </a:r>
            <a:r>
              <a:rPr sz="3600" spc="-10" dirty="0" err="1">
                <a:solidFill>
                  <a:schemeClr val="tx1"/>
                </a:solidFill>
                <a:sym typeface="+mn-ea"/>
              </a:rPr>
              <a:t>分娩预兆</a:t>
            </a:r>
            <a:endParaRPr sz="3600" spc="-10" dirty="0">
              <a:solidFill>
                <a:schemeClr val="tx1"/>
              </a:solidFill>
              <a:sym typeface="+mn-e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344930" y="1341882"/>
            <a:ext cx="9720580" cy="1256030"/>
          </a:xfrm>
          <a:custGeom>
            <a:avLst/>
            <a:gdLst/>
            <a:ahLst/>
            <a:cxnLst/>
            <a:rect l="l" t="t" r="r" b="b"/>
            <a:pathLst>
              <a:path w="9720580" h="1256030">
                <a:moveTo>
                  <a:pt x="9510776" y="0"/>
                </a:moveTo>
                <a:lnTo>
                  <a:pt x="209295" y="0"/>
                </a:lnTo>
                <a:lnTo>
                  <a:pt x="161312" y="5528"/>
                </a:lnTo>
                <a:lnTo>
                  <a:pt x="117262" y="21276"/>
                </a:lnTo>
                <a:lnTo>
                  <a:pt x="78400" y="45986"/>
                </a:lnTo>
                <a:lnTo>
                  <a:pt x="45986" y="78400"/>
                </a:lnTo>
                <a:lnTo>
                  <a:pt x="21276" y="117262"/>
                </a:lnTo>
                <a:lnTo>
                  <a:pt x="5528" y="161312"/>
                </a:lnTo>
                <a:lnTo>
                  <a:pt x="0" y="209295"/>
                </a:lnTo>
                <a:lnTo>
                  <a:pt x="0" y="1046479"/>
                </a:lnTo>
                <a:lnTo>
                  <a:pt x="5528" y="1094463"/>
                </a:lnTo>
                <a:lnTo>
                  <a:pt x="21276" y="1138513"/>
                </a:lnTo>
                <a:lnTo>
                  <a:pt x="45986" y="1177375"/>
                </a:lnTo>
                <a:lnTo>
                  <a:pt x="78400" y="1209789"/>
                </a:lnTo>
                <a:lnTo>
                  <a:pt x="117262" y="1234499"/>
                </a:lnTo>
                <a:lnTo>
                  <a:pt x="161312" y="1250247"/>
                </a:lnTo>
                <a:lnTo>
                  <a:pt x="209295" y="1255776"/>
                </a:lnTo>
                <a:lnTo>
                  <a:pt x="9510776" y="1255776"/>
                </a:lnTo>
                <a:lnTo>
                  <a:pt x="9558759" y="1250247"/>
                </a:lnTo>
                <a:lnTo>
                  <a:pt x="9602809" y="1234499"/>
                </a:lnTo>
                <a:lnTo>
                  <a:pt x="9641671" y="1209789"/>
                </a:lnTo>
                <a:lnTo>
                  <a:pt x="9674085" y="1177375"/>
                </a:lnTo>
                <a:lnTo>
                  <a:pt x="9698795" y="1138513"/>
                </a:lnTo>
                <a:lnTo>
                  <a:pt x="9714543" y="1094463"/>
                </a:lnTo>
                <a:lnTo>
                  <a:pt x="9720072" y="1046479"/>
                </a:lnTo>
                <a:lnTo>
                  <a:pt x="9720072" y="209295"/>
                </a:lnTo>
                <a:lnTo>
                  <a:pt x="9714543" y="161312"/>
                </a:lnTo>
                <a:lnTo>
                  <a:pt x="9698795" y="117262"/>
                </a:lnTo>
                <a:lnTo>
                  <a:pt x="9674085" y="78400"/>
                </a:lnTo>
                <a:lnTo>
                  <a:pt x="9641671" y="45986"/>
                </a:lnTo>
                <a:lnTo>
                  <a:pt x="9602809" y="21276"/>
                </a:lnTo>
                <a:lnTo>
                  <a:pt x="9558759" y="5528"/>
                </a:lnTo>
                <a:lnTo>
                  <a:pt x="9510776" y="0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344930" y="1341882"/>
            <a:ext cx="9720580" cy="1256030"/>
          </a:xfrm>
          <a:custGeom>
            <a:avLst/>
            <a:gdLst/>
            <a:ahLst/>
            <a:cxnLst/>
            <a:rect l="l" t="t" r="r" b="b"/>
            <a:pathLst>
              <a:path w="9720580" h="1256030">
                <a:moveTo>
                  <a:pt x="0" y="209295"/>
                </a:moveTo>
                <a:lnTo>
                  <a:pt x="5528" y="161312"/>
                </a:lnTo>
                <a:lnTo>
                  <a:pt x="21276" y="117262"/>
                </a:lnTo>
                <a:lnTo>
                  <a:pt x="45986" y="78400"/>
                </a:lnTo>
                <a:lnTo>
                  <a:pt x="78400" y="45986"/>
                </a:lnTo>
                <a:lnTo>
                  <a:pt x="117262" y="21276"/>
                </a:lnTo>
                <a:lnTo>
                  <a:pt x="161312" y="5528"/>
                </a:lnTo>
                <a:lnTo>
                  <a:pt x="209295" y="0"/>
                </a:lnTo>
                <a:lnTo>
                  <a:pt x="9510776" y="0"/>
                </a:lnTo>
                <a:lnTo>
                  <a:pt x="9558759" y="5528"/>
                </a:lnTo>
                <a:lnTo>
                  <a:pt x="9602809" y="21276"/>
                </a:lnTo>
                <a:lnTo>
                  <a:pt x="9641671" y="45986"/>
                </a:lnTo>
                <a:lnTo>
                  <a:pt x="9674085" y="78400"/>
                </a:lnTo>
                <a:lnTo>
                  <a:pt x="9698795" y="117262"/>
                </a:lnTo>
                <a:lnTo>
                  <a:pt x="9714543" y="161312"/>
                </a:lnTo>
                <a:lnTo>
                  <a:pt x="9720072" y="209295"/>
                </a:lnTo>
                <a:lnTo>
                  <a:pt x="9720072" y="1046479"/>
                </a:lnTo>
                <a:lnTo>
                  <a:pt x="9714543" y="1094463"/>
                </a:lnTo>
                <a:lnTo>
                  <a:pt x="9698795" y="1138513"/>
                </a:lnTo>
                <a:lnTo>
                  <a:pt x="9674085" y="1177375"/>
                </a:lnTo>
                <a:lnTo>
                  <a:pt x="9641671" y="1209789"/>
                </a:lnTo>
                <a:lnTo>
                  <a:pt x="9602809" y="1234499"/>
                </a:lnTo>
                <a:lnTo>
                  <a:pt x="9558759" y="1250247"/>
                </a:lnTo>
                <a:lnTo>
                  <a:pt x="9510776" y="1255776"/>
                </a:lnTo>
                <a:lnTo>
                  <a:pt x="209295" y="1255776"/>
                </a:lnTo>
                <a:lnTo>
                  <a:pt x="161312" y="1250247"/>
                </a:lnTo>
                <a:lnTo>
                  <a:pt x="117262" y="1234499"/>
                </a:lnTo>
                <a:lnTo>
                  <a:pt x="78400" y="1209789"/>
                </a:lnTo>
                <a:lnTo>
                  <a:pt x="45986" y="1177375"/>
                </a:lnTo>
                <a:lnTo>
                  <a:pt x="21276" y="1138513"/>
                </a:lnTo>
                <a:lnTo>
                  <a:pt x="5528" y="1094463"/>
                </a:lnTo>
                <a:lnTo>
                  <a:pt x="0" y="1046479"/>
                </a:lnTo>
                <a:lnTo>
                  <a:pt x="0" y="209295"/>
                </a:lnTo>
                <a:close/>
              </a:path>
            </a:pathLst>
          </a:custGeom>
          <a:ln w="19812">
            <a:solidFill>
              <a:srgbClr val="FF0000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483613" y="1358773"/>
            <a:ext cx="9175115" cy="11201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50000"/>
              </a:lnSpc>
              <a:spcBef>
                <a:spcPts val="100"/>
              </a:spcBef>
            </a:pPr>
            <a:r>
              <a:rPr sz="2400" b="1" spc="0" dirty="0">
                <a:latin typeface="微软雅黑" panose="020B0503020204020204" charset="-122"/>
                <a:cs typeface="微软雅黑" panose="020B0503020204020204" charset="-122"/>
              </a:rPr>
              <a:t>所有动</a:t>
            </a:r>
            <a:r>
              <a:rPr sz="2400" b="1" dirty="0">
                <a:latin typeface="微软雅黑" panose="020B0503020204020204" charset="-122"/>
                <a:cs typeface="微软雅黑" panose="020B0503020204020204" charset="-122"/>
              </a:rPr>
              <a:t>物在分娩前</a:t>
            </a:r>
            <a:r>
              <a:rPr sz="2400" b="1" spc="0" dirty="0">
                <a:latin typeface="微软雅黑" panose="020B0503020204020204" charset="-122"/>
                <a:cs typeface="微软雅黑" panose="020B0503020204020204" charset="-122"/>
              </a:rPr>
              <a:t>都</a:t>
            </a:r>
            <a:r>
              <a:rPr sz="2400" b="1" dirty="0">
                <a:latin typeface="微软雅黑" panose="020B0503020204020204" charset="-122"/>
                <a:cs typeface="微软雅黑" panose="020B0503020204020204" charset="-122"/>
              </a:rPr>
              <a:t>会出现各种预兆，但不可单独根据其中某一个预 兆来判断分娩时间，要</a:t>
            </a:r>
            <a:r>
              <a:rPr sz="24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全面观</a:t>
            </a:r>
            <a:r>
              <a:rPr sz="2400" b="1" spc="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察</a:t>
            </a:r>
            <a:r>
              <a:rPr sz="24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、综合分析</a:t>
            </a:r>
            <a:r>
              <a:rPr sz="2400" b="1" dirty="0">
                <a:latin typeface="微软雅黑" panose="020B0503020204020204" charset="-122"/>
                <a:cs typeface="微软雅黑" panose="020B0503020204020204" charset="-122"/>
              </a:rPr>
              <a:t>才能做出正确判断</a:t>
            </a:r>
            <a:endParaRPr sz="2400"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848867" y="2999295"/>
            <a:ext cx="4038600" cy="28817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043939" y="3194304"/>
            <a:ext cx="3468624" cy="231190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629143" y="3000781"/>
            <a:ext cx="4047744" cy="288632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824216" y="3195827"/>
            <a:ext cx="3477768" cy="231648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820411" y="3041878"/>
            <a:ext cx="2874264" cy="287426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015484" y="3236976"/>
            <a:ext cx="2304288" cy="2304288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OC_GUID" val="{61597699-70f1-4b6a-ab61-0095a58b52bb}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项目一</Template>
  <TotalTime>3563</TotalTime>
  <Words>103</Words>
  <Application>Microsoft Office PowerPoint</Application>
  <PresentationFormat>宽屏</PresentationFormat>
  <Paragraphs>25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1" baseType="lpstr">
      <vt:lpstr>等线</vt:lpstr>
      <vt:lpstr>等线 Light</vt:lpstr>
      <vt:lpstr>宋体</vt:lpstr>
      <vt:lpstr>微软雅黑</vt:lpstr>
      <vt:lpstr>Arial</vt:lpstr>
      <vt:lpstr>Wingdings</vt:lpstr>
      <vt:lpstr>Office 主题​​</vt:lpstr>
      <vt:lpstr>四、分娩预兆</vt:lpstr>
      <vt:lpstr>四、分娩预兆</vt:lpstr>
      <vt:lpstr>四、分娩预兆</vt:lpstr>
      <vt:lpstr>四、分娩预兆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动物繁殖与改良</dc:title>
  <dc:creator>李 玉丹</dc:creator>
  <cp:lastModifiedBy>李 玉丹</cp:lastModifiedBy>
  <cp:revision>506</cp:revision>
  <dcterms:created xsi:type="dcterms:W3CDTF">2019-09-17T02:06:00Z</dcterms:created>
  <dcterms:modified xsi:type="dcterms:W3CDTF">2021-02-03T04:23:52Z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2052-11.1.0.9584</vt:lpwstr>
  </property>
</Properties>
</file>