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32" r:id="rId3"/>
    <p:sldId id="633" r:id="rId4"/>
    <p:sldId id="634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gates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0290" name="标题 140289"/>
          <p:cNvSpPr>
            <a:spLocks noGrp="1" noRot="1"/>
          </p:cNvSpPr>
          <p:nvPr>
            <p:ph type="ctrTitle"/>
          </p:nvPr>
        </p:nvSpPr>
        <p:spPr>
          <a:xfrm>
            <a:off x="5283200" y="1066800"/>
            <a:ext cx="61976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40291" name="副标题 140290"/>
          <p:cNvSpPr>
            <a:spLocks noGrp="1" noRot="1"/>
          </p:cNvSpPr>
          <p:nvPr>
            <p:ph type="subTitle" idx="1"/>
          </p:nvPr>
        </p:nvSpPr>
        <p:spPr>
          <a:xfrm>
            <a:off x="5283200" y="3657600"/>
            <a:ext cx="6096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342900" lvl="1" indent="0" algn="ctr">
              <a:buNone/>
              <a:defRPr/>
            </a:lvl2pPr>
            <a:lvl3pPr marL="685800" lvl="2" indent="0" algn="ctr">
              <a:buNone/>
              <a:defRPr/>
            </a:lvl3pPr>
            <a:lvl4pPr marL="1028700" lvl="3" indent="0" algn="ctr">
              <a:buNone/>
              <a:defRPr/>
            </a:lvl4pPr>
            <a:lvl5pPr marL="13716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402167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8737600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/>
            </a:lvl1pPr>
          </a:lstStyle>
          <a:p>
            <a:pPr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6092" y="685800"/>
            <a:ext cx="2847975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78825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4111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39265"/>
          <p:cNvSpPr>
            <a:spLocks noGrp="1" noRot="1"/>
          </p:cNvSpPr>
          <p:nvPr>
            <p:ph type="title"/>
          </p:nvPr>
        </p:nvSpPr>
        <p:spPr>
          <a:xfrm>
            <a:off x="402167" y="6858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39266"/>
          <p:cNvSpPr>
            <a:spLocks noGrp="1" noRot="1"/>
          </p:cNvSpPr>
          <p:nvPr>
            <p:ph type="body"/>
          </p:nvPr>
        </p:nvSpPr>
        <p:spPr>
          <a:xfrm>
            <a:off x="406400" y="1981200"/>
            <a:ext cx="11387667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68" name="日期占位符 139267"/>
          <p:cNvSpPr>
            <a:spLocks noGrp="1"/>
          </p:cNvSpPr>
          <p:nvPr>
            <p:ph type="dt" sz="half" idx="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9" name="页脚占位符 139268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0" name="灯片编号占位符 139269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425700" y="1687513"/>
            <a:ext cx="6858000" cy="47307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zh-CN" altLang="en-US" sz="8000" b="1" strike="noStrike" noProof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模块二   家畜解剖生理的认知</a:t>
            </a:r>
            <a:endParaRPr lang="zh-CN" altLang="en-US" sz="8000" b="1" strike="noStrike" noProof="1" dirty="0">
              <a:latin typeface="Tahoma" panose="020B0604030504040204" pitchFamily="34" charset="0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2400" b="1" strike="noStrike" noProof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                           </a:t>
            </a:r>
            <a:endParaRPr lang="zh-CN" altLang="en-US" sz="2100" strike="noStrike" noProof="1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2667000" y="3027363"/>
            <a:ext cx="6858000" cy="17732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CN" altLang="en-US" sz="2100" b="1" strike="noStrike" noProof="1">
                <a:solidFill>
                  <a:schemeClr val="accent1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项目</a:t>
            </a:r>
            <a:r>
              <a:rPr lang="zh-CN" altLang="en-US" sz="2100" b="1" strike="noStrike" noProof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四</a:t>
            </a:r>
            <a:r>
              <a:rPr lang="zh-CN" altLang="en-US" sz="2100" b="1" strike="noStrike" noProof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    </a:t>
            </a:r>
            <a:r>
              <a:rPr lang="zh-CN" altLang="en-US" sz="2100" b="1" strike="noStrike" noProof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呼吸</a:t>
            </a:r>
            <a:r>
              <a:rPr lang="zh-CN" altLang="en-US" sz="2100" b="1" strike="noStrike" noProof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系统的</a:t>
            </a:r>
            <a:r>
              <a:rPr lang="zh-CN" altLang="en-US" sz="2100" b="1" strike="noStrike" noProof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认识</a:t>
            </a:r>
            <a:endParaRPr lang="zh-CN" altLang="en-US" sz="2100" strike="noStrike" noProof="1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endParaRPr lang="zh-CN" altLang="en-US" sz="2100" b="1" strike="noStrike" noProof="1">
              <a:solidFill>
                <a:schemeClr val="accent1">
                  <a:lumMod val="10000"/>
                </a:schemeClr>
              </a:solidFill>
              <a:effectLst/>
            </a:endParaRPr>
          </a:p>
          <a:p>
            <a:pPr fontAlgn="base"/>
            <a:endParaRPr lang="zh-CN" altLang="en-US" sz="2100" b="1" strike="noStrike" noProof="1">
              <a:solidFill>
                <a:schemeClr val="accent1">
                  <a:lumMod val="10000"/>
                </a:schemeClr>
              </a:solidFill>
              <a:effectLst/>
            </a:endParaRPr>
          </a:p>
          <a:p>
            <a:pPr fontAlgn="base"/>
            <a:endParaRPr lang="zh-CN" altLang="en-US" sz="2100" b="1" strike="noStrike" noProof="1">
              <a:solidFill>
                <a:schemeClr val="accent1">
                  <a:lumMod val="10000"/>
                </a:schemeClr>
              </a:solidFill>
              <a:effectLst/>
            </a:endParaRPr>
          </a:p>
          <a:p>
            <a:pPr fontAlgn="base"/>
            <a:r>
              <a:rPr lang="zh-CN" altLang="en-US" sz="2100" b="1" strike="noStrike" noProof="1">
                <a:solidFill>
                  <a:schemeClr val="accent1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任务二       呼吸生理的认识</a:t>
            </a:r>
            <a:endParaRPr lang="zh-CN" altLang="en-US" sz="2100" b="1" strike="noStrike" noProof="1">
              <a:solidFill>
                <a:schemeClr val="accent1">
                  <a:lumMod val="1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838200" y="365126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（三）呼吸运动调节：神经调节和体液调节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6675" y="1350010"/>
            <a:ext cx="10140315" cy="550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ebdings" panose="05030102010509060703" pitchFamily="18" charset="2"/>
              <a:buChar char=""/>
              <a:defRPr sz="24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神经调节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呼吸中枢  延髓：呼吸基本中枢，分交互抑制的吸气中枢和呼气中枢。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脑桥：控制呼吸节律、深度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大脑：控制呼吸运动。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传导神经：肋间神经和膈神经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感受器：牵张感受器和喉气管支气管的粘膜感受器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体液调节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敏感度高，浓度高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呼吸强，反之弱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因素   缺氧：轻度，呼吸加强；重度，呼吸抑制。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PH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值；偏酸，呼吸加强，偏碱，呼吸减弱。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596265" y="2056765"/>
            <a:ext cx="76200" cy="2310765"/>
          </a:xfrm>
          <a:prstGeom prst="leftBrace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 rot="10800000" flipH="1">
            <a:off x="1536700" y="5124450"/>
            <a:ext cx="81915" cy="926465"/>
          </a:xfrm>
          <a:prstGeom prst="leftBrace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23365" y="847725"/>
            <a:ext cx="938276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                         </a:t>
            </a:r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复习思考题</a:t>
            </a:r>
            <a:endParaRPr lang="zh-CN" sz="2800"/>
          </a:p>
          <a:p>
            <a:pPr algn="l"/>
            <a:endParaRPr lang="zh-CN" sz="2800"/>
          </a:p>
          <a:p>
            <a:pPr algn="l"/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一、名词解释</a:t>
            </a:r>
            <a:endParaRPr lang="zh-CN" sz="2800"/>
          </a:p>
          <a:p>
            <a:pPr algn="l"/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              </a:t>
            </a:r>
            <a:endParaRPr lang="zh-CN" sz="2800">
              <a:solidFill>
                <a:srgbClr val="3F3F3F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  <a:p>
            <a:pPr algn="l"/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       </a:t>
            </a:r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黑体" panose="02010609060101010101" pitchFamily="49" charset="-122"/>
              </a:rPr>
              <a:t>呼吸、呼吸运动、呼吸式、呼吸音、呼吸率</a:t>
            </a:r>
            <a:endParaRPr lang="zh-CN" sz="2800">
              <a:solidFill>
                <a:srgbClr val="3F3F3F"/>
              </a:solidFill>
              <a:latin typeface="Arial" panose="020B0604020202020204" pitchFamily="34" charset="0"/>
              <a:ea typeface="+mn-ea"/>
              <a:cs typeface="+mn-ea"/>
              <a:sym typeface="黑体" panose="02010609060101010101" pitchFamily="49" charset="-122"/>
            </a:endParaRPr>
          </a:p>
          <a:p>
            <a:pPr algn="l"/>
            <a:endParaRPr lang="zh-CN" sz="2800"/>
          </a:p>
          <a:p>
            <a:pPr algn="l"/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二、</a:t>
            </a:r>
            <a:r>
              <a:rPr lang="zh-CN" altLang="en-US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黑体" panose="02010609060101010101" pitchFamily="49" charset="-122"/>
              </a:rPr>
              <a:t>正常猪、牛的呼吸式、呼吸音、呼吸率是多少？</a:t>
            </a:r>
            <a:endParaRPr lang="zh-CN" altLang="en-US" sz="2800"/>
          </a:p>
          <a:p>
            <a:pPr algn="l"/>
            <a:endParaRPr lang="zh-CN" sz="2800"/>
          </a:p>
          <a:p>
            <a:pPr algn="l"/>
            <a:r>
              <a:rPr lang="zh-CN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三、简述</a:t>
            </a:r>
            <a:r>
              <a:rPr lang="zh-CN" altLang="en-US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黑体" panose="02010609060101010101" pitchFamily="49" charset="-122"/>
              </a:rPr>
              <a:t>呼吸过程。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zh-CN" altLang="en-US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四、简述</a:t>
            </a:r>
            <a:r>
              <a:rPr lang="zh-CN" altLang="en-US" sz="28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  <a:sym typeface="黑体" panose="02010609060101010101" pitchFamily="49" charset="-122"/>
              </a:rPr>
              <a:t>气体交换与运输机理。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/>
        </p:nvSpPr>
        <p:spPr>
          <a:xfrm>
            <a:off x="2425700" y="1687513"/>
            <a:ext cx="6858000" cy="473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p>
            <a:pPr>
              <a:lnSpc>
                <a:spcPct val="90000"/>
              </a:lnSpc>
            </a:pPr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目标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0" name="文本框 99"/>
          <p:cNvSpPr txBox="1"/>
          <p:nvPr/>
        </p:nvSpPr>
        <p:spPr>
          <a:xfrm>
            <a:off x="2225675" y="2816225"/>
            <a:ext cx="7702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60606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>
                <a:solidFill>
                  <a:srgbClr val="606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了解呼吸过程</a:t>
            </a:r>
            <a:endParaRPr lang="zh-CN" altLang="en-US" sz="2400">
              <a:solidFill>
                <a:srgbClr val="606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606060"/>
                </a:solidFill>
                <a:latin typeface="宋体" panose="02010600030101010101" pitchFamily="2" charset="-122"/>
              </a:rPr>
              <a:t>2.</a:t>
            </a:r>
            <a:r>
              <a:rPr lang="zh-CN" altLang="zh-CN" sz="2400">
                <a:solidFill>
                  <a:srgbClr val="606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熟识呼吸运动机理</a:t>
            </a:r>
            <a:endParaRPr lang="zh-CN" altLang="zh-CN" sz="2400">
              <a:solidFill>
                <a:srgbClr val="60606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60606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400">
                <a:solidFill>
                  <a:srgbClr val="606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能检查呼吸式、测定呼吸率、听取呼吸音</a:t>
            </a:r>
            <a:endParaRPr lang="zh-CN" altLang="en-US" sz="2400">
              <a:solidFill>
                <a:srgbClr val="606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左大括号 1"/>
          <p:cNvSpPr/>
          <p:nvPr/>
        </p:nvSpPr>
        <p:spPr>
          <a:xfrm>
            <a:off x="834390" y="1612900"/>
            <a:ext cx="75565" cy="11214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90905" y="814705"/>
            <a:ext cx="12035790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u="none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一、呼吸生理：</a:t>
            </a:r>
            <a:endParaRPr lang="zh-CN" altLang="en-US" sz="2400" u="none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u="none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呼吸过程：包括</a:t>
            </a:r>
            <a:endParaRPr lang="zh-CN" altLang="en-US" sz="2400" u="none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外（肺）呼吸： 外界     </a:t>
            </a:r>
            <a:r>
              <a:rPr lang="zh-CN" altLang="en-US" sz="2400" u="none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肺。</a:t>
            </a:r>
            <a:endParaRPr lang="zh-CN" altLang="en-US" sz="2400" u="none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气体运输：气体在</a:t>
            </a:r>
            <a:r>
              <a:rPr lang="zh-CN" altLang="en-US" sz="2400" u="none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血液内运行 </a:t>
            </a:r>
            <a:endParaRPr lang="zh-CN" altLang="en-US" sz="2400" u="none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内（组织）呼吸： 血液     细胞 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endParaRPr lang="zh-CN" altLang="en-US" sz="2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322705" y="1644650"/>
            <a:ext cx="75565" cy="1121410"/>
          </a:xfrm>
          <a:prstGeom prst="leftBrace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507" name="图片 21506" descr="1-呼吸全过程 "/>
          <p:cNvPicPr>
            <a:picLocks noChangeAspect="1"/>
          </p:cNvPicPr>
          <p:nvPr/>
        </p:nvPicPr>
        <p:blipFill>
          <a:blip r:embed="rId1"/>
          <a:srcRect l="8890" t="-521" r="9851"/>
          <a:stretch>
            <a:fillRect/>
          </a:stretch>
        </p:blipFill>
        <p:spPr>
          <a:xfrm>
            <a:off x="6177915" y="694055"/>
            <a:ext cx="5377180" cy="53416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肘形连接符 3"/>
          <p:cNvCxnSpPr/>
          <p:nvPr/>
        </p:nvCxnSpPr>
        <p:spPr>
          <a:xfrm>
            <a:off x="4670425" y="3030220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  <p:cxnSp>
        <p:nvCxnSpPr>
          <p:cNvPr id="5" name="肘形连接符 4"/>
          <p:cNvCxnSpPr/>
          <p:nvPr/>
        </p:nvCxnSpPr>
        <p:spPr>
          <a:xfrm>
            <a:off x="4356735" y="1930400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0095" y="804545"/>
            <a:ext cx="113531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呼吸运动（肺通气发生的原动力）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概念：呼吸肌舒缩引起胸肺扩张和回缩的过程。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吸气和呼气的产生</a:t>
            </a: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动力：呼吸肌舒缩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机理：肺内外间压力差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去向：高压→低压 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吸气呼气发生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044575" y="6043295"/>
            <a:ext cx="207010" cy="5099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8133" name="图片 48132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1720" y="398780"/>
            <a:ext cx="3274060" cy="2993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027670" y="102108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肋间肌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289" name="矩形 64514"/>
          <p:cNvSpPr/>
          <p:nvPr/>
        </p:nvSpPr>
        <p:spPr>
          <a:xfrm>
            <a:off x="5433695" y="4850448"/>
            <a:ext cx="2621280" cy="645160"/>
          </a:xfrm>
          <a:prstGeom prst="rect">
            <a:avLst/>
          </a:prstGeom>
          <a:solidFill>
            <a:srgbClr val="CDFFD4"/>
          </a:solidFill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>
              <a:lnSpc>
                <a:spcPct val="75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肺内压＞大气压，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气体经呼吸道出肺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0" name="矩形 64515"/>
          <p:cNvSpPr/>
          <p:nvPr/>
        </p:nvSpPr>
        <p:spPr>
          <a:xfrm>
            <a:off x="5151914" y="4312920"/>
            <a:ext cx="3688080" cy="368300"/>
          </a:xfrm>
          <a:prstGeom prst="rect">
            <a:avLst/>
          </a:prstGeom>
          <a:solidFill>
            <a:srgbClr val="CDFFD4"/>
          </a:solidFill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algn="ctr">
              <a:lnSpc>
                <a:spcPct val="75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胸廓容积缩小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肺被动缩小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矩形 64516"/>
          <p:cNvSpPr/>
          <p:nvPr/>
        </p:nvSpPr>
        <p:spPr>
          <a:xfrm>
            <a:off x="5593080" y="2612390"/>
            <a:ext cx="3093720" cy="1565910"/>
          </a:xfrm>
          <a:prstGeom prst="rect">
            <a:avLst/>
          </a:prstGeom>
          <a:solidFill>
            <a:srgbClr val="CDFFD4"/>
          </a:solidFill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  <a:buClrTx/>
            </a:pPr>
            <a:r>
              <a:rPr lang="zh-CN" altLang="en-US" sz="2400" dirty="0">
                <a:latin typeface="隶书" pitchFamily="49" charset="-122"/>
                <a:ea typeface="隶书" pitchFamily="49" charset="-122"/>
              </a:rPr>
              <a:t>膈肌和肋间外肌舒张，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80000"/>
              </a:lnSpc>
              <a:buClrTx/>
            </a:pPr>
            <a:endParaRPr lang="zh-CN" altLang="en-US" sz="2400" dirty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80000"/>
              </a:lnSpc>
              <a:buClrTx/>
            </a:pPr>
            <a:r>
              <a:rPr lang="zh-CN" altLang="en-US" sz="2400" dirty="0">
                <a:latin typeface="隶书" pitchFamily="49" charset="-122"/>
                <a:ea typeface="隶书" pitchFamily="49" charset="-122"/>
              </a:rPr>
              <a:t>膈肌和肋骨回位，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80000"/>
              </a:lnSpc>
              <a:buClrTx/>
            </a:pPr>
            <a:endParaRPr lang="zh-CN" altLang="en-US" sz="2400" dirty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80000"/>
              </a:lnSpc>
              <a:buClrTx/>
            </a:pPr>
            <a:r>
              <a:rPr lang="zh-CN" altLang="en-US" sz="2400" dirty="0">
                <a:latin typeface="隶书" pitchFamily="49" charset="-122"/>
                <a:ea typeface="隶书" pitchFamily="49" charset="-122"/>
              </a:rPr>
              <a:t>缩小胸廓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92" name="矩形 64517"/>
          <p:cNvSpPr/>
          <p:nvPr/>
        </p:nvSpPr>
        <p:spPr>
          <a:xfrm>
            <a:off x="857250" y="4788535"/>
            <a:ext cx="3168650" cy="92202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75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肺内压＜大气压，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  <a:buClrTx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气体经呼吸道入肺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4" name="矩形 64519"/>
          <p:cNvSpPr/>
          <p:nvPr/>
        </p:nvSpPr>
        <p:spPr>
          <a:xfrm>
            <a:off x="384810" y="2974023"/>
            <a:ext cx="4554538" cy="156845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fontAlgn="auto">
              <a:lnSpc>
                <a:spcPct val="100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膈肌收缩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膈顶下移，胸廓上下径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增大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肋间外肌收缩使肋骨上提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  <a:buClrTx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扩大胸廓前后、左右径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9" name="文本框 64524"/>
          <p:cNvSpPr txBox="1"/>
          <p:nvPr/>
        </p:nvSpPr>
        <p:spPr>
          <a:xfrm>
            <a:off x="1378903" y="5914708"/>
            <a:ext cx="1905000" cy="4603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zh-CN" sz="2400" dirty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吸    气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00" name="文本框 64525"/>
          <p:cNvSpPr txBox="1"/>
          <p:nvPr/>
        </p:nvSpPr>
        <p:spPr>
          <a:xfrm>
            <a:off x="5703570" y="5734050"/>
            <a:ext cx="1905000" cy="460375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zh-CN" sz="2400" dirty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呼    气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03" name="标题 64530"/>
          <p:cNvSpPr>
            <a:spLocks noGrp="1"/>
          </p:cNvSpPr>
          <p:nvPr/>
        </p:nvSpPr>
        <p:spPr>
          <a:xfrm>
            <a:off x="4767580" y="6256020"/>
            <a:ext cx="2072005" cy="70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509E4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呼吸过程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直接连接符 64523"/>
          <p:cNvSpPr/>
          <p:nvPr/>
        </p:nvSpPr>
        <p:spPr>
          <a:xfrm>
            <a:off x="2379980" y="4473575"/>
            <a:ext cx="635" cy="25273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" name="直接连接符 64523"/>
          <p:cNvSpPr/>
          <p:nvPr/>
        </p:nvSpPr>
        <p:spPr>
          <a:xfrm>
            <a:off x="2333943" y="5606733"/>
            <a:ext cx="0" cy="45720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" name="直接连接符 64523"/>
          <p:cNvSpPr/>
          <p:nvPr/>
        </p:nvSpPr>
        <p:spPr>
          <a:xfrm>
            <a:off x="6851015" y="4129405"/>
            <a:ext cx="635" cy="221615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" name="直接连接符 64523"/>
          <p:cNvSpPr/>
          <p:nvPr/>
        </p:nvSpPr>
        <p:spPr>
          <a:xfrm>
            <a:off x="6851650" y="4665345"/>
            <a:ext cx="635" cy="26924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" name="直接连接符 64523"/>
          <p:cNvSpPr/>
          <p:nvPr/>
        </p:nvSpPr>
        <p:spPr>
          <a:xfrm>
            <a:off x="6727190" y="5484495"/>
            <a:ext cx="635" cy="28448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内容占位符 65537"/>
          <p:cNvSpPr>
            <a:spLocks noGrp="1"/>
          </p:cNvSpPr>
          <p:nvPr/>
        </p:nvSpPr>
        <p:spPr>
          <a:xfrm>
            <a:off x="935990" y="925195"/>
            <a:ext cx="8014970" cy="5280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ebdings" panose="05030102010509060703" pitchFamily="18" charset="2"/>
              <a:buChar char=""/>
              <a:defRPr sz="24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肺内压与胸膜腔内压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肺内压：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肺内压是指肺泡内的压力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胸膜腔内压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：胸膜腔内压力，低于大气压为负压。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大气压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弹性回缩力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作用：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助换气和心血液回流及</a:t>
            </a:r>
            <a:r>
              <a:rPr lang="zh-CN" altLang="en-US" b="1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逆呕和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反刍。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气胸：胸膜腔有气体进入，胸内负压消失。</a:t>
            </a:r>
            <a:endParaRPr lang="zh-CN" altLang="en-US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5510" y="742950"/>
            <a:ext cx="11751945" cy="7970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呼吸式、呼吸频率和呼吸音</a:t>
            </a:r>
            <a:endParaRPr lang="zh-CN" altLang="en-US" sz="2400" b="1" u="none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）呼吸式：呼吸运动的表现形式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病理性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胸式呼吸：胸壁起伏为主。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腹式呼吸：腹壁起伏为主。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生理性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胸腹式呼吸：正常呼吸，胸廓和腹部起伏程度一致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）呼吸频率：每分钟的呼吸次数（次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分）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牛：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10-30  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猪：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15-24  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羊：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10-20</a:t>
            </a:r>
            <a:endParaRPr lang="en-US" altLang="zh-CN" sz="2400" b="1" u="none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影响因素：动物种类、生理情况、环境和疾病等</a:t>
            </a:r>
            <a:endParaRPr lang="zh-CN" altLang="en-US" sz="2400" b="1" u="none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）呼吸音：气体通过呼吸道及出入肺泡时产生的声音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生理性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肺泡呼吸音、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支气管呼吸音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病理性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：支气管肺泡音</a:t>
            </a:r>
            <a:endParaRPr lang="zh-CN" altLang="en-US" sz="2400" b="1" u="none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3200" dirty="0"/>
          </a:p>
        </p:txBody>
      </p:sp>
      <p:sp>
        <p:nvSpPr>
          <p:cNvPr id="5" name="左中括号 4"/>
          <p:cNvSpPr/>
          <p:nvPr/>
        </p:nvSpPr>
        <p:spPr>
          <a:xfrm>
            <a:off x="1148715" y="2062480"/>
            <a:ext cx="224155" cy="939800"/>
          </a:xfrm>
          <a:prstGeom prst="leftBracket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左中括号 2"/>
          <p:cNvSpPr/>
          <p:nvPr/>
        </p:nvSpPr>
        <p:spPr>
          <a:xfrm>
            <a:off x="2737485" y="1983740"/>
            <a:ext cx="82550" cy="578485"/>
          </a:xfrm>
          <a:prstGeom prst="leftBracket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中括号 3"/>
          <p:cNvSpPr/>
          <p:nvPr/>
        </p:nvSpPr>
        <p:spPr>
          <a:xfrm rot="11040000" flipH="1">
            <a:off x="1608455" y="5948045"/>
            <a:ext cx="76200" cy="515620"/>
          </a:xfrm>
          <a:prstGeom prst="leftBracket">
            <a:avLst/>
          </a:prstGeom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21" name="矩形 111620"/>
          <p:cNvSpPr/>
          <p:nvPr/>
        </p:nvSpPr>
        <p:spPr>
          <a:xfrm>
            <a:off x="1405890" y="2764155"/>
            <a:ext cx="729805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o2      co2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肺换气：外界     肺泡腔     血液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组织换气：血液      组织液（细胞）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障碍→细胞窒息→死亡。</a:t>
            </a:r>
            <a:endParaRPr lang="zh-CN" altLang="en-US" sz="2400" b="1" u="none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indent="0" algn="l"/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11620" name="文本框 111619"/>
          <p:cNvSpPr txBox="1"/>
          <p:nvPr/>
        </p:nvSpPr>
        <p:spPr>
          <a:xfrm>
            <a:off x="1511300" y="1162685"/>
            <a:ext cx="6781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（二）气体交换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与气体运输：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分压高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分压低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肺换气与组织换气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机理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：分压差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方向：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高气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→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低气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压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5" name="肘形连接符 4"/>
          <p:cNvCxnSpPr/>
          <p:nvPr/>
        </p:nvCxnSpPr>
        <p:spPr>
          <a:xfrm>
            <a:off x="2875473" y="3197391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  <p:cxnSp>
        <p:nvCxnSpPr>
          <p:cNvPr id="2" name="肘形连接符 1"/>
          <p:cNvCxnSpPr/>
          <p:nvPr/>
        </p:nvCxnSpPr>
        <p:spPr>
          <a:xfrm>
            <a:off x="3347913" y="3653956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  <p:cxnSp>
        <p:nvCxnSpPr>
          <p:cNvPr id="3" name="肘形连接符 2"/>
          <p:cNvCxnSpPr/>
          <p:nvPr/>
        </p:nvCxnSpPr>
        <p:spPr>
          <a:xfrm>
            <a:off x="5047173" y="3718091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  <p:cxnSp>
        <p:nvCxnSpPr>
          <p:cNvPr id="4" name="肘形连接符 3"/>
          <p:cNvCxnSpPr/>
          <p:nvPr/>
        </p:nvCxnSpPr>
        <p:spPr>
          <a:xfrm>
            <a:off x="3724468" y="4234981"/>
            <a:ext cx="729615" cy="31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rgbClr val="509E4F"/>
          </a:lnRef>
          <a:fillRef idx="0">
            <a:srgbClr val="509E4F"/>
          </a:fillRef>
          <a:effectRef idx="0">
            <a:srgbClr val="509E4F"/>
          </a:effectRef>
          <a:fontRef idx="minor">
            <a:srgbClr val="3F3F3F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3040" y="273050"/>
            <a:ext cx="3808095" cy="60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31" name="图片 111630" descr="graft0510 copy"/>
          <p:cNvPicPr>
            <a:picLocks noChangeAspect="1"/>
          </p:cNvPicPr>
          <p:nvPr/>
        </p:nvPicPr>
        <p:blipFill>
          <a:blip r:embed="rId1">
            <a:lum bright="-59998" contrast="100000"/>
          </a:blip>
          <a:stretch>
            <a:fillRect/>
          </a:stretch>
        </p:blipFill>
        <p:spPr>
          <a:xfrm>
            <a:off x="763905" y="657860"/>
            <a:ext cx="5379720" cy="5775325"/>
          </a:xfrm>
          <a:prstGeom prst="rect">
            <a:avLst/>
          </a:prstGeom>
          <a:noFill/>
          <a:ln w="9525" cap="flat" cmpd="sng">
            <a:solidFill>
              <a:srgbClr val="509E4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1636" name="图片 111635" descr="0506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610" y="502285"/>
            <a:ext cx="4587240" cy="2257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1632" name="组合 111631"/>
          <p:cNvGrpSpPr/>
          <p:nvPr/>
        </p:nvGrpSpPr>
        <p:grpSpPr>
          <a:xfrm>
            <a:off x="6454140" y="3146425"/>
            <a:ext cx="4563110" cy="2992755"/>
            <a:chOff x="2799" y="527"/>
            <a:chExt cx="2848" cy="1588"/>
          </a:xfrm>
        </p:grpSpPr>
        <p:pic>
          <p:nvPicPr>
            <p:cNvPr id="111633" name="图片 111632" descr="0505-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flipV="1">
              <a:off x="2799" y="527"/>
              <a:ext cx="2848" cy="15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34" name="矩形 111633"/>
            <p:cNvSpPr/>
            <p:nvPr/>
          </p:nvSpPr>
          <p:spPr>
            <a:xfrm>
              <a:off x="4105" y="1434"/>
              <a:ext cx="327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>
                <a:lnSpc>
                  <a:spcPct val="100000"/>
                </a:lnSpc>
                <a:buClr>
                  <a:srgbClr val="000000"/>
                </a:buClr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53" name="矩形 124952"/>
          <p:cNvSpPr/>
          <p:nvPr/>
        </p:nvSpPr>
        <p:spPr>
          <a:xfrm>
            <a:off x="721995" y="4514215"/>
            <a:ext cx="6977380" cy="17500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3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）可溶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3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NaHCO</a:t>
            </a:r>
            <a:r>
              <a:rPr lang="en-US" altLang="zh-CN" sz="2400" b="1" baseline="-25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baseline="-25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（主要）</a:t>
            </a:r>
            <a:endParaRPr lang="en-US" altLang="zh-CN" sz="2400" b="1" baseline="-25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3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）氨基甲酰血红蛋白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130000"/>
              </a:lnSpc>
              <a:buClr>
                <a:srgbClr val="000000"/>
              </a:buClr>
            </a:pPr>
            <a:endParaRPr lang="zh-CN" altLang="en-US" sz="2400" b="1" baseline="-25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16740" name="组合 116739"/>
          <p:cNvGrpSpPr/>
          <p:nvPr/>
        </p:nvGrpSpPr>
        <p:grpSpPr>
          <a:xfrm>
            <a:off x="4120515" y="1767840"/>
            <a:ext cx="7751445" cy="2837815"/>
            <a:chOff x="113" y="1233"/>
            <a:chExt cx="3439" cy="1647"/>
          </a:xfrm>
        </p:grpSpPr>
        <p:grpSp>
          <p:nvGrpSpPr>
            <p:cNvPr id="116741" name="组合 116740"/>
            <p:cNvGrpSpPr/>
            <p:nvPr/>
          </p:nvGrpSpPr>
          <p:grpSpPr>
            <a:xfrm>
              <a:off x="384" y="1233"/>
              <a:ext cx="3168" cy="1647"/>
              <a:chOff x="2592" y="753"/>
              <a:chExt cx="3168" cy="1647"/>
            </a:xfrm>
          </p:grpSpPr>
          <p:sp>
            <p:nvSpPr>
              <p:cNvPr id="116742" name="直接连接符 116741"/>
              <p:cNvSpPr/>
              <p:nvPr/>
            </p:nvSpPr>
            <p:spPr>
              <a:xfrm>
                <a:off x="3648" y="1056"/>
                <a:ext cx="12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16743" name="直接连接符 116742"/>
              <p:cNvSpPr/>
              <p:nvPr/>
            </p:nvSpPr>
            <p:spPr>
              <a:xfrm flipH="1">
                <a:off x="3648" y="1152"/>
                <a:ext cx="12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16744" name="矩形 116743"/>
              <p:cNvSpPr/>
              <p:nvPr/>
            </p:nvSpPr>
            <p:spPr>
              <a:xfrm>
                <a:off x="3624" y="753"/>
                <a:ext cx="1032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P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O2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↑(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氧合</a:t>
                </a:r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)</a:t>
                </a:r>
                <a:endPara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745" name="矩形 116744"/>
              <p:cNvSpPr/>
              <p:nvPr/>
            </p:nvSpPr>
            <p:spPr>
              <a:xfrm>
                <a:off x="3624" y="1185"/>
                <a:ext cx="1032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P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O2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↓(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氧离</a:t>
                </a:r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)</a:t>
                </a:r>
                <a:endPara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746" name="矩形 116745"/>
              <p:cNvSpPr/>
              <p:nvPr/>
            </p:nvSpPr>
            <p:spPr>
              <a:xfrm>
                <a:off x="4896" y="912"/>
                <a:ext cx="864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HbO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747" name="矩形 116746"/>
              <p:cNvSpPr/>
              <p:nvPr/>
            </p:nvSpPr>
            <p:spPr>
              <a:xfrm>
                <a:off x="4825" y="1344"/>
                <a:ext cx="545" cy="5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鲜红色</a:t>
                </a:r>
                <a:endPara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748" name="矩形 116747"/>
              <p:cNvSpPr/>
              <p:nvPr/>
            </p:nvSpPr>
            <p:spPr>
              <a:xfrm>
                <a:off x="2640" y="1344"/>
                <a:ext cx="857" cy="5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US" altLang="zh-CN" sz="2800" b="1" dirty="0">
                    <a:solidFill>
                      <a:srgbClr val="9900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</a:t>
                </a:r>
                <a:r>
                  <a:rPr lang="zh-CN" altLang="en-US" sz="2800" b="1" dirty="0">
                    <a:solidFill>
                      <a:srgbClr val="9900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暗红色</a:t>
                </a:r>
                <a:endParaRPr lang="zh-CN" altLang="en-US" sz="2800" b="1" dirty="0">
                  <a:solidFill>
                    <a:srgbClr val="990033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116749" name="图片 116748" descr="03008"/>
              <p:cNvPicPr>
                <a:picLocks noChangeAspect="1"/>
              </p:cNvPicPr>
              <p:nvPr/>
            </p:nvPicPr>
            <p:blipFill>
              <a:blip r:embed="rId1">
                <a:lum bright="-47998" contrast="36000"/>
              </a:blip>
              <a:srcRect l="6586" t="11829" r="21291" b="11549"/>
              <a:stretch>
                <a:fillRect/>
              </a:stretch>
            </p:blipFill>
            <p:spPr>
              <a:xfrm>
                <a:off x="2592" y="1632"/>
                <a:ext cx="1200" cy="768"/>
              </a:xfrm>
              <a:prstGeom prst="rect">
                <a:avLst/>
              </a:prstGeom>
              <a:noFill/>
              <a:ln w="9525" cap="flat" cmpd="sng">
                <a:solidFill>
                  <a:srgbClr val="00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16750" name="图片 116749" descr="未标题-16' 副本"/>
              <p:cNvPicPr>
                <a:picLocks noChangeAspect="1"/>
              </p:cNvPicPr>
              <p:nvPr/>
            </p:nvPicPr>
            <p:blipFill>
              <a:blip r:embed="rId2">
                <a:lum bright="-35999" contrast="78000"/>
              </a:blip>
              <a:srcRect l="2531" t="45833" r="29655"/>
              <a:stretch>
                <a:fillRect/>
              </a:stretch>
            </p:blipFill>
            <p:spPr>
              <a:xfrm>
                <a:off x="4560" y="1680"/>
                <a:ext cx="1200" cy="72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sp>
          <p:nvSpPr>
            <p:cNvPr id="116751" name="文本框 116750"/>
            <p:cNvSpPr txBox="1"/>
            <p:nvPr/>
          </p:nvSpPr>
          <p:spPr>
            <a:xfrm>
              <a:off x="113" y="1389"/>
              <a:ext cx="1316" cy="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lnSpc>
                  <a:spcPct val="100000"/>
                </a:lnSpc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              Hb(Fe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lang="en-US" altLang="zh-CN" sz="2400" b="1" baseline="30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+</a:t>
              </a:r>
              <a:r>
                <a:rPr lang="en-US" altLang="zh-CN" sz="24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)+O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endParaRPr lang="en-US" altLang="zh-CN" sz="2400" b="1" baseline="-25000" dirty="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116752" name="矩形 116751"/>
          <p:cNvSpPr/>
          <p:nvPr/>
        </p:nvSpPr>
        <p:spPr>
          <a:xfrm>
            <a:off x="765810" y="664845"/>
            <a:ext cx="11483975" cy="11074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lvl="0" algn="l">
              <a:lnSpc>
                <a:spcPct val="150000"/>
              </a:lnSpc>
              <a:buClr>
                <a:srgbClr val="000000"/>
              </a:buClr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三、气体运输</a:t>
            </a: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以结合态形式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运输为主（易合易分）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buClr>
                <a:srgbClr val="000000"/>
              </a:buClr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氧的运输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53" name="矩形 116752"/>
          <p:cNvSpPr/>
          <p:nvPr/>
        </p:nvSpPr>
        <p:spPr>
          <a:xfrm>
            <a:off x="718820" y="1986280"/>
            <a:ext cx="4081780" cy="553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可溶氧、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altLang="zh-CN" sz="2400" b="1" baseline="-25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Hb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的可逆性结合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50" name="矩形 124949"/>
          <p:cNvSpPr/>
          <p:nvPr/>
        </p:nvSpPr>
        <p:spPr>
          <a:xfrm>
            <a:off x="355600" y="3874135"/>
            <a:ext cx="4363085" cy="4794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30000"/>
              </a:lnSpc>
              <a:buClr>
                <a:srgbClr val="000000"/>
              </a:buClr>
            </a:pPr>
            <a:r>
              <a:rPr lang="zh-CN" altLang="en-US" sz="2400" b="1" dirty="0">
                <a:solidFill>
                  <a:sysClr val="window" lastClr="FFFFFF">
                    <a:lumMod val="50000"/>
                  </a:sys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</a:t>
            </a:r>
            <a:r>
              <a:rPr lang="en-US" altLang="zh-CN" sz="2400" b="1" dirty="0">
                <a:solidFill>
                  <a:sysClr val="window" lastClr="FFFFFF">
                    <a:lumMod val="50000"/>
                  </a:sys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CO</a:t>
            </a:r>
            <a:r>
              <a:rPr lang="en-US" altLang="zh-CN" sz="2400" b="1" baseline="-25000" dirty="0">
                <a:solidFill>
                  <a:sysClr val="window" lastClr="FFFFFF">
                    <a:lumMod val="50000"/>
                  </a:sys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ysClr val="window" lastClr="FFFFFF">
                    <a:lumMod val="50000"/>
                  </a:sys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的运输：</a:t>
            </a:r>
            <a:endParaRPr lang="zh-CN" altLang="en-US" sz="2400" b="1" dirty="0">
              <a:solidFill>
                <a:sysClr val="window" lastClr="FFFFFF">
                  <a:lumMod val="50000"/>
                </a:sys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800" y="5985510"/>
            <a:ext cx="535495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>
              <a:lnSpc>
                <a:spcPct val="130000"/>
              </a:lnSpc>
              <a:buClr>
                <a:srgbClr val="000000"/>
              </a:buClr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注意：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</a:t>
            </a:r>
            <a:r>
              <a:rPr lang="en-US" altLang="zh-CN" sz="28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CO</a:t>
            </a:r>
            <a:r>
              <a:rPr lang="en-US" altLang="zh-CN" sz="28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CO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间的竞争关系。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3" grpId="0"/>
      <p:bldP spid="116752" grpId="0"/>
      <p:bldP spid="116753" grpId="0"/>
      <p:bldP spid="124950" grpId="0"/>
    </p:bldLst>
  </p:timing>
</p:sld>
</file>

<file path=ppt/tags/tag1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2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WPS 演示</Application>
  <PresentationFormat>宽屏</PresentationFormat>
  <Paragraphs>149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Tahoma</vt:lpstr>
      <vt:lpstr>黑体</vt:lpstr>
      <vt:lpstr>隶书</vt:lpstr>
      <vt:lpstr>微软雅黑</vt:lpstr>
      <vt:lpstr>Webdings</vt:lpstr>
      <vt:lpstr>Times New Roman</vt:lpstr>
      <vt:lpstr>楷体_GB2312</vt:lpstr>
      <vt:lpstr>新宋体</vt:lpstr>
      <vt:lpstr>Arial Unicode MS</vt:lpstr>
      <vt:lpstr>2_古瓶荷花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周生生</cp:lastModifiedBy>
  <cp:revision>47</cp:revision>
  <dcterms:created xsi:type="dcterms:W3CDTF">2015-05-05T08:02:00Z</dcterms:created>
  <dcterms:modified xsi:type="dcterms:W3CDTF">2020-11-21T15:13:25Z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