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781" r:id="rId2"/>
    <p:sldId id="869" r:id="rId3"/>
    <p:sldId id="870" r:id="rId4"/>
    <p:sldId id="871" r:id="rId5"/>
    <p:sldId id="872" r:id="rId6"/>
    <p:sldId id="873" r:id="rId7"/>
    <p:sldId id="874" r:id="rId8"/>
    <p:sldId id="918" r:id="rId9"/>
    <p:sldId id="919" r:id="rId10"/>
    <p:sldId id="920" r:id="rId11"/>
    <p:sldId id="921" r:id="rId12"/>
    <p:sldId id="922" r:id="rId13"/>
    <p:sldId id="923" r:id="rId14"/>
    <p:sldId id="925" r:id="rId15"/>
    <p:sldId id="581" r:id="rId16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119F"/>
    <a:srgbClr val="C02BE9"/>
    <a:srgbClr val="F711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92" y="5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89B1B1-D084-40F3-A8CC-6C808683DC69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1B2CA-97E2-417C-BA7A-89DEDF11C5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5646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257D9-AFC3-4A65-A4A4-ED3F9CE12E4F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8543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0552" y="103188"/>
            <a:ext cx="10991849" cy="131445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4561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510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903663"/>
            <a:ext cx="5384800" cy="21526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1324324" y="-1122089"/>
            <a:ext cx="688932" cy="901874"/>
          </a:xfrm>
          <a:prstGeom prst="rect">
            <a:avLst/>
          </a:prstGeom>
          <a:solidFill>
            <a:srgbClr val="2EA7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2013256" y="-1122089"/>
            <a:ext cx="688932" cy="901874"/>
          </a:xfrm>
          <a:prstGeom prst="rect">
            <a:avLst/>
          </a:prstGeom>
          <a:solidFill>
            <a:srgbClr val="2280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702188" y="-1122089"/>
            <a:ext cx="688932" cy="901874"/>
          </a:xfrm>
          <a:prstGeom prst="rect">
            <a:avLst/>
          </a:prstGeom>
          <a:solidFill>
            <a:srgbClr val="5858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3391120" y="-1122089"/>
            <a:ext cx="688932" cy="901874"/>
          </a:xfrm>
          <a:prstGeom prst="rect">
            <a:avLst/>
          </a:prstGeom>
          <a:solidFill>
            <a:srgbClr val="873D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4080052" y="-1122089"/>
            <a:ext cx="688932" cy="901874"/>
          </a:xfrm>
          <a:prstGeom prst="rect">
            <a:avLst/>
          </a:prstGeom>
          <a:solidFill>
            <a:srgbClr val="DA57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08345" y="31750"/>
            <a:ext cx="6854456" cy="685445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7394" y="1668308"/>
            <a:ext cx="4267881" cy="4338134"/>
          </a:xfrm>
          <a:prstGeom prst="rect">
            <a:avLst/>
          </a:prstGeom>
          <a:effectLst>
            <a:outerShdw blurRad="127000" dist="635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文本框 5"/>
          <p:cNvSpPr txBox="1"/>
          <p:nvPr/>
        </p:nvSpPr>
        <p:spPr>
          <a:xfrm>
            <a:off x="2158441" y="3994802"/>
            <a:ext cx="33657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565">
              <a:defRPr/>
            </a:pPr>
            <a:r>
              <a:rPr lang="zh-CN" altLang="en-US" sz="3600" kern="0" dirty="0">
                <a:solidFill>
                  <a:srgbClr val="AE5DA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生长育肥猪的饲养管理</a:t>
            </a:r>
            <a:endParaRPr lang="en-US" altLang="zh-CN" sz="3600" kern="0" dirty="0">
              <a:solidFill>
                <a:srgbClr val="AE5DA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479424" y="2634841"/>
            <a:ext cx="272382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6600" b="1" dirty="0">
                <a:solidFill>
                  <a:srgbClr val="2B60A5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  <a:cs typeface="+mn-ea"/>
              </a:rPr>
              <a:t>任务一</a:t>
            </a:r>
          </a:p>
        </p:txBody>
      </p:sp>
      <p:sp>
        <p:nvSpPr>
          <p:cNvPr id="11" name="箭头: 五边形 7"/>
          <p:cNvSpPr/>
          <p:nvPr/>
        </p:nvSpPr>
        <p:spPr>
          <a:xfrm>
            <a:off x="4540384" y="371684"/>
            <a:ext cx="6889616" cy="1186594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4000" b="1" dirty="0" smtClean="0">
                <a:solidFill>
                  <a:schemeClr val="bg1"/>
                </a:solidFill>
                <a:ea typeface="【苹果】迟暮朝朝醉晚灯" panose="02000500000000000000" pitchFamily="2" charset="-122"/>
              </a:rPr>
              <a:t>项目七 生长育肥猪饲养管理</a:t>
            </a:r>
            <a:endParaRPr lang="zh-CN" altLang="en-US" sz="4000" b="1" dirty="0">
              <a:solidFill>
                <a:schemeClr val="bg1"/>
              </a:solidFill>
              <a:ea typeface="【苹果】迟暮朝朝醉晚灯" panose="02000500000000000000" pitchFamily="2" charset="-122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="" xmlns:a16="http://schemas.microsoft.com/office/drawing/2014/main" id="{906DE5CA-508D-4A75-8D18-00FFFD3C98C9}"/>
              </a:ext>
            </a:extLst>
          </p:cNvPr>
          <p:cNvSpPr txBox="1"/>
          <p:nvPr/>
        </p:nvSpPr>
        <p:spPr>
          <a:xfrm>
            <a:off x="7230381" y="3356287"/>
            <a:ext cx="38549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生长育肥猪的饲养</a:t>
            </a:r>
            <a:endParaRPr lang="zh-CN" altLang="en-US" sz="3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圆角矩形 51">
            <a:extLst>
              <a:ext uri="{FF2B5EF4-FFF2-40B4-BE49-F238E27FC236}">
                <a16:creationId xmlns="" xmlns:a16="http://schemas.microsoft.com/office/drawing/2014/main" id="{F9391E40-1D38-4132-9B31-9F4A1103F3AC}"/>
              </a:ext>
            </a:extLst>
          </p:cNvPr>
          <p:cNvSpPr/>
          <p:nvPr/>
        </p:nvSpPr>
        <p:spPr>
          <a:xfrm>
            <a:off x="6885709" y="3075110"/>
            <a:ext cx="4544291" cy="1147131"/>
          </a:xfrm>
          <a:prstGeom prst="roundRect">
            <a:avLst/>
          </a:prstGeom>
          <a:noFill/>
          <a:ln>
            <a:solidFill>
              <a:srgbClr val="5858A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Scale>
                                      <p:cBhvr>
                                        <p:cTn id="11" dur="100" fill="hold"/>
                                        <p:tgtEl>
                                          <p:spTgt spid="5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6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13" dur="200" fill="hold"/>
                                        <p:tgtEl>
                                          <p:spTgt spid="5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6" presetClass="emph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15" dur="100" fill="hold"/>
                                        <p:tgtEl>
                                          <p:spTgt spid="5"/>
                                        </p:tgtEl>
                                      </p:cBhvr>
                                      <p:by x="115000" y="11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6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7" dur="200" fill="hold"/>
                                        <p:tgtEl>
                                          <p:spTgt spid="5"/>
                                        </p:tgtEl>
                                      </p:cBhvr>
                                      <p:by x="95000" y="9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4" grpId="0" bldLvl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/>
        </p:nvCxnSpPr>
        <p:spPr>
          <a:xfrm flipV="1">
            <a:off x="838200" y="108839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标题 1"/>
          <p:cNvSpPr txBox="1"/>
          <p:nvPr/>
        </p:nvSpPr>
        <p:spPr>
          <a:xfrm>
            <a:off x="838200" y="182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三、生长育肥舍的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饲养</a:t>
            </a:r>
            <a:endParaRPr lang="zh-CN" altLang="en-US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38200" y="1343818"/>
            <a:ext cx="6096000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+mn-ea"/>
              </a:rPr>
              <a:t>（三）生长育肥猪的饲养</a:t>
            </a:r>
          </a:p>
        </p:txBody>
      </p:sp>
      <p:sp>
        <p:nvSpPr>
          <p:cNvPr id="10" name="内容占位符 2"/>
          <p:cNvSpPr>
            <a:spLocks noGrp="1"/>
          </p:cNvSpPr>
          <p:nvPr>
            <p:ph idx="1"/>
          </p:nvPr>
        </p:nvSpPr>
        <p:spPr>
          <a:xfrm>
            <a:off x="1166177" y="1960247"/>
            <a:ext cx="10098088" cy="3867783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b="1" dirty="0">
                <a:solidFill>
                  <a:schemeClr val="tx1"/>
                </a:solidFill>
                <a:latin typeface="+mn-ea"/>
              </a:rPr>
              <a:t>1.</a:t>
            </a:r>
            <a:r>
              <a:rPr sz="2400" b="1" dirty="0">
                <a:solidFill>
                  <a:schemeClr val="tx1"/>
                </a:solidFill>
                <a:latin typeface="+mn-ea"/>
              </a:rPr>
              <a:t>生产育肥猪的饲粮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00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200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2000" dirty="0">
                <a:solidFill>
                  <a:schemeClr val="tx1"/>
                </a:solidFill>
                <a:latin typeface="+mn-ea"/>
              </a:rPr>
              <a:t>）</a:t>
            </a:r>
            <a:r>
              <a:rPr sz="2000" dirty="0">
                <a:solidFill>
                  <a:schemeClr val="tx1"/>
                </a:solidFill>
                <a:latin typeface="+mn-ea"/>
              </a:rPr>
              <a:t>能量   2850～3000kCal/kg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sz="200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200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sz="2000" dirty="0">
                <a:solidFill>
                  <a:schemeClr val="tx1"/>
                </a:solidFill>
                <a:latin typeface="+mn-ea"/>
              </a:rPr>
              <a:t>）</a:t>
            </a:r>
            <a:r>
              <a:rPr sz="2000" dirty="0">
                <a:solidFill>
                  <a:schemeClr val="tx1"/>
                </a:solidFill>
                <a:latin typeface="+mn-ea"/>
              </a:rPr>
              <a:t>蛋白质和氨基酸   瘦肉沉积量以饲料中22%的蛋白质含量最好，再高无益。肉猪饲料中蛋白质水平最高不宜超过18%，在55kg以前以16～17%为宜，其后，随日龄的增加，日粮蛋白质含量依次递减： 15%→14%→13%→12%。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sz="200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2000" dirty="0">
                <a:solidFill>
                  <a:schemeClr val="tx1"/>
                </a:solidFill>
                <a:latin typeface="+mn-ea"/>
              </a:rPr>
              <a:t>3</a:t>
            </a:r>
            <a:r>
              <a:rPr lang="zh-CN" sz="2000" dirty="0">
                <a:solidFill>
                  <a:schemeClr val="tx1"/>
                </a:solidFill>
                <a:latin typeface="+mn-ea"/>
              </a:rPr>
              <a:t>）</a:t>
            </a:r>
            <a:r>
              <a:rPr sz="2000" dirty="0">
                <a:solidFill>
                  <a:schemeClr val="tx1"/>
                </a:solidFill>
                <a:latin typeface="+mn-ea"/>
              </a:rPr>
              <a:t>矿物质和维生素  矿物质占2%，食盐占0.23%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sz="200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2000" dirty="0">
                <a:solidFill>
                  <a:schemeClr val="tx1"/>
                </a:solidFill>
                <a:latin typeface="+mn-ea"/>
              </a:rPr>
              <a:t>4</a:t>
            </a:r>
            <a:r>
              <a:rPr lang="zh-CN" sz="2000" dirty="0">
                <a:solidFill>
                  <a:schemeClr val="tx1"/>
                </a:solidFill>
                <a:latin typeface="+mn-ea"/>
              </a:rPr>
              <a:t>）</a:t>
            </a:r>
            <a:r>
              <a:rPr sz="2000" dirty="0">
                <a:solidFill>
                  <a:schemeClr val="tx1"/>
                </a:solidFill>
                <a:latin typeface="+mn-ea"/>
              </a:rPr>
              <a:t>控制粗纤维含量  6～8%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/>
        </p:nvCxnSpPr>
        <p:spPr>
          <a:xfrm flipV="1">
            <a:off x="838200" y="108839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标题 1"/>
          <p:cNvSpPr txBox="1"/>
          <p:nvPr/>
        </p:nvSpPr>
        <p:spPr>
          <a:xfrm>
            <a:off x="838200" y="182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三、生长育肥舍的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饲养</a:t>
            </a:r>
            <a:endParaRPr lang="zh-CN" altLang="en-US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38200" y="1343818"/>
            <a:ext cx="6096000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+mn-ea"/>
              </a:rPr>
              <a:t>（三）生长育肥猪的饲养</a:t>
            </a:r>
          </a:p>
        </p:txBody>
      </p:sp>
      <p:sp>
        <p:nvSpPr>
          <p:cNvPr id="10" name="内容占位符 2"/>
          <p:cNvSpPr>
            <a:spLocks noGrp="1"/>
          </p:cNvSpPr>
          <p:nvPr>
            <p:ph idx="1"/>
          </p:nvPr>
        </p:nvSpPr>
        <p:spPr>
          <a:xfrm>
            <a:off x="1166177" y="1960247"/>
            <a:ext cx="10098088" cy="3867783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b="1" dirty="0">
                <a:solidFill>
                  <a:schemeClr val="tx1"/>
                </a:solidFill>
                <a:latin typeface="+mn-ea"/>
              </a:rPr>
              <a:t>1.</a:t>
            </a:r>
            <a:r>
              <a:rPr lang="zh-CN" altLang="en-US" sz="2400" b="1" dirty="0">
                <a:solidFill>
                  <a:schemeClr val="tx1"/>
                </a:solidFill>
                <a:latin typeface="+mn-ea"/>
              </a:rPr>
              <a:t>饲喂方式</a:t>
            </a:r>
            <a:endParaRPr sz="2400" b="1" dirty="0">
              <a:solidFill>
                <a:schemeClr val="tx1"/>
              </a:solidFill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00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200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2000" dirty="0">
                <a:solidFill>
                  <a:schemeClr val="tx1"/>
                </a:solidFill>
                <a:latin typeface="+mn-ea"/>
              </a:rPr>
              <a:t>）</a:t>
            </a:r>
            <a:r>
              <a:rPr sz="2000" dirty="0">
                <a:solidFill>
                  <a:schemeClr val="tx1"/>
                </a:solidFill>
                <a:latin typeface="+mn-ea"/>
              </a:rPr>
              <a:t>猪群进入生长育肥舍后，做好饲料转换。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sz="200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200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sz="2000" dirty="0">
                <a:solidFill>
                  <a:schemeClr val="tx1"/>
                </a:solidFill>
                <a:latin typeface="+mn-ea"/>
              </a:rPr>
              <a:t>）</a:t>
            </a:r>
            <a:r>
              <a:rPr sz="2000" dirty="0">
                <a:solidFill>
                  <a:schemeClr val="tx1"/>
                </a:solidFill>
                <a:latin typeface="+mn-ea"/>
              </a:rPr>
              <a:t> 75kg以前自由采食，75kg以后限制饲喂。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sz="200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2000" dirty="0">
                <a:solidFill>
                  <a:schemeClr val="tx1"/>
                </a:solidFill>
                <a:latin typeface="+mn-ea"/>
              </a:rPr>
              <a:t>3</a:t>
            </a:r>
            <a:r>
              <a:rPr lang="zh-CN" sz="2000" dirty="0">
                <a:solidFill>
                  <a:schemeClr val="tx1"/>
                </a:solidFill>
                <a:latin typeface="+mn-ea"/>
              </a:rPr>
              <a:t>）</a:t>
            </a:r>
            <a:r>
              <a:rPr sz="2000" dirty="0">
                <a:solidFill>
                  <a:schemeClr val="tx1"/>
                </a:solidFill>
                <a:latin typeface="+mn-ea"/>
              </a:rPr>
              <a:t>日喂次数  生长育肥猪每日投料2次，按育肥舍日常工作程序进行。每次投料前应将料槽残余发霉变质饲料清理干净，把料槽边角新鲜饲料扫入料槽中，每次投料量以保证下次投料食完为准，以确保猪群食料的新鲜度。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sz="200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2000" dirty="0">
                <a:solidFill>
                  <a:schemeClr val="tx1"/>
                </a:solidFill>
                <a:latin typeface="+mn-ea"/>
              </a:rPr>
              <a:t>4</a:t>
            </a:r>
            <a:r>
              <a:rPr lang="zh-CN" sz="2000" dirty="0">
                <a:solidFill>
                  <a:schemeClr val="tx1"/>
                </a:solidFill>
                <a:latin typeface="+mn-ea"/>
              </a:rPr>
              <a:t>）</a:t>
            </a:r>
            <a:r>
              <a:rPr sz="2000" dirty="0">
                <a:solidFill>
                  <a:schemeClr val="tx1"/>
                </a:solidFill>
                <a:latin typeface="+mn-ea"/>
              </a:rPr>
              <a:t>饲喂料型  适于生长育肥猪的饲喂料型是干粉料或颗粒料，而最为理想的是颗粒料。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/>
        </p:nvCxnSpPr>
        <p:spPr>
          <a:xfrm flipV="1">
            <a:off x="838200" y="108839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标题 1"/>
          <p:cNvSpPr txBox="1"/>
          <p:nvPr/>
        </p:nvSpPr>
        <p:spPr>
          <a:xfrm>
            <a:off x="838200" y="182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三、生长育肥舍的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饲养</a:t>
            </a:r>
            <a:endParaRPr lang="zh-CN" altLang="en-US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38200" y="1343818"/>
            <a:ext cx="6096000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+mn-ea"/>
              </a:rPr>
              <a:t>（三）生长育肥猪的饲养</a:t>
            </a:r>
          </a:p>
        </p:txBody>
      </p:sp>
      <p:sp>
        <p:nvSpPr>
          <p:cNvPr id="10" name="内容占位符 2"/>
          <p:cNvSpPr>
            <a:spLocks noGrp="1"/>
          </p:cNvSpPr>
          <p:nvPr>
            <p:ph idx="1"/>
          </p:nvPr>
        </p:nvSpPr>
        <p:spPr>
          <a:xfrm>
            <a:off x="1166177" y="1960247"/>
            <a:ext cx="10098088" cy="3867783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b="1" dirty="0">
                <a:solidFill>
                  <a:schemeClr val="tx1"/>
                </a:solidFill>
                <a:latin typeface="+mn-ea"/>
              </a:rPr>
              <a:t>2.</a:t>
            </a:r>
            <a:r>
              <a:rPr lang="zh-CN" altLang="en-US" sz="2400" b="1" dirty="0">
                <a:solidFill>
                  <a:schemeClr val="tx1"/>
                </a:solidFill>
                <a:latin typeface="+mn-ea"/>
              </a:rPr>
              <a:t>育肥方式</a:t>
            </a:r>
            <a:endParaRPr sz="2400" b="1" dirty="0">
              <a:solidFill>
                <a:schemeClr val="tx1"/>
              </a:solidFill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00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200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2000" dirty="0">
                <a:solidFill>
                  <a:schemeClr val="tx1"/>
                </a:solidFill>
                <a:latin typeface="+mn-ea"/>
              </a:rPr>
              <a:t>）</a:t>
            </a:r>
            <a:r>
              <a:rPr sz="2000" dirty="0">
                <a:solidFill>
                  <a:schemeClr val="tx1"/>
                </a:solidFill>
                <a:latin typeface="+mn-ea"/>
              </a:rPr>
              <a:t>直线育肥方式（也叫一贯肥育法，一条龙肥育法）  </a:t>
            </a:r>
          </a:p>
          <a:p>
            <a:pPr marL="0" indent="0">
              <a:lnSpc>
                <a:spcPct val="150000"/>
              </a:lnSpc>
              <a:buNone/>
            </a:pPr>
            <a:r>
              <a:rPr sz="2000" dirty="0">
                <a:solidFill>
                  <a:schemeClr val="tx1"/>
                </a:solidFill>
                <a:latin typeface="+mn-ea"/>
              </a:rPr>
              <a:t>       根据生长育肥猪的不同年龄阶段体重增长规律和营养需要特点，及其饲养标准，喂给全价配合饲料， 一直喂到出栏。</a:t>
            </a:r>
          </a:p>
          <a:p>
            <a:pPr marL="0" indent="0">
              <a:lnSpc>
                <a:spcPct val="150000"/>
              </a:lnSpc>
              <a:buNone/>
            </a:pPr>
            <a:r>
              <a:rPr sz="2000" dirty="0">
                <a:solidFill>
                  <a:schemeClr val="tx1"/>
                </a:solidFill>
                <a:latin typeface="+mn-ea"/>
              </a:rPr>
              <a:t>      具体做法：以全价料为主，小猪自由采食，大猪分餐定时人工投喂，以饱为度。它的主要优点是生长速度快、饲料利用率高。但育肥后期摄入能量过多，膘厚；在采食过程中，易造成饲料浪费。</a:t>
            </a:r>
          </a:p>
          <a:p>
            <a:pPr marL="0" indent="0">
              <a:lnSpc>
                <a:spcPct val="150000"/>
              </a:lnSpc>
              <a:buNone/>
            </a:pPr>
            <a:r>
              <a:rPr sz="2000" dirty="0">
                <a:solidFill>
                  <a:schemeClr val="tx1"/>
                </a:solidFill>
                <a:latin typeface="+mn-ea"/>
              </a:rPr>
              <a:t>         一般</a:t>
            </a:r>
            <a:r>
              <a:rPr sz="2000" dirty="0">
                <a:solidFill>
                  <a:srgbClr val="FF0000"/>
                </a:solidFill>
                <a:latin typeface="+mn-ea"/>
              </a:rPr>
              <a:t>规模化猪场</a:t>
            </a:r>
            <a:r>
              <a:rPr sz="2000" dirty="0">
                <a:solidFill>
                  <a:schemeClr val="tx1"/>
                </a:solidFill>
                <a:latin typeface="+mn-ea"/>
              </a:rPr>
              <a:t>多采用这种育肥方式。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/>
        </p:nvCxnSpPr>
        <p:spPr>
          <a:xfrm flipV="1">
            <a:off x="838200" y="108839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标题 1"/>
          <p:cNvSpPr txBox="1"/>
          <p:nvPr/>
        </p:nvSpPr>
        <p:spPr>
          <a:xfrm>
            <a:off x="838200" y="182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三、生长育肥舍的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饲养</a:t>
            </a:r>
            <a:endParaRPr lang="zh-CN" altLang="en-US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38200" y="1343818"/>
            <a:ext cx="6096000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+mn-ea"/>
              </a:rPr>
              <a:t>（三）生长育肥猪的饲养</a:t>
            </a:r>
          </a:p>
        </p:txBody>
      </p:sp>
      <p:sp>
        <p:nvSpPr>
          <p:cNvPr id="10" name="内容占位符 2"/>
          <p:cNvSpPr>
            <a:spLocks noGrp="1"/>
          </p:cNvSpPr>
          <p:nvPr>
            <p:ph idx="1"/>
          </p:nvPr>
        </p:nvSpPr>
        <p:spPr>
          <a:xfrm>
            <a:off x="1166177" y="1960247"/>
            <a:ext cx="10098088" cy="3867783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b="1" dirty="0">
                <a:solidFill>
                  <a:schemeClr val="tx1"/>
                </a:solidFill>
                <a:latin typeface="+mn-ea"/>
              </a:rPr>
              <a:t>2.</a:t>
            </a:r>
            <a:r>
              <a:rPr lang="zh-CN" altLang="en-US" sz="2400" b="1" dirty="0">
                <a:solidFill>
                  <a:schemeClr val="tx1"/>
                </a:solidFill>
                <a:latin typeface="+mn-ea"/>
              </a:rPr>
              <a:t>育肥方式</a:t>
            </a:r>
            <a:endParaRPr sz="2400" b="1" dirty="0">
              <a:solidFill>
                <a:schemeClr val="tx1"/>
              </a:solidFill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00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200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2000" dirty="0">
                <a:solidFill>
                  <a:schemeClr val="tx1"/>
                </a:solidFill>
                <a:latin typeface="+mn-ea"/>
              </a:rPr>
              <a:t>）</a:t>
            </a:r>
            <a:r>
              <a:rPr sz="2000" dirty="0">
                <a:solidFill>
                  <a:schemeClr val="tx1"/>
                </a:solidFill>
                <a:latin typeface="+mn-ea"/>
              </a:rPr>
              <a:t>吊架子育肥方式（阶段育肥法）  </a:t>
            </a:r>
          </a:p>
          <a:p>
            <a:pPr marL="0" indent="0">
              <a:lnSpc>
                <a:spcPct val="150000"/>
              </a:lnSpc>
              <a:buNone/>
            </a:pPr>
            <a:r>
              <a:rPr sz="2000" dirty="0">
                <a:solidFill>
                  <a:schemeClr val="tx1"/>
                </a:solidFill>
                <a:latin typeface="+mn-ea"/>
              </a:rPr>
              <a:t>       传统的的饲养方法，它根据猪的骨、肉、脂肪的生长规律，把猪的整个育肥期划分为小猪阶段（断乳至25kg）、架子阶段（25～50kg或25～60kg）、催肥阶段（50kg以后）三个阶段。分别给予不同的营养水平和管理措施，以达到育肥的目的。</a:t>
            </a:r>
          </a:p>
          <a:p>
            <a:pPr marL="0" indent="0">
              <a:lnSpc>
                <a:spcPct val="150000"/>
              </a:lnSpc>
              <a:buNone/>
            </a:pPr>
            <a:r>
              <a:rPr sz="2000" dirty="0">
                <a:solidFill>
                  <a:schemeClr val="tx1"/>
                </a:solidFill>
                <a:latin typeface="+mn-ea"/>
              </a:rPr>
              <a:t>        具体做法：小猪阶段集中采用精料，防止掉膘和生长停滞；架子阶段主要饲喂青、粗饲料，让猪长骨架和肌肉；催肥阶段集中采用高能量精料，使之迅速沉积脂肪和增重。这种育肥方式，增重缓慢，育肥期长，维持营养消耗多，饲料浪费大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/>
        </p:nvCxnSpPr>
        <p:spPr>
          <a:xfrm flipV="1">
            <a:off x="838200" y="108839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标题 1"/>
          <p:cNvSpPr txBox="1"/>
          <p:nvPr/>
        </p:nvSpPr>
        <p:spPr>
          <a:xfrm>
            <a:off x="838200" y="182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三、生长育肥舍的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饲养</a:t>
            </a:r>
            <a:endParaRPr lang="zh-CN" altLang="en-US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38200" y="1343818"/>
            <a:ext cx="6096000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+mn-ea"/>
              </a:rPr>
              <a:t>（三）生长育肥猪的饲养</a:t>
            </a:r>
          </a:p>
        </p:txBody>
      </p:sp>
      <p:sp>
        <p:nvSpPr>
          <p:cNvPr id="10" name="内容占位符 2"/>
          <p:cNvSpPr>
            <a:spLocks noGrp="1"/>
          </p:cNvSpPr>
          <p:nvPr>
            <p:ph idx="1"/>
          </p:nvPr>
        </p:nvSpPr>
        <p:spPr>
          <a:xfrm>
            <a:off x="1255395" y="2258060"/>
            <a:ext cx="9680575" cy="3867785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b="1" dirty="0">
                <a:solidFill>
                  <a:schemeClr val="tx1"/>
                </a:solidFill>
                <a:latin typeface="+mn-ea"/>
              </a:rPr>
              <a:t>2.</a:t>
            </a:r>
            <a:r>
              <a:rPr lang="zh-CN" altLang="en-US" sz="2400" b="1" dirty="0">
                <a:solidFill>
                  <a:schemeClr val="tx1"/>
                </a:solidFill>
                <a:latin typeface="+mn-ea"/>
              </a:rPr>
              <a:t>育肥方式</a:t>
            </a:r>
            <a:endParaRPr sz="2400" b="1" dirty="0">
              <a:solidFill>
                <a:schemeClr val="tx1"/>
              </a:solidFill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00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2000" dirty="0">
                <a:solidFill>
                  <a:schemeClr val="tx1"/>
                </a:solidFill>
                <a:latin typeface="+mn-ea"/>
              </a:rPr>
              <a:t>3</a:t>
            </a:r>
            <a:r>
              <a:rPr lang="zh-CN" altLang="en-US" sz="2000" dirty="0">
                <a:solidFill>
                  <a:schemeClr val="tx1"/>
                </a:solidFill>
                <a:latin typeface="+mn-ea"/>
              </a:rPr>
              <a:t>）</a:t>
            </a:r>
            <a:r>
              <a:rPr sz="2000" dirty="0">
                <a:solidFill>
                  <a:schemeClr val="tx1"/>
                </a:solidFill>
                <a:latin typeface="+mn-ea"/>
              </a:rPr>
              <a:t>前高后低的育肥方式。</a:t>
            </a:r>
          </a:p>
          <a:p>
            <a:pPr marL="0" indent="0">
              <a:lnSpc>
                <a:spcPct val="150000"/>
              </a:lnSpc>
              <a:buNone/>
            </a:pPr>
            <a:r>
              <a:rPr sz="2000" dirty="0">
                <a:solidFill>
                  <a:schemeClr val="tx1"/>
                </a:solidFill>
                <a:latin typeface="+mn-ea"/>
              </a:rPr>
              <a:t>       是把猪的整个育肥期分前</a:t>
            </a:r>
            <a:r>
              <a:rPr lang="zh-CN" sz="2000" dirty="0">
                <a:solidFill>
                  <a:schemeClr val="tx1"/>
                </a:solidFill>
                <a:latin typeface="+mn-ea"/>
              </a:rPr>
              <a:t>期</a:t>
            </a:r>
            <a:r>
              <a:rPr sz="2000" dirty="0">
                <a:solidFill>
                  <a:schemeClr val="tx1"/>
                </a:solidFill>
                <a:latin typeface="+mn-ea"/>
              </a:rPr>
              <a:t>（60kg以前）、</a:t>
            </a:r>
            <a:r>
              <a:rPr lang="zh-CN" sz="2000" dirty="0">
                <a:solidFill>
                  <a:schemeClr val="tx1"/>
                </a:solidFill>
                <a:latin typeface="+mn-ea"/>
              </a:rPr>
              <a:t>育肥期</a:t>
            </a:r>
            <a:r>
              <a:rPr sz="2000" dirty="0">
                <a:solidFill>
                  <a:schemeClr val="tx1"/>
                </a:solidFill>
                <a:latin typeface="+mn-ea"/>
              </a:rPr>
              <a:t>后</a:t>
            </a:r>
            <a:r>
              <a:rPr lang="zh-CN" sz="2000" dirty="0">
                <a:solidFill>
                  <a:schemeClr val="tx1"/>
                </a:solidFill>
                <a:latin typeface="+mn-ea"/>
              </a:rPr>
              <a:t>期</a:t>
            </a:r>
            <a:r>
              <a:rPr sz="2000" dirty="0">
                <a:solidFill>
                  <a:schemeClr val="tx1"/>
                </a:solidFill>
                <a:latin typeface="+mn-ea"/>
              </a:rPr>
              <a:t>（体重60kg以后至出栏）两期，前期充分饲养，让肌肉和骨骼最大限度生长发育，尽可能提高生长速度；后期适当限饲，控制脂肪沉积，提高胴体瘦肉率。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Grp="1" noChangeArrowheads="1"/>
          </p:cNvSpPr>
          <p:nvPr>
            <p:ph idx="1"/>
          </p:nvPr>
        </p:nvSpPr>
        <p:spPr>
          <a:xfrm>
            <a:off x="838200" y="2159000"/>
            <a:ext cx="10515600" cy="43513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/>
            <a:r>
              <a:rPr lang="zh-CN" altLang="en-US" sz="7200" dirty="0">
                <a:solidFill>
                  <a:srgbClr val="000099"/>
                </a:solidFill>
                <a:ea typeface="华文行楷" pitchFamily="2" charset="-122"/>
              </a:rPr>
              <a:t>谢谢大家！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/>
        </p:nvCxnSpPr>
        <p:spPr>
          <a:xfrm flipV="1">
            <a:off x="838200" y="108839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标题 1"/>
          <p:cNvSpPr txBox="1"/>
          <p:nvPr/>
        </p:nvSpPr>
        <p:spPr>
          <a:xfrm>
            <a:off x="838200" y="182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三、生长育肥舍的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饲养</a:t>
            </a:r>
            <a:endParaRPr lang="zh-CN" altLang="en-US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38200" y="1343818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+mn-ea"/>
              </a:rPr>
              <a:t>（一）猪的生长发育规律</a:t>
            </a:r>
            <a:endParaRPr lang="zh-CN" altLang="en-US" sz="2800" dirty="0">
              <a:latin typeface="+mn-ea"/>
            </a:endParaRPr>
          </a:p>
        </p:txBody>
      </p:sp>
      <p:sp>
        <p:nvSpPr>
          <p:cNvPr id="10" name="内容占位符 2"/>
          <p:cNvSpPr>
            <a:spLocks noGrp="1"/>
          </p:cNvSpPr>
          <p:nvPr>
            <p:ph idx="1"/>
          </p:nvPr>
        </p:nvSpPr>
        <p:spPr>
          <a:xfrm>
            <a:off x="1150937" y="2180592"/>
            <a:ext cx="9890125" cy="3441861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2400" dirty="0">
                <a:solidFill>
                  <a:srgbClr val="FF0000"/>
                </a:solidFill>
                <a:latin typeface="+mn-ea"/>
              </a:rPr>
              <a:t>1</a:t>
            </a:r>
            <a:r>
              <a:rPr lang="zh-CN" altLang="en-US" sz="2400" dirty="0">
                <a:solidFill>
                  <a:srgbClr val="FF0000"/>
                </a:solidFill>
                <a:latin typeface="+mn-ea"/>
              </a:rPr>
              <a:t>、体重的变化规律</a:t>
            </a:r>
            <a:endParaRPr lang="zh-CN" altLang="en-US" sz="2400" dirty="0"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>
                <a:latin typeface="+mn-ea"/>
              </a:rPr>
              <a:t>  脂肪型猪，成熟较早，</a:t>
            </a:r>
            <a:r>
              <a:rPr lang="en-US" altLang="zh-CN" sz="2400" dirty="0">
                <a:latin typeface="+mn-ea"/>
              </a:rPr>
              <a:t>70-90kg</a:t>
            </a:r>
            <a:r>
              <a:rPr lang="zh-CN" altLang="en-US" sz="2400" dirty="0">
                <a:latin typeface="+mn-ea"/>
              </a:rPr>
              <a:t>时即达屠宰适期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>
                <a:latin typeface="+mn-ea"/>
                <a:cs typeface="楷体" panose="02010609060101010101" charset="-122"/>
              </a:rPr>
              <a:t>  瘦肉型猪，成熟较晚，</a:t>
            </a:r>
            <a:r>
              <a:rPr lang="en-US" altLang="zh-CN" sz="2400" dirty="0">
                <a:latin typeface="+mn-ea"/>
                <a:cs typeface="楷体" panose="02010609060101010101" charset="-122"/>
              </a:rPr>
              <a:t>110-120kg</a:t>
            </a:r>
            <a:r>
              <a:rPr lang="zh-CN" altLang="en-US" sz="2400" dirty="0">
                <a:latin typeface="+mn-ea"/>
                <a:sym typeface="+mn-ea"/>
              </a:rPr>
              <a:t>时即达屠宰适期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400" dirty="0">
                <a:latin typeface="+mn-ea"/>
                <a:cs typeface="楷体" panose="02010609060101010101" charset="-122"/>
              </a:rPr>
              <a:t>  </a:t>
            </a:r>
            <a:r>
              <a:rPr lang="zh-CN" altLang="en-US" sz="2400" dirty="0">
                <a:latin typeface="+mn-ea"/>
                <a:cs typeface="楷体" panose="02010609060101010101" charset="-122"/>
              </a:rPr>
              <a:t>利用体重增长规律，供应合理营养，提高增重速度，尽早出栏。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/>
        </p:nvCxnSpPr>
        <p:spPr>
          <a:xfrm flipV="1">
            <a:off x="838200" y="108839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标题 1"/>
          <p:cNvSpPr txBox="1"/>
          <p:nvPr/>
        </p:nvSpPr>
        <p:spPr>
          <a:xfrm>
            <a:off x="838200" y="182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三、生长育肥舍的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饲养</a:t>
            </a:r>
            <a:endParaRPr lang="zh-CN" altLang="en-US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04825" y="1278599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+mn-ea"/>
              </a:rPr>
              <a:t>（一）猪的生长发育规律</a:t>
            </a:r>
            <a:endParaRPr lang="zh-CN" altLang="en-US" sz="2800" dirty="0">
              <a:latin typeface="+mn-ea"/>
            </a:endParaRPr>
          </a:p>
        </p:txBody>
      </p:sp>
      <p:sp>
        <p:nvSpPr>
          <p:cNvPr id="10" name="内容占位符 2"/>
          <p:cNvSpPr>
            <a:spLocks noGrp="1"/>
          </p:cNvSpPr>
          <p:nvPr>
            <p:ph idx="1"/>
          </p:nvPr>
        </p:nvSpPr>
        <p:spPr>
          <a:xfrm>
            <a:off x="838517" y="1801819"/>
            <a:ext cx="9890125" cy="3441861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2400" dirty="0">
                <a:latin typeface="+mn-ea"/>
              </a:rPr>
              <a:t>2</a:t>
            </a:r>
            <a:r>
              <a:rPr lang="zh-CN" altLang="en-US" sz="2400" dirty="0">
                <a:latin typeface="+mn-ea"/>
              </a:rPr>
              <a:t>、体组织的变化规律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>
                <a:latin typeface="+mn-ea"/>
              </a:rPr>
              <a:t>      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</a:rPr>
              <a:t>骨骼最早，肌肉居中，脂肪最晚。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>
                <a:latin typeface="+mn-ea"/>
              </a:rPr>
              <a:t>       </a:t>
            </a:r>
            <a:r>
              <a:rPr lang="en-US" altLang="zh-CN" sz="2400" dirty="0">
                <a:latin typeface="+mn-ea"/>
              </a:rPr>
              <a:t>2-3</a:t>
            </a:r>
            <a:r>
              <a:rPr lang="zh-CN" altLang="en-US" sz="2400" dirty="0">
                <a:latin typeface="+mn-ea"/>
              </a:rPr>
              <a:t>月龄（体重</a:t>
            </a:r>
            <a:r>
              <a:rPr lang="en-US" altLang="zh-CN" sz="2400" dirty="0">
                <a:latin typeface="+mn-ea"/>
              </a:rPr>
              <a:t>20-35kg</a:t>
            </a:r>
            <a:r>
              <a:rPr lang="zh-CN" altLang="en-US" sz="2400" dirty="0">
                <a:latin typeface="+mn-ea"/>
              </a:rPr>
              <a:t>）骨骼生长迅速，</a:t>
            </a:r>
            <a:r>
              <a:rPr lang="en-US" altLang="zh-CN" sz="2400" dirty="0">
                <a:latin typeface="+mn-ea"/>
              </a:rPr>
              <a:t>3-4</a:t>
            </a:r>
            <a:r>
              <a:rPr lang="zh-CN" altLang="en-US" sz="2400" dirty="0">
                <a:latin typeface="+mn-ea"/>
              </a:rPr>
              <a:t>月龄（体重</a:t>
            </a:r>
            <a:r>
              <a:rPr lang="en-US" altLang="zh-CN" sz="2400" dirty="0">
                <a:latin typeface="+mn-ea"/>
              </a:rPr>
              <a:t>35-60kg</a:t>
            </a:r>
            <a:r>
              <a:rPr lang="zh-CN" altLang="en-US" sz="2400" dirty="0">
                <a:latin typeface="+mn-ea"/>
              </a:rPr>
              <a:t>）肌肉生长迅速，</a:t>
            </a:r>
            <a:r>
              <a:rPr lang="en-US" altLang="zh-CN" sz="2400" dirty="0">
                <a:latin typeface="+mn-ea"/>
              </a:rPr>
              <a:t>5-6</a:t>
            </a:r>
            <a:r>
              <a:rPr lang="zh-CN" altLang="en-US" sz="2400" dirty="0">
                <a:latin typeface="+mn-ea"/>
              </a:rPr>
              <a:t>月龄（体重</a:t>
            </a:r>
            <a:r>
              <a:rPr lang="en-US" altLang="zh-CN" sz="2400" dirty="0">
                <a:latin typeface="+mn-ea"/>
              </a:rPr>
              <a:t>60-90kg</a:t>
            </a:r>
            <a:r>
              <a:rPr lang="zh-CN" altLang="en-US" sz="2400" dirty="0">
                <a:latin typeface="+mn-ea"/>
              </a:rPr>
              <a:t>）脂肪沉积高峰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>
                <a:latin typeface="+mn-ea"/>
              </a:rPr>
              <a:t>       “小猪长骨，中猪长肉，大猪长膘”</a:t>
            </a:r>
          </a:p>
        </p:txBody>
      </p:sp>
      <p:pic>
        <p:nvPicPr>
          <p:cNvPr id="11" name="图片 10" descr="35"/>
          <p:cNvPicPr>
            <a:picLocks noChangeAspect="1"/>
          </p:cNvPicPr>
          <p:nvPr/>
        </p:nvPicPr>
        <p:blipFill>
          <a:blip r:embed="rId3">
            <a:lum bright="-17999" contrast="30000"/>
          </a:blip>
          <a:stretch>
            <a:fillRect/>
          </a:stretch>
        </p:blipFill>
        <p:spPr>
          <a:xfrm>
            <a:off x="6894196" y="4293934"/>
            <a:ext cx="4526280" cy="236080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/>
        </p:nvCxnSpPr>
        <p:spPr>
          <a:xfrm flipV="1">
            <a:off x="838200" y="108839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标题 1"/>
          <p:cNvSpPr txBox="1"/>
          <p:nvPr/>
        </p:nvSpPr>
        <p:spPr>
          <a:xfrm>
            <a:off x="838200" y="182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三、生长育肥舍的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饲养</a:t>
            </a:r>
            <a:endParaRPr lang="zh-CN" altLang="en-US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38200" y="1343818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+mn-ea"/>
              </a:rPr>
              <a:t>（二）影响生长育肥的因素</a:t>
            </a:r>
            <a:endParaRPr lang="zh-CN" altLang="en-US" sz="2800" dirty="0">
              <a:latin typeface="+mn-ea"/>
            </a:endParaRPr>
          </a:p>
        </p:txBody>
      </p:sp>
      <p:sp>
        <p:nvSpPr>
          <p:cNvPr id="10" name="内容占位符 2"/>
          <p:cNvSpPr>
            <a:spLocks noGrp="1"/>
          </p:cNvSpPr>
          <p:nvPr>
            <p:ph idx="1"/>
          </p:nvPr>
        </p:nvSpPr>
        <p:spPr>
          <a:xfrm>
            <a:off x="1150937" y="2180592"/>
            <a:ext cx="10098088" cy="3867783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2400" dirty="0">
                <a:solidFill>
                  <a:srgbClr val="FF0000"/>
                </a:solidFill>
                <a:latin typeface="+mn-ea"/>
              </a:rPr>
              <a:t>1.</a:t>
            </a:r>
            <a:r>
              <a:rPr lang="zh-CN" altLang="en-US" sz="2400" dirty="0">
                <a:solidFill>
                  <a:srgbClr val="FF0000"/>
                </a:solidFill>
                <a:latin typeface="+mn-ea"/>
              </a:rPr>
              <a:t>品种和类型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>
                <a:latin typeface="+mn-ea"/>
              </a:rPr>
              <a:t>       猪的品种和类型不同，育肥效果不一样。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>
                <a:latin typeface="+mn-ea"/>
              </a:rPr>
              <a:t>       如大白、长白、杜洛克等瘦肉型猪种，在科学饲养条件下，比地方猪生长快，瘦肉率高、育肥期短；而地方猪在以青粗饲料为主的低营养水平下则表现较好。</a:t>
            </a:r>
            <a:endParaRPr lang="en-US" altLang="zh-CN" sz="2400" dirty="0"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400" dirty="0">
                <a:solidFill>
                  <a:srgbClr val="FF0000"/>
                </a:solidFill>
                <a:latin typeface="+mn-ea"/>
              </a:rPr>
              <a:t>2.</a:t>
            </a:r>
            <a:r>
              <a:rPr lang="zh-CN" altLang="en-US" sz="2400" dirty="0">
                <a:solidFill>
                  <a:srgbClr val="FF0000"/>
                </a:solidFill>
                <a:latin typeface="+mn-ea"/>
              </a:rPr>
              <a:t>经济杂交</a:t>
            </a:r>
            <a:endParaRPr lang="zh-CN" altLang="en-US" sz="2400" dirty="0"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>
                <a:latin typeface="+mn-ea"/>
              </a:rPr>
              <a:t>       选择瘦肉型杂种猪苗，杂种猪具有杂种优势，生长快，抗病力强，容易饲养。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/>
        </p:nvCxnSpPr>
        <p:spPr>
          <a:xfrm flipV="1">
            <a:off x="838200" y="108839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标题 1"/>
          <p:cNvSpPr txBox="1"/>
          <p:nvPr/>
        </p:nvSpPr>
        <p:spPr>
          <a:xfrm>
            <a:off x="838200" y="182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三、生长育肥舍的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饲养</a:t>
            </a:r>
            <a:endParaRPr lang="zh-CN" altLang="en-US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38200" y="1343818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+mn-ea"/>
              </a:rPr>
              <a:t>（二）影响生长育肥的因素</a:t>
            </a:r>
            <a:endParaRPr lang="zh-CN" altLang="en-US" sz="2800" dirty="0">
              <a:latin typeface="+mn-ea"/>
            </a:endParaRPr>
          </a:p>
        </p:txBody>
      </p:sp>
      <p:sp>
        <p:nvSpPr>
          <p:cNvPr id="10" name="内容占位符 2"/>
          <p:cNvSpPr>
            <a:spLocks noGrp="1"/>
          </p:cNvSpPr>
          <p:nvPr>
            <p:ph idx="1"/>
          </p:nvPr>
        </p:nvSpPr>
        <p:spPr>
          <a:xfrm>
            <a:off x="1255712" y="1990092"/>
            <a:ext cx="10098088" cy="3867783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2400" dirty="0">
                <a:solidFill>
                  <a:srgbClr val="FF0000"/>
                </a:solidFill>
                <a:latin typeface="+mn-ea"/>
              </a:rPr>
              <a:t>3</a:t>
            </a:r>
            <a:r>
              <a:rPr lang="zh-CN" altLang="en-US" sz="2400" dirty="0">
                <a:solidFill>
                  <a:srgbClr val="FF0000"/>
                </a:solidFill>
                <a:latin typeface="+mn-ea"/>
              </a:rPr>
              <a:t>．性别的影响</a:t>
            </a:r>
            <a:endParaRPr lang="en-US" altLang="zh-CN" sz="2400" dirty="0">
              <a:solidFill>
                <a:srgbClr val="FF0000"/>
              </a:solidFill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>
                <a:latin typeface="+mn-ea"/>
              </a:rPr>
              <a:t>        公母猪去势后肥育，性情温顺，安静、食欲大增，新陈代谢增强，体内氧化作用和神经兴奋性降低，性机能减退甚至消失，异化过程减弱，增重快，脂肪沉积增强，肉的品质改善。</a:t>
            </a:r>
            <a:endParaRPr lang="en-US" altLang="zh-CN" sz="2400" dirty="0"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>
                <a:latin typeface="+mn-ea"/>
              </a:rPr>
              <a:t>        有试验证明，阉割公猪比未阉割公猪增重高</a:t>
            </a:r>
            <a:r>
              <a:rPr lang="en-US" altLang="zh-CN" sz="2400" dirty="0">
                <a:latin typeface="+mn-ea"/>
              </a:rPr>
              <a:t>10%</a:t>
            </a:r>
            <a:r>
              <a:rPr lang="zh-CN" altLang="en-US" sz="2400" dirty="0">
                <a:latin typeface="+mn-ea"/>
              </a:rPr>
              <a:t>，阉割母猪比未阉割母猪脂肪多</a:t>
            </a:r>
            <a:r>
              <a:rPr lang="en-US" altLang="zh-CN" sz="2400" dirty="0">
                <a:latin typeface="+mn-ea"/>
              </a:rPr>
              <a:t>7.6%</a:t>
            </a:r>
            <a:r>
              <a:rPr lang="zh-CN" altLang="en-US" sz="2400" dirty="0">
                <a:latin typeface="+mn-ea"/>
              </a:rPr>
              <a:t>，饲料转化率和屠宰率都高，但阉割的公母猪在日增重和脂肪产量等方面差异不大。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/>
        </p:nvCxnSpPr>
        <p:spPr>
          <a:xfrm flipV="1">
            <a:off x="838200" y="108839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标题 1"/>
          <p:cNvSpPr txBox="1"/>
          <p:nvPr/>
        </p:nvSpPr>
        <p:spPr>
          <a:xfrm>
            <a:off x="838200" y="182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三、生长育肥舍的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饲养</a:t>
            </a:r>
            <a:endParaRPr lang="zh-CN" altLang="en-US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38200" y="1343818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+mn-ea"/>
              </a:rPr>
              <a:t>（二）影响生长育肥的因素</a:t>
            </a:r>
            <a:endParaRPr lang="zh-CN" altLang="en-US" sz="2800" dirty="0">
              <a:latin typeface="+mn-ea"/>
            </a:endParaRPr>
          </a:p>
        </p:txBody>
      </p:sp>
      <p:sp>
        <p:nvSpPr>
          <p:cNvPr id="10" name="内容占位符 2"/>
          <p:cNvSpPr>
            <a:spLocks noGrp="1"/>
          </p:cNvSpPr>
          <p:nvPr>
            <p:ph idx="1"/>
          </p:nvPr>
        </p:nvSpPr>
        <p:spPr>
          <a:xfrm>
            <a:off x="1255712" y="1990092"/>
            <a:ext cx="10098088" cy="386778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2400" dirty="0">
                <a:solidFill>
                  <a:srgbClr val="FF0000"/>
                </a:solidFill>
                <a:latin typeface="+mn-ea"/>
              </a:rPr>
              <a:t>4</a:t>
            </a:r>
            <a:r>
              <a:rPr lang="zh-CN" altLang="en-US" sz="2400" dirty="0">
                <a:solidFill>
                  <a:srgbClr val="FF0000"/>
                </a:solidFill>
                <a:latin typeface="+mn-ea"/>
              </a:rPr>
              <a:t>．仔猪初生重和断奶重</a:t>
            </a:r>
            <a:endParaRPr lang="en-US" altLang="zh-CN" sz="2400" dirty="0">
              <a:solidFill>
                <a:srgbClr val="FF0000"/>
              </a:solidFill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>
                <a:latin typeface="+mn-ea"/>
              </a:rPr>
              <a:t>      初生重越大，生命力越强，生长速度越快。</a:t>
            </a:r>
            <a:endParaRPr lang="en-US" altLang="zh-CN" sz="2400" dirty="0"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400" dirty="0">
                <a:latin typeface="+mn-ea"/>
              </a:rPr>
              <a:t>      </a:t>
            </a:r>
            <a:r>
              <a:rPr lang="zh-CN" altLang="en-US" sz="2400" dirty="0">
                <a:latin typeface="+mn-ea"/>
              </a:rPr>
              <a:t>有资料显示，断乳重大的仔猪平均日增重比中、低者分别高</a:t>
            </a:r>
            <a:r>
              <a:rPr lang="en-US" altLang="zh-CN" sz="2400" dirty="0">
                <a:latin typeface="+mn-ea"/>
              </a:rPr>
              <a:t>9.2%</a:t>
            </a:r>
            <a:r>
              <a:rPr lang="zh-CN" altLang="en-US" sz="2400" dirty="0">
                <a:latin typeface="+mn-ea"/>
              </a:rPr>
              <a:t>和</a:t>
            </a:r>
            <a:r>
              <a:rPr lang="en-US" altLang="zh-CN" sz="2400" dirty="0">
                <a:latin typeface="+mn-ea"/>
              </a:rPr>
              <a:t>13.6%</a:t>
            </a:r>
            <a:r>
              <a:rPr lang="zh-CN" altLang="en-US" sz="2400" dirty="0">
                <a:latin typeface="+mn-ea"/>
              </a:rPr>
              <a:t>，达到</a:t>
            </a:r>
            <a:r>
              <a:rPr lang="en-US" altLang="zh-CN" sz="2400" dirty="0">
                <a:latin typeface="+mn-ea"/>
              </a:rPr>
              <a:t>120kg</a:t>
            </a:r>
            <a:r>
              <a:rPr lang="zh-CN" altLang="en-US" sz="2400" dirty="0">
                <a:latin typeface="+mn-ea"/>
              </a:rPr>
              <a:t>体重的时间提早</a:t>
            </a:r>
            <a:r>
              <a:rPr lang="en-US" altLang="zh-CN" sz="2400" dirty="0">
                <a:latin typeface="+mn-ea"/>
              </a:rPr>
              <a:t>33</a:t>
            </a:r>
            <a:r>
              <a:rPr lang="zh-CN" altLang="en-US" sz="2400" dirty="0">
                <a:latin typeface="+mn-ea"/>
              </a:rPr>
              <a:t>天和</a:t>
            </a:r>
            <a:r>
              <a:rPr lang="en-US" altLang="zh-CN" sz="2400" dirty="0">
                <a:latin typeface="+mn-ea"/>
              </a:rPr>
              <a:t>35</a:t>
            </a:r>
            <a:r>
              <a:rPr lang="zh-CN" altLang="en-US" sz="2400" dirty="0">
                <a:latin typeface="+mn-ea"/>
              </a:rPr>
              <a:t>天。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/>
        </p:nvCxnSpPr>
        <p:spPr>
          <a:xfrm flipV="1">
            <a:off x="838200" y="108839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标题 1"/>
          <p:cNvSpPr txBox="1"/>
          <p:nvPr/>
        </p:nvSpPr>
        <p:spPr>
          <a:xfrm>
            <a:off x="838200" y="182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三、生长育肥舍的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饲养</a:t>
            </a:r>
            <a:endParaRPr lang="zh-CN" altLang="en-US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38200" y="1343818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+mn-ea"/>
              </a:rPr>
              <a:t>（二）影响生长育肥的因素</a:t>
            </a:r>
            <a:endParaRPr lang="zh-CN" altLang="en-US" sz="2800" dirty="0">
              <a:latin typeface="+mn-ea"/>
            </a:endParaRPr>
          </a:p>
        </p:txBody>
      </p:sp>
      <p:sp>
        <p:nvSpPr>
          <p:cNvPr id="10" name="内容占位符 2"/>
          <p:cNvSpPr>
            <a:spLocks noGrp="1"/>
          </p:cNvSpPr>
          <p:nvPr>
            <p:ph idx="1"/>
          </p:nvPr>
        </p:nvSpPr>
        <p:spPr>
          <a:xfrm>
            <a:off x="1255712" y="1990092"/>
            <a:ext cx="10098088" cy="3867783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2000" b="1" dirty="0">
                <a:solidFill>
                  <a:srgbClr val="FF0000"/>
                </a:solidFill>
                <a:latin typeface="+mn-ea"/>
              </a:rPr>
              <a:t>5</a:t>
            </a:r>
            <a:r>
              <a:rPr lang="zh-CN" altLang="en-US" sz="2000" b="1" dirty="0">
                <a:solidFill>
                  <a:srgbClr val="FF0000"/>
                </a:solidFill>
                <a:latin typeface="+mn-ea"/>
              </a:rPr>
              <a:t>．</a:t>
            </a:r>
            <a:r>
              <a:rPr lang="zh-CN" sz="2000" b="1" dirty="0">
                <a:solidFill>
                  <a:srgbClr val="FF0000"/>
                </a:solidFill>
                <a:latin typeface="+mn-ea"/>
              </a:rPr>
              <a:t>饲料和营养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000" b="1" dirty="0">
                <a:latin typeface="+mn-ea"/>
              </a:rPr>
              <a:t>      </a:t>
            </a:r>
            <a:r>
              <a:rPr lang="zh-CN" altLang="en-US" sz="2000" dirty="0">
                <a:latin typeface="+mn-ea"/>
              </a:rPr>
              <a:t> 在集约化生产条件下，生长育肥猪采用前期高营养水平，后期中等或低营养水平饲养，既能提高生长速度，缩短育肥期，又能提高胴体瘦肉率，改善胴体品质。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000" dirty="0">
                <a:latin typeface="+mn-ea"/>
              </a:rPr>
              <a:t>       能量：在饲粮蛋白质、必需氨基酸水平相同的情况下，肉猪摄入能量越多，日增重越快，膘越厚，胴体脂肪含量也越多。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000" dirty="0">
                <a:latin typeface="+mn-ea"/>
              </a:rPr>
              <a:t>        蛋白质：猪体随瘦肉的生长而蛋白质在积累。研究表明，饲粮蛋白质含量在一定范围内（9～18%），生长育肥猪随日粮蛋白质水平的提高，增重量速度加快，饲料利用率也随之提高。当超过18%时，生长育肥猪日增重不再提高，甚至出现下降，但瘦肉率仍提高。因蛋白质饲料价格高，采用高蛋白质饲料养猪很不经济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/>
        </p:nvCxnSpPr>
        <p:spPr>
          <a:xfrm flipV="1">
            <a:off x="838200" y="108839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标题 1"/>
          <p:cNvSpPr txBox="1"/>
          <p:nvPr/>
        </p:nvSpPr>
        <p:spPr>
          <a:xfrm>
            <a:off x="838200" y="182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三、生长育肥舍的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饲养</a:t>
            </a:r>
            <a:endParaRPr lang="zh-CN" altLang="en-US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38200" y="1343818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+mn-ea"/>
              </a:rPr>
              <a:t>（二）影响生长育肥的因素</a:t>
            </a:r>
            <a:endParaRPr lang="zh-CN" altLang="en-US" sz="2800" dirty="0">
              <a:latin typeface="+mn-ea"/>
            </a:endParaRPr>
          </a:p>
        </p:txBody>
      </p:sp>
      <p:sp>
        <p:nvSpPr>
          <p:cNvPr id="10" name="内容占位符 2"/>
          <p:cNvSpPr>
            <a:spLocks noGrp="1"/>
          </p:cNvSpPr>
          <p:nvPr>
            <p:ph idx="1"/>
          </p:nvPr>
        </p:nvSpPr>
        <p:spPr>
          <a:xfrm>
            <a:off x="1255712" y="1990092"/>
            <a:ext cx="10098088" cy="3867783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2400" b="1" dirty="0">
                <a:solidFill>
                  <a:srgbClr val="FF0000"/>
                </a:solidFill>
                <a:latin typeface="+mn-ea"/>
              </a:rPr>
              <a:t>5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</a:rPr>
              <a:t>．</a:t>
            </a:r>
            <a:r>
              <a:rPr lang="zh-CN" sz="2400" b="1" dirty="0">
                <a:solidFill>
                  <a:srgbClr val="FF0000"/>
                </a:solidFill>
                <a:latin typeface="+mn-ea"/>
              </a:rPr>
              <a:t>饲料和营养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000" b="1" dirty="0">
                <a:latin typeface="+mn-ea"/>
              </a:rPr>
              <a:t>      </a:t>
            </a:r>
            <a:r>
              <a:rPr lang="zh-CN" altLang="en-US" sz="2000" dirty="0">
                <a:latin typeface="+mn-ea"/>
              </a:rPr>
              <a:t> </a:t>
            </a:r>
            <a:r>
              <a:rPr lang="zh-CN" altLang="en-US" sz="2400" dirty="0">
                <a:latin typeface="+mn-ea"/>
              </a:rPr>
              <a:t>饲粮。不同的饲料对肉的品质也有影响，多给大麦、小麦、甘薯等淀粉多的饲粮，育肥猪脂肪色白、坚硬、品质好。而米糠、玉米、豆饼、鱼粉、蚕蛹等脂肪含量高、不饱和脂肪酸较多的饲料，则易形成软脂肪，软脂肪氧化产生黄膘肉</a:t>
            </a:r>
            <a:r>
              <a:rPr lang="zh-CN" altLang="en-US" sz="2000" dirty="0">
                <a:latin typeface="+mn-ea"/>
              </a:rPr>
              <a:t>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/>
        </p:nvCxnSpPr>
        <p:spPr>
          <a:xfrm flipV="1">
            <a:off x="838200" y="108839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标题 1"/>
          <p:cNvSpPr txBox="1"/>
          <p:nvPr/>
        </p:nvSpPr>
        <p:spPr>
          <a:xfrm>
            <a:off x="838200" y="182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三、生长育肥舍的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饲养</a:t>
            </a:r>
            <a:endParaRPr lang="zh-CN" altLang="en-US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38200" y="1343818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+mn-ea"/>
              </a:rPr>
              <a:t>（二）影响生长育肥的因素</a:t>
            </a:r>
            <a:endParaRPr lang="zh-CN" altLang="en-US" sz="2800" dirty="0">
              <a:latin typeface="+mn-ea"/>
            </a:endParaRPr>
          </a:p>
        </p:txBody>
      </p:sp>
      <p:sp>
        <p:nvSpPr>
          <p:cNvPr id="10" name="内容占位符 2"/>
          <p:cNvSpPr>
            <a:spLocks noGrp="1"/>
          </p:cNvSpPr>
          <p:nvPr>
            <p:ph idx="1"/>
          </p:nvPr>
        </p:nvSpPr>
        <p:spPr>
          <a:xfrm>
            <a:off x="1166177" y="1960247"/>
            <a:ext cx="10098088" cy="3867783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sz="2400" b="1" dirty="0">
                <a:solidFill>
                  <a:srgbClr val="FF0000"/>
                </a:solidFill>
                <a:latin typeface="+mn-ea"/>
              </a:rPr>
              <a:t>6．环境因素</a:t>
            </a:r>
          </a:p>
          <a:p>
            <a:pPr marL="0" indent="0">
              <a:lnSpc>
                <a:spcPct val="150000"/>
              </a:lnSpc>
              <a:buNone/>
            </a:pPr>
            <a:r>
              <a:rPr sz="2000" b="1" dirty="0">
                <a:solidFill>
                  <a:schemeClr val="tx1"/>
                </a:solidFill>
                <a:latin typeface="+mn-ea"/>
              </a:rPr>
              <a:t>    </a:t>
            </a:r>
            <a:r>
              <a:rPr sz="2000" dirty="0">
                <a:solidFill>
                  <a:schemeClr val="tx1"/>
                </a:solidFill>
                <a:latin typeface="+mn-ea"/>
              </a:rPr>
              <a:t>（1）温度和湿度。生长育肥猪采食量和增重速度在</a:t>
            </a:r>
            <a:r>
              <a:rPr sz="2000" dirty="0">
                <a:solidFill>
                  <a:srgbClr val="FF0000"/>
                </a:solidFill>
                <a:latin typeface="+mn-ea"/>
              </a:rPr>
              <a:t>10～20℃</a:t>
            </a:r>
            <a:r>
              <a:rPr sz="2000" dirty="0">
                <a:solidFill>
                  <a:schemeClr val="tx1"/>
                </a:solidFill>
                <a:latin typeface="+mn-ea"/>
              </a:rPr>
              <a:t>之间比较稳定，15～50kg时以20～25℃为宜，50～90kg时以18～20℃或16～18℃为宜，90kg以后以14～16℃为宜。低于10℃时体热散失多，采食量剧增，当高于30℃时，肛温达40℃，呼吸加快，食欲下降，增重速度大减。湿度以65～75%较为理想。潮湿环境不利于猪的生长。 </a:t>
            </a:r>
          </a:p>
          <a:p>
            <a:pPr marL="0" indent="0">
              <a:lnSpc>
                <a:spcPct val="150000"/>
              </a:lnSpc>
              <a:buNone/>
            </a:pPr>
            <a:r>
              <a:rPr sz="2000" dirty="0">
                <a:solidFill>
                  <a:schemeClr val="tx1"/>
                </a:solidFill>
                <a:latin typeface="+mn-ea"/>
              </a:rPr>
              <a:t>    （2）饲养密度。猪舍的温度、湿度、通风、有害气体等局部环境因子会发生不利于猪群的变化。实践证明，15～6</a:t>
            </a:r>
            <a:r>
              <a:rPr lang="en-US" sz="2000" dirty="0">
                <a:solidFill>
                  <a:schemeClr val="tx1"/>
                </a:solidFill>
                <a:latin typeface="+mn-ea"/>
              </a:rPr>
              <a:t>0</a:t>
            </a:r>
            <a:r>
              <a:rPr sz="2000" dirty="0">
                <a:solidFill>
                  <a:schemeClr val="tx1"/>
                </a:solidFill>
                <a:latin typeface="+mn-ea"/>
              </a:rPr>
              <a:t>kg的生长育肥猪需占地0.8～1.0 m</a:t>
            </a:r>
            <a:r>
              <a:rPr sz="2000" baseline="30000" dirty="0">
                <a:solidFill>
                  <a:schemeClr val="tx1"/>
                </a:solidFill>
                <a:uFillTx/>
                <a:latin typeface="+中文正文" charset="0"/>
              </a:rPr>
              <a:t>2</a:t>
            </a:r>
            <a:r>
              <a:rPr sz="2000" dirty="0">
                <a:solidFill>
                  <a:schemeClr val="tx1"/>
                </a:solidFill>
                <a:latin typeface="+mn-ea"/>
              </a:rPr>
              <a:t>，60kg以上的生长育肥猪需占地1.0～1.2 m</a:t>
            </a:r>
            <a:r>
              <a:rPr sz="2000" baseline="30000" dirty="0">
                <a:solidFill>
                  <a:schemeClr val="tx1"/>
                </a:solidFill>
                <a:uFillTx/>
                <a:latin typeface="+中文正文" charset="0"/>
              </a:rPr>
              <a:t>2</a:t>
            </a:r>
            <a:r>
              <a:rPr sz="2000" dirty="0">
                <a:solidFill>
                  <a:schemeClr val="tx1"/>
                </a:solidFill>
                <a:latin typeface="+mn-ea"/>
              </a:rPr>
              <a:t>，每群以10～15头为宜，最多不超过20头</a:t>
            </a:r>
            <a:r>
              <a:rPr lang="zh-CN" altLang="en-US" sz="2000" dirty="0">
                <a:solidFill>
                  <a:schemeClr val="tx1"/>
                </a:solidFill>
                <a:latin typeface="+mn-ea"/>
              </a:rPr>
              <a:t>。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61597699-70f1-4b6a-ab61-0095a58b52bb}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项目一</Template>
  <TotalTime>8</TotalTime>
  <Words>1246</Words>
  <Application>Microsoft Office PowerPoint</Application>
  <PresentationFormat>宽屏</PresentationFormat>
  <Paragraphs>82</Paragraphs>
  <Slides>15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5" baseType="lpstr">
      <vt:lpstr>【苹果】迟暮朝朝醉晚灯</vt:lpstr>
      <vt:lpstr>+中文正文</vt:lpstr>
      <vt:lpstr>等线</vt:lpstr>
      <vt:lpstr>等线 Light</vt:lpstr>
      <vt:lpstr>方正兰亭超细黑简体</vt:lpstr>
      <vt:lpstr>华文行楷</vt:lpstr>
      <vt:lpstr>楷体</vt:lpstr>
      <vt:lpstr>微软雅黑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动物繁殖与改良</dc:title>
  <dc:creator>李 玉丹</dc:creator>
  <cp:lastModifiedBy>FKL</cp:lastModifiedBy>
  <cp:revision>374</cp:revision>
  <dcterms:created xsi:type="dcterms:W3CDTF">2019-09-17T02:06:00Z</dcterms:created>
  <dcterms:modified xsi:type="dcterms:W3CDTF">2021-02-09T08:44:53Z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2052-11.1.0.9208</vt:lpwstr>
  </property>
</Properties>
</file>