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856" r:id="rId2"/>
    <p:sldId id="857" r:id="rId3"/>
    <p:sldId id="858" r:id="rId4"/>
    <p:sldId id="859" r:id="rId5"/>
    <p:sldId id="860" r:id="rId6"/>
    <p:sldId id="861" r:id="rId7"/>
    <p:sldId id="863" r:id="rId8"/>
    <p:sldId id="865" r:id="rId9"/>
    <p:sldId id="862" r:id="rId10"/>
    <p:sldId id="864" r:id="rId11"/>
    <p:sldId id="866" r:id="rId12"/>
    <p:sldId id="867" r:id="rId13"/>
    <p:sldId id="868" r:id="rId14"/>
    <p:sldId id="869" r:id="rId15"/>
    <p:sldId id="262" r:id="rId16"/>
    <p:sldId id="263" r:id="rId17"/>
    <p:sldId id="264" r:id="rId18"/>
    <p:sldId id="870" r:id="rId19"/>
    <p:sldId id="873" r:id="rId20"/>
    <p:sldId id="874" r:id="rId21"/>
    <p:sldId id="875" r:id="rId22"/>
    <p:sldId id="871" r:id="rId2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FC25BFB4-5A96-4216-94D4-8F18A3D2C667}">
          <p14:sldIdLst>
            <p14:sldId id="856"/>
            <p14:sldId id="857"/>
            <p14:sldId id="858"/>
            <p14:sldId id="859"/>
            <p14:sldId id="860"/>
            <p14:sldId id="861"/>
            <p14:sldId id="863"/>
            <p14:sldId id="865"/>
            <p14:sldId id="862"/>
            <p14:sldId id="864"/>
            <p14:sldId id="866"/>
            <p14:sldId id="867"/>
            <p14:sldId id="868"/>
            <p14:sldId id="869"/>
            <p14:sldId id="262"/>
            <p14:sldId id="263"/>
            <p14:sldId id="264"/>
            <p14:sldId id="870"/>
            <p14:sldId id="873"/>
            <p14:sldId id="874"/>
            <p14:sldId id="875"/>
            <p14:sldId id="8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李 玉丹" initials="李"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38" d="100"/>
          <a:sy n="38" d="100"/>
        </p:scale>
        <p:origin x="72" y="7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9CECE-8AB8-4E16-AB54-82B0AEC0EB5C}" type="datetimeFigureOut">
              <a:rPr lang="zh-CN" altLang="en-US" smtClean="0"/>
              <a:t>2021/2/1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E0D64-AB5A-4A28-87CE-E5BEAD012ED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3800394-109B-444A-88AE-4CEFFED04FFA}" type="datetimeFigureOut">
              <a:rPr lang="zh-CN" altLang="en-US" smtClean="0"/>
              <a:t>2021/2/1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4711B37-4316-4BB0-B8CE-E2E085AA07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00394-109B-444A-88AE-4CEFFED04FFA}" type="datetimeFigureOut">
              <a:rPr lang="zh-CN" altLang="en-US" smtClean="0"/>
              <a:t>2021/2/1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711B37-4316-4BB0-B8CE-E2E085AA07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0" name="object 2">
            <a:extLst>
              <a:ext uri="{FF2B5EF4-FFF2-40B4-BE49-F238E27FC236}">
                <a16:creationId xmlns:a16="http://schemas.microsoft.com/office/drawing/2014/main" id="{A13D08C9-40EB-4DAF-85C0-DBDDD37724D8}"/>
              </a:ext>
            </a:extLst>
          </p:cNvPr>
          <p:cNvSpPr txBox="1"/>
          <p:nvPr/>
        </p:nvSpPr>
        <p:spPr>
          <a:xfrm>
            <a:off x="1119947" y="3092960"/>
            <a:ext cx="4438015" cy="1859483"/>
          </a:xfrm>
          <a:prstGeom prst="rect">
            <a:avLst/>
          </a:prstGeom>
        </p:spPr>
        <p:txBody>
          <a:bodyPr vert="horz" wrap="square" lIns="0" tIns="165100" rIns="0" bIns="0" rtlCol="0">
            <a:spAutoFit/>
          </a:bodyPr>
          <a:lstStyle/>
          <a:p>
            <a:pPr marL="355600" indent="-342900">
              <a:lnSpc>
                <a:spcPct val="100000"/>
              </a:lnSpc>
              <a:spcBef>
                <a:spcPts val="1300"/>
              </a:spcBef>
              <a:buFont typeface="Segoe UI Emoji"/>
              <a:buChar char="◆"/>
              <a:tabLst>
                <a:tab pos="356235" algn="l"/>
              </a:tabLst>
            </a:pPr>
            <a:r>
              <a:rPr sz="2000" dirty="0">
                <a:solidFill>
                  <a:srgbClr val="404040"/>
                </a:solidFill>
                <a:latin typeface="+mn-ea"/>
                <a:cs typeface="微软雅黑"/>
              </a:rPr>
              <a:t>宽敞、明亮、安静、清洁</a:t>
            </a:r>
            <a:endParaRPr sz="2000" dirty="0">
              <a:latin typeface="+mn-ea"/>
              <a:cs typeface="微软雅黑"/>
            </a:endParaRPr>
          </a:p>
          <a:p>
            <a:pPr marL="355600" indent="-342900">
              <a:lnSpc>
                <a:spcPct val="100000"/>
              </a:lnSpc>
              <a:spcBef>
                <a:spcPts val="1205"/>
              </a:spcBef>
              <a:buFont typeface="Segoe UI Emoji"/>
              <a:buChar char="◆"/>
              <a:tabLst>
                <a:tab pos="356235" algn="l"/>
              </a:tabLst>
            </a:pPr>
            <a:r>
              <a:rPr sz="2000" dirty="0">
                <a:solidFill>
                  <a:srgbClr val="404040"/>
                </a:solidFill>
                <a:latin typeface="+mn-ea"/>
                <a:cs typeface="微软雅黑"/>
              </a:rPr>
              <a:t>有双层玻璃窗口，与精</a:t>
            </a:r>
            <a:r>
              <a:rPr sz="2000" spc="-15" dirty="0">
                <a:solidFill>
                  <a:srgbClr val="404040"/>
                </a:solidFill>
                <a:latin typeface="+mn-ea"/>
                <a:cs typeface="微软雅黑"/>
              </a:rPr>
              <a:t>液</a:t>
            </a:r>
            <a:r>
              <a:rPr sz="2000" dirty="0">
                <a:solidFill>
                  <a:srgbClr val="404040"/>
                </a:solidFill>
                <a:latin typeface="+mn-ea"/>
                <a:cs typeface="微软雅黑"/>
              </a:rPr>
              <a:t>处理</a:t>
            </a:r>
            <a:r>
              <a:rPr sz="2000" spc="-15" dirty="0">
                <a:solidFill>
                  <a:srgbClr val="404040"/>
                </a:solidFill>
                <a:latin typeface="+mn-ea"/>
                <a:cs typeface="微软雅黑"/>
              </a:rPr>
              <a:t>室</a:t>
            </a:r>
            <a:r>
              <a:rPr sz="2000" dirty="0">
                <a:solidFill>
                  <a:srgbClr val="404040"/>
                </a:solidFill>
                <a:latin typeface="+mn-ea"/>
                <a:cs typeface="微软雅黑"/>
              </a:rPr>
              <a:t>相通</a:t>
            </a:r>
            <a:endParaRPr sz="2000" dirty="0">
              <a:latin typeface="+mn-ea"/>
              <a:cs typeface="微软雅黑"/>
            </a:endParaRPr>
          </a:p>
          <a:p>
            <a:pPr marL="355600" indent="-342900">
              <a:lnSpc>
                <a:spcPct val="100000"/>
              </a:lnSpc>
              <a:spcBef>
                <a:spcPts val="1200"/>
              </a:spcBef>
              <a:buFont typeface="Segoe UI Emoji"/>
              <a:buChar char="◆"/>
              <a:tabLst>
                <a:tab pos="356235" algn="l"/>
              </a:tabLst>
            </a:pPr>
            <a:r>
              <a:rPr sz="2000" dirty="0" err="1">
                <a:solidFill>
                  <a:srgbClr val="404040"/>
                </a:solidFill>
                <a:latin typeface="+mn-ea"/>
                <a:cs typeface="微软雅黑"/>
              </a:rPr>
              <a:t>设置假台畜</a:t>
            </a:r>
            <a:endParaRPr lang="en-US" altLang="zh-CN" sz="2000" dirty="0">
              <a:solidFill>
                <a:srgbClr val="404040"/>
              </a:solidFill>
              <a:latin typeface="+mn-ea"/>
              <a:cs typeface="微软雅黑"/>
            </a:endParaRPr>
          </a:p>
          <a:p>
            <a:pPr marL="355600" indent="-342900">
              <a:spcBef>
                <a:spcPts val="1200"/>
              </a:spcBef>
              <a:buFont typeface="Segoe UI Emoji"/>
              <a:buChar char="◆"/>
              <a:tabLst>
                <a:tab pos="356235" algn="l"/>
              </a:tabLst>
            </a:pPr>
            <a:r>
              <a:rPr lang="zh-CN" altLang="en-US" sz="2000" dirty="0">
                <a:solidFill>
                  <a:srgbClr val="404040"/>
                </a:solidFill>
                <a:latin typeface="+mn-ea"/>
              </a:rPr>
              <a:t>保定台畜用的采精架</a:t>
            </a:r>
            <a:endParaRPr sz="2000" dirty="0">
              <a:solidFill>
                <a:srgbClr val="404040"/>
              </a:solidFill>
              <a:latin typeface="+mn-ea"/>
            </a:endParaRPr>
          </a:p>
        </p:txBody>
      </p:sp>
      <p:sp>
        <p:nvSpPr>
          <p:cNvPr id="15" name="object 3">
            <a:extLst>
              <a:ext uri="{FF2B5EF4-FFF2-40B4-BE49-F238E27FC236}">
                <a16:creationId xmlns:a16="http://schemas.microsoft.com/office/drawing/2014/main" id="{76F72AD8-4AEE-4DC8-B524-3A73733D89A3}"/>
              </a:ext>
            </a:extLst>
          </p:cNvPr>
          <p:cNvSpPr/>
          <p:nvPr/>
        </p:nvSpPr>
        <p:spPr>
          <a:xfrm>
            <a:off x="5698235" y="2657855"/>
            <a:ext cx="5855208" cy="2865120"/>
          </a:xfrm>
          <a:prstGeom prst="rect">
            <a:avLst/>
          </a:prstGeom>
          <a:blipFill>
            <a:blip r:embed="rId2" cstate="print"/>
            <a:stretch>
              <a:fillRect/>
            </a:stretch>
          </a:blipFill>
        </p:spPr>
        <p:txBody>
          <a:bodyPr wrap="square" lIns="0" tIns="0" rIns="0" bIns="0" rtlCol="0"/>
          <a:lstStyle/>
          <a:p>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91160"/>
          </a:xfrm>
          <a:prstGeom prst="rect">
            <a:avLst/>
          </a:prstGeom>
        </p:spPr>
        <p:txBody>
          <a:bodyPr vert="horz" wrap="square" lIns="0" tIns="12700" rIns="0" bIns="0" rtlCol="0">
            <a:spAutoFit/>
          </a:bodyPr>
          <a:lstStyle/>
          <a:p>
            <a:pPr marL="12700">
              <a:lnSpc>
                <a:spcPct val="100000"/>
              </a:lnSpc>
              <a:spcBef>
                <a:spcPts val="100"/>
              </a:spcBef>
            </a:pPr>
            <a:r>
              <a:rPr sz="2400" spc="-10" dirty="0">
                <a:solidFill>
                  <a:srgbClr val="404040"/>
                </a:solidFill>
                <a:latin typeface="Arial"/>
                <a:cs typeface="Arial"/>
              </a:rPr>
              <a:t>1</a:t>
            </a:r>
            <a:r>
              <a:rPr sz="2400" dirty="0">
                <a:solidFill>
                  <a:srgbClr val="404040"/>
                </a:solidFill>
                <a:latin typeface="微软雅黑"/>
                <a:cs typeface="微软雅黑"/>
              </a:rPr>
              <a:t>、采精场地的准备</a:t>
            </a:r>
            <a:endParaRPr sz="2400" dirty="0">
              <a:latin typeface="微软雅黑"/>
              <a:cs typeface="微软雅黑"/>
            </a:endParaRPr>
          </a:p>
        </p:txBody>
      </p:sp>
    </p:spTree>
    <p:extLst>
      <p:ext uri="{BB962C8B-B14F-4D97-AF65-F5344CB8AC3E}">
        <p14:creationId xmlns:p14="http://schemas.microsoft.com/office/powerpoint/2010/main" val="4230475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91160"/>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3</a:t>
            </a:r>
            <a:r>
              <a:rPr lang="zh-CN" altLang="en-US" sz="2400" dirty="0">
                <a:solidFill>
                  <a:srgbClr val="404040"/>
                </a:solidFill>
                <a:latin typeface="微软雅黑"/>
                <a:cs typeface="微软雅黑"/>
              </a:rPr>
              <a:t>、假阴道的准备</a:t>
            </a:r>
            <a:endParaRPr lang="zh-CN" altLang="en-US" sz="2400" dirty="0">
              <a:latin typeface="微软雅黑"/>
              <a:cs typeface="微软雅黑"/>
            </a:endParaRPr>
          </a:p>
        </p:txBody>
      </p:sp>
      <p:sp>
        <p:nvSpPr>
          <p:cNvPr id="10" name="object 2">
            <a:extLst>
              <a:ext uri="{FF2B5EF4-FFF2-40B4-BE49-F238E27FC236}">
                <a16:creationId xmlns:a16="http://schemas.microsoft.com/office/drawing/2014/main" id="{5454722B-6469-4472-9C8C-739E3ECD5400}"/>
              </a:ext>
            </a:extLst>
          </p:cNvPr>
          <p:cNvSpPr/>
          <p:nvPr/>
        </p:nvSpPr>
        <p:spPr>
          <a:xfrm>
            <a:off x="1240155" y="3235134"/>
            <a:ext cx="10113645" cy="2757170"/>
          </a:xfrm>
          <a:custGeom>
            <a:avLst/>
            <a:gdLst/>
            <a:ahLst/>
            <a:cxnLst/>
            <a:rect l="l" t="t" r="r" b="b"/>
            <a:pathLst>
              <a:path w="10113645" h="2757170">
                <a:moveTo>
                  <a:pt x="0" y="459486"/>
                </a:moveTo>
                <a:lnTo>
                  <a:pt x="2372" y="412509"/>
                </a:lnTo>
                <a:lnTo>
                  <a:pt x="9335" y="366889"/>
                </a:lnTo>
                <a:lnTo>
                  <a:pt x="20658" y="322856"/>
                </a:lnTo>
                <a:lnTo>
                  <a:pt x="36109" y="280642"/>
                </a:lnTo>
                <a:lnTo>
                  <a:pt x="55459" y="240477"/>
                </a:lnTo>
                <a:lnTo>
                  <a:pt x="78475" y="202592"/>
                </a:lnTo>
                <a:lnTo>
                  <a:pt x="104926" y="167219"/>
                </a:lnTo>
                <a:lnTo>
                  <a:pt x="134583" y="134588"/>
                </a:lnTo>
                <a:lnTo>
                  <a:pt x="167213" y="104931"/>
                </a:lnTo>
                <a:lnTo>
                  <a:pt x="202586" y="78478"/>
                </a:lnTo>
                <a:lnTo>
                  <a:pt x="240471" y="55461"/>
                </a:lnTo>
                <a:lnTo>
                  <a:pt x="280636" y="36111"/>
                </a:lnTo>
                <a:lnTo>
                  <a:pt x="322852" y="20659"/>
                </a:lnTo>
                <a:lnTo>
                  <a:pt x="366885" y="9335"/>
                </a:lnTo>
                <a:lnTo>
                  <a:pt x="412507" y="2372"/>
                </a:lnTo>
                <a:lnTo>
                  <a:pt x="459485" y="0"/>
                </a:lnTo>
                <a:lnTo>
                  <a:pt x="9653778" y="0"/>
                </a:lnTo>
                <a:lnTo>
                  <a:pt x="9700754" y="2372"/>
                </a:lnTo>
                <a:lnTo>
                  <a:pt x="9746374" y="9335"/>
                </a:lnTo>
                <a:lnTo>
                  <a:pt x="9790407" y="20659"/>
                </a:lnTo>
                <a:lnTo>
                  <a:pt x="9832621" y="36111"/>
                </a:lnTo>
                <a:lnTo>
                  <a:pt x="9872786" y="55461"/>
                </a:lnTo>
                <a:lnTo>
                  <a:pt x="9910671" y="78478"/>
                </a:lnTo>
                <a:lnTo>
                  <a:pt x="9946044" y="104931"/>
                </a:lnTo>
                <a:lnTo>
                  <a:pt x="9978675" y="134588"/>
                </a:lnTo>
                <a:lnTo>
                  <a:pt x="10008332" y="167219"/>
                </a:lnTo>
                <a:lnTo>
                  <a:pt x="10034785" y="202592"/>
                </a:lnTo>
                <a:lnTo>
                  <a:pt x="10057802" y="240477"/>
                </a:lnTo>
                <a:lnTo>
                  <a:pt x="10077152" y="280642"/>
                </a:lnTo>
                <a:lnTo>
                  <a:pt x="10092604" y="322856"/>
                </a:lnTo>
                <a:lnTo>
                  <a:pt x="10103928" y="366889"/>
                </a:lnTo>
                <a:lnTo>
                  <a:pt x="10110891" y="412509"/>
                </a:lnTo>
                <a:lnTo>
                  <a:pt x="10113264" y="459486"/>
                </a:lnTo>
                <a:lnTo>
                  <a:pt x="10113264" y="2297430"/>
                </a:lnTo>
                <a:lnTo>
                  <a:pt x="10110891" y="2344406"/>
                </a:lnTo>
                <a:lnTo>
                  <a:pt x="10103928" y="2390026"/>
                </a:lnTo>
                <a:lnTo>
                  <a:pt x="10092604" y="2434059"/>
                </a:lnTo>
                <a:lnTo>
                  <a:pt x="10077152" y="2476273"/>
                </a:lnTo>
                <a:lnTo>
                  <a:pt x="10057802" y="2516438"/>
                </a:lnTo>
                <a:lnTo>
                  <a:pt x="10034785" y="2554323"/>
                </a:lnTo>
                <a:lnTo>
                  <a:pt x="10008332" y="2589696"/>
                </a:lnTo>
                <a:lnTo>
                  <a:pt x="9978675" y="2622327"/>
                </a:lnTo>
                <a:lnTo>
                  <a:pt x="9946044" y="2651984"/>
                </a:lnTo>
                <a:lnTo>
                  <a:pt x="9910671" y="2678437"/>
                </a:lnTo>
                <a:lnTo>
                  <a:pt x="9872786" y="2701454"/>
                </a:lnTo>
                <a:lnTo>
                  <a:pt x="9832621" y="2720804"/>
                </a:lnTo>
                <a:lnTo>
                  <a:pt x="9790407" y="2736256"/>
                </a:lnTo>
                <a:lnTo>
                  <a:pt x="9746374" y="2747580"/>
                </a:lnTo>
                <a:lnTo>
                  <a:pt x="9700754" y="2754543"/>
                </a:lnTo>
                <a:lnTo>
                  <a:pt x="9653778" y="2756916"/>
                </a:lnTo>
                <a:lnTo>
                  <a:pt x="459485" y="2756916"/>
                </a:lnTo>
                <a:lnTo>
                  <a:pt x="412507" y="2754543"/>
                </a:lnTo>
                <a:lnTo>
                  <a:pt x="366885" y="2747580"/>
                </a:lnTo>
                <a:lnTo>
                  <a:pt x="322852" y="2736256"/>
                </a:lnTo>
                <a:lnTo>
                  <a:pt x="280636" y="2720804"/>
                </a:lnTo>
                <a:lnTo>
                  <a:pt x="240471" y="2701454"/>
                </a:lnTo>
                <a:lnTo>
                  <a:pt x="202586" y="2678437"/>
                </a:lnTo>
                <a:lnTo>
                  <a:pt x="167213" y="2651984"/>
                </a:lnTo>
                <a:lnTo>
                  <a:pt x="134583" y="2622327"/>
                </a:lnTo>
                <a:lnTo>
                  <a:pt x="104926" y="2589696"/>
                </a:lnTo>
                <a:lnTo>
                  <a:pt x="78475" y="2554323"/>
                </a:lnTo>
                <a:lnTo>
                  <a:pt x="55459" y="2516438"/>
                </a:lnTo>
                <a:lnTo>
                  <a:pt x="36109" y="2476273"/>
                </a:lnTo>
                <a:lnTo>
                  <a:pt x="20658" y="2434059"/>
                </a:lnTo>
                <a:lnTo>
                  <a:pt x="9335" y="2390026"/>
                </a:lnTo>
                <a:lnTo>
                  <a:pt x="2372" y="2344406"/>
                </a:lnTo>
                <a:lnTo>
                  <a:pt x="0" y="2297430"/>
                </a:lnTo>
                <a:lnTo>
                  <a:pt x="0" y="459486"/>
                </a:lnTo>
                <a:close/>
              </a:path>
            </a:pathLst>
          </a:custGeom>
          <a:ln w="38099">
            <a:solidFill>
              <a:srgbClr val="6FAC46"/>
            </a:solidFill>
            <a:prstDash val="lgDash"/>
          </a:ln>
        </p:spPr>
        <p:txBody>
          <a:bodyPr wrap="square" lIns="0" tIns="0" rIns="0" bIns="0" rtlCol="0"/>
          <a:lstStyle/>
          <a:p>
            <a:endParaRPr/>
          </a:p>
        </p:txBody>
      </p:sp>
      <p:sp>
        <p:nvSpPr>
          <p:cNvPr id="12" name="object 3">
            <a:extLst>
              <a:ext uri="{FF2B5EF4-FFF2-40B4-BE49-F238E27FC236}">
                <a16:creationId xmlns:a16="http://schemas.microsoft.com/office/drawing/2014/main" id="{9BA12DA1-892C-4FEA-A5D0-9328BCE93BF4}"/>
              </a:ext>
            </a:extLst>
          </p:cNvPr>
          <p:cNvSpPr txBox="1"/>
          <p:nvPr/>
        </p:nvSpPr>
        <p:spPr>
          <a:xfrm>
            <a:off x="1804288" y="3484435"/>
            <a:ext cx="9207500" cy="2220595"/>
          </a:xfrm>
          <a:prstGeom prst="rect">
            <a:avLst/>
          </a:prstGeom>
        </p:spPr>
        <p:txBody>
          <a:bodyPr vert="horz" wrap="square" lIns="0" tIns="12700" rIns="0" bIns="0" rtlCol="0">
            <a:spAutoFit/>
          </a:bodyPr>
          <a:lstStyle/>
          <a:p>
            <a:pPr marL="355600" marR="5080" indent="-342900" algn="just">
              <a:lnSpc>
                <a:spcPct val="150000"/>
              </a:lnSpc>
              <a:spcBef>
                <a:spcPts val="100"/>
              </a:spcBef>
              <a:buSzPct val="118750"/>
              <a:buFont typeface="Arial"/>
              <a:buChar char="•"/>
              <a:tabLst>
                <a:tab pos="355600" algn="l"/>
              </a:tabLst>
            </a:pPr>
            <a:r>
              <a:rPr sz="2400" dirty="0">
                <a:latin typeface="微软雅黑"/>
                <a:cs typeface="微软雅黑"/>
              </a:rPr>
              <a:t>准备好洗净消毒过的牛假阴道部件，将内胎放入外壳内，两端翻卷 于外壳上，并用胶圈固定，由注水孔注入温水，安装橡胶漏斗、集 精杯，套上保温套，在假阴道的一端均匀地涂抹润滑剂，然后保存 备用。</a:t>
            </a:r>
            <a:endParaRPr sz="2400">
              <a:latin typeface="微软雅黑"/>
              <a:cs typeface="微软雅黑"/>
            </a:endParaRPr>
          </a:p>
        </p:txBody>
      </p:sp>
      <p:sp>
        <p:nvSpPr>
          <p:cNvPr id="14" name="object 4">
            <a:extLst>
              <a:ext uri="{FF2B5EF4-FFF2-40B4-BE49-F238E27FC236}">
                <a16:creationId xmlns:a16="http://schemas.microsoft.com/office/drawing/2014/main" id="{750F46C5-8332-4049-9627-9F7EFDFB9A92}"/>
              </a:ext>
            </a:extLst>
          </p:cNvPr>
          <p:cNvSpPr txBox="1"/>
          <p:nvPr/>
        </p:nvSpPr>
        <p:spPr>
          <a:xfrm>
            <a:off x="1385607" y="2629663"/>
            <a:ext cx="2478652" cy="382156"/>
          </a:xfrm>
          <a:prstGeom prst="rect">
            <a:avLst/>
          </a:prstGeom>
        </p:spPr>
        <p:txBody>
          <a:bodyPr vert="horz" wrap="square" lIns="0" tIns="12700" rIns="0" bIns="0" rtlCol="0">
            <a:spAutoFit/>
          </a:bodyPr>
          <a:lstStyle/>
          <a:p>
            <a:pPr marL="12700">
              <a:lnSpc>
                <a:spcPct val="100000"/>
              </a:lnSpc>
              <a:spcBef>
                <a:spcPts val="100"/>
              </a:spcBef>
            </a:pPr>
            <a:r>
              <a:rPr lang="zh-CN" altLang="en-US" sz="2400" b="1" dirty="0">
                <a:solidFill>
                  <a:srgbClr val="6FAC46"/>
                </a:solidFill>
                <a:latin typeface="微软雅黑"/>
                <a:cs typeface="微软雅黑"/>
              </a:rPr>
              <a:t>牛</a:t>
            </a:r>
            <a:r>
              <a:rPr sz="2400" b="1" dirty="0" err="1">
                <a:solidFill>
                  <a:srgbClr val="6FAC46"/>
                </a:solidFill>
                <a:latin typeface="微软雅黑"/>
                <a:cs typeface="微软雅黑"/>
              </a:rPr>
              <a:t>假阴道的安装</a:t>
            </a:r>
            <a:endParaRPr sz="2400" dirty="0">
              <a:latin typeface="微软雅黑"/>
              <a:cs typeface="微软雅黑"/>
            </a:endParaRPr>
          </a:p>
        </p:txBody>
      </p:sp>
    </p:spTree>
    <p:extLst>
      <p:ext uri="{BB962C8B-B14F-4D97-AF65-F5344CB8AC3E}">
        <p14:creationId xmlns:p14="http://schemas.microsoft.com/office/powerpoint/2010/main" val="1881694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r>
              <a:rPr lang="en-US" altLang="zh-CN" sz="2400" dirty="0">
                <a:solidFill>
                  <a:srgbClr val="404040"/>
                </a:solidFill>
                <a:latin typeface="微软雅黑"/>
                <a:cs typeface="微软雅黑"/>
              </a:rPr>
              <a:t>-</a:t>
            </a:r>
            <a:r>
              <a:rPr lang="zh-CN" altLang="en-US" sz="2400" dirty="0">
                <a:solidFill>
                  <a:srgbClr val="404040"/>
                </a:solidFill>
                <a:latin typeface="微软雅黑"/>
                <a:cs typeface="微软雅黑"/>
              </a:rPr>
              <a:t>猪</a:t>
            </a:r>
            <a:endParaRPr lang="zh-CN" altLang="en-US" sz="2400" dirty="0">
              <a:latin typeface="微软雅黑"/>
              <a:cs typeface="微软雅黑"/>
            </a:endParaRPr>
          </a:p>
        </p:txBody>
      </p:sp>
      <p:sp>
        <p:nvSpPr>
          <p:cNvPr id="17" name="object 2">
            <a:extLst>
              <a:ext uri="{FF2B5EF4-FFF2-40B4-BE49-F238E27FC236}">
                <a16:creationId xmlns:a16="http://schemas.microsoft.com/office/drawing/2014/main" id="{EF74A55F-3E7A-4E2D-9FD2-043C96889139}"/>
              </a:ext>
            </a:extLst>
          </p:cNvPr>
          <p:cNvSpPr txBox="1"/>
          <p:nvPr/>
        </p:nvSpPr>
        <p:spPr>
          <a:xfrm>
            <a:off x="1308802" y="2527149"/>
            <a:ext cx="5707380" cy="1854835"/>
          </a:xfrm>
          <a:prstGeom prst="rect">
            <a:avLst/>
          </a:prstGeom>
        </p:spPr>
        <p:txBody>
          <a:bodyPr vert="horz" wrap="square" lIns="0" tIns="165100" rIns="0" bIns="0" rtlCol="0">
            <a:spAutoFit/>
          </a:bodyPr>
          <a:lstStyle/>
          <a:p>
            <a:pPr marL="355600" indent="-342900">
              <a:lnSpc>
                <a:spcPct val="100000"/>
              </a:lnSpc>
              <a:spcBef>
                <a:spcPts val="1300"/>
              </a:spcBef>
              <a:buFont typeface="Arial"/>
              <a:buChar char="•"/>
              <a:tabLst>
                <a:tab pos="354965" algn="l"/>
                <a:tab pos="356235" algn="l"/>
              </a:tabLst>
            </a:pPr>
            <a:r>
              <a:rPr sz="2000" dirty="0">
                <a:solidFill>
                  <a:srgbClr val="404040"/>
                </a:solidFill>
                <a:latin typeface="微软雅黑"/>
                <a:cs typeface="微软雅黑"/>
              </a:rPr>
              <a:t>睾丸发育良好、对称，</a:t>
            </a:r>
            <a:r>
              <a:rPr sz="2000" spc="-15" dirty="0">
                <a:solidFill>
                  <a:srgbClr val="404040"/>
                </a:solidFill>
                <a:latin typeface="微软雅黑"/>
                <a:cs typeface="微软雅黑"/>
              </a:rPr>
              <a:t>轮</a:t>
            </a:r>
            <a:r>
              <a:rPr sz="2000" dirty="0">
                <a:solidFill>
                  <a:srgbClr val="404040"/>
                </a:solidFill>
                <a:latin typeface="微软雅黑"/>
                <a:cs typeface="微软雅黑"/>
              </a:rPr>
              <a:t>廓清</a:t>
            </a:r>
            <a:r>
              <a:rPr sz="2000" spc="-15" dirty="0">
                <a:solidFill>
                  <a:srgbClr val="404040"/>
                </a:solidFill>
                <a:latin typeface="微软雅黑"/>
                <a:cs typeface="微软雅黑"/>
              </a:rPr>
              <a:t>晰</a:t>
            </a:r>
            <a:r>
              <a:rPr sz="2000" dirty="0">
                <a:solidFill>
                  <a:srgbClr val="404040"/>
                </a:solidFill>
                <a:latin typeface="微软雅黑"/>
                <a:cs typeface="微软雅黑"/>
              </a:rPr>
              <a:t>，无</a:t>
            </a:r>
            <a:r>
              <a:rPr sz="2000" spc="-15" dirty="0">
                <a:solidFill>
                  <a:srgbClr val="404040"/>
                </a:solidFill>
                <a:latin typeface="微软雅黑"/>
                <a:cs typeface="微软雅黑"/>
              </a:rPr>
              <a:t>单</a:t>
            </a:r>
            <a:r>
              <a:rPr sz="2000" dirty="0">
                <a:solidFill>
                  <a:srgbClr val="404040"/>
                </a:solidFill>
                <a:latin typeface="微软雅黑"/>
                <a:cs typeface="微软雅黑"/>
              </a:rPr>
              <a:t>睾或</a:t>
            </a:r>
            <a:r>
              <a:rPr sz="2000" spc="-15" dirty="0">
                <a:solidFill>
                  <a:srgbClr val="404040"/>
                </a:solidFill>
                <a:latin typeface="微软雅黑"/>
                <a:cs typeface="微软雅黑"/>
              </a:rPr>
              <a:t>隐</a:t>
            </a:r>
            <a:r>
              <a:rPr sz="2000" dirty="0">
                <a:solidFill>
                  <a:srgbClr val="404040"/>
                </a:solidFill>
                <a:latin typeface="微软雅黑"/>
                <a:cs typeface="微软雅黑"/>
              </a:rPr>
              <a:t>睾</a:t>
            </a:r>
            <a:endParaRPr sz="2000" dirty="0">
              <a:latin typeface="微软雅黑"/>
              <a:cs typeface="微软雅黑"/>
            </a:endParaRPr>
          </a:p>
          <a:p>
            <a:pPr marL="355600" indent="-342900">
              <a:lnSpc>
                <a:spcPct val="100000"/>
              </a:lnSpc>
              <a:spcBef>
                <a:spcPts val="1200"/>
              </a:spcBef>
              <a:buFont typeface="Arial"/>
              <a:buChar char="•"/>
              <a:tabLst>
                <a:tab pos="354965" algn="l"/>
                <a:tab pos="356235" algn="l"/>
              </a:tabLst>
            </a:pPr>
            <a:r>
              <a:rPr sz="2000" dirty="0">
                <a:solidFill>
                  <a:srgbClr val="404040"/>
                </a:solidFill>
                <a:latin typeface="微软雅黑"/>
                <a:cs typeface="微软雅黑"/>
              </a:rPr>
              <a:t>性欲欲旺盛，性行为正</a:t>
            </a:r>
            <a:r>
              <a:rPr sz="2000" spc="-15" dirty="0">
                <a:solidFill>
                  <a:srgbClr val="404040"/>
                </a:solidFill>
                <a:latin typeface="微软雅黑"/>
                <a:cs typeface="微软雅黑"/>
              </a:rPr>
              <a:t>常</a:t>
            </a:r>
            <a:r>
              <a:rPr sz="2000" dirty="0">
                <a:solidFill>
                  <a:srgbClr val="404040"/>
                </a:solidFill>
                <a:latin typeface="微软雅黑"/>
                <a:cs typeface="微软雅黑"/>
              </a:rPr>
              <a:t>；</a:t>
            </a:r>
            <a:endParaRPr sz="2000" dirty="0">
              <a:latin typeface="微软雅黑"/>
              <a:cs typeface="微软雅黑"/>
            </a:endParaRPr>
          </a:p>
          <a:p>
            <a:pPr marL="355600" indent="-342900">
              <a:lnSpc>
                <a:spcPct val="100000"/>
              </a:lnSpc>
              <a:spcBef>
                <a:spcPts val="1200"/>
              </a:spcBef>
              <a:buFont typeface="Arial"/>
              <a:buChar char="•"/>
              <a:tabLst>
                <a:tab pos="354965" algn="l"/>
                <a:tab pos="356235" algn="l"/>
              </a:tabLst>
            </a:pPr>
            <a:r>
              <a:rPr sz="2000" dirty="0">
                <a:solidFill>
                  <a:srgbClr val="404040"/>
                </a:solidFill>
                <a:latin typeface="微软雅黑"/>
                <a:cs typeface="微软雅黑"/>
              </a:rPr>
              <a:t>精液品质良好；</a:t>
            </a:r>
            <a:endParaRPr sz="2000" dirty="0">
              <a:latin typeface="微软雅黑"/>
              <a:cs typeface="微软雅黑"/>
            </a:endParaRPr>
          </a:p>
          <a:p>
            <a:pPr marL="355600" indent="-342900">
              <a:lnSpc>
                <a:spcPct val="100000"/>
              </a:lnSpc>
              <a:spcBef>
                <a:spcPts val="1200"/>
              </a:spcBef>
              <a:buFont typeface="Arial"/>
              <a:buChar char="•"/>
              <a:tabLst>
                <a:tab pos="354965" algn="l"/>
                <a:tab pos="356235" algn="l"/>
              </a:tabLst>
            </a:pPr>
            <a:r>
              <a:rPr sz="2000" dirty="0">
                <a:solidFill>
                  <a:srgbClr val="404040"/>
                </a:solidFill>
                <a:latin typeface="微软雅黑"/>
                <a:cs typeface="微软雅黑"/>
              </a:rPr>
              <a:t>体躯健壮灵活，膘情中</a:t>
            </a:r>
            <a:r>
              <a:rPr sz="2000" spc="-15" dirty="0">
                <a:solidFill>
                  <a:srgbClr val="404040"/>
                </a:solidFill>
                <a:latin typeface="微软雅黑"/>
                <a:cs typeface="微软雅黑"/>
              </a:rPr>
              <a:t>等</a:t>
            </a:r>
            <a:r>
              <a:rPr sz="2000" dirty="0">
                <a:solidFill>
                  <a:srgbClr val="404040"/>
                </a:solidFill>
                <a:latin typeface="微软雅黑"/>
                <a:cs typeface="微软雅黑"/>
              </a:rPr>
              <a:t>，四</a:t>
            </a:r>
            <a:r>
              <a:rPr sz="2000" spc="-15" dirty="0">
                <a:solidFill>
                  <a:srgbClr val="404040"/>
                </a:solidFill>
                <a:latin typeface="微软雅黑"/>
                <a:cs typeface="微软雅黑"/>
              </a:rPr>
              <a:t>肢</a:t>
            </a:r>
            <a:r>
              <a:rPr sz="2000" dirty="0">
                <a:solidFill>
                  <a:srgbClr val="404040"/>
                </a:solidFill>
                <a:latin typeface="微软雅黑"/>
                <a:cs typeface="微软雅黑"/>
              </a:rPr>
              <a:t>粗壮</a:t>
            </a:r>
            <a:r>
              <a:rPr sz="2000" spc="-15" dirty="0">
                <a:solidFill>
                  <a:srgbClr val="404040"/>
                </a:solidFill>
                <a:latin typeface="微软雅黑"/>
                <a:cs typeface="微软雅黑"/>
              </a:rPr>
              <a:t>有</a:t>
            </a:r>
            <a:r>
              <a:rPr sz="2000" spc="5" dirty="0">
                <a:solidFill>
                  <a:srgbClr val="404040"/>
                </a:solidFill>
                <a:latin typeface="微软雅黑"/>
                <a:cs typeface="微软雅黑"/>
              </a:rPr>
              <a:t>力</a:t>
            </a:r>
            <a:r>
              <a:rPr sz="2000" dirty="0">
                <a:solidFill>
                  <a:srgbClr val="404040"/>
                </a:solidFill>
                <a:latin typeface="微软雅黑"/>
                <a:cs typeface="微软雅黑"/>
              </a:rPr>
              <a:t>。</a:t>
            </a:r>
            <a:endParaRPr sz="2000" dirty="0">
              <a:latin typeface="微软雅黑"/>
              <a:cs typeface="微软雅黑"/>
            </a:endParaRPr>
          </a:p>
        </p:txBody>
      </p:sp>
      <p:sp>
        <p:nvSpPr>
          <p:cNvPr id="18" name="object 3">
            <a:extLst>
              <a:ext uri="{FF2B5EF4-FFF2-40B4-BE49-F238E27FC236}">
                <a16:creationId xmlns:a16="http://schemas.microsoft.com/office/drawing/2014/main" id="{A476203E-0083-48B0-AA95-002952DC6079}"/>
              </a:ext>
            </a:extLst>
          </p:cNvPr>
          <p:cNvSpPr/>
          <p:nvPr/>
        </p:nvSpPr>
        <p:spPr>
          <a:xfrm>
            <a:off x="7485682" y="3921070"/>
            <a:ext cx="4163384" cy="2394685"/>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3263423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sp>
        <p:nvSpPr>
          <p:cNvPr id="17" name="object 2">
            <a:extLst>
              <a:ext uri="{FF2B5EF4-FFF2-40B4-BE49-F238E27FC236}">
                <a16:creationId xmlns:a16="http://schemas.microsoft.com/office/drawing/2014/main" id="{EF74A55F-3E7A-4E2D-9FD2-043C96889139}"/>
              </a:ext>
            </a:extLst>
          </p:cNvPr>
          <p:cNvSpPr txBox="1"/>
          <p:nvPr/>
        </p:nvSpPr>
        <p:spPr>
          <a:xfrm>
            <a:off x="1308802" y="2527149"/>
            <a:ext cx="5707380" cy="474489"/>
          </a:xfrm>
          <a:prstGeom prst="rect">
            <a:avLst/>
          </a:prstGeom>
        </p:spPr>
        <p:txBody>
          <a:bodyPr vert="horz" wrap="square" lIns="0" tIns="165100" rIns="0" bIns="0" rtlCol="0">
            <a:spAutoFit/>
          </a:bodyPr>
          <a:lstStyle/>
          <a:p>
            <a:pPr marL="12700">
              <a:lnSpc>
                <a:spcPct val="100000"/>
              </a:lnSpc>
              <a:spcBef>
                <a:spcPts val="1300"/>
              </a:spcBef>
              <a:tabLst>
                <a:tab pos="354965" algn="l"/>
                <a:tab pos="356235" algn="l"/>
              </a:tabLst>
            </a:pPr>
            <a:r>
              <a:rPr lang="zh-CN" altLang="en-US" sz="2000" b="1" dirty="0">
                <a:latin typeface="微软雅黑"/>
                <a:cs typeface="微软雅黑"/>
              </a:rPr>
              <a:t>种公牛的选择：</a:t>
            </a:r>
            <a:endParaRPr sz="2000" b="1" dirty="0">
              <a:latin typeface="微软雅黑"/>
              <a:cs typeface="微软雅黑"/>
            </a:endParaRPr>
          </a:p>
        </p:txBody>
      </p:sp>
      <p:sp>
        <p:nvSpPr>
          <p:cNvPr id="8" name="object 2">
            <a:extLst>
              <a:ext uri="{FF2B5EF4-FFF2-40B4-BE49-F238E27FC236}">
                <a16:creationId xmlns:a16="http://schemas.microsoft.com/office/drawing/2014/main" id="{D2654013-CCEE-45A2-80AE-931D88091AAC}"/>
              </a:ext>
            </a:extLst>
          </p:cNvPr>
          <p:cNvSpPr txBox="1"/>
          <p:nvPr/>
        </p:nvSpPr>
        <p:spPr>
          <a:xfrm>
            <a:off x="1362377" y="4457565"/>
            <a:ext cx="6123305" cy="939800"/>
          </a:xfrm>
          <a:prstGeom prst="rect">
            <a:avLst/>
          </a:prstGeom>
        </p:spPr>
        <p:txBody>
          <a:bodyPr vert="horz" wrap="square" lIns="0" tIns="12700" rIns="0" bIns="0" rtlCol="0">
            <a:spAutoFit/>
          </a:bodyPr>
          <a:lstStyle/>
          <a:p>
            <a:pPr marL="12700" marR="5080">
              <a:lnSpc>
                <a:spcPct val="150000"/>
              </a:lnSpc>
              <a:spcBef>
                <a:spcPts val="100"/>
              </a:spcBef>
            </a:pPr>
            <a:r>
              <a:rPr sz="2000" dirty="0">
                <a:solidFill>
                  <a:srgbClr val="404040"/>
                </a:solidFill>
                <a:latin typeface="微软雅黑"/>
                <a:cs typeface="微软雅黑"/>
              </a:rPr>
              <a:t>系谱指</a:t>
            </a:r>
            <a:r>
              <a:rPr sz="2000" spc="-15" dirty="0">
                <a:solidFill>
                  <a:srgbClr val="404040"/>
                </a:solidFill>
                <a:latin typeface="微软雅黑"/>
                <a:cs typeface="微软雅黑"/>
              </a:rPr>
              <a:t>数</a:t>
            </a:r>
            <a:r>
              <a:rPr sz="2000" dirty="0">
                <a:solidFill>
                  <a:srgbClr val="404040"/>
                </a:solidFill>
                <a:latin typeface="微软雅黑"/>
                <a:cs typeface="微软雅黑"/>
              </a:rPr>
              <a:t>结</a:t>
            </a:r>
            <a:r>
              <a:rPr sz="2000" spc="-15" dirty="0">
                <a:solidFill>
                  <a:srgbClr val="404040"/>
                </a:solidFill>
                <a:latin typeface="微软雅黑"/>
                <a:cs typeface="微软雅黑"/>
              </a:rPr>
              <a:t>合</a:t>
            </a:r>
            <a:r>
              <a:rPr sz="2000" dirty="0">
                <a:solidFill>
                  <a:srgbClr val="404040"/>
                </a:solidFill>
                <a:latin typeface="微软雅黑"/>
                <a:cs typeface="微软雅黑"/>
              </a:rPr>
              <a:t>公犊发</a:t>
            </a:r>
            <a:r>
              <a:rPr sz="2000" spc="-15" dirty="0">
                <a:solidFill>
                  <a:srgbClr val="404040"/>
                </a:solidFill>
                <a:latin typeface="微软雅黑"/>
                <a:cs typeface="微软雅黑"/>
              </a:rPr>
              <a:t>育</a:t>
            </a:r>
            <a:r>
              <a:rPr sz="2000" dirty="0">
                <a:solidFill>
                  <a:srgbClr val="404040"/>
                </a:solidFill>
                <a:latin typeface="微软雅黑"/>
                <a:cs typeface="微软雅黑"/>
              </a:rPr>
              <a:t>情</a:t>
            </a:r>
            <a:r>
              <a:rPr sz="2000" spc="-15" dirty="0">
                <a:solidFill>
                  <a:srgbClr val="404040"/>
                </a:solidFill>
                <a:latin typeface="微软雅黑"/>
                <a:cs typeface="微软雅黑"/>
              </a:rPr>
              <a:t>况</a:t>
            </a:r>
            <a:r>
              <a:rPr sz="2000" dirty="0">
                <a:solidFill>
                  <a:srgbClr val="404040"/>
                </a:solidFill>
                <a:latin typeface="微软雅黑"/>
                <a:cs typeface="微软雅黑"/>
              </a:rPr>
              <a:t>进行选</a:t>
            </a:r>
            <a:r>
              <a:rPr sz="2000" spc="-15" dirty="0">
                <a:solidFill>
                  <a:srgbClr val="404040"/>
                </a:solidFill>
                <a:latin typeface="微软雅黑"/>
                <a:cs typeface="微软雅黑"/>
              </a:rPr>
              <a:t>择</a:t>
            </a:r>
            <a:r>
              <a:rPr sz="2000" dirty="0">
                <a:solidFill>
                  <a:srgbClr val="404040"/>
                </a:solidFill>
                <a:latin typeface="微软雅黑"/>
                <a:cs typeface="微软雅黑"/>
              </a:rPr>
              <a:t>，</a:t>
            </a:r>
            <a:r>
              <a:rPr sz="2000" spc="-15" dirty="0">
                <a:solidFill>
                  <a:srgbClr val="404040"/>
                </a:solidFill>
                <a:latin typeface="微软雅黑"/>
                <a:cs typeface="微软雅黑"/>
              </a:rPr>
              <a:t>根</a:t>
            </a:r>
            <a:r>
              <a:rPr sz="2000" dirty="0">
                <a:solidFill>
                  <a:srgbClr val="404040"/>
                </a:solidFill>
                <a:latin typeface="微软雅黑"/>
                <a:cs typeface="微软雅黑"/>
              </a:rPr>
              <a:t>据祖代</a:t>
            </a:r>
            <a:r>
              <a:rPr sz="2000" spc="-15" dirty="0">
                <a:solidFill>
                  <a:srgbClr val="404040"/>
                </a:solidFill>
                <a:latin typeface="微软雅黑"/>
                <a:cs typeface="微软雅黑"/>
              </a:rPr>
              <a:t>资</a:t>
            </a:r>
            <a:r>
              <a:rPr sz="2000" dirty="0">
                <a:solidFill>
                  <a:srgbClr val="404040"/>
                </a:solidFill>
                <a:latin typeface="微软雅黑"/>
                <a:cs typeface="微软雅黑"/>
              </a:rPr>
              <a:t>料，  预测犊牛的生产性能。</a:t>
            </a:r>
            <a:endParaRPr sz="2000" dirty="0">
              <a:latin typeface="微软雅黑"/>
              <a:cs typeface="微软雅黑"/>
            </a:endParaRPr>
          </a:p>
        </p:txBody>
      </p:sp>
      <p:sp>
        <p:nvSpPr>
          <p:cNvPr id="10" name="object 4">
            <a:extLst>
              <a:ext uri="{FF2B5EF4-FFF2-40B4-BE49-F238E27FC236}">
                <a16:creationId xmlns:a16="http://schemas.microsoft.com/office/drawing/2014/main" id="{7D3858E8-B8E6-4075-88DD-FCB79C9ACD61}"/>
              </a:ext>
            </a:extLst>
          </p:cNvPr>
          <p:cNvSpPr/>
          <p:nvPr/>
        </p:nvSpPr>
        <p:spPr>
          <a:xfrm>
            <a:off x="1283333" y="3424192"/>
            <a:ext cx="1594485" cy="737870"/>
          </a:xfrm>
          <a:custGeom>
            <a:avLst/>
            <a:gdLst/>
            <a:ahLst/>
            <a:cxnLst/>
            <a:rect l="l" t="t" r="r" b="b"/>
            <a:pathLst>
              <a:path w="1594485" h="737869">
                <a:moveTo>
                  <a:pt x="1471167" y="0"/>
                </a:moveTo>
                <a:lnTo>
                  <a:pt x="122935" y="0"/>
                </a:lnTo>
                <a:lnTo>
                  <a:pt x="75084" y="9653"/>
                </a:lnTo>
                <a:lnTo>
                  <a:pt x="36007" y="35988"/>
                </a:lnTo>
                <a:lnTo>
                  <a:pt x="9661" y="75062"/>
                </a:lnTo>
                <a:lnTo>
                  <a:pt x="0" y="122936"/>
                </a:lnTo>
                <a:lnTo>
                  <a:pt x="0" y="614680"/>
                </a:lnTo>
                <a:lnTo>
                  <a:pt x="9661" y="662553"/>
                </a:lnTo>
                <a:lnTo>
                  <a:pt x="36007" y="701627"/>
                </a:lnTo>
                <a:lnTo>
                  <a:pt x="75084" y="727962"/>
                </a:lnTo>
                <a:lnTo>
                  <a:pt x="122935" y="737615"/>
                </a:lnTo>
                <a:lnTo>
                  <a:pt x="1471167" y="737615"/>
                </a:lnTo>
                <a:lnTo>
                  <a:pt x="1519041" y="727962"/>
                </a:lnTo>
                <a:lnTo>
                  <a:pt x="1558115" y="701627"/>
                </a:lnTo>
                <a:lnTo>
                  <a:pt x="1584450" y="662553"/>
                </a:lnTo>
                <a:lnTo>
                  <a:pt x="1594104" y="614680"/>
                </a:lnTo>
                <a:lnTo>
                  <a:pt x="1594104" y="122936"/>
                </a:lnTo>
                <a:lnTo>
                  <a:pt x="1584450" y="75062"/>
                </a:lnTo>
                <a:lnTo>
                  <a:pt x="1558115" y="35988"/>
                </a:lnTo>
                <a:lnTo>
                  <a:pt x="1519041" y="9653"/>
                </a:lnTo>
                <a:lnTo>
                  <a:pt x="1471167" y="0"/>
                </a:lnTo>
                <a:close/>
              </a:path>
            </a:pathLst>
          </a:custGeom>
          <a:solidFill>
            <a:srgbClr val="6FAC46"/>
          </a:solidFill>
        </p:spPr>
        <p:txBody>
          <a:bodyPr wrap="square" lIns="0" tIns="0" rIns="0" bIns="0" rtlCol="0"/>
          <a:lstStyle/>
          <a:p>
            <a:endParaRPr/>
          </a:p>
        </p:txBody>
      </p:sp>
      <p:sp>
        <p:nvSpPr>
          <p:cNvPr id="12" name="object 5">
            <a:extLst>
              <a:ext uri="{FF2B5EF4-FFF2-40B4-BE49-F238E27FC236}">
                <a16:creationId xmlns:a16="http://schemas.microsoft.com/office/drawing/2014/main" id="{85439E2E-54F6-4AAF-950B-B8ACCABCA940}"/>
              </a:ext>
            </a:extLst>
          </p:cNvPr>
          <p:cNvSpPr txBox="1"/>
          <p:nvPr/>
        </p:nvSpPr>
        <p:spPr>
          <a:xfrm>
            <a:off x="1534285" y="3555001"/>
            <a:ext cx="1090930" cy="319959"/>
          </a:xfrm>
          <a:prstGeom prst="rect">
            <a:avLst/>
          </a:prstGeom>
        </p:spPr>
        <p:txBody>
          <a:bodyPr vert="horz" wrap="square" lIns="0" tIns="12065" rIns="0" bIns="0" rtlCol="0">
            <a:spAutoFit/>
          </a:bodyPr>
          <a:lstStyle/>
          <a:p>
            <a:pPr marL="12700" algn="ctr">
              <a:lnSpc>
                <a:spcPct val="100000"/>
              </a:lnSpc>
              <a:spcBef>
                <a:spcPts val="95"/>
              </a:spcBef>
            </a:pPr>
            <a:r>
              <a:rPr sz="2000" b="1" spc="-5" dirty="0">
                <a:solidFill>
                  <a:srgbClr val="FFFFFF"/>
                </a:solidFill>
                <a:latin typeface="微软雅黑"/>
                <a:cs typeface="微软雅黑"/>
              </a:rPr>
              <a:t>种公犊</a:t>
            </a:r>
            <a:endParaRPr sz="2800" dirty="0">
              <a:latin typeface="微软雅黑"/>
              <a:cs typeface="微软雅黑"/>
            </a:endParaRPr>
          </a:p>
        </p:txBody>
      </p:sp>
      <p:sp>
        <p:nvSpPr>
          <p:cNvPr id="14" name="object 7">
            <a:extLst>
              <a:ext uri="{FF2B5EF4-FFF2-40B4-BE49-F238E27FC236}">
                <a16:creationId xmlns:a16="http://schemas.microsoft.com/office/drawing/2014/main" id="{9936A897-86AA-439B-AF80-D89AA5D397A7}"/>
              </a:ext>
            </a:extLst>
          </p:cNvPr>
          <p:cNvSpPr/>
          <p:nvPr/>
        </p:nvSpPr>
        <p:spPr>
          <a:xfrm>
            <a:off x="7485682" y="2757453"/>
            <a:ext cx="3799332" cy="2849879"/>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66783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sp>
        <p:nvSpPr>
          <p:cNvPr id="17" name="object 2">
            <a:extLst>
              <a:ext uri="{FF2B5EF4-FFF2-40B4-BE49-F238E27FC236}">
                <a16:creationId xmlns:a16="http://schemas.microsoft.com/office/drawing/2014/main" id="{EF74A55F-3E7A-4E2D-9FD2-043C96889139}"/>
              </a:ext>
            </a:extLst>
          </p:cNvPr>
          <p:cNvSpPr txBox="1"/>
          <p:nvPr/>
        </p:nvSpPr>
        <p:spPr>
          <a:xfrm>
            <a:off x="1308802" y="2527149"/>
            <a:ext cx="5707380" cy="474489"/>
          </a:xfrm>
          <a:prstGeom prst="rect">
            <a:avLst/>
          </a:prstGeom>
        </p:spPr>
        <p:txBody>
          <a:bodyPr vert="horz" wrap="square" lIns="0" tIns="165100" rIns="0" bIns="0" rtlCol="0">
            <a:spAutoFit/>
          </a:bodyPr>
          <a:lstStyle/>
          <a:p>
            <a:pPr marL="12700">
              <a:lnSpc>
                <a:spcPct val="100000"/>
              </a:lnSpc>
              <a:spcBef>
                <a:spcPts val="1300"/>
              </a:spcBef>
              <a:tabLst>
                <a:tab pos="354965" algn="l"/>
                <a:tab pos="356235" algn="l"/>
              </a:tabLst>
            </a:pPr>
            <a:r>
              <a:rPr lang="zh-CN" altLang="en-US" sz="2000" b="1" dirty="0">
                <a:latin typeface="微软雅黑"/>
                <a:cs typeface="微软雅黑"/>
              </a:rPr>
              <a:t>种公牛的选择：</a:t>
            </a:r>
            <a:endParaRPr sz="2000" b="1" dirty="0">
              <a:latin typeface="微软雅黑"/>
              <a:cs typeface="微软雅黑"/>
            </a:endParaRPr>
          </a:p>
        </p:txBody>
      </p:sp>
      <p:sp>
        <p:nvSpPr>
          <p:cNvPr id="15" name="object 2">
            <a:extLst>
              <a:ext uri="{FF2B5EF4-FFF2-40B4-BE49-F238E27FC236}">
                <a16:creationId xmlns:a16="http://schemas.microsoft.com/office/drawing/2014/main" id="{11FCEE9B-5559-4D97-99D6-077B1D21219B}"/>
              </a:ext>
            </a:extLst>
          </p:cNvPr>
          <p:cNvSpPr txBox="1"/>
          <p:nvPr/>
        </p:nvSpPr>
        <p:spPr>
          <a:xfrm>
            <a:off x="1309958" y="4411935"/>
            <a:ext cx="5364480" cy="939800"/>
          </a:xfrm>
          <a:prstGeom prst="rect">
            <a:avLst/>
          </a:prstGeom>
        </p:spPr>
        <p:txBody>
          <a:bodyPr vert="horz" wrap="square" lIns="0" tIns="12700" rIns="0" bIns="0" rtlCol="0">
            <a:spAutoFit/>
          </a:bodyPr>
          <a:lstStyle/>
          <a:p>
            <a:pPr marL="12700" marR="5080">
              <a:lnSpc>
                <a:spcPct val="150000"/>
              </a:lnSpc>
              <a:spcBef>
                <a:spcPts val="100"/>
              </a:spcBef>
            </a:pPr>
            <a:r>
              <a:rPr sz="2000" dirty="0">
                <a:solidFill>
                  <a:srgbClr val="404040"/>
                </a:solidFill>
                <a:latin typeface="微软雅黑"/>
                <a:cs typeface="微软雅黑"/>
              </a:rPr>
              <a:t>要看个体成绩进行选择</a:t>
            </a:r>
            <a:r>
              <a:rPr sz="2000" spc="-15" dirty="0">
                <a:solidFill>
                  <a:srgbClr val="404040"/>
                </a:solidFill>
                <a:latin typeface="微软雅黑"/>
                <a:cs typeface="微软雅黑"/>
              </a:rPr>
              <a:t>，</a:t>
            </a:r>
            <a:r>
              <a:rPr sz="2000" dirty="0">
                <a:solidFill>
                  <a:srgbClr val="404040"/>
                </a:solidFill>
                <a:latin typeface="微软雅黑"/>
                <a:cs typeface="微软雅黑"/>
              </a:rPr>
              <a:t>即直</a:t>
            </a:r>
            <a:r>
              <a:rPr sz="2000" spc="-15" dirty="0">
                <a:solidFill>
                  <a:srgbClr val="404040"/>
                </a:solidFill>
                <a:latin typeface="微软雅黑"/>
                <a:cs typeface="微软雅黑"/>
              </a:rPr>
              <a:t>接</a:t>
            </a:r>
            <a:r>
              <a:rPr sz="2000" dirty="0">
                <a:solidFill>
                  <a:srgbClr val="404040"/>
                </a:solidFill>
                <a:latin typeface="微软雅黑"/>
                <a:cs typeface="微软雅黑"/>
              </a:rPr>
              <a:t>测定</a:t>
            </a:r>
            <a:r>
              <a:rPr sz="2000" spc="-15" dirty="0">
                <a:solidFill>
                  <a:srgbClr val="404040"/>
                </a:solidFill>
                <a:latin typeface="微软雅黑"/>
                <a:cs typeface="微软雅黑"/>
              </a:rPr>
              <a:t>经</a:t>
            </a:r>
            <a:r>
              <a:rPr sz="2000" dirty="0">
                <a:solidFill>
                  <a:srgbClr val="404040"/>
                </a:solidFill>
                <a:latin typeface="微软雅黑"/>
                <a:cs typeface="微软雅黑"/>
              </a:rPr>
              <a:t>济性</a:t>
            </a:r>
            <a:r>
              <a:rPr sz="2000" spc="-15" dirty="0">
                <a:solidFill>
                  <a:srgbClr val="404040"/>
                </a:solidFill>
                <a:latin typeface="微软雅黑"/>
                <a:cs typeface="微软雅黑"/>
              </a:rPr>
              <a:t>状</a:t>
            </a:r>
            <a:r>
              <a:rPr sz="2000" dirty="0">
                <a:solidFill>
                  <a:srgbClr val="404040"/>
                </a:solidFill>
                <a:latin typeface="微软雅黑"/>
                <a:cs typeface="微软雅黑"/>
              </a:rPr>
              <a:t>， 确定个体是否选留。</a:t>
            </a:r>
            <a:endParaRPr sz="2000">
              <a:latin typeface="微软雅黑"/>
              <a:cs typeface="微软雅黑"/>
            </a:endParaRPr>
          </a:p>
        </p:txBody>
      </p:sp>
      <p:sp>
        <p:nvSpPr>
          <p:cNvPr id="18" name="object 4">
            <a:extLst>
              <a:ext uri="{FF2B5EF4-FFF2-40B4-BE49-F238E27FC236}">
                <a16:creationId xmlns:a16="http://schemas.microsoft.com/office/drawing/2014/main" id="{86A8E8A9-1943-437E-94EE-F14CDB8DDA05}"/>
              </a:ext>
            </a:extLst>
          </p:cNvPr>
          <p:cNvSpPr/>
          <p:nvPr/>
        </p:nvSpPr>
        <p:spPr>
          <a:xfrm>
            <a:off x="1230914" y="3397739"/>
            <a:ext cx="1684020" cy="737870"/>
          </a:xfrm>
          <a:custGeom>
            <a:avLst/>
            <a:gdLst/>
            <a:ahLst/>
            <a:cxnLst/>
            <a:rect l="l" t="t" r="r" b="b"/>
            <a:pathLst>
              <a:path w="1684020" h="737869">
                <a:moveTo>
                  <a:pt x="1561084" y="0"/>
                </a:moveTo>
                <a:lnTo>
                  <a:pt x="122935" y="0"/>
                </a:lnTo>
                <a:lnTo>
                  <a:pt x="75084" y="9653"/>
                </a:lnTo>
                <a:lnTo>
                  <a:pt x="36007" y="35988"/>
                </a:lnTo>
                <a:lnTo>
                  <a:pt x="9661" y="75062"/>
                </a:lnTo>
                <a:lnTo>
                  <a:pt x="0" y="122936"/>
                </a:lnTo>
                <a:lnTo>
                  <a:pt x="0" y="614680"/>
                </a:lnTo>
                <a:lnTo>
                  <a:pt x="9661" y="662553"/>
                </a:lnTo>
                <a:lnTo>
                  <a:pt x="36007" y="701627"/>
                </a:lnTo>
                <a:lnTo>
                  <a:pt x="75084" y="727962"/>
                </a:lnTo>
                <a:lnTo>
                  <a:pt x="122935" y="737615"/>
                </a:lnTo>
                <a:lnTo>
                  <a:pt x="1561084" y="737615"/>
                </a:lnTo>
                <a:lnTo>
                  <a:pt x="1608957" y="727962"/>
                </a:lnTo>
                <a:lnTo>
                  <a:pt x="1648031" y="701627"/>
                </a:lnTo>
                <a:lnTo>
                  <a:pt x="1674366" y="662553"/>
                </a:lnTo>
                <a:lnTo>
                  <a:pt x="1684019" y="614680"/>
                </a:lnTo>
                <a:lnTo>
                  <a:pt x="1684019" y="122936"/>
                </a:lnTo>
                <a:lnTo>
                  <a:pt x="1674366" y="75062"/>
                </a:lnTo>
                <a:lnTo>
                  <a:pt x="1648031" y="35988"/>
                </a:lnTo>
                <a:lnTo>
                  <a:pt x="1608957" y="9653"/>
                </a:lnTo>
                <a:lnTo>
                  <a:pt x="1561084" y="0"/>
                </a:lnTo>
                <a:close/>
              </a:path>
            </a:pathLst>
          </a:custGeom>
          <a:solidFill>
            <a:srgbClr val="6FAC46"/>
          </a:solidFill>
        </p:spPr>
        <p:txBody>
          <a:bodyPr wrap="square" lIns="0" tIns="0" rIns="0" bIns="0" rtlCol="0"/>
          <a:lstStyle/>
          <a:p>
            <a:endParaRPr/>
          </a:p>
        </p:txBody>
      </p:sp>
      <p:sp>
        <p:nvSpPr>
          <p:cNvPr id="19" name="object 5">
            <a:extLst>
              <a:ext uri="{FF2B5EF4-FFF2-40B4-BE49-F238E27FC236}">
                <a16:creationId xmlns:a16="http://schemas.microsoft.com/office/drawing/2014/main" id="{3EDE0B04-8E90-498C-B0A3-562E859B84CD}"/>
              </a:ext>
            </a:extLst>
          </p:cNvPr>
          <p:cNvSpPr txBox="1"/>
          <p:nvPr/>
        </p:nvSpPr>
        <p:spPr>
          <a:xfrm>
            <a:off x="1345925" y="3528548"/>
            <a:ext cx="1445895" cy="319959"/>
          </a:xfrm>
          <a:prstGeom prst="rect">
            <a:avLst/>
          </a:prstGeom>
        </p:spPr>
        <p:txBody>
          <a:bodyPr vert="horz" wrap="square" lIns="0" tIns="12065" rIns="0" bIns="0" rtlCol="0">
            <a:spAutoFit/>
          </a:bodyPr>
          <a:lstStyle/>
          <a:p>
            <a:pPr marL="12700" algn="ctr">
              <a:lnSpc>
                <a:spcPct val="100000"/>
              </a:lnSpc>
              <a:spcBef>
                <a:spcPts val="95"/>
              </a:spcBef>
            </a:pPr>
            <a:r>
              <a:rPr sz="2000" b="1" spc="-5" dirty="0">
                <a:solidFill>
                  <a:srgbClr val="FFFFFF"/>
                </a:solidFill>
                <a:latin typeface="微软雅黑"/>
                <a:cs typeface="微软雅黑"/>
              </a:rPr>
              <a:t>育成公牛</a:t>
            </a:r>
            <a:endParaRPr sz="2000" dirty="0">
              <a:latin typeface="微软雅黑"/>
              <a:cs typeface="微软雅黑"/>
            </a:endParaRPr>
          </a:p>
        </p:txBody>
      </p:sp>
      <p:sp>
        <p:nvSpPr>
          <p:cNvPr id="20" name="object 7">
            <a:extLst>
              <a:ext uri="{FF2B5EF4-FFF2-40B4-BE49-F238E27FC236}">
                <a16:creationId xmlns:a16="http://schemas.microsoft.com/office/drawing/2014/main" id="{DBB89BA7-B9CD-47A6-97E0-8E12325AA041}"/>
              </a:ext>
            </a:extLst>
          </p:cNvPr>
          <p:cNvSpPr/>
          <p:nvPr/>
        </p:nvSpPr>
        <p:spPr>
          <a:xfrm>
            <a:off x="5843015" y="2740151"/>
            <a:ext cx="5758434" cy="336727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996210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sp>
        <p:nvSpPr>
          <p:cNvPr id="17" name="object 2">
            <a:extLst>
              <a:ext uri="{FF2B5EF4-FFF2-40B4-BE49-F238E27FC236}">
                <a16:creationId xmlns:a16="http://schemas.microsoft.com/office/drawing/2014/main" id="{EF74A55F-3E7A-4E2D-9FD2-043C96889139}"/>
              </a:ext>
            </a:extLst>
          </p:cNvPr>
          <p:cNvSpPr txBox="1"/>
          <p:nvPr/>
        </p:nvSpPr>
        <p:spPr>
          <a:xfrm>
            <a:off x="1308802" y="2527149"/>
            <a:ext cx="5707380" cy="474489"/>
          </a:xfrm>
          <a:prstGeom prst="rect">
            <a:avLst/>
          </a:prstGeom>
        </p:spPr>
        <p:txBody>
          <a:bodyPr vert="horz" wrap="square" lIns="0" tIns="165100" rIns="0" bIns="0" rtlCol="0">
            <a:spAutoFit/>
          </a:bodyPr>
          <a:lstStyle/>
          <a:p>
            <a:pPr marL="12700">
              <a:lnSpc>
                <a:spcPct val="100000"/>
              </a:lnSpc>
              <a:spcBef>
                <a:spcPts val="1300"/>
              </a:spcBef>
              <a:tabLst>
                <a:tab pos="354965" algn="l"/>
                <a:tab pos="356235" algn="l"/>
              </a:tabLst>
            </a:pPr>
            <a:r>
              <a:rPr lang="zh-CN" altLang="en-US" sz="2000" b="1" dirty="0">
                <a:latin typeface="微软雅黑"/>
                <a:cs typeface="微软雅黑"/>
              </a:rPr>
              <a:t>种公牛的选择：</a:t>
            </a:r>
            <a:endParaRPr sz="2000" b="1" dirty="0">
              <a:latin typeface="微软雅黑"/>
              <a:cs typeface="微软雅黑"/>
            </a:endParaRPr>
          </a:p>
        </p:txBody>
      </p:sp>
      <p:sp>
        <p:nvSpPr>
          <p:cNvPr id="18" name="object 4">
            <a:extLst>
              <a:ext uri="{FF2B5EF4-FFF2-40B4-BE49-F238E27FC236}">
                <a16:creationId xmlns:a16="http://schemas.microsoft.com/office/drawing/2014/main" id="{86A8E8A9-1943-437E-94EE-F14CDB8DDA05}"/>
              </a:ext>
            </a:extLst>
          </p:cNvPr>
          <p:cNvSpPr/>
          <p:nvPr/>
        </p:nvSpPr>
        <p:spPr>
          <a:xfrm>
            <a:off x="1230914" y="3397739"/>
            <a:ext cx="1684020" cy="737870"/>
          </a:xfrm>
          <a:custGeom>
            <a:avLst/>
            <a:gdLst/>
            <a:ahLst/>
            <a:cxnLst/>
            <a:rect l="l" t="t" r="r" b="b"/>
            <a:pathLst>
              <a:path w="1684020" h="737869">
                <a:moveTo>
                  <a:pt x="1561084" y="0"/>
                </a:moveTo>
                <a:lnTo>
                  <a:pt x="122935" y="0"/>
                </a:lnTo>
                <a:lnTo>
                  <a:pt x="75084" y="9653"/>
                </a:lnTo>
                <a:lnTo>
                  <a:pt x="36007" y="35988"/>
                </a:lnTo>
                <a:lnTo>
                  <a:pt x="9661" y="75062"/>
                </a:lnTo>
                <a:lnTo>
                  <a:pt x="0" y="122936"/>
                </a:lnTo>
                <a:lnTo>
                  <a:pt x="0" y="614680"/>
                </a:lnTo>
                <a:lnTo>
                  <a:pt x="9661" y="662553"/>
                </a:lnTo>
                <a:lnTo>
                  <a:pt x="36007" y="701627"/>
                </a:lnTo>
                <a:lnTo>
                  <a:pt x="75084" y="727962"/>
                </a:lnTo>
                <a:lnTo>
                  <a:pt x="122935" y="737615"/>
                </a:lnTo>
                <a:lnTo>
                  <a:pt x="1561084" y="737615"/>
                </a:lnTo>
                <a:lnTo>
                  <a:pt x="1608957" y="727962"/>
                </a:lnTo>
                <a:lnTo>
                  <a:pt x="1648031" y="701627"/>
                </a:lnTo>
                <a:lnTo>
                  <a:pt x="1674366" y="662553"/>
                </a:lnTo>
                <a:lnTo>
                  <a:pt x="1684019" y="614680"/>
                </a:lnTo>
                <a:lnTo>
                  <a:pt x="1684019" y="122936"/>
                </a:lnTo>
                <a:lnTo>
                  <a:pt x="1674366" y="75062"/>
                </a:lnTo>
                <a:lnTo>
                  <a:pt x="1648031" y="35988"/>
                </a:lnTo>
                <a:lnTo>
                  <a:pt x="1608957" y="9653"/>
                </a:lnTo>
                <a:lnTo>
                  <a:pt x="1561084" y="0"/>
                </a:lnTo>
                <a:close/>
              </a:path>
            </a:pathLst>
          </a:custGeom>
          <a:solidFill>
            <a:srgbClr val="6FAC46"/>
          </a:solidFill>
        </p:spPr>
        <p:txBody>
          <a:bodyPr wrap="square" lIns="0" tIns="0" rIns="0" bIns="0" rtlCol="0"/>
          <a:lstStyle/>
          <a:p>
            <a:endParaRPr/>
          </a:p>
        </p:txBody>
      </p:sp>
      <p:sp>
        <p:nvSpPr>
          <p:cNvPr id="19" name="object 5">
            <a:extLst>
              <a:ext uri="{FF2B5EF4-FFF2-40B4-BE49-F238E27FC236}">
                <a16:creationId xmlns:a16="http://schemas.microsoft.com/office/drawing/2014/main" id="{3EDE0B04-8E90-498C-B0A3-562E859B84CD}"/>
              </a:ext>
            </a:extLst>
          </p:cNvPr>
          <p:cNvSpPr txBox="1"/>
          <p:nvPr/>
        </p:nvSpPr>
        <p:spPr>
          <a:xfrm>
            <a:off x="1345925" y="3528548"/>
            <a:ext cx="1445895" cy="319959"/>
          </a:xfrm>
          <a:prstGeom prst="rect">
            <a:avLst/>
          </a:prstGeom>
        </p:spPr>
        <p:txBody>
          <a:bodyPr vert="horz" wrap="square" lIns="0" tIns="12065" rIns="0" bIns="0" rtlCol="0">
            <a:spAutoFit/>
          </a:bodyPr>
          <a:lstStyle/>
          <a:p>
            <a:pPr marL="12700" algn="ctr">
              <a:lnSpc>
                <a:spcPct val="100000"/>
              </a:lnSpc>
              <a:spcBef>
                <a:spcPts val="95"/>
              </a:spcBef>
            </a:pPr>
            <a:r>
              <a:rPr lang="zh-CN" altLang="en-US" sz="2000" b="1" spc="-5" dirty="0">
                <a:solidFill>
                  <a:srgbClr val="FFFFFF"/>
                </a:solidFill>
                <a:latin typeface="微软雅黑"/>
                <a:cs typeface="微软雅黑"/>
              </a:rPr>
              <a:t>成年公牛</a:t>
            </a:r>
            <a:endParaRPr lang="zh-CN" altLang="en-US" sz="2000" dirty="0">
              <a:latin typeface="微软雅黑"/>
              <a:cs typeface="微软雅黑"/>
            </a:endParaRPr>
          </a:p>
        </p:txBody>
      </p:sp>
      <p:sp>
        <p:nvSpPr>
          <p:cNvPr id="12" name="object 2">
            <a:extLst>
              <a:ext uri="{FF2B5EF4-FFF2-40B4-BE49-F238E27FC236}">
                <a16:creationId xmlns:a16="http://schemas.microsoft.com/office/drawing/2014/main" id="{06913E86-3F43-44DE-9A45-1D1AAC44A475}"/>
              </a:ext>
            </a:extLst>
          </p:cNvPr>
          <p:cNvSpPr txBox="1"/>
          <p:nvPr/>
        </p:nvSpPr>
        <p:spPr>
          <a:xfrm>
            <a:off x="1230914" y="4531710"/>
            <a:ext cx="5364480"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404040"/>
                </a:solidFill>
                <a:latin typeface="微软雅黑"/>
                <a:cs typeface="微软雅黑"/>
              </a:rPr>
              <a:t>根据公牛女儿的生产性</a:t>
            </a:r>
            <a:r>
              <a:rPr sz="2000" spc="-15" dirty="0">
                <a:solidFill>
                  <a:srgbClr val="404040"/>
                </a:solidFill>
                <a:latin typeface="微软雅黑"/>
                <a:cs typeface="微软雅黑"/>
              </a:rPr>
              <a:t>能</a:t>
            </a:r>
            <a:r>
              <a:rPr sz="2000" dirty="0">
                <a:solidFill>
                  <a:srgbClr val="404040"/>
                </a:solidFill>
                <a:latin typeface="微软雅黑"/>
                <a:cs typeface="微软雅黑"/>
              </a:rPr>
              <a:t>及外</a:t>
            </a:r>
            <a:r>
              <a:rPr sz="2000" spc="-15" dirty="0">
                <a:solidFill>
                  <a:srgbClr val="404040"/>
                </a:solidFill>
                <a:latin typeface="微软雅黑"/>
                <a:cs typeface="微软雅黑"/>
              </a:rPr>
              <a:t>貌</a:t>
            </a:r>
            <a:r>
              <a:rPr sz="2000" dirty="0">
                <a:solidFill>
                  <a:srgbClr val="404040"/>
                </a:solidFill>
                <a:latin typeface="微软雅黑"/>
                <a:cs typeface="微软雅黑"/>
              </a:rPr>
              <a:t>进行</a:t>
            </a:r>
            <a:r>
              <a:rPr sz="2000" spc="-15" dirty="0">
                <a:solidFill>
                  <a:srgbClr val="404040"/>
                </a:solidFill>
                <a:latin typeface="微软雅黑"/>
                <a:cs typeface="微软雅黑"/>
              </a:rPr>
              <a:t>后</a:t>
            </a:r>
            <a:r>
              <a:rPr sz="2000" dirty="0">
                <a:solidFill>
                  <a:srgbClr val="404040"/>
                </a:solidFill>
                <a:latin typeface="微软雅黑"/>
                <a:cs typeface="微软雅黑"/>
              </a:rPr>
              <a:t>裔测</a:t>
            </a:r>
            <a:r>
              <a:rPr sz="2000" spc="-15" dirty="0">
                <a:solidFill>
                  <a:srgbClr val="404040"/>
                </a:solidFill>
                <a:latin typeface="微软雅黑"/>
                <a:cs typeface="微软雅黑"/>
              </a:rPr>
              <a:t>定</a:t>
            </a:r>
            <a:r>
              <a:rPr sz="2000" dirty="0">
                <a:solidFill>
                  <a:srgbClr val="404040"/>
                </a:solidFill>
                <a:latin typeface="微软雅黑"/>
                <a:cs typeface="微软雅黑"/>
              </a:rPr>
              <a:t>。</a:t>
            </a:r>
            <a:endParaRPr sz="2000" dirty="0">
              <a:latin typeface="微软雅黑"/>
              <a:cs typeface="微软雅黑"/>
            </a:endParaRPr>
          </a:p>
        </p:txBody>
      </p:sp>
      <p:sp>
        <p:nvSpPr>
          <p:cNvPr id="14" name="object 7">
            <a:extLst>
              <a:ext uri="{FF2B5EF4-FFF2-40B4-BE49-F238E27FC236}">
                <a16:creationId xmlns:a16="http://schemas.microsoft.com/office/drawing/2014/main" id="{E3398F18-6A73-458A-A9D8-60717DDFC63C}"/>
              </a:ext>
            </a:extLst>
          </p:cNvPr>
          <p:cNvSpPr/>
          <p:nvPr/>
        </p:nvSpPr>
        <p:spPr>
          <a:xfrm>
            <a:off x="6618731" y="2532888"/>
            <a:ext cx="4997958" cy="338709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590380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69948" y="3657600"/>
            <a:ext cx="8452485" cy="1132840"/>
          </a:xfrm>
          <a:custGeom>
            <a:avLst/>
            <a:gdLst/>
            <a:ahLst/>
            <a:cxnLst/>
            <a:rect l="l" t="t" r="r" b="b"/>
            <a:pathLst>
              <a:path w="8452485" h="1132839">
                <a:moveTo>
                  <a:pt x="8240522" y="0"/>
                </a:moveTo>
                <a:lnTo>
                  <a:pt x="211581" y="0"/>
                </a:lnTo>
                <a:lnTo>
                  <a:pt x="163072" y="4982"/>
                </a:lnTo>
                <a:lnTo>
                  <a:pt x="118539" y="19175"/>
                </a:lnTo>
                <a:lnTo>
                  <a:pt x="79253" y="41447"/>
                </a:lnTo>
                <a:lnTo>
                  <a:pt x="46486" y="70669"/>
                </a:lnTo>
                <a:lnTo>
                  <a:pt x="21507" y="105709"/>
                </a:lnTo>
                <a:lnTo>
                  <a:pt x="5588" y="145437"/>
                </a:lnTo>
                <a:lnTo>
                  <a:pt x="0" y="188722"/>
                </a:lnTo>
                <a:lnTo>
                  <a:pt x="0" y="943610"/>
                </a:lnTo>
                <a:lnTo>
                  <a:pt x="5588" y="986894"/>
                </a:lnTo>
                <a:lnTo>
                  <a:pt x="21507" y="1026622"/>
                </a:lnTo>
                <a:lnTo>
                  <a:pt x="46486" y="1061662"/>
                </a:lnTo>
                <a:lnTo>
                  <a:pt x="79253" y="1090884"/>
                </a:lnTo>
                <a:lnTo>
                  <a:pt x="118539" y="1113156"/>
                </a:lnTo>
                <a:lnTo>
                  <a:pt x="163072" y="1127349"/>
                </a:lnTo>
                <a:lnTo>
                  <a:pt x="211581" y="1132332"/>
                </a:lnTo>
                <a:lnTo>
                  <a:pt x="8240522" y="1132332"/>
                </a:lnTo>
                <a:lnTo>
                  <a:pt x="8289031" y="1127349"/>
                </a:lnTo>
                <a:lnTo>
                  <a:pt x="8333564" y="1113156"/>
                </a:lnTo>
                <a:lnTo>
                  <a:pt x="8372850" y="1090884"/>
                </a:lnTo>
                <a:lnTo>
                  <a:pt x="8405617" y="1061662"/>
                </a:lnTo>
                <a:lnTo>
                  <a:pt x="8430596" y="1026622"/>
                </a:lnTo>
                <a:lnTo>
                  <a:pt x="8446515" y="986894"/>
                </a:lnTo>
                <a:lnTo>
                  <a:pt x="8452104" y="943610"/>
                </a:lnTo>
                <a:lnTo>
                  <a:pt x="8452104" y="188722"/>
                </a:lnTo>
                <a:lnTo>
                  <a:pt x="8446515" y="145437"/>
                </a:lnTo>
                <a:lnTo>
                  <a:pt x="8430596" y="105709"/>
                </a:lnTo>
                <a:lnTo>
                  <a:pt x="8405617" y="70669"/>
                </a:lnTo>
                <a:lnTo>
                  <a:pt x="8372850" y="41447"/>
                </a:lnTo>
                <a:lnTo>
                  <a:pt x="8333564" y="19175"/>
                </a:lnTo>
                <a:lnTo>
                  <a:pt x="8289031" y="4982"/>
                </a:lnTo>
                <a:lnTo>
                  <a:pt x="8240522" y="0"/>
                </a:lnTo>
                <a:close/>
              </a:path>
            </a:pathLst>
          </a:custGeom>
          <a:solidFill>
            <a:srgbClr val="6FAC46">
              <a:alpha val="90194"/>
            </a:srgbClr>
          </a:solidFill>
        </p:spPr>
        <p:txBody>
          <a:bodyPr wrap="square" lIns="0" tIns="0" rIns="0" bIns="0" rtlCol="0"/>
          <a:lstStyle/>
          <a:p>
            <a:endParaRPr/>
          </a:p>
        </p:txBody>
      </p:sp>
      <p:sp>
        <p:nvSpPr>
          <p:cNvPr id="3" name="object 3"/>
          <p:cNvSpPr txBox="1"/>
          <p:nvPr/>
        </p:nvSpPr>
        <p:spPr>
          <a:xfrm>
            <a:off x="2036826" y="4035297"/>
            <a:ext cx="739711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微软雅黑"/>
                <a:cs typeface="微软雅黑"/>
              </a:rPr>
              <a:t>调教时间：不宜过早、</a:t>
            </a:r>
            <a:r>
              <a:rPr sz="2000" spc="-15" dirty="0">
                <a:solidFill>
                  <a:srgbClr val="FFFFFF"/>
                </a:solidFill>
                <a:latin typeface="微软雅黑"/>
                <a:cs typeface="微软雅黑"/>
              </a:rPr>
              <a:t>过</a:t>
            </a:r>
            <a:r>
              <a:rPr sz="2000" dirty="0">
                <a:solidFill>
                  <a:srgbClr val="FFFFFF"/>
                </a:solidFill>
                <a:latin typeface="微软雅黑"/>
                <a:cs typeface="微软雅黑"/>
              </a:rPr>
              <a:t>晚，</a:t>
            </a:r>
            <a:r>
              <a:rPr sz="2000" spc="-15" dirty="0">
                <a:solidFill>
                  <a:srgbClr val="FFFFFF"/>
                </a:solidFill>
                <a:latin typeface="微软雅黑"/>
                <a:cs typeface="微软雅黑"/>
              </a:rPr>
              <a:t>否</a:t>
            </a:r>
            <a:r>
              <a:rPr sz="2000" dirty="0">
                <a:solidFill>
                  <a:srgbClr val="FFFFFF"/>
                </a:solidFill>
                <a:latin typeface="微软雅黑"/>
                <a:cs typeface="微软雅黑"/>
              </a:rPr>
              <a:t>则种</a:t>
            </a:r>
            <a:r>
              <a:rPr sz="2000" spc="-15" dirty="0">
                <a:solidFill>
                  <a:srgbClr val="FFFFFF"/>
                </a:solidFill>
                <a:latin typeface="微软雅黑"/>
                <a:cs typeface="微软雅黑"/>
              </a:rPr>
              <a:t>用</a:t>
            </a:r>
            <a:r>
              <a:rPr sz="2000" dirty="0">
                <a:solidFill>
                  <a:srgbClr val="FFFFFF"/>
                </a:solidFill>
                <a:latin typeface="微软雅黑"/>
                <a:cs typeface="微软雅黑"/>
              </a:rPr>
              <a:t>效率</a:t>
            </a:r>
            <a:r>
              <a:rPr sz="2000" spc="-15" dirty="0">
                <a:solidFill>
                  <a:srgbClr val="FFFFFF"/>
                </a:solidFill>
                <a:latin typeface="微软雅黑"/>
                <a:cs typeface="微软雅黑"/>
              </a:rPr>
              <a:t>降</a:t>
            </a:r>
            <a:r>
              <a:rPr sz="2000" dirty="0">
                <a:solidFill>
                  <a:srgbClr val="FFFFFF"/>
                </a:solidFill>
                <a:latin typeface="微软雅黑"/>
                <a:cs typeface="微软雅黑"/>
              </a:rPr>
              <a:t>低，</a:t>
            </a:r>
            <a:r>
              <a:rPr sz="2000" spc="-15" dirty="0">
                <a:solidFill>
                  <a:srgbClr val="FFFFFF"/>
                </a:solidFill>
                <a:latin typeface="微软雅黑"/>
                <a:cs typeface="微软雅黑"/>
              </a:rPr>
              <a:t>易</a:t>
            </a:r>
            <a:r>
              <a:rPr sz="2000" dirty="0">
                <a:solidFill>
                  <a:srgbClr val="FFFFFF"/>
                </a:solidFill>
                <a:latin typeface="微软雅黑"/>
                <a:cs typeface="微软雅黑"/>
              </a:rPr>
              <a:t>形成</a:t>
            </a:r>
            <a:r>
              <a:rPr sz="2000" spc="-15" dirty="0">
                <a:solidFill>
                  <a:srgbClr val="FFFFFF"/>
                </a:solidFill>
                <a:latin typeface="微软雅黑"/>
                <a:cs typeface="微软雅黑"/>
              </a:rPr>
              <a:t>自</a:t>
            </a:r>
            <a:r>
              <a:rPr sz="2000" dirty="0">
                <a:solidFill>
                  <a:srgbClr val="FFFFFF"/>
                </a:solidFill>
                <a:latin typeface="微软雅黑"/>
                <a:cs typeface="微软雅黑"/>
              </a:rPr>
              <a:t>淫等；</a:t>
            </a:r>
            <a:endParaRPr sz="2000">
              <a:latin typeface="微软雅黑"/>
              <a:cs typeface="微软雅黑"/>
            </a:endParaRPr>
          </a:p>
        </p:txBody>
      </p:sp>
      <p:sp>
        <p:nvSpPr>
          <p:cNvPr id="4" name="object 4"/>
          <p:cNvSpPr/>
          <p:nvPr/>
        </p:nvSpPr>
        <p:spPr>
          <a:xfrm>
            <a:off x="1869948" y="4852415"/>
            <a:ext cx="8452485" cy="1132840"/>
          </a:xfrm>
          <a:custGeom>
            <a:avLst/>
            <a:gdLst/>
            <a:ahLst/>
            <a:cxnLst/>
            <a:rect l="l" t="t" r="r" b="b"/>
            <a:pathLst>
              <a:path w="8452485" h="1132839">
                <a:moveTo>
                  <a:pt x="8240522" y="0"/>
                </a:moveTo>
                <a:lnTo>
                  <a:pt x="211581" y="0"/>
                </a:lnTo>
                <a:lnTo>
                  <a:pt x="163072" y="4982"/>
                </a:lnTo>
                <a:lnTo>
                  <a:pt x="118539" y="19175"/>
                </a:lnTo>
                <a:lnTo>
                  <a:pt x="79253" y="41447"/>
                </a:lnTo>
                <a:lnTo>
                  <a:pt x="46486" y="70669"/>
                </a:lnTo>
                <a:lnTo>
                  <a:pt x="21507" y="105709"/>
                </a:lnTo>
                <a:lnTo>
                  <a:pt x="5588" y="145437"/>
                </a:lnTo>
                <a:lnTo>
                  <a:pt x="0" y="188721"/>
                </a:lnTo>
                <a:lnTo>
                  <a:pt x="0" y="943609"/>
                </a:lnTo>
                <a:lnTo>
                  <a:pt x="5588" y="986882"/>
                </a:lnTo>
                <a:lnTo>
                  <a:pt x="21507" y="1026605"/>
                </a:lnTo>
                <a:lnTo>
                  <a:pt x="46486" y="1061646"/>
                </a:lnTo>
                <a:lnTo>
                  <a:pt x="79253" y="1090872"/>
                </a:lnTo>
                <a:lnTo>
                  <a:pt x="118539" y="1113150"/>
                </a:lnTo>
                <a:lnTo>
                  <a:pt x="163072" y="1127347"/>
                </a:lnTo>
                <a:lnTo>
                  <a:pt x="211581" y="1132331"/>
                </a:lnTo>
                <a:lnTo>
                  <a:pt x="8240522" y="1132331"/>
                </a:lnTo>
                <a:lnTo>
                  <a:pt x="8289031" y="1127347"/>
                </a:lnTo>
                <a:lnTo>
                  <a:pt x="8333564" y="1113150"/>
                </a:lnTo>
                <a:lnTo>
                  <a:pt x="8372850" y="1090872"/>
                </a:lnTo>
                <a:lnTo>
                  <a:pt x="8405617" y="1061646"/>
                </a:lnTo>
                <a:lnTo>
                  <a:pt x="8430596" y="1026605"/>
                </a:lnTo>
                <a:lnTo>
                  <a:pt x="8446515" y="986882"/>
                </a:lnTo>
                <a:lnTo>
                  <a:pt x="8452104" y="943609"/>
                </a:lnTo>
                <a:lnTo>
                  <a:pt x="8452104" y="188721"/>
                </a:lnTo>
                <a:lnTo>
                  <a:pt x="8446515" y="145437"/>
                </a:lnTo>
                <a:lnTo>
                  <a:pt x="8430596" y="105709"/>
                </a:lnTo>
                <a:lnTo>
                  <a:pt x="8405617" y="70669"/>
                </a:lnTo>
                <a:lnTo>
                  <a:pt x="8372850" y="41447"/>
                </a:lnTo>
                <a:lnTo>
                  <a:pt x="8333564" y="19175"/>
                </a:lnTo>
                <a:lnTo>
                  <a:pt x="8289031" y="4982"/>
                </a:lnTo>
                <a:lnTo>
                  <a:pt x="8240522" y="0"/>
                </a:lnTo>
                <a:close/>
              </a:path>
            </a:pathLst>
          </a:custGeom>
          <a:solidFill>
            <a:srgbClr val="6FAC46">
              <a:alpha val="50195"/>
            </a:srgbClr>
          </a:solidFill>
        </p:spPr>
        <p:txBody>
          <a:bodyPr wrap="square" lIns="0" tIns="0" rIns="0" bIns="0" rtlCol="0"/>
          <a:lstStyle/>
          <a:p>
            <a:endParaRPr/>
          </a:p>
        </p:txBody>
      </p:sp>
      <p:sp>
        <p:nvSpPr>
          <p:cNvPr id="5" name="object 5"/>
          <p:cNvSpPr txBox="1"/>
          <p:nvPr/>
        </p:nvSpPr>
        <p:spPr>
          <a:xfrm>
            <a:off x="2036826" y="5230495"/>
            <a:ext cx="5901055" cy="330835"/>
          </a:xfrm>
          <a:prstGeom prst="rect">
            <a:avLst/>
          </a:prstGeom>
        </p:spPr>
        <p:txBody>
          <a:bodyPr vert="horz" wrap="square" lIns="0" tIns="12700" rIns="0" bIns="0" rtlCol="0">
            <a:spAutoFit/>
          </a:bodyPr>
          <a:lstStyle/>
          <a:p>
            <a:pPr marL="12700">
              <a:lnSpc>
                <a:spcPct val="100000"/>
              </a:lnSpc>
              <a:spcBef>
                <a:spcPts val="100"/>
              </a:spcBef>
            </a:pPr>
            <a:r>
              <a:rPr sz="2000" dirty="0">
                <a:solidFill>
                  <a:srgbClr val="FFFFFF"/>
                </a:solidFill>
                <a:latin typeface="微软雅黑"/>
                <a:cs typeface="微软雅黑"/>
              </a:rPr>
              <a:t>调教年龄：奶牛、肉牛</a:t>
            </a:r>
            <a:r>
              <a:rPr sz="2000" spc="-5" dirty="0">
                <a:solidFill>
                  <a:srgbClr val="FFFFFF"/>
                </a:solidFill>
                <a:latin typeface="Arial"/>
                <a:cs typeface="Arial"/>
              </a:rPr>
              <a:t>18-24</a:t>
            </a:r>
            <a:r>
              <a:rPr sz="2000" spc="-15" dirty="0">
                <a:solidFill>
                  <a:srgbClr val="FFFFFF"/>
                </a:solidFill>
                <a:latin typeface="微软雅黑"/>
                <a:cs typeface="微软雅黑"/>
              </a:rPr>
              <a:t>月</a:t>
            </a:r>
            <a:r>
              <a:rPr sz="2000" dirty="0">
                <a:solidFill>
                  <a:srgbClr val="FFFFFF"/>
                </a:solidFill>
                <a:latin typeface="微软雅黑"/>
                <a:cs typeface="微软雅黑"/>
              </a:rPr>
              <a:t>龄，</a:t>
            </a:r>
            <a:r>
              <a:rPr sz="2000" spc="-15" dirty="0">
                <a:solidFill>
                  <a:srgbClr val="FFFFFF"/>
                </a:solidFill>
                <a:latin typeface="微软雅黑"/>
                <a:cs typeface="微软雅黑"/>
              </a:rPr>
              <a:t>水</a:t>
            </a:r>
            <a:r>
              <a:rPr sz="2000" dirty="0">
                <a:solidFill>
                  <a:srgbClr val="FFFFFF"/>
                </a:solidFill>
                <a:latin typeface="微软雅黑"/>
                <a:cs typeface="微软雅黑"/>
              </a:rPr>
              <a:t>牛</a:t>
            </a:r>
            <a:r>
              <a:rPr sz="2000" spc="-5" dirty="0">
                <a:solidFill>
                  <a:srgbClr val="FFFFFF"/>
                </a:solidFill>
                <a:latin typeface="Arial"/>
                <a:cs typeface="Arial"/>
              </a:rPr>
              <a:t>30-36</a:t>
            </a:r>
            <a:r>
              <a:rPr sz="2000" dirty="0">
                <a:solidFill>
                  <a:srgbClr val="FFFFFF"/>
                </a:solidFill>
                <a:latin typeface="微软雅黑"/>
                <a:cs typeface="微软雅黑"/>
              </a:rPr>
              <a:t>月</a:t>
            </a:r>
            <a:r>
              <a:rPr sz="2000" spc="-15" dirty="0">
                <a:solidFill>
                  <a:srgbClr val="FFFFFF"/>
                </a:solidFill>
                <a:latin typeface="微软雅黑"/>
                <a:cs typeface="微软雅黑"/>
              </a:rPr>
              <a:t>龄</a:t>
            </a:r>
            <a:r>
              <a:rPr sz="2000" dirty="0">
                <a:solidFill>
                  <a:srgbClr val="FFFFFF"/>
                </a:solidFill>
                <a:latin typeface="微软雅黑"/>
                <a:cs typeface="微软雅黑"/>
              </a:rPr>
              <a:t>。</a:t>
            </a:r>
            <a:endParaRPr sz="2000">
              <a:latin typeface="微软雅黑"/>
              <a:cs typeface="微软雅黑"/>
            </a:endParaRPr>
          </a:p>
        </p:txBody>
      </p:sp>
      <p:sp>
        <p:nvSpPr>
          <p:cNvPr id="7" name="object 7"/>
          <p:cNvSpPr txBox="1"/>
          <p:nvPr/>
        </p:nvSpPr>
        <p:spPr>
          <a:xfrm>
            <a:off x="1869948" y="2520074"/>
            <a:ext cx="2328545" cy="391160"/>
          </a:xfrm>
          <a:prstGeom prst="rect">
            <a:avLst/>
          </a:prstGeom>
        </p:spPr>
        <p:txBody>
          <a:bodyPr vert="horz" wrap="square" lIns="0" tIns="12700" rIns="0" bIns="0" rtlCol="0">
            <a:spAutoFit/>
          </a:bodyPr>
          <a:lstStyle/>
          <a:p>
            <a:pPr marL="12700">
              <a:lnSpc>
                <a:spcPct val="100000"/>
              </a:lnSpc>
              <a:spcBef>
                <a:spcPts val="100"/>
              </a:spcBef>
            </a:pPr>
            <a:r>
              <a:rPr sz="2400" dirty="0" err="1">
                <a:solidFill>
                  <a:srgbClr val="404040"/>
                </a:solidFill>
                <a:latin typeface="微软雅黑"/>
                <a:cs typeface="微软雅黑"/>
              </a:rPr>
              <a:t>种公牛的调教</a:t>
            </a:r>
            <a:r>
              <a:rPr lang="en-US" altLang="zh-CN" sz="2400" dirty="0">
                <a:solidFill>
                  <a:srgbClr val="404040"/>
                </a:solidFill>
                <a:latin typeface="微软雅黑"/>
                <a:cs typeface="微软雅黑"/>
              </a:rPr>
              <a:t>:</a:t>
            </a:r>
            <a:endParaRPr sz="2400" dirty="0">
              <a:latin typeface="微软雅黑"/>
              <a:cs typeface="微软雅黑"/>
            </a:endParaRPr>
          </a:p>
        </p:txBody>
      </p:sp>
      <p:sp>
        <p:nvSpPr>
          <p:cNvPr id="8" name="object 8"/>
          <p:cNvSpPr txBox="1"/>
          <p:nvPr/>
        </p:nvSpPr>
        <p:spPr>
          <a:xfrm>
            <a:off x="1869948" y="3040420"/>
            <a:ext cx="1445895" cy="319959"/>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6FAC46"/>
                </a:solidFill>
                <a:latin typeface="微软雅黑"/>
                <a:cs typeface="微软雅黑"/>
              </a:rPr>
              <a:t>适时调教</a:t>
            </a:r>
            <a:endParaRPr sz="2000" dirty="0">
              <a:latin typeface="微软雅黑"/>
              <a:cs typeface="微软雅黑"/>
            </a:endParaRPr>
          </a:p>
        </p:txBody>
      </p:sp>
      <p:cxnSp>
        <p:nvCxnSpPr>
          <p:cNvPr id="11" name="直接连接符 10">
            <a:extLst>
              <a:ext uri="{FF2B5EF4-FFF2-40B4-BE49-F238E27FC236}">
                <a16:creationId xmlns:a16="http://schemas.microsoft.com/office/drawing/2014/main" id="{1A9D33D0-C0F8-4D34-B886-CF27185DE430}"/>
              </a:ext>
            </a:extLst>
          </p:cNvPr>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标题 1">
            <a:extLst>
              <a:ext uri="{FF2B5EF4-FFF2-40B4-BE49-F238E27FC236}">
                <a16:creationId xmlns:a16="http://schemas.microsoft.com/office/drawing/2014/main" id="{95E6B682-D1EE-4EDE-AC3F-0744C1081C5D}"/>
              </a:ext>
            </a:extLst>
          </p:cNvPr>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13" name="Rectangle 3">
            <a:extLst>
              <a:ext uri="{FF2B5EF4-FFF2-40B4-BE49-F238E27FC236}">
                <a16:creationId xmlns:a16="http://schemas.microsoft.com/office/drawing/2014/main" id="{BB4B2AF0-7405-4BE4-962B-EE6E3DF54FFB}"/>
              </a:ext>
            </a:extLst>
          </p:cNvPr>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4" name="object 5">
            <a:extLst>
              <a:ext uri="{FF2B5EF4-FFF2-40B4-BE49-F238E27FC236}">
                <a16:creationId xmlns:a16="http://schemas.microsoft.com/office/drawing/2014/main" id="{A4650ED6-06F1-4464-B796-898E97E92548}"/>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cxnSp>
        <p:nvCxnSpPr>
          <p:cNvPr id="15" name="直接连接符 14">
            <a:extLst>
              <a:ext uri="{FF2B5EF4-FFF2-40B4-BE49-F238E27FC236}">
                <a16:creationId xmlns:a16="http://schemas.microsoft.com/office/drawing/2014/main" id="{CA180875-2871-4449-8A4F-2148D71E365C}"/>
              </a:ext>
            </a:extLst>
          </p:cNvPr>
          <p:cNvCxnSpPr/>
          <p:nvPr/>
        </p:nvCxnSpPr>
        <p:spPr>
          <a:xfrm flipV="1">
            <a:off x="695960" y="1099002"/>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标题 1">
            <a:extLst>
              <a:ext uri="{FF2B5EF4-FFF2-40B4-BE49-F238E27FC236}">
                <a16:creationId xmlns:a16="http://schemas.microsoft.com/office/drawing/2014/main" id="{4766A456-A747-4ADC-9ED3-B178BD5E0F9C}"/>
              </a:ext>
            </a:extLst>
          </p:cNvPr>
          <p:cNvSpPr txBox="1"/>
          <p:nvPr/>
        </p:nvSpPr>
        <p:spPr>
          <a:xfrm>
            <a:off x="838200" y="9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78379" y="3750564"/>
            <a:ext cx="2277110" cy="2200910"/>
          </a:xfrm>
          <a:custGeom>
            <a:avLst/>
            <a:gdLst/>
            <a:ahLst/>
            <a:cxnLst/>
            <a:rect l="l" t="t" r="r" b="b"/>
            <a:pathLst>
              <a:path w="2277110" h="2200910">
                <a:moveTo>
                  <a:pt x="2108199" y="0"/>
                </a:moveTo>
                <a:lnTo>
                  <a:pt x="168656" y="0"/>
                </a:lnTo>
                <a:lnTo>
                  <a:pt x="129962" y="5813"/>
                </a:lnTo>
                <a:lnTo>
                  <a:pt x="94453" y="22372"/>
                </a:lnTo>
                <a:lnTo>
                  <a:pt x="63140" y="48355"/>
                </a:lnTo>
                <a:lnTo>
                  <a:pt x="37029" y="82441"/>
                </a:lnTo>
                <a:lnTo>
                  <a:pt x="17129" y="123306"/>
                </a:lnTo>
                <a:lnTo>
                  <a:pt x="4450" y="169630"/>
                </a:lnTo>
                <a:lnTo>
                  <a:pt x="0" y="220090"/>
                </a:lnTo>
                <a:lnTo>
                  <a:pt x="0" y="1980590"/>
                </a:lnTo>
                <a:lnTo>
                  <a:pt x="4450" y="2031049"/>
                </a:lnTo>
                <a:lnTo>
                  <a:pt x="17129" y="2077369"/>
                </a:lnTo>
                <a:lnTo>
                  <a:pt x="37029" y="2118230"/>
                </a:lnTo>
                <a:lnTo>
                  <a:pt x="63140" y="2152310"/>
                </a:lnTo>
                <a:lnTo>
                  <a:pt x="94453" y="2178288"/>
                </a:lnTo>
                <a:lnTo>
                  <a:pt x="129962" y="2194843"/>
                </a:lnTo>
                <a:lnTo>
                  <a:pt x="168656" y="2200656"/>
                </a:lnTo>
                <a:lnTo>
                  <a:pt x="2108199" y="2200656"/>
                </a:lnTo>
                <a:lnTo>
                  <a:pt x="2146893" y="2194843"/>
                </a:lnTo>
                <a:lnTo>
                  <a:pt x="2182402" y="2178288"/>
                </a:lnTo>
                <a:lnTo>
                  <a:pt x="2213715" y="2152310"/>
                </a:lnTo>
                <a:lnTo>
                  <a:pt x="2239826" y="2118230"/>
                </a:lnTo>
                <a:lnTo>
                  <a:pt x="2259726" y="2077369"/>
                </a:lnTo>
                <a:lnTo>
                  <a:pt x="2272405" y="2031049"/>
                </a:lnTo>
                <a:lnTo>
                  <a:pt x="2276856" y="1980590"/>
                </a:lnTo>
                <a:lnTo>
                  <a:pt x="2276856" y="220091"/>
                </a:lnTo>
                <a:lnTo>
                  <a:pt x="2272405" y="169630"/>
                </a:lnTo>
                <a:lnTo>
                  <a:pt x="2259726" y="123306"/>
                </a:lnTo>
                <a:lnTo>
                  <a:pt x="2239826" y="82441"/>
                </a:lnTo>
                <a:lnTo>
                  <a:pt x="2213715" y="48355"/>
                </a:lnTo>
                <a:lnTo>
                  <a:pt x="2182402" y="22372"/>
                </a:lnTo>
                <a:lnTo>
                  <a:pt x="2146893" y="5813"/>
                </a:lnTo>
                <a:lnTo>
                  <a:pt x="2108199" y="0"/>
                </a:lnTo>
                <a:close/>
              </a:path>
            </a:pathLst>
          </a:custGeom>
          <a:solidFill>
            <a:srgbClr val="6FAC46">
              <a:alpha val="90194"/>
            </a:srgbClr>
          </a:solidFill>
        </p:spPr>
        <p:txBody>
          <a:bodyPr wrap="square" lIns="0" tIns="0" rIns="0" bIns="0" rtlCol="0"/>
          <a:lstStyle/>
          <a:p>
            <a:endParaRPr/>
          </a:p>
        </p:txBody>
      </p:sp>
      <p:sp>
        <p:nvSpPr>
          <p:cNvPr id="3" name="object 3"/>
          <p:cNvSpPr txBox="1"/>
          <p:nvPr/>
        </p:nvSpPr>
        <p:spPr>
          <a:xfrm>
            <a:off x="2490342" y="4189984"/>
            <a:ext cx="1854200" cy="1260475"/>
          </a:xfrm>
          <a:prstGeom prst="rect">
            <a:avLst/>
          </a:prstGeom>
        </p:spPr>
        <p:txBody>
          <a:bodyPr vert="horz" wrap="square" lIns="0" tIns="12700" rIns="0" bIns="0" rtlCol="0">
            <a:spAutoFit/>
          </a:bodyPr>
          <a:lstStyle/>
          <a:p>
            <a:pPr marL="12700" marR="5080" algn="ctr">
              <a:lnSpc>
                <a:spcPct val="150000"/>
              </a:lnSpc>
              <a:spcBef>
                <a:spcPts val="100"/>
              </a:spcBef>
            </a:pPr>
            <a:r>
              <a:rPr sz="1800" dirty="0">
                <a:solidFill>
                  <a:srgbClr val="FFFFFF"/>
                </a:solidFill>
                <a:latin typeface="微软雅黑"/>
                <a:cs typeface="微软雅黑"/>
              </a:rPr>
              <a:t>种公牛牵到采精现 场观察，以刺激其 性行为。</a:t>
            </a:r>
            <a:endParaRPr sz="1800">
              <a:latin typeface="微软雅黑"/>
              <a:cs typeface="微软雅黑"/>
            </a:endParaRPr>
          </a:p>
        </p:txBody>
      </p:sp>
      <p:sp>
        <p:nvSpPr>
          <p:cNvPr id="4" name="object 4"/>
          <p:cNvSpPr/>
          <p:nvPr/>
        </p:nvSpPr>
        <p:spPr>
          <a:xfrm>
            <a:off x="5466588" y="3750564"/>
            <a:ext cx="2278380" cy="2200910"/>
          </a:xfrm>
          <a:custGeom>
            <a:avLst/>
            <a:gdLst/>
            <a:ahLst/>
            <a:cxnLst/>
            <a:rect l="l" t="t" r="r" b="b"/>
            <a:pathLst>
              <a:path w="2278379" h="2200910">
                <a:moveTo>
                  <a:pt x="2109596" y="0"/>
                </a:moveTo>
                <a:lnTo>
                  <a:pt x="168783" y="0"/>
                </a:lnTo>
                <a:lnTo>
                  <a:pt x="130082" y="5813"/>
                </a:lnTo>
                <a:lnTo>
                  <a:pt x="94555" y="22372"/>
                </a:lnTo>
                <a:lnTo>
                  <a:pt x="63217" y="48355"/>
                </a:lnTo>
                <a:lnTo>
                  <a:pt x="37079" y="82441"/>
                </a:lnTo>
                <a:lnTo>
                  <a:pt x="17154" y="123306"/>
                </a:lnTo>
                <a:lnTo>
                  <a:pt x="4457" y="169630"/>
                </a:lnTo>
                <a:lnTo>
                  <a:pt x="0" y="220090"/>
                </a:lnTo>
                <a:lnTo>
                  <a:pt x="0" y="1980590"/>
                </a:lnTo>
                <a:lnTo>
                  <a:pt x="4457" y="2031049"/>
                </a:lnTo>
                <a:lnTo>
                  <a:pt x="17154" y="2077369"/>
                </a:lnTo>
                <a:lnTo>
                  <a:pt x="37079" y="2118230"/>
                </a:lnTo>
                <a:lnTo>
                  <a:pt x="63217" y="2152310"/>
                </a:lnTo>
                <a:lnTo>
                  <a:pt x="94555" y="2178288"/>
                </a:lnTo>
                <a:lnTo>
                  <a:pt x="130082" y="2194843"/>
                </a:lnTo>
                <a:lnTo>
                  <a:pt x="168783" y="2200656"/>
                </a:lnTo>
                <a:lnTo>
                  <a:pt x="2109596" y="2200656"/>
                </a:lnTo>
                <a:lnTo>
                  <a:pt x="2148297" y="2194843"/>
                </a:lnTo>
                <a:lnTo>
                  <a:pt x="2183824" y="2178288"/>
                </a:lnTo>
                <a:lnTo>
                  <a:pt x="2215162" y="2152310"/>
                </a:lnTo>
                <a:lnTo>
                  <a:pt x="2241300" y="2118230"/>
                </a:lnTo>
                <a:lnTo>
                  <a:pt x="2261225" y="2077369"/>
                </a:lnTo>
                <a:lnTo>
                  <a:pt x="2273922" y="2031049"/>
                </a:lnTo>
                <a:lnTo>
                  <a:pt x="2278380" y="1980590"/>
                </a:lnTo>
                <a:lnTo>
                  <a:pt x="2278380" y="220091"/>
                </a:lnTo>
                <a:lnTo>
                  <a:pt x="2273922" y="169630"/>
                </a:lnTo>
                <a:lnTo>
                  <a:pt x="2261225" y="123306"/>
                </a:lnTo>
                <a:lnTo>
                  <a:pt x="2241300" y="82441"/>
                </a:lnTo>
                <a:lnTo>
                  <a:pt x="2215162" y="48355"/>
                </a:lnTo>
                <a:lnTo>
                  <a:pt x="2183824" y="22372"/>
                </a:lnTo>
                <a:lnTo>
                  <a:pt x="2148297" y="5813"/>
                </a:lnTo>
                <a:lnTo>
                  <a:pt x="2109596" y="0"/>
                </a:lnTo>
                <a:close/>
              </a:path>
            </a:pathLst>
          </a:custGeom>
          <a:solidFill>
            <a:srgbClr val="6FAC46">
              <a:alpha val="70195"/>
            </a:srgbClr>
          </a:solidFill>
        </p:spPr>
        <p:txBody>
          <a:bodyPr wrap="square" lIns="0" tIns="0" rIns="0" bIns="0" rtlCol="0"/>
          <a:lstStyle/>
          <a:p>
            <a:endParaRPr/>
          </a:p>
        </p:txBody>
      </p:sp>
      <p:sp>
        <p:nvSpPr>
          <p:cNvPr id="5" name="object 5"/>
          <p:cNvSpPr txBox="1"/>
          <p:nvPr/>
        </p:nvSpPr>
        <p:spPr>
          <a:xfrm>
            <a:off x="5680075" y="4189984"/>
            <a:ext cx="1854200" cy="1260475"/>
          </a:xfrm>
          <a:prstGeom prst="rect">
            <a:avLst/>
          </a:prstGeom>
        </p:spPr>
        <p:txBody>
          <a:bodyPr vert="horz" wrap="square" lIns="0" tIns="12700" rIns="0" bIns="0" rtlCol="0">
            <a:spAutoFit/>
          </a:bodyPr>
          <a:lstStyle/>
          <a:p>
            <a:pPr marL="12700" marR="5080" algn="ctr">
              <a:lnSpc>
                <a:spcPct val="150000"/>
              </a:lnSpc>
              <a:spcBef>
                <a:spcPts val="100"/>
              </a:spcBef>
            </a:pPr>
            <a:r>
              <a:rPr sz="1800" dirty="0">
                <a:solidFill>
                  <a:srgbClr val="FFFFFF"/>
                </a:solidFill>
                <a:latin typeface="微软雅黑"/>
                <a:cs typeface="微软雅黑"/>
              </a:rPr>
              <a:t>性欲旺盛的公牛， 直接建立射精的条 件反射；</a:t>
            </a:r>
            <a:endParaRPr sz="1800">
              <a:latin typeface="微软雅黑"/>
              <a:cs typeface="微软雅黑"/>
            </a:endParaRPr>
          </a:p>
        </p:txBody>
      </p:sp>
      <p:sp>
        <p:nvSpPr>
          <p:cNvPr id="6" name="object 6"/>
          <p:cNvSpPr/>
          <p:nvPr/>
        </p:nvSpPr>
        <p:spPr>
          <a:xfrm>
            <a:off x="8656319" y="3750564"/>
            <a:ext cx="2278380" cy="2200910"/>
          </a:xfrm>
          <a:custGeom>
            <a:avLst/>
            <a:gdLst/>
            <a:ahLst/>
            <a:cxnLst/>
            <a:rect l="l" t="t" r="r" b="b"/>
            <a:pathLst>
              <a:path w="2278379" h="2200910">
                <a:moveTo>
                  <a:pt x="2109597" y="0"/>
                </a:moveTo>
                <a:lnTo>
                  <a:pt x="168782" y="0"/>
                </a:lnTo>
                <a:lnTo>
                  <a:pt x="130082" y="5813"/>
                </a:lnTo>
                <a:lnTo>
                  <a:pt x="94555" y="22372"/>
                </a:lnTo>
                <a:lnTo>
                  <a:pt x="63217" y="48355"/>
                </a:lnTo>
                <a:lnTo>
                  <a:pt x="37079" y="82441"/>
                </a:lnTo>
                <a:lnTo>
                  <a:pt x="17154" y="123306"/>
                </a:lnTo>
                <a:lnTo>
                  <a:pt x="4457" y="169630"/>
                </a:lnTo>
                <a:lnTo>
                  <a:pt x="0" y="220090"/>
                </a:lnTo>
                <a:lnTo>
                  <a:pt x="0" y="1980590"/>
                </a:lnTo>
                <a:lnTo>
                  <a:pt x="4457" y="2031049"/>
                </a:lnTo>
                <a:lnTo>
                  <a:pt x="17154" y="2077369"/>
                </a:lnTo>
                <a:lnTo>
                  <a:pt x="37079" y="2118230"/>
                </a:lnTo>
                <a:lnTo>
                  <a:pt x="63217" y="2152310"/>
                </a:lnTo>
                <a:lnTo>
                  <a:pt x="94555" y="2178288"/>
                </a:lnTo>
                <a:lnTo>
                  <a:pt x="130082" y="2194843"/>
                </a:lnTo>
                <a:lnTo>
                  <a:pt x="168782" y="2200656"/>
                </a:lnTo>
                <a:lnTo>
                  <a:pt x="2109597" y="2200656"/>
                </a:lnTo>
                <a:lnTo>
                  <a:pt x="2148297" y="2194843"/>
                </a:lnTo>
                <a:lnTo>
                  <a:pt x="2183824" y="2178288"/>
                </a:lnTo>
                <a:lnTo>
                  <a:pt x="2215162" y="2152310"/>
                </a:lnTo>
                <a:lnTo>
                  <a:pt x="2241300" y="2118230"/>
                </a:lnTo>
                <a:lnTo>
                  <a:pt x="2261225" y="2077369"/>
                </a:lnTo>
                <a:lnTo>
                  <a:pt x="2273922" y="2031049"/>
                </a:lnTo>
                <a:lnTo>
                  <a:pt x="2278379" y="1980590"/>
                </a:lnTo>
                <a:lnTo>
                  <a:pt x="2278379" y="220091"/>
                </a:lnTo>
                <a:lnTo>
                  <a:pt x="2273922" y="169630"/>
                </a:lnTo>
                <a:lnTo>
                  <a:pt x="2261225" y="123306"/>
                </a:lnTo>
                <a:lnTo>
                  <a:pt x="2241300" y="82441"/>
                </a:lnTo>
                <a:lnTo>
                  <a:pt x="2215162" y="48355"/>
                </a:lnTo>
                <a:lnTo>
                  <a:pt x="2183824" y="22372"/>
                </a:lnTo>
                <a:lnTo>
                  <a:pt x="2148297" y="5813"/>
                </a:lnTo>
                <a:lnTo>
                  <a:pt x="2109597" y="0"/>
                </a:lnTo>
                <a:close/>
              </a:path>
            </a:pathLst>
          </a:custGeom>
          <a:solidFill>
            <a:srgbClr val="6FAC46">
              <a:alpha val="50195"/>
            </a:srgbClr>
          </a:solidFill>
        </p:spPr>
        <p:txBody>
          <a:bodyPr wrap="square" lIns="0" tIns="0" rIns="0" bIns="0" rtlCol="0"/>
          <a:lstStyle/>
          <a:p>
            <a:endParaRPr/>
          </a:p>
        </p:txBody>
      </p:sp>
      <p:sp>
        <p:nvSpPr>
          <p:cNvPr id="7" name="object 7"/>
          <p:cNvSpPr txBox="1"/>
          <p:nvPr/>
        </p:nvSpPr>
        <p:spPr>
          <a:xfrm>
            <a:off x="8869806" y="3984984"/>
            <a:ext cx="1856739" cy="1671320"/>
          </a:xfrm>
          <a:prstGeom prst="rect">
            <a:avLst/>
          </a:prstGeom>
        </p:spPr>
        <p:txBody>
          <a:bodyPr vert="horz" wrap="square" lIns="0" tIns="12065" rIns="0" bIns="0" rtlCol="0">
            <a:spAutoFit/>
          </a:bodyPr>
          <a:lstStyle/>
          <a:p>
            <a:pPr marL="12700" marR="5080" algn="ctr">
              <a:lnSpc>
                <a:spcPct val="150000"/>
              </a:lnSpc>
              <a:spcBef>
                <a:spcPts val="95"/>
              </a:spcBef>
            </a:pPr>
            <a:r>
              <a:rPr sz="1800" dirty="0">
                <a:solidFill>
                  <a:srgbClr val="FFFFFF"/>
                </a:solidFill>
                <a:latin typeface="微软雅黑"/>
                <a:cs typeface="微软雅黑"/>
              </a:rPr>
              <a:t>性欲差的公牛，按 摩睾丸或取发情母 牛的阴道分泌物刺 激性反应；</a:t>
            </a:r>
            <a:endParaRPr sz="1800">
              <a:latin typeface="微软雅黑"/>
              <a:cs typeface="微软雅黑"/>
            </a:endParaRPr>
          </a:p>
        </p:txBody>
      </p:sp>
      <p:sp>
        <p:nvSpPr>
          <p:cNvPr id="10" name="object 10"/>
          <p:cNvSpPr txBox="1"/>
          <p:nvPr/>
        </p:nvSpPr>
        <p:spPr>
          <a:xfrm>
            <a:off x="1898299" y="3050916"/>
            <a:ext cx="3931920" cy="319959"/>
          </a:xfrm>
          <a:prstGeom prst="rect">
            <a:avLst/>
          </a:prstGeom>
        </p:spPr>
        <p:txBody>
          <a:bodyPr vert="horz" wrap="square" lIns="0" tIns="12065" rIns="0" bIns="0" rtlCol="0">
            <a:spAutoFit/>
          </a:bodyPr>
          <a:lstStyle/>
          <a:p>
            <a:pPr marL="12700">
              <a:lnSpc>
                <a:spcPct val="100000"/>
              </a:lnSpc>
              <a:spcBef>
                <a:spcPts val="95"/>
              </a:spcBef>
            </a:pPr>
            <a:r>
              <a:rPr sz="2000" b="1" spc="-5" dirty="0">
                <a:solidFill>
                  <a:srgbClr val="6FAC46"/>
                </a:solidFill>
                <a:latin typeface="微软雅黑"/>
                <a:cs typeface="微软雅黑"/>
              </a:rPr>
              <a:t>充分满足种公牛的性行为</a:t>
            </a:r>
            <a:endParaRPr sz="2000" dirty="0">
              <a:latin typeface="微软雅黑"/>
              <a:cs typeface="微软雅黑"/>
            </a:endParaRPr>
          </a:p>
        </p:txBody>
      </p:sp>
      <p:sp>
        <p:nvSpPr>
          <p:cNvPr id="13" name="object 7">
            <a:extLst>
              <a:ext uri="{FF2B5EF4-FFF2-40B4-BE49-F238E27FC236}">
                <a16:creationId xmlns:a16="http://schemas.microsoft.com/office/drawing/2014/main" id="{BDC59660-D898-42A9-AFB0-B14BE4390C08}"/>
              </a:ext>
            </a:extLst>
          </p:cNvPr>
          <p:cNvSpPr txBox="1"/>
          <p:nvPr/>
        </p:nvSpPr>
        <p:spPr>
          <a:xfrm>
            <a:off x="1869948" y="2520074"/>
            <a:ext cx="2328545" cy="391160"/>
          </a:xfrm>
          <a:prstGeom prst="rect">
            <a:avLst/>
          </a:prstGeom>
        </p:spPr>
        <p:txBody>
          <a:bodyPr vert="horz" wrap="square" lIns="0" tIns="12700" rIns="0" bIns="0" rtlCol="0">
            <a:spAutoFit/>
          </a:bodyPr>
          <a:lstStyle/>
          <a:p>
            <a:pPr marL="12700">
              <a:lnSpc>
                <a:spcPct val="100000"/>
              </a:lnSpc>
              <a:spcBef>
                <a:spcPts val="100"/>
              </a:spcBef>
            </a:pPr>
            <a:r>
              <a:rPr sz="2400" dirty="0" err="1">
                <a:solidFill>
                  <a:srgbClr val="404040"/>
                </a:solidFill>
                <a:latin typeface="微软雅黑"/>
                <a:cs typeface="微软雅黑"/>
              </a:rPr>
              <a:t>种公牛的调教</a:t>
            </a:r>
            <a:r>
              <a:rPr lang="en-US" altLang="zh-CN" sz="2400" dirty="0">
                <a:solidFill>
                  <a:srgbClr val="404040"/>
                </a:solidFill>
                <a:latin typeface="微软雅黑"/>
                <a:cs typeface="微软雅黑"/>
              </a:rPr>
              <a:t>:</a:t>
            </a:r>
            <a:endParaRPr sz="2400" dirty="0">
              <a:latin typeface="微软雅黑"/>
              <a:cs typeface="微软雅黑"/>
            </a:endParaRPr>
          </a:p>
        </p:txBody>
      </p:sp>
      <p:sp>
        <p:nvSpPr>
          <p:cNvPr id="14" name="Rectangle 3">
            <a:extLst>
              <a:ext uri="{FF2B5EF4-FFF2-40B4-BE49-F238E27FC236}">
                <a16:creationId xmlns:a16="http://schemas.microsoft.com/office/drawing/2014/main" id="{1D6036BB-BC03-4B5A-B37F-BEE3F4471F40}"/>
              </a:ext>
            </a:extLst>
          </p:cNvPr>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5" name="object 5">
            <a:extLst>
              <a:ext uri="{FF2B5EF4-FFF2-40B4-BE49-F238E27FC236}">
                <a16:creationId xmlns:a16="http://schemas.microsoft.com/office/drawing/2014/main" id="{B0165EC3-1782-4A63-A958-0B55077F74CA}"/>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cxnSp>
        <p:nvCxnSpPr>
          <p:cNvPr id="16" name="直接连接符 15">
            <a:extLst>
              <a:ext uri="{FF2B5EF4-FFF2-40B4-BE49-F238E27FC236}">
                <a16:creationId xmlns:a16="http://schemas.microsoft.com/office/drawing/2014/main" id="{2221B9DA-078D-4395-8F08-4BA137F79C65}"/>
              </a:ext>
            </a:extLst>
          </p:cNvPr>
          <p:cNvCxnSpPr/>
          <p:nvPr/>
        </p:nvCxnSpPr>
        <p:spPr>
          <a:xfrm flipV="1">
            <a:off x="695960" y="1099002"/>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标题 1">
            <a:extLst>
              <a:ext uri="{FF2B5EF4-FFF2-40B4-BE49-F238E27FC236}">
                <a16:creationId xmlns:a16="http://schemas.microsoft.com/office/drawing/2014/main" id="{EB0309DB-211E-4D2A-B6D5-7CA4664EEF3F}"/>
              </a:ext>
            </a:extLst>
          </p:cNvPr>
          <p:cNvSpPr txBox="1"/>
          <p:nvPr/>
        </p:nvSpPr>
        <p:spPr>
          <a:xfrm>
            <a:off x="838200" y="9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11315" y="2014727"/>
            <a:ext cx="4769368" cy="4591430"/>
          </a:xfrm>
          <a:prstGeom prst="rect">
            <a:avLst/>
          </a:prstGeom>
          <a:blipFill>
            <a:blip r:embed="rId2" cstate="print"/>
            <a:stretch>
              <a:fillRect/>
            </a:stretch>
          </a:blipFill>
        </p:spPr>
        <p:txBody>
          <a:bodyPr wrap="square" lIns="0" tIns="0" rIns="0" bIns="0" rtlCol="0"/>
          <a:lstStyle/>
          <a:p>
            <a:endParaRPr/>
          </a:p>
        </p:txBody>
      </p:sp>
      <p:sp>
        <p:nvSpPr>
          <p:cNvPr id="3" name="object 3"/>
          <p:cNvSpPr txBox="1"/>
          <p:nvPr/>
        </p:nvSpPr>
        <p:spPr>
          <a:xfrm>
            <a:off x="6590538" y="4700396"/>
            <a:ext cx="1625600" cy="1219200"/>
          </a:xfrm>
          <a:prstGeom prst="rect">
            <a:avLst/>
          </a:prstGeom>
        </p:spPr>
        <p:txBody>
          <a:bodyPr vert="horz" wrap="square" lIns="0" tIns="12700" rIns="0" bIns="0" rtlCol="0">
            <a:spAutoFit/>
          </a:bodyPr>
          <a:lstStyle/>
          <a:p>
            <a:pPr marL="63500" algn="ctr">
              <a:lnSpc>
                <a:spcPct val="100000"/>
              </a:lnSpc>
              <a:spcBef>
                <a:spcPts val="100"/>
              </a:spcBef>
            </a:pPr>
            <a:r>
              <a:rPr sz="1800" b="1" dirty="0">
                <a:solidFill>
                  <a:srgbClr val="404040"/>
                </a:solidFill>
                <a:latin typeface="微软雅黑"/>
                <a:cs typeface="微软雅黑"/>
              </a:rPr>
              <a:t>场地要舒适、</a:t>
            </a:r>
            <a:endParaRPr sz="1800">
              <a:latin typeface="微软雅黑"/>
              <a:cs typeface="微软雅黑"/>
            </a:endParaRPr>
          </a:p>
          <a:p>
            <a:pPr algn="ctr">
              <a:lnSpc>
                <a:spcPct val="100000"/>
              </a:lnSpc>
              <a:spcBef>
                <a:spcPts val="1835"/>
              </a:spcBef>
            </a:pPr>
            <a:r>
              <a:rPr sz="1800" b="1" dirty="0">
                <a:solidFill>
                  <a:srgbClr val="404040"/>
                </a:solidFill>
                <a:latin typeface="微软雅黑"/>
                <a:cs typeface="微软雅黑"/>
              </a:rPr>
              <a:t>平坦、安静、卫</a:t>
            </a:r>
            <a:endParaRPr sz="1800">
              <a:latin typeface="微软雅黑"/>
              <a:cs typeface="微软雅黑"/>
            </a:endParaRPr>
          </a:p>
          <a:p>
            <a:pPr marL="520065">
              <a:lnSpc>
                <a:spcPct val="100000"/>
              </a:lnSpc>
              <a:spcBef>
                <a:spcPts val="1080"/>
              </a:spcBef>
            </a:pPr>
            <a:r>
              <a:rPr sz="1800" b="1" dirty="0">
                <a:solidFill>
                  <a:srgbClr val="404040"/>
                </a:solidFill>
                <a:latin typeface="微软雅黑"/>
                <a:cs typeface="微软雅黑"/>
              </a:rPr>
              <a:t>生；</a:t>
            </a:r>
            <a:endParaRPr sz="1800">
              <a:latin typeface="微软雅黑"/>
              <a:cs typeface="微软雅黑"/>
            </a:endParaRPr>
          </a:p>
        </p:txBody>
      </p:sp>
      <p:sp>
        <p:nvSpPr>
          <p:cNvPr id="4" name="object 4"/>
          <p:cNvSpPr txBox="1"/>
          <p:nvPr/>
        </p:nvSpPr>
        <p:spPr>
          <a:xfrm>
            <a:off x="3925570" y="4610861"/>
            <a:ext cx="1854200" cy="1260475"/>
          </a:xfrm>
          <a:prstGeom prst="rect">
            <a:avLst/>
          </a:prstGeom>
        </p:spPr>
        <p:txBody>
          <a:bodyPr vert="horz" wrap="square" lIns="0" tIns="12700" rIns="0" bIns="0" rtlCol="0">
            <a:spAutoFit/>
          </a:bodyPr>
          <a:lstStyle/>
          <a:p>
            <a:pPr marL="12700" marR="5080" algn="ctr">
              <a:lnSpc>
                <a:spcPct val="150100"/>
              </a:lnSpc>
              <a:spcBef>
                <a:spcPts val="100"/>
              </a:spcBef>
            </a:pPr>
            <a:r>
              <a:rPr sz="1800" b="1" dirty="0">
                <a:solidFill>
                  <a:srgbClr val="404040"/>
                </a:solidFill>
                <a:latin typeface="微软雅黑"/>
                <a:cs typeface="微软雅黑"/>
              </a:rPr>
              <a:t>辅以轻柔、悦耳的 声音刺激种公牛的 性兴奋。</a:t>
            </a:r>
            <a:endParaRPr sz="1800">
              <a:latin typeface="微软雅黑"/>
              <a:cs typeface="微软雅黑"/>
            </a:endParaRPr>
          </a:p>
        </p:txBody>
      </p:sp>
      <p:sp>
        <p:nvSpPr>
          <p:cNvPr id="6" name="object 6"/>
          <p:cNvSpPr txBox="1"/>
          <p:nvPr/>
        </p:nvSpPr>
        <p:spPr>
          <a:xfrm>
            <a:off x="779780" y="1233296"/>
            <a:ext cx="6480810" cy="2267287"/>
          </a:xfrm>
          <a:prstGeom prst="rect">
            <a:avLst/>
          </a:prstGeom>
        </p:spPr>
        <p:txBody>
          <a:bodyPr vert="horz" wrap="square" lIns="0" tIns="12700" rIns="0" bIns="0" rtlCol="0">
            <a:spAutoFit/>
          </a:bodyPr>
          <a:lstStyle/>
          <a:p>
            <a:pPr>
              <a:lnSpc>
                <a:spcPct val="100000"/>
              </a:lnSpc>
              <a:spcBef>
                <a:spcPts val="35"/>
              </a:spcBef>
            </a:pPr>
            <a:endParaRPr lang="en-US" altLang="zh-CN" sz="3000" dirty="0">
              <a:latin typeface="Times New Roman"/>
              <a:cs typeface="Times New Roman"/>
            </a:endParaRPr>
          </a:p>
          <a:p>
            <a:pPr marL="4150995" algn="ctr">
              <a:lnSpc>
                <a:spcPct val="100000"/>
              </a:lnSpc>
              <a:spcBef>
                <a:spcPts val="3245"/>
              </a:spcBef>
            </a:pPr>
            <a:endParaRPr lang="en-US" altLang="zh-CN" sz="1800" b="1" spc="-5" dirty="0">
              <a:solidFill>
                <a:srgbClr val="404040"/>
              </a:solidFill>
              <a:latin typeface="微软雅黑"/>
              <a:cs typeface="微软雅黑"/>
            </a:endParaRPr>
          </a:p>
          <a:p>
            <a:pPr marL="4150995" algn="ctr">
              <a:lnSpc>
                <a:spcPct val="100000"/>
              </a:lnSpc>
              <a:spcBef>
                <a:spcPts val="3245"/>
              </a:spcBef>
            </a:pPr>
            <a:r>
              <a:rPr sz="1800" b="1" spc="-5" dirty="0" err="1">
                <a:solidFill>
                  <a:srgbClr val="404040"/>
                </a:solidFill>
                <a:latin typeface="微软雅黑"/>
                <a:cs typeface="微软雅黑"/>
              </a:rPr>
              <a:t>调教采精时间最好选</a:t>
            </a:r>
            <a:endParaRPr sz="1800" dirty="0">
              <a:latin typeface="微软雅黑"/>
              <a:cs typeface="微软雅黑"/>
            </a:endParaRPr>
          </a:p>
          <a:p>
            <a:pPr marR="585470" algn="r">
              <a:lnSpc>
                <a:spcPct val="100000"/>
              </a:lnSpc>
              <a:spcBef>
                <a:spcPts val="1085"/>
              </a:spcBef>
            </a:pPr>
            <a:r>
              <a:rPr sz="1800" b="1" dirty="0">
                <a:solidFill>
                  <a:srgbClr val="404040"/>
                </a:solidFill>
                <a:latin typeface="微软雅黑"/>
                <a:cs typeface="微软雅黑"/>
              </a:rPr>
              <a:t>择在清晨；</a:t>
            </a:r>
            <a:endParaRPr sz="1800" dirty="0">
              <a:latin typeface="微软雅黑"/>
              <a:cs typeface="微软雅黑"/>
            </a:endParaRPr>
          </a:p>
        </p:txBody>
      </p:sp>
      <p:sp>
        <p:nvSpPr>
          <p:cNvPr id="7" name="object 7">
            <a:extLst>
              <a:ext uri="{FF2B5EF4-FFF2-40B4-BE49-F238E27FC236}">
                <a16:creationId xmlns:a16="http://schemas.microsoft.com/office/drawing/2014/main" id="{9F7A5ABB-C778-4EDE-855A-1F0E9834B271}"/>
              </a:ext>
            </a:extLst>
          </p:cNvPr>
          <p:cNvSpPr txBox="1"/>
          <p:nvPr/>
        </p:nvSpPr>
        <p:spPr>
          <a:xfrm>
            <a:off x="1262716" y="2367961"/>
            <a:ext cx="2328545" cy="391160"/>
          </a:xfrm>
          <a:prstGeom prst="rect">
            <a:avLst/>
          </a:prstGeom>
        </p:spPr>
        <p:txBody>
          <a:bodyPr vert="horz" wrap="square" lIns="0" tIns="12700" rIns="0" bIns="0" rtlCol="0">
            <a:spAutoFit/>
          </a:bodyPr>
          <a:lstStyle/>
          <a:p>
            <a:pPr marL="12700">
              <a:lnSpc>
                <a:spcPct val="100000"/>
              </a:lnSpc>
              <a:spcBef>
                <a:spcPts val="100"/>
              </a:spcBef>
            </a:pPr>
            <a:r>
              <a:rPr sz="2400" dirty="0" err="1">
                <a:solidFill>
                  <a:srgbClr val="404040"/>
                </a:solidFill>
                <a:latin typeface="微软雅黑"/>
                <a:cs typeface="微软雅黑"/>
              </a:rPr>
              <a:t>种公牛的调教</a:t>
            </a:r>
            <a:r>
              <a:rPr lang="en-US" altLang="zh-CN" sz="2400" dirty="0">
                <a:solidFill>
                  <a:srgbClr val="404040"/>
                </a:solidFill>
                <a:latin typeface="微软雅黑"/>
                <a:cs typeface="微软雅黑"/>
              </a:rPr>
              <a:t>:</a:t>
            </a:r>
            <a:endParaRPr sz="2400" dirty="0">
              <a:latin typeface="微软雅黑"/>
              <a:cs typeface="微软雅黑"/>
            </a:endParaRPr>
          </a:p>
        </p:txBody>
      </p:sp>
      <p:sp>
        <p:nvSpPr>
          <p:cNvPr id="8" name="Rectangle 3">
            <a:extLst>
              <a:ext uri="{FF2B5EF4-FFF2-40B4-BE49-F238E27FC236}">
                <a16:creationId xmlns:a16="http://schemas.microsoft.com/office/drawing/2014/main" id="{5E63381E-DAD9-4998-9217-0F1B6F0D4A73}"/>
              </a:ext>
            </a:extLst>
          </p:cNvPr>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9" name="object 5">
            <a:extLst>
              <a:ext uri="{FF2B5EF4-FFF2-40B4-BE49-F238E27FC236}">
                <a16:creationId xmlns:a16="http://schemas.microsoft.com/office/drawing/2014/main" id="{AF52C5E7-8B92-46DB-BFEC-0ECBB61ACA50}"/>
              </a:ext>
            </a:extLst>
          </p:cNvPr>
          <p:cNvSpPr txBox="1"/>
          <p:nvPr/>
        </p:nvSpPr>
        <p:spPr>
          <a:xfrm>
            <a:off x="1262716" y="1866749"/>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cxnSp>
        <p:nvCxnSpPr>
          <p:cNvPr id="10" name="直接连接符 9">
            <a:extLst>
              <a:ext uri="{FF2B5EF4-FFF2-40B4-BE49-F238E27FC236}">
                <a16:creationId xmlns:a16="http://schemas.microsoft.com/office/drawing/2014/main" id="{55B190FE-FAB0-4215-9E6F-E5DA5558F870}"/>
              </a:ext>
            </a:extLst>
          </p:cNvPr>
          <p:cNvCxnSpPr/>
          <p:nvPr/>
        </p:nvCxnSpPr>
        <p:spPr>
          <a:xfrm flipV="1">
            <a:off x="695960" y="1099002"/>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标题 1">
            <a:extLst>
              <a:ext uri="{FF2B5EF4-FFF2-40B4-BE49-F238E27FC236}">
                <a16:creationId xmlns:a16="http://schemas.microsoft.com/office/drawing/2014/main" id="{2387339A-29BE-4822-922A-B1760E3B308C}"/>
              </a:ext>
            </a:extLst>
          </p:cNvPr>
          <p:cNvSpPr txBox="1"/>
          <p:nvPr/>
        </p:nvSpPr>
        <p:spPr>
          <a:xfrm>
            <a:off x="838200" y="9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12" name="矩形 11">
            <a:extLst>
              <a:ext uri="{FF2B5EF4-FFF2-40B4-BE49-F238E27FC236}">
                <a16:creationId xmlns:a16="http://schemas.microsoft.com/office/drawing/2014/main" id="{C7371549-3C50-4CE9-8A91-AC8D9280317B}"/>
              </a:ext>
            </a:extLst>
          </p:cNvPr>
          <p:cNvSpPr/>
          <p:nvPr/>
        </p:nvSpPr>
        <p:spPr>
          <a:xfrm>
            <a:off x="1164590" y="2310202"/>
            <a:ext cx="6096000" cy="1077218"/>
          </a:xfrm>
          <a:prstGeom prst="rect">
            <a:avLst/>
          </a:prstGeom>
        </p:spPr>
        <p:txBody>
          <a:bodyPr>
            <a:spAutoFit/>
          </a:bodyPr>
          <a:lstStyle/>
          <a:p>
            <a:pPr>
              <a:lnSpc>
                <a:spcPct val="100000"/>
              </a:lnSpc>
              <a:spcBef>
                <a:spcPts val="35"/>
              </a:spcBef>
            </a:pPr>
            <a:endParaRPr lang="zh-CN" altLang="en-US" sz="2800" dirty="0">
              <a:latin typeface="Times New Roman"/>
              <a:cs typeface="Times New Roman"/>
            </a:endParaRPr>
          </a:p>
          <a:p>
            <a:pPr marL="12700">
              <a:lnSpc>
                <a:spcPct val="100000"/>
              </a:lnSpc>
            </a:pPr>
            <a:endParaRPr lang="zh-CN" altLang="en-US" b="1" spc="-5" dirty="0">
              <a:solidFill>
                <a:srgbClr val="6FAC46"/>
              </a:solidFill>
              <a:latin typeface="微软雅黑"/>
              <a:cs typeface="微软雅黑"/>
            </a:endParaRPr>
          </a:p>
          <a:p>
            <a:pPr marL="12700">
              <a:lnSpc>
                <a:spcPct val="100000"/>
              </a:lnSpc>
            </a:pPr>
            <a:r>
              <a:rPr lang="zh-CN" altLang="en-US" b="1" spc="-5" dirty="0">
                <a:solidFill>
                  <a:srgbClr val="6FAC46"/>
                </a:solidFill>
                <a:latin typeface="微软雅黑"/>
                <a:cs typeface="微软雅黑"/>
              </a:rPr>
              <a:t>调教要认真、耐心、细致</a:t>
            </a:r>
            <a:endParaRPr lang="zh-CN" altLang="en-US" dirty="0">
              <a:latin typeface="微软雅黑"/>
              <a:cs typeface="微软雅黑"/>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7">
            <a:extLst>
              <a:ext uri="{FF2B5EF4-FFF2-40B4-BE49-F238E27FC236}">
                <a16:creationId xmlns:a16="http://schemas.microsoft.com/office/drawing/2014/main" id="{BDC59660-D898-42A9-AFB0-B14BE4390C08}"/>
              </a:ext>
            </a:extLst>
          </p:cNvPr>
          <p:cNvSpPr txBox="1"/>
          <p:nvPr/>
        </p:nvSpPr>
        <p:spPr>
          <a:xfrm>
            <a:off x="1730463" y="2514421"/>
            <a:ext cx="2328545" cy="391160"/>
          </a:xfrm>
          <a:prstGeom prst="rect">
            <a:avLst/>
          </a:prstGeom>
        </p:spPr>
        <p:txBody>
          <a:bodyPr vert="horz" wrap="square" lIns="0" tIns="12700" rIns="0" bIns="0" rtlCol="0">
            <a:spAutoFit/>
          </a:bodyPr>
          <a:lstStyle/>
          <a:p>
            <a:pPr marL="12700">
              <a:lnSpc>
                <a:spcPct val="100000"/>
              </a:lnSpc>
              <a:spcBef>
                <a:spcPts val="100"/>
              </a:spcBef>
            </a:pPr>
            <a:r>
              <a:rPr lang="zh-CN" altLang="en-US" sz="2400" dirty="0">
                <a:solidFill>
                  <a:srgbClr val="404040"/>
                </a:solidFill>
                <a:latin typeface="微软雅黑"/>
                <a:cs typeface="微软雅黑"/>
              </a:rPr>
              <a:t>种公牛的准备</a:t>
            </a:r>
            <a:r>
              <a:rPr lang="en-US" altLang="zh-CN" sz="2400" dirty="0">
                <a:solidFill>
                  <a:srgbClr val="404040"/>
                </a:solidFill>
                <a:latin typeface="微软雅黑"/>
                <a:cs typeface="微软雅黑"/>
              </a:rPr>
              <a:t>:</a:t>
            </a:r>
            <a:endParaRPr sz="2400" dirty="0">
              <a:latin typeface="微软雅黑"/>
              <a:cs typeface="微软雅黑"/>
            </a:endParaRPr>
          </a:p>
        </p:txBody>
      </p:sp>
      <p:sp>
        <p:nvSpPr>
          <p:cNvPr id="14" name="Rectangle 3">
            <a:extLst>
              <a:ext uri="{FF2B5EF4-FFF2-40B4-BE49-F238E27FC236}">
                <a16:creationId xmlns:a16="http://schemas.microsoft.com/office/drawing/2014/main" id="{1D6036BB-BC03-4B5A-B37F-BEE3F4471F40}"/>
              </a:ext>
            </a:extLst>
          </p:cNvPr>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5" name="object 5">
            <a:extLst>
              <a:ext uri="{FF2B5EF4-FFF2-40B4-BE49-F238E27FC236}">
                <a16:creationId xmlns:a16="http://schemas.microsoft.com/office/drawing/2014/main" id="{B0165EC3-1782-4A63-A958-0B55077F74CA}"/>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cxnSp>
        <p:nvCxnSpPr>
          <p:cNvPr id="16" name="直接连接符 15">
            <a:extLst>
              <a:ext uri="{FF2B5EF4-FFF2-40B4-BE49-F238E27FC236}">
                <a16:creationId xmlns:a16="http://schemas.microsoft.com/office/drawing/2014/main" id="{2221B9DA-078D-4395-8F08-4BA137F79C65}"/>
              </a:ext>
            </a:extLst>
          </p:cNvPr>
          <p:cNvCxnSpPr/>
          <p:nvPr/>
        </p:nvCxnSpPr>
        <p:spPr>
          <a:xfrm flipV="1">
            <a:off x="695960" y="1099002"/>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标题 1">
            <a:extLst>
              <a:ext uri="{FF2B5EF4-FFF2-40B4-BE49-F238E27FC236}">
                <a16:creationId xmlns:a16="http://schemas.microsoft.com/office/drawing/2014/main" id="{EB0309DB-211E-4D2A-B6D5-7CA4664EEF3F}"/>
              </a:ext>
            </a:extLst>
          </p:cNvPr>
          <p:cNvSpPr txBox="1"/>
          <p:nvPr/>
        </p:nvSpPr>
        <p:spPr>
          <a:xfrm>
            <a:off x="838200" y="9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18" name="object 2">
            <a:extLst>
              <a:ext uri="{FF2B5EF4-FFF2-40B4-BE49-F238E27FC236}">
                <a16:creationId xmlns:a16="http://schemas.microsoft.com/office/drawing/2014/main" id="{0F2C305C-8164-4448-8F46-74EBD15E35AF}"/>
              </a:ext>
            </a:extLst>
          </p:cNvPr>
          <p:cNvSpPr/>
          <p:nvPr/>
        </p:nvSpPr>
        <p:spPr>
          <a:xfrm>
            <a:off x="2210927" y="3753611"/>
            <a:ext cx="2278776" cy="2813304"/>
          </a:xfrm>
          <a:prstGeom prst="rect">
            <a:avLst/>
          </a:prstGeom>
          <a:blipFill>
            <a:blip r:embed="rId2" cstate="print"/>
            <a:stretch>
              <a:fillRect/>
            </a:stretch>
          </a:blipFill>
        </p:spPr>
        <p:txBody>
          <a:bodyPr wrap="square" lIns="0" tIns="0" rIns="0" bIns="0" rtlCol="0"/>
          <a:lstStyle/>
          <a:p>
            <a:endParaRPr/>
          </a:p>
        </p:txBody>
      </p:sp>
      <p:sp>
        <p:nvSpPr>
          <p:cNvPr id="19" name="object 4">
            <a:extLst>
              <a:ext uri="{FF2B5EF4-FFF2-40B4-BE49-F238E27FC236}">
                <a16:creationId xmlns:a16="http://schemas.microsoft.com/office/drawing/2014/main" id="{26F75F0D-39CB-4A53-95D0-C7303466068F}"/>
              </a:ext>
            </a:extLst>
          </p:cNvPr>
          <p:cNvSpPr/>
          <p:nvPr/>
        </p:nvSpPr>
        <p:spPr>
          <a:xfrm>
            <a:off x="5867400" y="3549396"/>
            <a:ext cx="3973067" cy="2811779"/>
          </a:xfrm>
          <a:prstGeom prst="rect">
            <a:avLst/>
          </a:prstGeom>
          <a:blipFill>
            <a:blip r:embed="rId3" cstate="print"/>
            <a:stretch>
              <a:fillRect/>
            </a:stretch>
          </a:blipFill>
        </p:spPr>
        <p:txBody>
          <a:bodyPr wrap="square" lIns="0" tIns="0" rIns="0" bIns="0" rtlCol="0"/>
          <a:lstStyle/>
          <a:p>
            <a:endParaRPr/>
          </a:p>
        </p:txBody>
      </p:sp>
      <p:sp>
        <p:nvSpPr>
          <p:cNvPr id="20" name="object 7">
            <a:extLst>
              <a:ext uri="{FF2B5EF4-FFF2-40B4-BE49-F238E27FC236}">
                <a16:creationId xmlns:a16="http://schemas.microsoft.com/office/drawing/2014/main" id="{63F6A34B-3741-42EB-A57C-CC679467EC48}"/>
              </a:ext>
            </a:extLst>
          </p:cNvPr>
          <p:cNvSpPr txBox="1"/>
          <p:nvPr/>
        </p:nvSpPr>
        <p:spPr>
          <a:xfrm>
            <a:off x="1730463" y="3014002"/>
            <a:ext cx="6196330"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微软雅黑"/>
                <a:cs typeface="微软雅黑"/>
              </a:rPr>
              <a:t>采精前，用</a:t>
            </a:r>
            <a:r>
              <a:rPr sz="2000" spc="-5" dirty="0">
                <a:latin typeface="Arial"/>
                <a:cs typeface="Arial"/>
              </a:rPr>
              <a:t>0.1%</a:t>
            </a:r>
            <a:r>
              <a:rPr sz="2000" dirty="0">
                <a:latin typeface="微软雅黑"/>
                <a:cs typeface="微软雅黑"/>
              </a:rPr>
              <a:t>的高锰</a:t>
            </a:r>
            <a:r>
              <a:rPr sz="2000" spc="-15" dirty="0">
                <a:latin typeface="微软雅黑"/>
                <a:cs typeface="微软雅黑"/>
              </a:rPr>
              <a:t>酸</a:t>
            </a:r>
            <a:r>
              <a:rPr sz="2000" dirty="0">
                <a:latin typeface="微软雅黑"/>
                <a:cs typeface="微软雅黑"/>
              </a:rPr>
              <a:t>钾清</a:t>
            </a:r>
            <a:r>
              <a:rPr sz="2000" spc="-15" dirty="0">
                <a:latin typeface="微软雅黑"/>
                <a:cs typeface="微软雅黑"/>
              </a:rPr>
              <a:t>洗</a:t>
            </a:r>
            <a:r>
              <a:rPr sz="2000" dirty="0">
                <a:latin typeface="微软雅黑"/>
                <a:cs typeface="微软雅黑"/>
              </a:rPr>
              <a:t>公牛</a:t>
            </a:r>
            <a:r>
              <a:rPr sz="2000" spc="-15" dirty="0">
                <a:latin typeface="微软雅黑"/>
                <a:cs typeface="微软雅黑"/>
              </a:rPr>
              <a:t>包</a:t>
            </a:r>
            <a:r>
              <a:rPr sz="2000" dirty="0">
                <a:latin typeface="微软雅黑"/>
                <a:cs typeface="微软雅黑"/>
              </a:rPr>
              <a:t>皮部</a:t>
            </a:r>
            <a:r>
              <a:rPr sz="2000" spc="-15" dirty="0">
                <a:latin typeface="微软雅黑"/>
                <a:cs typeface="微软雅黑"/>
              </a:rPr>
              <a:t>并</a:t>
            </a:r>
            <a:r>
              <a:rPr sz="2000" dirty="0">
                <a:latin typeface="微软雅黑"/>
                <a:cs typeface="微软雅黑"/>
              </a:rPr>
              <a:t>且擦</a:t>
            </a:r>
            <a:r>
              <a:rPr sz="2000" spc="-15" dirty="0">
                <a:latin typeface="微软雅黑"/>
                <a:cs typeface="微软雅黑"/>
              </a:rPr>
              <a:t>干</a:t>
            </a:r>
            <a:r>
              <a:rPr sz="2000" dirty="0">
                <a:latin typeface="微软雅黑"/>
                <a:cs typeface="微软雅黑"/>
              </a:rPr>
              <a:t>。</a:t>
            </a:r>
          </a:p>
        </p:txBody>
      </p:sp>
    </p:spTree>
    <p:extLst>
      <p:ext uri="{BB962C8B-B14F-4D97-AF65-F5344CB8AC3E}">
        <p14:creationId xmlns:p14="http://schemas.microsoft.com/office/powerpoint/2010/main" val="2536279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7">
            <a:extLst>
              <a:ext uri="{FF2B5EF4-FFF2-40B4-BE49-F238E27FC236}">
                <a16:creationId xmlns:a16="http://schemas.microsoft.com/office/drawing/2014/main" id="{BDC59660-D898-42A9-AFB0-B14BE4390C08}"/>
              </a:ext>
            </a:extLst>
          </p:cNvPr>
          <p:cNvSpPr txBox="1"/>
          <p:nvPr/>
        </p:nvSpPr>
        <p:spPr>
          <a:xfrm>
            <a:off x="1730463" y="2514421"/>
            <a:ext cx="2328545" cy="391160"/>
          </a:xfrm>
          <a:prstGeom prst="rect">
            <a:avLst/>
          </a:prstGeom>
        </p:spPr>
        <p:txBody>
          <a:bodyPr vert="horz" wrap="square" lIns="0" tIns="12700" rIns="0" bIns="0" rtlCol="0">
            <a:spAutoFit/>
          </a:bodyPr>
          <a:lstStyle/>
          <a:p>
            <a:pPr marL="12700">
              <a:lnSpc>
                <a:spcPct val="100000"/>
              </a:lnSpc>
              <a:spcBef>
                <a:spcPts val="100"/>
              </a:spcBef>
            </a:pPr>
            <a:r>
              <a:rPr lang="zh-CN" altLang="en-US" sz="2400" dirty="0">
                <a:solidFill>
                  <a:srgbClr val="404040"/>
                </a:solidFill>
                <a:latin typeface="微软雅黑"/>
                <a:cs typeface="微软雅黑"/>
              </a:rPr>
              <a:t>种公羊的调教</a:t>
            </a:r>
            <a:r>
              <a:rPr lang="en-US" altLang="zh-CN" sz="2400" dirty="0">
                <a:solidFill>
                  <a:srgbClr val="404040"/>
                </a:solidFill>
                <a:latin typeface="微软雅黑"/>
                <a:cs typeface="微软雅黑"/>
              </a:rPr>
              <a:t>:</a:t>
            </a:r>
            <a:endParaRPr sz="2400" dirty="0">
              <a:latin typeface="微软雅黑"/>
              <a:cs typeface="微软雅黑"/>
            </a:endParaRPr>
          </a:p>
        </p:txBody>
      </p:sp>
      <p:sp>
        <p:nvSpPr>
          <p:cNvPr id="14" name="Rectangle 3">
            <a:extLst>
              <a:ext uri="{FF2B5EF4-FFF2-40B4-BE49-F238E27FC236}">
                <a16:creationId xmlns:a16="http://schemas.microsoft.com/office/drawing/2014/main" id="{1D6036BB-BC03-4B5A-B37F-BEE3F4471F40}"/>
              </a:ext>
            </a:extLst>
          </p:cNvPr>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5" name="object 5">
            <a:extLst>
              <a:ext uri="{FF2B5EF4-FFF2-40B4-BE49-F238E27FC236}">
                <a16:creationId xmlns:a16="http://schemas.microsoft.com/office/drawing/2014/main" id="{B0165EC3-1782-4A63-A958-0B55077F74CA}"/>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cxnSp>
        <p:nvCxnSpPr>
          <p:cNvPr id="16" name="直接连接符 15">
            <a:extLst>
              <a:ext uri="{FF2B5EF4-FFF2-40B4-BE49-F238E27FC236}">
                <a16:creationId xmlns:a16="http://schemas.microsoft.com/office/drawing/2014/main" id="{2221B9DA-078D-4395-8F08-4BA137F79C65}"/>
              </a:ext>
            </a:extLst>
          </p:cNvPr>
          <p:cNvCxnSpPr/>
          <p:nvPr/>
        </p:nvCxnSpPr>
        <p:spPr>
          <a:xfrm flipV="1">
            <a:off x="695960" y="1099002"/>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标题 1">
            <a:extLst>
              <a:ext uri="{FF2B5EF4-FFF2-40B4-BE49-F238E27FC236}">
                <a16:creationId xmlns:a16="http://schemas.microsoft.com/office/drawing/2014/main" id="{EB0309DB-211E-4D2A-B6D5-7CA4664EEF3F}"/>
              </a:ext>
            </a:extLst>
          </p:cNvPr>
          <p:cNvSpPr txBox="1"/>
          <p:nvPr/>
        </p:nvSpPr>
        <p:spPr>
          <a:xfrm>
            <a:off x="838200" y="9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10" name="object 2">
            <a:extLst>
              <a:ext uri="{FF2B5EF4-FFF2-40B4-BE49-F238E27FC236}">
                <a16:creationId xmlns:a16="http://schemas.microsoft.com/office/drawing/2014/main" id="{C285B582-F36D-4E0B-9D3B-0452EE677345}"/>
              </a:ext>
            </a:extLst>
          </p:cNvPr>
          <p:cNvSpPr txBox="1"/>
          <p:nvPr/>
        </p:nvSpPr>
        <p:spPr>
          <a:xfrm>
            <a:off x="1251610" y="3031718"/>
            <a:ext cx="4692650" cy="2312670"/>
          </a:xfrm>
          <a:prstGeom prst="rect">
            <a:avLst/>
          </a:prstGeom>
        </p:spPr>
        <p:txBody>
          <a:bodyPr vert="horz" wrap="square" lIns="0" tIns="12700" rIns="0" bIns="0" rtlCol="0">
            <a:spAutoFit/>
          </a:bodyPr>
          <a:lstStyle/>
          <a:p>
            <a:pPr marL="355600" marR="5080" indent="-342900" algn="just">
              <a:lnSpc>
                <a:spcPct val="150000"/>
              </a:lnSpc>
              <a:spcBef>
                <a:spcPts val="100"/>
              </a:spcBef>
              <a:buFont typeface="Segoe UI Emoji"/>
              <a:buChar char="⚫"/>
              <a:tabLst>
                <a:tab pos="356235" algn="l"/>
              </a:tabLst>
            </a:pPr>
            <a:r>
              <a:rPr sz="2000" dirty="0">
                <a:solidFill>
                  <a:srgbClr val="404040"/>
                </a:solidFill>
                <a:latin typeface="微软雅黑"/>
                <a:cs typeface="微软雅黑"/>
              </a:rPr>
              <a:t>固定安静的房间作采精</a:t>
            </a:r>
            <a:r>
              <a:rPr sz="2000" spc="-15" dirty="0">
                <a:solidFill>
                  <a:srgbClr val="404040"/>
                </a:solidFill>
                <a:latin typeface="微软雅黑"/>
                <a:cs typeface="微软雅黑"/>
              </a:rPr>
              <a:t>室</a:t>
            </a:r>
            <a:r>
              <a:rPr sz="2000" dirty="0">
                <a:solidFill>
                  <a:srgbClr val="404040"/>
                </a:solidFill>
                <a:latin typeface="微软雅黑"/>
                <a:cs typeface="微软雅黑"/>
              </a:rPr>
              <a:t>，并</a:t>
            </a:r>
            <a:r>
              <a:rPr sz="2000" spc="-15" dirty="0">
                <a:solidFill>
                  <a:srgbClr val="404040"/>
                </a:solidFill>
                <a:latin typeface="微软雅黑"/>
                <a:cs typeface="微软雅黑"/>
              </a:rPr>
              <a:t>安</a:t>
            </a:r>
            <a:r>
              <a:rPr sz="2000" dirty="0">
                <a:solidFill>
                  <a:srgbClr val="404040"/>
                </a:solidFill>
                <a:latin typeface="微软雅黑"/>
                <a:cs typeface="微软雅黑"/>
              </a:rPr>
              <a:t>设采精 架，选用大小与种公羊</a:t>
            </a:r>
            <a:r>
              <a:rPr sz="2000" spc="-15" dirty="0">
                <a:solidFill>
                  <a:srgbClr val="404040"/>
                </a:solidFill>
                <a:latin typeface="微软雅黑"/>
                <a:cs typeface="微软雅黑"/>
              </a:rPr>
              <a:t>匹</a:t>
            </a:r>
            <a:r>
              <a:rPr sz="2000" dirty="0">
                <a:solidFill>
                  <a:srgbClr val="404040"/>
                </a:solidFill>
                <a:latin typeface="微软雅黑"/>
                <a:cs typeface="微软雅黑"/>
              </a:rPr>
              <a:t>配、</a:t>
            </a:r>
            <a:r>
              <a:rPr sz="2000" spc="-15" dirty="0">
                <a:solidFill>
                  <a:srgbClr val="404040"/>
                </a:solidFill>
                <a:latin typeface="微软雅黑"/>
                <a:cs typeface="微软雅黑"/>
              </a:rPr>
              <a:t>发</a:t>
            </a:r>
            <a:r>
              <a:rPr sz="2000" dirty="0">
                <a:solidFill>
                  <a:srgbClr val="404040"/>
                </a:solidFill>
                <a:latin typeface="微软雅黑"/>
                <a:cs typeface="微软雅黑"/>
              </a:rPr>
              <a:t>情征状 明显的母羊作为诱情羊；</a:t>
            </a:r>
            <a:endParaRPr sz="2000" dirty="0">
              <a:latin typeface="微软雅黑"/>
              <a:cs typeface="微软雅黑"/>
            </a:endParaRPr>
          </a:p>
          <a:p>
            <a:pPr marL="355600" marR="5080" indent="-342900" algn="just">
              <a:lnSpc>
                <a:spcPts val="3600"/>
              </a:lnSpc>
              <a:spcBef>
                <a:spcPts val="320"/>
              </a:spcBef>
              <a:buFont typeface="Segoe UI Emoji"/>
              <a:buChar char="⚫"/>
              <a:tabLst>
                <a:tab pos="356235" algn="l"/>
              </a:tabLst>
            </a:pPr>
            <a:r>
              <a:rPr sz="2000" dirty="0">
                <a:solidFill>
                  <a:srgbClr val="404040"/>
                </a:solidFill>
                <a:latin typeface="微软雅黑"/>
                <a:cs typeface="微软雅黑"/>
              </a:rPr>
              <a:t>诱导法：被调教羊在一</a:t>
            </a:r>
            <a:r>
              <a:rPr sz="2000" spc="-15" dirty="0">
                <a:solidFill>
                  <a:srgbClr val="404040"/>
                </a:solidFill>
                <a:latin typeface="微软雅黑"/>
                <a:cs typeface="微软雅黑"/>
              </a:rPr>
              <a:t>旁</a:t>
            </a:r>
            <a:r>
              <a:rPr sz="2000" dirty="0">
                <a:solidFill>
                  <a:srgbClr val="404040"/>
                </a:solidFill>
                <a:latin typeface="微软雅黑"/>
                <a:cs typeface="微软雅黑"/>
              </a:rPr>
              <a:t>观看</a:t>
            </a:r>
            <a:r>
              <a:rPr sz="2000" spc="-15" dirty="0">
                <a:solidFill>
                  <a:srgbClr val="404040"/>
                </a:solidFill>
                <a:latin typeface="微软雅黑"/>
                <a:cs typeface="微软雅黑"/>
              </a:rPr>
              <a:t>其</a:t>
            </a:r>
            <a:r>
              <a:rPr sz="2000" dirty="0">
                <a:solidFill>
                  <a:srgbClr val="404040"/>
                </a:solidFill>
                <a:latin typeface="微软雅黑"/>
                <a:cs typeface="微软雅黑"/>
              </a:rPr>
              <a:t>他公羊 配种或采精；</a:t>
            </a:r>
            <a:endParaRPr sz="2000" dirty="0">
              <a:latin typeface="微软雅黑"/>
              <a:cs typeface="微软雅黑"/>
            </a:endParaRPr>
          </a:p>
        </p:txBody>
      </p:sp>
      <p:sp>
        <p:nvSpPr>
          <p:cNvPr id="11" name="object 3">
            <a:extLst>
              <a:ext uri="{FF2B5EF4-FFF2-40B4-BE49-F238E27FC236}">
                <a16:creationId xmlns:a16="http://schemas.microsoft.com/office/drawing/2014/main" id="{D1753DDB-0499-426F-9C76-AA4D0BA90F91}"/>
              </a:ext>
            </a:extLst>
          </p:cNvPr>
          <p:cNvSpPr/>
          <p:nvPr/>
        </p:nvSpPr>
        <p:spPr>
          <a:xfrm>
            <a:off x="6405371" y="2074164"/>
            <a:ext cx="4996433" cy="442645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46776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91160"/>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2</a:t>
            </a:r>
            <a:r>
              <a:rPr lang="zh-CN" altLang="en-US" sz="2400" dirty="0">
                <a:solidFill>
                  <a:srgbClr val="404040"/>
                </a:solidFill>
                <a:latin typeface="微软雅黑"/>
                <a:cs typeface="微软雅黑"/>
              </a:rPr>
              <a:t>、台畜的准备</a:t>
            </a:r>
            <a:endParaRPr lang="zh-CN" altLang="en-US" sz="2400" dirty="0">
              <a:latin typeface="微软雅黑"/>
              <a:cs typeface="微软雅黑"/>
            </a:endParaRPr>
          </a:p>
        </p:txBody>
      </p:sp>
      <p:sp>
        <p:nvSpPr>
          <p:cNvPr id="8" name="object 2">
            <a:extLst>
              <a:ext uri="{FF2B5EF4-FFF2-40B4-BE49-F238E27FC236}">
                <a16:creationId xmlns:a16="http://schemas.microsoft.com/office/drawing/2014/main" id="{C4FA289B-4373-4DFE-AB94-9A28D2F06B9A}"/>
              </a:ext>
            </a:extLst>
          </p:cNvPr>
          <p:cNvSpPr/>
          <p:nvPr/>
        </p:nvSpPr>
        <p:spPr>
          <a:xfrm>
            <a:off x="2996184" y="2550509"/>
            <a:ext cx="6199632" cy="3704844"/>
          </a:xfrm>
          <a:prstGeom prst="rect">
            <a:avLst/>
          </a:prstGeom>
          <a:blipFill>
            <a:blip r:embed="rId2" cstate="print"/>
            <a:stretch>
              <a:fillRect/>
            </a:stretch>
          </a:blipFill>
        </p:spPr>
        <p:txBody>
          <a:bodyPr wrap="square" lIns="0" tIns="0" rIns="0" bIns="0" rtlCol="0"/>
          <a:lstStyle/>
          <a:p>
            <a:endParaRPr/>
          </a:p>
        </p:txBody>
      </p:sp>
      <p:sp>
        <p:nvSpPr>
          <p:cNvPr id="2" name="文本框 1">
            <a:extLst>
              <a:ext uri="{FF2B5EF4-FFF2-40B4-BE49-F238E27FC236}">
                <a16:creationId xmlns:a16="http://schemas.microsoft.com/office/drawing/2014/main" id="{54BD2007-B036-4029-BE53-482D0DF2304F}"/>
              </a:ext>
            </a:extLst>
          </p:cNvPr>
          <p:cNvSpPr txBox="1"/>
          <p:nvPr/>
        </p:nvSpPr>
        <p:spPr>
          <a:xfrm>
            <a:off x="9890502" y="6055298"/>
            <a:ext cx="1549830" cy="400110"/>
          </a:xfrm>
          <a:prstGeom prst="rect">
            <a:avLst/>
          </a:prstGeom>
          <a:noFill/>
        </p:spPr>
        <p:txBody>
          <a:bodyPr wrap="square" rtlCol="0">
            <a:spAutoFit/>
          </a:bodyPr>
          <a:lstStyle/>
          <a:p>
            <a:r>
              <a:rPr lang="zh-CN" altLang="en-US" sz="2000" dirty="0"/>
              <a:t>猪用假台畜</a:t>
            </a:r>
          </a:p>
        </p:txBody>
      </p:sp>
    </p:spTree>
    <p:extLst>
      <p:ext uri="{BB962C8B-B14F-4D97-AF65-F5344CB8AC3E}">
        <p14:creationId xmlns:p14="http://schemas.microsoft.com/office/powerpoint/2010/main" val="407579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7">
            <a:extLst>
              <a:ext uri="{FF2B5EF4-FFF2-40B4-BE49-F238E27FC236}">
                <a16:creationId xmlns:a16="http://schemas.microsoft.com/office/drawing/2014/main" id="{BDC59660-D898-42A9-AFB0-B14BE4390C08}"/>
              </a:ext>
            </a:extLst>
          </p:cNvPr>
          <p:cNvSpPr txBox="1"/>
          <p:nvPr/>
        </p:nvSpPr>
        <p:spPr>
          <a:xfrm>
            <a:off x="1730463" y="2514421"/>
            <a:ext cx="2328545" cy="391160"/>
          </a:xfrm>
          <a:prstGeom prst="rect">
            <a:avLst/>
          </a:prstGeom>
        </p:spPr>
        <p:txBody>
          <a:bodyPr vert="horz" wrap="square" lIns="0" tIns="12700" rIns="0" bIns="0" rtlCol="0">
            <a:spAutoFit/>
          </a:bodyPr>
          <a:lstStyle/>
          <a:p>
            <a:pPr marL="12700">
              <a:lnSpc>
                <a:spcPct val="100000"/>
              </a:lnSpc>
              <a:spcBef>
                <a:spcPts val="100"/>
              </a:spcBef>
            </a:pPr>
            <a:r>
              <a:rPr lang="zh-CN" altLang="en-US" sz="2400" dirty="0">
                <a:solidFill>
                  <a:srgbClr val="404040"/>
                </a:solidFill>
                <a:latin typeface="微软雅黑"/>
                <a:cs typeface="微软雅黑"/>
              </a:rPr>
              <a:t>种公羊的调教</a:t>
            </a:r>
            <a:r>
              <a:rPr lang="en-US" altLang="zh-CN" sz="2400" dirty="0">
                <a:solidFill>
                  <a:srgbClr val="404040"/>
                </a:solidFill>
                <a:latin typeface="微软雅黑"/>
                <a:cs typeface="微软雅黑"/>
              </a:rPr>
              <a:t>:</a:t>
            </a:r>
            <a:endParaRPr sz="2400" dirty="0">
              <a:latin typeface="微软雅黑"/>
              <a:cs typeface="微软雅黑"/>
            </a:endParaRPr>
          </a:p>
        </p:txBody>
      </p:sp>
      <p:sp>
        <p:nvSpPr>
          <p:cNvPr id="14" name="Rectangle 3">
            <a:extLst>
              <a:ext uri="{FF2B5EF4-FFF2-40B4-BE49-F238E27FC236}">
                <a16:creationId xmlns:a16="http://schemas.microsoft.com/office/drawing/2014/main" id="{1D6036BB-BC03-4B5A-B37F-BEE3F4471F40}"/>
              </a:ext>
            </a:extLst>
          </p:cNvPr>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5" name="object 5">
            <a:extLst>
              <a:ext uri="{FF2B5EF4-FFF2-40B4-BE49-F238E27FC236}">
                <a16:creationId xmlns:a16="http://schemas.microsoft.com/office/drawing/2014/main" id="{B0165EC3-1782-4A63-A958-0B55077F74CA}"/>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cxnSp>
        <p:nvCxnSpPr>
          <p:cNvPr id="16" name="直接连接符 15">
            <a:extLst>
              <a:ext uri="{FF2B5EF4-FFF2-40B4-BE49-F238E27FC236}">
                <a16:creationId xmlns:a16="http://schemas.microsoft.com/office/drawing/2014/main" id="{2221B9DA-078D-4395-8F08-4BA137F79C65}"/>
              </a:ext>
            </a:extLst>
          </p:cNvPr>
          <p:cNvCxnSpPr/>
          <p:nvPr/>
        </p:nvCxnSpPr>
        <p:spPr>
          <a:xfrm flipV="1">
            <a:off x="695960" y="1099002"/>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标题 1">
            <a:extLst>
              <a:ext uri="{FF2B5EF4-FFF2-40B4-BE49-F238E27FC236}">
                <a16:creationId xmlns:a16="http://schemas.microsoft.com/office/drawing/2014/main" id="{EB0309DB-211E-4D2A-B6D5-7CA4664EEF3F}"/>
              </a:ext>
            </a:extLst>
          </p:cNvPr>
          <p:cNvSpPr txBox="1"/>
          <p:nvPr/>
        </p:nvSpPr>
        <p:spPr>
          <a:xfrm>
            <a:off x="838200" y="9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7" name="object 4">
            <a:extLst>
              <a:ext uri="{FF2B5EF4-FFF2-40B4-BE49-F238E27FC236}">
                <a16:creationId xmlns:a16="http://schemas.microsoft.com/office/drawing/2014/main" id="{A55F6858-54FF-45DC-BFF6-006CB1A0C6D1}"/>
              </a:ext>
            </a:extLst>
          </p:cNvPr>
          <p:cNvSpPr/>
          <p:nvPr/>
        </p:nvSpPr>
        <p:spPr>
          <a:xfrm>
            <a:off x="1039177" y="3073812"/>
            <a:ext cx="10113645" cy="2757170"/>
          </a:xfrm>
          <a:custGeom>
            <a:avLst/>
            <a:gdLst/>
            <a:ahLst/>
            <a:cxnLst/>
            <a:rect l="l" t="t" r="r" b="b"/>
            <a:pathLst>
              <a:path w="10113645" h="2757170">
                <a:moveTo>
                  <a:pt x="0" y="459486"/>
                </a:moveTo>
                <a:lnTo>
                  <a:pt x="2372" y="412509"/>
                </a:lnTo>
                <a:lnTo>
                  <a:pt x="9335" y="366889"/>
                </a:lnTo>
                <a:lnTo>
                  <a:pt x="20658" y="322856"/>
                </a:lnTo>
                <a:lnTo>
                  <a:pt x="36109" y="280642"/>
                </a:lnTo>
                <a:lnTo>
                  <a:pt x="55459" y="240477"/>
                </a:lnTo>
                <a:lnTo>
                  <a:pt x="78475" y="202592"/>
                </a:lnTo>
                <a:lnTo>
                  <a:pt x="104926" y="167219"/>
                </a:lnTo>
                <a:lnTo>
                  <a:pt x="134583" y="134588"/>
                </a:lnTo>
                <a:lnTo>
                  <a:pt x="167213" y="104931"/>
                </a:lnTo>
                <a:lnTo>
                  <a:pt x="202586" y="78478"/>
                </a:lnTo>
                <a:lnTo>
                  <a:pt x="240471" y="55461"/>
                </a:lnTo>
                <a:lnTo>
                  <a:pt x="280636" y="36111"/>
                </a:lnTo>
                <a:lnTo>
                  <a:pt x="322852" y="20659"/>
                </a:lnTo>
                <a:lnTo>
                  <a:pt x="366885" y="9335"/>
                </a:lnTo>
                <a:lnTo>
                  <a:pt x="412507" y="2372"/>
                </a:lnTo>
                <a:lnTo>
                  <a:pt x="459485" y="0"/>
                </a:lnTo>
                <a:lnTo>
                  <a:pt x="9653778" y="0"/>
                </a:lnTo>
                <a:lnTo>
                  <a:pt x="9700754" y="2372"/>
                </a:lnTo>
                <a:lnTo>
                  <a:pt x="9746374" y="9335"/>
                </a:lnTo>
                <a:lnTo>
                  <a:pt x="9790407" y="20659"/>
                </a:lnTo>
                <a:lnTo>
                  <a:pt x="9832621" y="36111"/>
                </a:lnTo>
                <a:lnTo>
                  <a:pt x="9872786" y="55461"/>
                </a:lnTo>
                <a:lnTo>
                  <a:pt x="9910671" y="78478"/>
                </a:lnTo>
                <a:lnTo>
                  <a:pt x="9946044" y="104931"/>
                </a:lnTo>
                <a:lnTo>
                  <a:pt x="9978675" y="134588"/>
                </a:lnTo>
                <a:lnTo>
                  <a:pt x="10008332" y="167219"/>
                </a:lnTo>
                <a:lnTo>
                  <a:pt x="10034785" y="202592"/>
                </a:lnTo>
                <a:lnTo>
                  <a:pt x="10057802" y="240477"/>
                </a:lnTo>
                <a:lnTo>
                  <a:pt x="10077152" y="280642"/>
                </a:lnTo>
                <a:lnTo>
                  <a:pt x="10092604" y="322856"/>
                </a:lnTo>
                <a:lnTo>
                  <a:pt x="10103928" y="366889"/>
                </a:lnTo>
                <a:lnTo>
                  <a:pt x="10110891" y="412509"/>
                </a:lnTo>
                <a:lnTo>
                  <a:pt x="10113264" y="459486"/>
                </a:lnTo>
                <a:lnTo>
                  <a:pt x="10113264" y="2297430"/>
                </a:lnTo>
                <a:lnTo>
                  <a:pt x="10110891" y="2344406"/>
                </a:lnTo>
                <a:lnTo>
                  <a:pt x="10103928" y="2390026"/>
                </a:lnTo>
                <a:lnTo>
                  <a:pt x="10092604" y="2434059"/>
                </a:lnTo>
                <a:lnTo>
                  <a:pt x="10077152" y="2476273"/>
                </a:lnTo>
                <a:lnTo>
                  <a:pt x="10057802" y="2516438"/>
                </a:lnTo>
                <a:lnTo>
                  <a:pt x="10034785" y="2554323"/>
                </a:lnTo>
                <a:lnTo>
                  <a:pt x="10008332" y="2589696"/>
                </a:lnTo>
                <a:lnTo>
                  <a:pt x="9978675" y="2622327"/>
                </a:lnTo>
                <a:lnTo>
                  <a:pt x="9946044" y="2651984"/>
                </a:lnTo>
                <a:lnTo>
                  <a:pt x="9910671" y="2678437"/>
                </a:lnTo>
                <a:lnTo>
                  <a:pt x="9872786" y="2701454"/>
                </a:lnTo>
                <a:lnTo>
                  <a:pt x="9832621" y="2720804"/>
                </a:lnTo>
                <a:lnTo>
                  <a:pt x="9790407" y="2736256"/>
                </a:lnTo>
                <a:lnTo>
                  <a:pt x="9746374" y="2747580"/>
                </a:lnTo>
                <a:lnTo>
                  <a:pt x="9700754" y="2754543"/>
                </a:lnTo>
                <a:lnTo>
                  <a:pt x="9653778" y="2756916"/>
                </a:lnTo>
                <a:lnTo>
                  <a:pt x="459485" y="2756916"/>
                </a:lnTo>
                <a:lnTo>
                  <a:pt x="412507" y="2754543"/>
                </a:lnTo>
                <a:lnTo>
                  <a:pt x="366885" y="2747580"/>
                </a:lnTo>
                <a:lnTo>
                  <a:pt x="322852" y="2736256"/>
                </a:lnTo>
                <a:lnTo>
                  <a:pt x="280636" y="2720804"/>
                </a:lnTo>
                <a:lnTo>
                  <a:pt x="240471" y="2701454"/>
                </a:lnTo>
                <a:lnTo>
                  <a:pt x="202586" y="2678437"/>
                </a:lnTo>
                <a:lnTo>
                  <a:pt x="167213" y="2651984"/>
                </a:lnTo>
                <a:lnTo>
                  <a:pt x="134583" y="2622327"/>
                </a:lnTo>
                <a:lnTo>
                  <a:pt x="104926" y="2589696"/>
                </a:lnTo>
                <a:lnTo>
                  <a:pt x="78475" y="2554323"/>
                </a:lnTo>
                <a:lnTo>
                  <a:pt x="55459" y="2516438"/>
                </a:lnTo>
                <a:lnTo>
                  <a:pt x="36109" y="2476273"/>
                </a:lnTo>
                <a:lnTo>
                  <a:pt x="20658" y="2434059"/>
                </a:lnTo>
                <a:lnTo>
                  <a:pt x="9335" y="2390026"/>
                </a:lnTo>
                <a:lnTo>
                  <a:pt x="2372" y="2344406"/>
                </a:lnTo>
                <a:lnTo>
                  <a:pt x="0" y="2297430"/>
                </a:lnTo>
                <a:lnTo>
                  <a:pt x="0" y="459486"/>
                </a:lnTo>
                <a:close/>
              </a:path>
            </a:pathLst>
          </a:custGeom>
          <a:ln w="38099">
            <a:solidFill>
              <a:srgbClr val="6FAC46"/>
            </a:solidFill>
            <a:prstDash val="lgDash"/>
          </a:ln>
        </p:spPr>
        <p:txBody>
          <a:bodyPr wrap="square" lIns="0" tIns="0" rIns="0" bIns="0" rtlCol="0"/>
          <a:lstStyle/>
          <a:p>
            <a:endParaRPr/>
          </a:p>
        </p:txBody>
      </p:sp>
      <p:sp>
        <p:nvSpPr>
          <p:cNvPr id="8" name="object 5">
            <a:extLst>
              <a:ext uri="{FF2B5EF4-FFF2-40B4-BE49-F238E27FC236}">
                <a16:creationId xmlns:a16="http://schemas.microsoft.com/office/drawing/2014/main" id="{F5A92D82-8ADD-43DB-AD2C-581B15CDC347}"/>
              </a:ext>
            </a:extLst>
          </p:cNvPr>
          <p:cNvSpPr txBox="1"/>
          <p:nvPr/>
        </p:nvSpPr>
        <p:spPr>
          <a:xfrm>
            <a:off x="1529269" y="3248665"/>
            <a:ext cx="9123680" cy="2312035"/>
          </a:xfrm>
          <a:prstGeom prst="rect">
            <a:avLst/>
          </a:prstGeom>
        </p:spPr>
        <p:txBody>
          <a:bodyPr vert="horz" wrap="square" lIns="0" tIns="12700" rIns="0" bIns="0" rtlCol="0">
            <a:spAutoFit/>
          </a:bodyPr>
          <a:lstStyle/>
          <a:p>
            <a:pPr marL="12700" marR="5080" indent="457200">
              <a:lnSpc>
                <a:spcPct val="150000"/>
              </a:lnSpc>
              <a:spcBef>
                <a:spcPts val="100"/>
              </a:spcBef>
            </a:pPr>
            <a:r>
              <a:rPr sz="2000" dirty="0">
                <a:latin typeface="微软雅黑"/>
                <a:cs typeface="微软雅黑"/>
              </a:rPr>
              <a:t>将发情母羊的尿液或阴</a:t>
            </a:r>
            <a:r>
              <a:rPr sz="2000" spc="-15" dirty="0">
                <a:latin typeface="微软雅黑"/>
                <a:cs typeface="微软雅黑"/>
              </a:rPr>
              <a:t>道</a:t>
            </a:r>
            <a:r>
              <a:rPr sz="2000" dirty="0">
                <a:latin typeface="微软雅黑"/>
                <a:cs typeface="微软雅黑"/>
              </a:rPr>
              <a:t>分泌</a:t>
            </a:r>
            <a:r>
              <a:rPr sz="2000" spc="-15" dirty="0">
                <a:latin typeface="微软雅黑"/>
                <a:cs typeface="微软雅黑"/>
              </a:rPr>
              <a:t>物</a:t>
            </a:r>
            <a:r>
              <a:rPr sz="2000" dirty="0">
                <a:latin typeface="微软雅黑"/>
                <a:cs typeface="微软雅黑"/>
              </a:rPr>
              <a:t>涂抹</a:t>
            </a:r>
            <a:r>
              <a:rPr sz="2000" spc="-15" dirty="0">
                <a:latin typeface="微软雅黑"/>
                <a:cs typeface="微软雅黑"/>
              </a:rPr>
              <a:t>在</a:t>
            </a:r>
            <a:r>
              <a:rPr sz="2000" dirty="0">
                <a:latin typeface="微软雅黑"/>
                <a:cs typeface="微软雅黑"/>
              </a:rPr>
              <a:t>公羊</a:t>
            </a:r>
            <a:r>
              <a:rPr sz="2000" spc="-15" dirty="0">
                <a:latin typeface="微软雅黑"/>
                <a:cs typeface="微软雅黑"/>
              </a:rPr>
              <a:t>鼻</a:t>
            </a:r>
            <a:r>
              <a:rPr sz="2000" dirty="0">
                <a:latin typeface="微软雅黑"/>
                <a:cs typeface="微软雅黑"/>
              </a:rPr>
              <a:t>端，</a:t>
            </a:r>
            <a:r>
              <a:rPr sz="2000" spc="-15" dirty="0">
                <a:latin typeface="微软雅黑"/>
                <a:cs typeface="微软雅黑"/>
              </a:rPr>
              <a:t>刺</a:t>
            </a:r>
            <a:r>
              <a:rPr sz="2000" dirty="0">
                <a:latin typeface="微软雅黑"/>
                <a:cs typeface="微软雅黑"/>
              </a:rPr>
              <a:t>激公</a:t>
            </a:r>
            <a:r>
              <a:rPr sz="2000" spc="-15" dirty="0">
                <a:latin typeface="微软雅黑"/>
                <a:cs typeface="微软雅黑"/>
              </a:rPr>
              <a:t>羊</a:t>
            </a:r>
            <a:r>
              <a:rPr sz="2000" dirty="0">
                <a:latin typeface="微软雅黑"/>
                <a:cs typeface="微软雅黑"/>
              </a:rPr>
              <a:t>性欲</a:t>
            </a:r>
            <a:r>
              <a:rPr sz="2000" spc="-15" dirty="0">
                <a:latin typeface="微软雅黑"/>
                <a:cs typeface="微软雅黑"/>
              </a:rPr>
              <a:t>，</a:t>
            </a:r>
            <a:r>
              <a:rPr sz="2000" dirty="0">
                <a:latin typeface="微软雅黑"/>
                <a:cs typeface="微软雅黑"/>
              </a:rPr>
              <a:t>逐渐</a:t>
            </a:r>
            <a:r>
              <a:rPr sz="2000" spc="-15" dirty="0">
                <a:latin typeface="微软雅黑"/>
                <a:cs typeface="微软雅黑"/>
              </a:rPr>
              <a:t>建</a:t>
            </a:r>
            <a:r>
              <a:rPr sz="2000" dirty="0">
                <a:latin typeface="微软雅黑"/>
                <a:cs typeface="微软雅黑"/>
              </a:rPr>
              <a:t>立固 定性反射。</a:t>
            </a:r>
          </a:p>
          <a:p>
            <a:pPr marL="469900">
              <a:lnSpc>
                <a:spcPct val="100000"/>
              </a:lnSpc>
              <a:spcBef>
                <a:spcPts val="1200"/>
              </a:spcBef>
            </a:pPr>
            <a:r>
              <a:rPr sz="2000" dirty="0">
                <a:solidFill>
                  <a:srgbClr val="6FAC46"/>
                </a:solidFill>
                <a:latin typeface="微软雅黑"/>
                <a:cs typeface="微软雅黑"/>
              </a:rPr>
              <a:t>调教注意事项：</a:t>
            </a:r>
            <a:endParaRPr sz="2000" dirty="0">
              <a:latin typeface="微软雅黑"/>
              <a:cs typeface="微软雅黑"/>
            </a:endParaRPr>
          </a:p>
          <a:p>
            <a:pPr marL="355600" indent="-342900">
              <a:lnSpc>
                <a:spcPct val="100000"/>
              </a:lnSpc>
              <a:spcBef>
                <a:spcPts val="1200"/>
              </a:spcBef>
              <a:buFont typeface="Segoe UI Emoji"/>
              <a:buChar char="⚫"/>
              <a:tabLst>
                <a:tab pos="354965" algn="l"/>
                <a:tab pos="355600" algn="l"/>
              </a:tabLst>
            </a:pPr>
            <a:r>
              <a:rPr sz="2000" dirty="0">
                <a:latin typeface="微软雅黑"/>
                <a:cs typeface="微软雅黑"/>
              </a:rPr>
              <a:t>调教种公羊建立固定性</a:t>
            </a:r>
            <a:r>
              <a:rPr sz="2000" spc="-15" dirty="0">
                <a:latin typeface="微软雅黑"/>
                <a:cs typeface="微软雅黑"/>
              </a:rPr>
              <a:t>反</a:t>
            </a:r>
            <a:r>
              <a:rPr sz="2000" dirty="0">
                <a:latin typeface="微软雅黑"/>
                <a:cs typeface="微软雅黑"/>
              </a:rPr>
              <a:t>射时</a:t>
            </a:r>
            <a:r>
              <a:rPr sz="2000" spc="-15" dirty="0">
                <a:latin typeface="微软雅黑"/>
                <a:cs typeface="微软雅黑"/>
              </a:rPr>
              <a:t>，</a:t>
            </a:r>
            <a:r>
              <a:rPr sz="2000" dirty="0">
                <a:latin typeface="微软雅黑"/>
                <a:cs typeface="微软雅黑"/>
              </a:rPr>
              <a:t>要有</a:t>
            </a:r>
            <a:r>
              <a:rPr sz="2000" spc="-15" dirty="0">
                <a:latin typeface="微软雅黑"/>
                <a:cs typeface="微软雅黑"/>
              </a:rPr>
              <a:t>耐</a:t>
            </a:r>
            <a:r>
              <a:rPr sz="2000" dirty="0">
                <a:latin typeface="微软雅黑"/>
                <a:cs typeface="微软雅黑"/>
              </a:rPr>
              <a:t>心，</a:t>
            </a:r>
            <a:r>
              <a:rPr sz="2000" spc="-15" dirty="0">
                <a:latin typeface="微软雅黑"/>
                <a:cs typeface="微软雅黑"/>
              </a:rPr>
              <a:t>需</a:t>
            </a:r>
            <a:r>
              <a:rPr sz="2000" dirty="0">
                <a:latin typeface="微软雅黑"/>
                <a:cs typeface="微软雅黑"/>
              </a:rPr>
              <a:t>反复</a:t>
            </a:r>
            <a:r>
              <a:rPr sz="2000" spc="-15" dirty="0">
                <a:latin typeface="微软雅黑"/>
                <a:cs typeface="微软雅黑"/>
              </a:rPr>
              <a:t>调</a:t>
            </a:r>
            <a:r>
              <a:rPr sz="2000" dirty="0">
                <a:latin typeface="微软雅黑"/>
                <a:cs typeface="微软雅黑"/>
              </a:rPr>
              <a:t>教；</a:t>
            </a:r>
          </a:p>
          <a:p>
            <a:pPr marL="355600" indent="-342900">
              <a:lnSpc>
                <a:spcPct val="100000"/>
              </a:lnSpc>
              <a:spcBef>
                <a:spcPts val="1200"/>
              </a:spcBef>
              <a:buFont typeface="Segoe UI Emoji"/>
              <a:buChar char="⚫"/>
              <a:tabLst>
                <a:tab pos="354965" algn="l"/>
                <a:tab pos="355600" algn="l"/>
              </a:tabLst>
            </a:pPr>
            <a:r>
              <a:rPr sz="2000" dirty="0">
                <a:latin typeface="微软雅黑"/>
                <a:cs typeface="微软雅黑"/>
              </a:rPr>
              <a:t>不能强迫恐吓，调练时</a:t>
            </a:r>
            <a:r>
              <a:rPr sz="2000" spc="-10" dirty="0">
                <a:latin typeface="微软雅黑"/>
                <a:cs typeface="微软雅黑"/>
              </a:rPr>
              <a:t>间</a:t>
            </a:r>
            <a:r>
              <a:rPr sz="2000" dirty="0">
                <a:latin typeface="微软雅黑"/>
                <a:cs typeface="微软雅黑"/>
              </a:rPr>
              <a:t>与采</a:t>
            </a:r>
            <a:r>
              <a:rPr sz="2000" spc="-10" dirty="0">
                <a:latin typeface="微软雅黑"/>
                <a:cs typeface="微软雅黑"/>
              </a:rPr>
              <a:t>精</a:t>
            </a:r>
            <a:r>
              <a:rPr sz="2000" dirty="0">
                <a:latin typeface="微软雅黑"/>
                <a:cs typeface="微软雅黑"/>
              </a:rPr>
              <a:t>地点</a:t>
            </a:r>
            <a:r>
              <a:rPr sz="2000" spc="-10" dirty="0">
                <a:latin typeface="微软雅黑"/>
                <a:cs typeface="微软雅黑"/>
              </a:rPr>
              <a:t>要</a:t>
            </a:r>
            <a:r>
              <a:rPr sz="2000" dirty="0">
                <a:latin typeface="微软雅黑"/>
                <a:cs typeface="微软雅黑"/>
              </a:rPr>
              <a:t>固定。</a:t>
            </a:r>
          </a:p>
        </p:txBody>
      </p:sp>
    </p:spTree>
    <p:extLst>
      <p:ext uri="{BB962C8B-B14F-4D97-AF65-F5344CB8AC3E}">
        <p14:creationId xmlns:p14="http://schemas.microsoft.com/office/powerpoint/2010/main" val="2253535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7">
            <a:extLst>
              <a:ext uri="{FF2B5EF4-FFF2-40B4-BE49-F238E27FC236}">
                <a16:creationId xmlns:a16="http://schemas.microsoft.com/office/drawing/2014/main" id="{BDC59660-D898-42A9-AFB0-B14BE4390C08}"/>
              </a:ext>
            </a:extLst>
          </p:cNvPr>
          <p:cNvSpPr txBox="1"/>
          <p:nvPr/>
        </p:nvSpPr>
        <p:spPr>
          <a:xfrm>
            <a:off x="1730463" y="2514421"/>
            <a:ext cx="2328545" cy="391160"/>
          </a:xfrm>
          <a:prstGeom prst="rect">
            <a:avLst/>
          </a:prstGeom>
        </p:spPr>
        <p:txBody>
          <a:bodyPr vert="horz" wrap="square" lIns="0" tIns="12700" rIns="0" bIns="0" rtlCol="0">
            <a:spAutoFit/>
          </a:bodyPr>
          <a:lstStyle/>
          <a:p>
            <a:pPr marL="12700">
              <a:lnSpc>
                <a:spcPct val="100000"/>
              </a:lnSpc>
              <a:spcBef>
                <a:spcPts val="100"/>
              </a:spcBef>
            </a:pPr>
            <a:r>
              <a:rPr lang="zh-CN" altLang="en-US" sz="2400" dirty="0">
                <a:solidFill>
                  <a:srgbClr val="404040"/>
                </a:solidFill>
                <a:latin typeface="微软雅黑"/>
                <a:cs typeface="微软雅黑"/>
              </a:rPr>
              <a:t>种公羊的准备</a:t>
            </a:r>
            <a:r>
              <a:rPr lang="en-US" altLang="zh-CN" sz="2400" dirty="0">
                <a:solidFill>
                  <a:srgbClr val="404040"/>
                </a:solidFill>
                <a:latin typeface="微软雅黑"/>
                <a:cs typeface="微软雅黑"/>
              </a:rPr>
              <a:t>:</a:t>
            </a:r>
            <a:endParaRPr sz="2400" dirty="0">
              <a:latin typeface="微软雅黑"/>
              <a:cs typeface="微软雅黑"/>
            </a:endParaRPr>
          </a:p>
        </p:txBody>
      </p:sp>
      <p:sp>
        <p:nvSpPr>
          <p:cNvPr id="14" name="Rectangle 3">
            <a:extLst>
              <a:ext uri="{FF2B5EF4-FFF2-40B4-BE49-F238E27FC236}">
                <a16:creationId xmlns:a16="http://schemas.microsoft.com/office/drawing/2014/main" id="{1D6036BB-BC03-4B5A-B37F-BEE3F4471F40}"/>
              </a:ext>
            </a:extLst>
          </p:cNvPr>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5" name="object 5">
            <a:extLst>
              <a:ext uri="{FF2B5EF4-FFF2-40B4-BE49-F238E27FC236}">
                <a16:creationId xmlns:a16="http://schemas.microsoft.com/office/drawing/2014/main" id="{B0165EC3-1782-4A63-A958-0B55077F74CA}"/>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4</a:t>
            </a:r>
            <a:r>
              <a:rPr lang="zh-CN" altLang="en-US" sz="2400" dirty="0">
                <a:solidFill>
                  <a:srgbClr val="404040"/>
                </a:solidFill>
                <a:latin typeface="微软雅黑"/>
                <a:cs typeface="微软雅黑"/>
              </a:rPr>
              <a:t>、公畜的准备</a:t>
            </a:r>
            <a:endParaRPr lang="zh-CN" altLang="en-US" sz="2400" dirty="0">
              <a:latin typeface="微软雅黑"/>
              <a:cs typeface="微软雅黑"/>
            </a:endParaRPr>
          </a:p>
        </p:txBody>
      </p:sp>
      <p:cxnSp>
        <p:nvCxnSpPr>
          <p:cNvPr id="16" name="直接连接符 15">
            <a:extLst>
              <a:ext uri="{FF2B5EF4-FFF2-40B4-BE49-F238E27FC236}">
                <a16:creationId xmlns:a16="http://schemas.microsoft.com/office/drawing/2014/main" id="{2221B9DA-078D-4395-8F08-4BA137F79C65}"/>
              </a:ext>
            </a:extLst>
          </p:cNvPr>
          <p:cNvCxnSpPr/>
          <p:nvPr/>
        </p:nvCxnSpPr>
        <p:spPr>
          <a:xfrm flipV="1">
            <a:off x="695960" y="1099002"/>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标题 1">
            <a:extLst>
              <a:ext uri="{FF2B5EF4-FFF2-40B4-BE49-F238E27FC236}">
                <a16:creationId xmlns:a16="http://schemas.microsoft.com/office/drawing/2014/main" id="{EB0309DB-211E-4D2A-B6D5-7CA4664EEF3F}"/>
              </a:ext>
            </a:extLst>
          </p:cNvPr>
          <p:cNvSpPr txBox="1"/>
          <p:nvPr/>
        </p:nvSpPr>
        <p:spPr>
          <a:xfrm>
            <a:off x="838200" y="9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2" name="矩形 1">
            <a:extLst>
              <a:ext uri="{FF2B5EF4-FFF2-40B4-BE49-F238E27FC236}">
                <a16:creationId xmlns:a16="http://schemas.microsoft.com/office/drawing/2014/main" id="{97FFBF2A-4C0F-4FCC-A9A7-EBD3A1975000}"/>
              </a:ext>
            </a:extLst>
          </p:cNvPr>
          <p:cNvSpPr/>
          <p:nvPr/>
        </p:nvSpPr>
        <p:spPr>
          <a:xfrm>
            <a:off x="3028173" y="3132815"/>
            <a:ext cx="6135654" cy="369332"/>
          </a:xfrm>
          <a:prstGeom prst="rect">
            <a:avLst/>
          </a:prstGeom>
        </p:spPr>
        <p:txBody>
          <a:bodyPr wrap="none">
            <a:spAutoFit/>
          </a:bodyPr>
          <a:lstStyle/>
          <a:p>
            <a:pPr marL="355600" indent="-342900">
              <a:lnSpc>
                <a:spcPct val="100000"/>
              </a:lnSpc>
              <a:buSzPct val="120000"/>
              <a:buFont typeface="Arial"/>
              <a:buChar char="•"/>
              <a:tabLst>
                <a:tab pos="354965" algn="l"/>
                <a:tab pos="355600" algn="l"/>
              </a:tabLst>
            </a:pPr>
            <a:r>
              <a:rPr lang="zh-CN" altLang="en-US" dirty="0">
                <a:solidFill>
                  <a:srgbClr val="404040"/>
                </a:solidFill>
                <a:latin typeface="微软雅黑"/>
                <a:cs typeface="微软雅黑"/>
              </a:rPr>
              <a:t>采精前，用</a:t>
            </a:r>
            <a:r>
              <a:rPr lang="en-US" altLang="zh-CN" spc="-5" dirty="0">
                <a:solidFill>
                  <a:srgbClr val="404040"/>
                </a:solidFill>
                <a:latin typeface="Arial"/>
                <a:cs typeface="Arial"/>
              </a:rPr>
              <a:t>0.1%</a:t>
            </a:r>
            <a:r>
              <a:rPr lang="zh-CN" altLang="en-US" dirty="0">
                <a:solidFill>
                  <a:srgbClr val="404040"/>
                </a:solidFill>
                <a:latin typeface="微软雅黑"/>
                <a:cs typeface="微软雅黑"/>
              </a:rPr>
              <a:t>的高锰</a:t>
            </a:r>
            <a:r>
              <a:rPr lang="zh-CN" altLang="en-US" spc="-15" dirty="0">
                <a:solidFill>
                  <a:srgbClr val="404040"/>
                </a:solidFill>
                <a:latin typeface="微软雅黑"/>
                <a:cs typeface="微软雅黑"/>
              </a:rPr>
              <a:t>酸</a:t>
            </a:r>
            <a:r>
              <a:rPr lang="zh-CN" altLang="en-US" dirty="0">
                <a:solidFill>
                  <a:srgbClr val="404040"/>
                </a:solidFill>
                <a:latin typeface="微软雅黑"/>
                <a:cs typeface="微软雅黑"/>
              </a:rPr>
              <a:t>钾清</a:t>
            </a:r>
            <a:r>
              <a:rPr lang="zh-CN" altLang="en-US" spc="-15" dirty="0">
                <a:solidFill>
                  <a:srgbClr val="404040"/>
                </a:solidFill>
                <a:latin typeface="微软雅黑"/>
                <a:cs typeface="微软雅黑"/>
              </a:rPr>
              <a:t>洗</a:t>
            </a:r>
            <a:r>
              <a:rPr lang="zh-CN" altLang="en-US" dirty="0">
                <a:solidFill>
                  <a:srgbClr val="404040"/>
                </a:solidFill>
                <a:latin typeface="微软雅黑"/>
                <a:cs typeface="微软雅黑"/>
              </a:rPr>
              <a:t>公羊</a:t>
            </a:r>
            <a:r>
              <a:rPr lang="zh-CN" altLang="en-US" spc="-15" dirty="0">
                <a:solidFill>
                  <a:srgbClr val="404040"/>
                </a:solidFill>
                <a:latin typeface="微软雅黑"/>
                <a:cs typeface="微软雅黑"/>
              </a:rPr>
              <a:t>包</a:t>
            </a:r>
            <a:r>
              <a:rPr lang="zh-CN" altLang="en-US" dirty="0">
                <a:solidFill>
                  <a:srgbClr val="404040"/>
                </a:solidFill>
                <a:latin typeface="微软雅黑"/>
                <a:cs typeface="微软雅黑"/>
              </a:rPr>
              <a:t>皮部</a:t>
            </a:r>
            <a:r>
              <a:rPr lang="zh-CN" altLang="en-US" spc="-15" dirty="0">
                <a:solidFill>
                  <a:srgbClr val="404040"/>
                </a:solidFill>
                <a:latin typeface="微软雅黑"/>
                <a:cs typeface="微软雅黑"/>
              </a:rPr>
              <a:t>并</a:t>
            </a:r>
            <a:r>
              <a:rPr lang="zh-CN" altLang="en-US" dirty="0">
                <a:solidFill>
                  <a:srgbClr val="404040"/>
                </a:solidFill>
                <a:latin typeface="微软雅黑"/>
                <a:cs typeface="微软雅黑"/>
              </a:rPr>
              <a:t>且擦</a:t>
            </a:r>
            <a:r>
              <a:rPr lang="zh-CN" altLang="en-US" spc="-15" dirty="0">
                <a:solidFill>
                  <a:srgbClr val="404040"/>
                </a:solidFill>
                <a:latin typeface="微软雅黑"/>
                <a:cs typeface="微软雅黑"/>
              </a:rPr>
              <a:t>干</a:t>
            </a:r>
            <a:r>
              <a:rPr lang="zh-CN" altLang="en-US" dirty="0">
                <a:solidFill>
                  <a:srgbClr val="404040"/>
                </a:solidFill>
                <a:latin typeface="微软雅黑"/>
                <a:cs typeface="微软雅黑"/>
              </a:rPr>
              <a:t>。</a:t>
            </a:r>
            <a:endParaRPr lang="zh-CN" altLang="en-US" dirty="0">
              <a:latin typeface="微软雅黑"/>
              <a:cs typeface="微软雅黑"/>
            </a:endParaRPr>
          </a:p>
        </p:txBody>
      </p:sp>
      <p:sp>
        <p:nvSpPr>
          <p:cNvPr id="8" name="object 2">
            <a:extLst>
              <a:ext uri="{FF2B5EF4-FFF2-40B4-BE49-F238E27FC236}">
                <a16:creationId xmlns:a16="http://schemas.microsoft.com/office/drawing/2014/main" id="{65DB4F88-46D6-49D8-A2E1-3D580D91D0DD}"/>
              </a:ext>
            </a:extLst>
          </p:cNvPr>
          <p:cNvSpPr/>
          <p:nvPr/>
        </p:nvSpPr>
        <p:spPr>
          <a:xfrm>
            <a:off x="2819293" y="3592330"/>
            <a:ext cx="2280010" cy="2813304"/>
          </a:xfrm>
          <a:prstGeom prst="rect">
            <a:avLst/>
          </a:prstGeom>
          <a:blipFill>
            <a:blip r:embed="rId2" cstate="print"/>
            <a:stretch>
              <a:fillRect/>
            </a:stretch>
          </a:blipFill>
        </p:spPr>
        <p:txBody>
          <a:bodyPr wrap="square" lIns="0" tIns="0" rIns="0" bIns="0" rtlCol="0"/>
          <a:lstStyle/>
          <a:p>
            <a:endParaRPr/>
          </a:p>
        </p:txBody>
      </p:sp>
      <p:sp>
        <p:nvSpPr>
          <p:cNvPr id="9" name="object 4">
            <a:extLst>
              <a:ext uri="{FF2B5EF4-FFF2-40B4-BE49-F238E27FC236}">
                <a16:creationId xmlns:a16="http://schemas.microsoft.com/office/drawing/2014/main" id="{052882F8-C6BD-4CA6-AC8E-B4BE4205895F}"/>
              </a:ext>
            </a:extLst>
          </p:cNvPr>
          <p:cNvSpPr/>
          <p:nvPr/>
        </p:nvSpPr>
        <p:spPr>
          <a:xfrm>
            <a:off x="6096000" y="3613666"/>
            <a:ext cx="3534155" cy="2543556"/>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551057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1D6036BB-BC03-4B5A-B37F-BEE3F4471F40}"/>
              </a:ext>
            </a:extLst>
          </p:cNvPr>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5" name="object 5">
            <a:extLst>
              <a:ext uri="{FF2B5EF4-FFF2-40B4-BE49-F238E27FC236}">
                <a16:creationId xmlns:a16="http://schemas.microsoft.com/office/drawing/2014/main" id="{B0165EC3-1782-4A63-A958-0B55077F74CA}"/>
              </a:ext>
            </a:extLst>
          </p:cNvPr>
          <p:cNvSpPr txBox="1"/>
          <p:nvPr/>
        </p:nvSpPr>
        <p:spPr>
          <a:xfrm>
            <a:off x="1230914" y="2063910"/>
            <a:ext cx="2633345" cy="382156"/>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5</a:t>
            </a:r>
            <a:r>
              <a:rPr lang="zh-CN" altLang="en-US" sz="2400" dirty="0">
                <a:solidFill>
                  <a:srgbClr val="404040"/>
                </a:solidFill>
                <a:latin typeface="微软雅黑"/>
                <a:cs typeface="微软雅黑"/>
              </a:rPr>
              <a:t>、操作人员的准备</a:t>
            </a:r>
            <a:endParaRPr lang="zh-CN" altLang="en-US" sz="2400" dirty="0">
              <a:latin typeface="微软雅黑"/>
              <a:cs typeface="微软雅黑"/>
            </a:endParaRPr>
          </a:p>
        </p:txBody>
      </p:sp>
      <p:cxnSp>
        <p:nvCxnSpPr>
          <p:cNvPr id="16" name="直接连接符 15">
            <a:extLst>
              <a:ext uri="{FF2B5EF4-FFF2-40B4-BE49-F238E27FC236}">
                <a16:creationId xmlns:a16="http://schemas.microsoft.com/office/drawing/2014/main" id="{2221B9DA-078D-4395-8F08-4BA137F79C65}"/>
              </a:ext>
            </a:extLst>
          </p:cNvPr>
          <p:cNvCxnSpPr/>
          <p:nvPr/>
        </p:nvCxnSpPr>
        <p:spPr>
          <a:xfrm flipV="1">
            <a:off x="695960" y="1099002"/>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标题 1">
            <a:extLst>
              <a:ext uri="{FF2B5EF4-FFF2-40B4-BE49-F238E27FC236}">
                <a16:creationId xmlns:a16="http://schemas.microsoft.com/office/drawing/2014/main" id="{EB0309DB-211E-4D2A-B6D5-7CA4664EEF3F}"/>
              </a:ext>
            </a:extLst>
          </p:cNvPr>
          <p:cNvSpPr txBox="1"/>
          <p:nvPr/>
        </p:nvSpPr>
        <p:spPr>
          <a:xfrm>
            <a:off x="838200" y="981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10" name="object 2">
            <a:extLst>
              <a:ext uri="{FF2B5EF4-FFF2-40B4-BE49-F238E27FC236}">
                <a16:creationId xmlns:a16="http://schemas.microsoft.com/office/drawing/2014/main" id="{2EB2C1DA-735F-4DF7-BE08-291ED611EB05}"/>
              </a:ext>
            </a:extLst>
          </p:cNvPr>
          <p:cNvSpPr/>
          <p:nvPr/>
        </p:nvSpPr>
        <p:spPr>
          <a:xfrm>
            <a:off x="3072383" y="3429000"/>
            <a:ext cx="2086356" cy="2868168"/>
          </a:xfrm>
          <a:prstGeom prst="rect">
            <a:avLst/>
          </a:prstGeom>
          <a:blipFill>
            <a:blip r:embed="rId2" cstate="print"/>
            <a:stretch>
              <a:fillRect/>
            </a:stretch>
          </a:blipFill>
        </p:spPr>
        <p:txBody>
          <a:bodyPr wrap="square" lIns="0" tIns="0" rIns="0" bIns="0" rtlCol="0"/>
          <a:lstStyle/>
          <a:p>
            <a:endParaRPr/>
          </a:p>
        </p:txBody>
      </p:sp>
      <p:sp>
        <p:nvSpPr>
          <p:cNvPr id="11" name="object 3">
            <a:extLst>
              <a:ext uri="{FF2B5EF4-FFF2-40B4-BE49-F238E27FC236}">
                <a16:creationId xmlns:a16="http://schemas.microsoft.com/office/drawing/2014/main" id="{387999FC-C940-4695-86C5-27598C4A453D}"/>
              </a:ext>
            </a:extLst>
          </p:cNvPr>
          <p:cNvSpPr/>
          <p:nvPr/>
        </p:nvSpPr>
        <p:spPr>
          <a:xfrm>
            <a:off x="5023992" y="4710247"/>
            <a:ext cx="3124835" cy="1075690"/>
          </a:xfrm>
          <a:custGeom>
            <a:avLst/>
            <a:gdLst/>
            <a:ahLst/>
            <a:cxnLst/>
            <a:rect l="l" t="t" r="r" b="b"/>
            <a:pathLst>
              <a:path w="3124834" h="1075689">
                <a:moveTo>
                  <a:pt x="3016065" y="50341"/>
                </a:moveTo>
                <a:lnTo>
                  <a:pt x="0" y="1039296"/>
                </a:lnTo>
                <a:lnTo>
                  <a:pt x="11937" y="1075491"/>
                </a:lnTo>
                <a:lnTo>
                  <a:pt x="3027847" y="86546"/>
                </a:lnTo>
                <a:lnTo>
                  <a:pt x="3052991" y="58241"/>
                </a:lnTo>
                <a:lnTo>
                  <a:pt x="3016065" y="50341"/>
                </a:lnTo>
                <a:close/>
              </a:path>
              <a:path w="3124834" h="1075689">
                <a:moveTo>
                  <a:pt x="3095294" y="28376"/>
                </a:moveTo>
                <a:lnTo>
                  <a:pt x="3083052" y="28376"/>
                </a:lnTo>
                <a:lnTo>
                  <a:pt x="3094863" y="64571"/>
                </a:lnTo>
                <a:lnTo>
                  <a:pt x="3027847" y="86546"/>
                </a:lnTo>
                <a:lnTo>
                  <a:pt x="2986786" y="132770"/>
                </a:lnTo>
                <a:lnTo>
                  <a:pt x="2982989" y="139317"/>
                </a:lnTo>
                <a:lnTo>
                  <a:pt x="2982039" y="146565"/>
                </a:lnTo>
                <a:lnTo>
                  <a:pt x="2983874" y="153648"/>
                </a:lnTo>
                <a:lnTo>
                  <a:pt x="2988437" y="159694"/>
                </a:lnTo>
                <a:lnTo>
                  <a:pt x="2994983" y="163490"/>
                </a:lnTo>
                <a:lnTo>
                  <a:pt x="3002232" y="164441"/>
                </a:lnTo>
                <a:lnTo>
                  <a:pt x="3009314" y="162605"/>
                </a:lnTo>
                <a:lnTo>
                  <a:pt x="3015361" y="158043"/>
                </a:lnTo>
                <a:lnTo>
                  <a:pt x="3124835" y="34726"/>
                </a:lnTo>
                <a:lnTo>
                  <a:pt x="3095294" y="28376"/>
                </a:lnTo>
                <a:close/>
              </a:path>
              <a:path w="3124834" h="1075689">
                <a:moveTo>
                  <a:pt x="3052991" y="58241"/>
                </a:moveTo>
                <a:lnTo>
                  <a:pt x="3027847" y="86546"/>
                </a:lnTo>
                <a:lnTo>
                  <a:pt x="3093313" y="65079"/>
                </a:lnTo>
                <a:lnTo>
                  <a:pt x="3084957" y="65079"/>
                </a:lnTo>
                <a:lnTo>
                  <a:pt x="3052991" y="58241"/>
                </a:lnTo>
                <a:close/>
              </a:path>
              <a:path w="3124834" h="1075689">
                <a:moveTo>
                  <a:pt x="3074670" y="33837"/>
                </a:moveTo>
                <a:lnTo>
                  <a:pt x="3052991" y="58241"/>
                </a:lnTo>
                <a:lnTo>
                  <a:pt x="3084957" y="65079"/>
                </a:lnTo>
                <a:lnTo>
                  <a:pt x="3074670" y="33837"/>
                </a:lnTo>
                <a:close/>
              </a:path>
              <a:path w="3124834" h="1075689">
                <a:moveTo>
                  <a:pt x="3084834" y="33837"/>
                </a:moveTo>
                <a:lnTo>
                  <a:pt x="3074670" y="33837"/>
                </a:lnTo>
                <a:lnTo>
                  <a:pt x="3084957" y="65079"/>
                </a:lnTo>
                <a:lnTo>
                  <a:pt x="3093313" y="65079"/>
                </a:lnTo>
                <a:lnTo>
                  <a:pt x="3094863" y="64571"/>
                </a:lnTo>
                <a:lnTo>
                  <a:pt x="3084834" y="33837"/>
                </a:lnTo>
                <a:close/>
              </a:path>
              <a:path w="3124834" h="1075689">
                <a:moveTo>
                  <a:pt x="3083052" y="28376"/>
                </a:moveTo>
                <a:lnTo>
                  <a:pt x="3016065" y="50341"/>
                </a:lnTo>
                <a:lnTo>
                  <a:pt x="3052991" y="58241"/>
                </a:lnTo>
                <a:lnTo>
                  <a:pt x="3074670" y="33837"/>
                </a:lnTo>
                <a:lnTo>
                  <a:pt x="3084834" y="33837"/>
                </a:lnTo>
                <a:lnTo>
                  <a:pt x="3083052" y="28376"/>
                </a:lnTo>
                <a:close/>
              </a:path>
              <a:path w="3124834" h="1075689">
                <a:moveTo>
                  <a:pt x="2955976" y="0"/>
                </a:moveTo>
                <a:lnTo>
                  <a:pt x="2949194" y="2754"/>
                </a:lnTo>
                <a:lnTo>
                  <a:pt x="2943935" y="7842"/>
                </a:lnTo>
                <a:lnTo>
                  <a:pt x="2940939" y="14787"/>
                </a:lnTo>
                <a:lnTo>
                  <a:pt x="2940810" y="22338"/>
                </a:lnTo>
                <a:lnTo>
                  <a:pt x="2943526" y="29090"/>
                </a:lnTo>
                <a:lnTo>
                  <a:pt x="2948600" y="34343"/>
                </a:lnTo>
                <a:lnTo>
                  <a:pt x="2955543" y="37393"/>
                </a:lnTo>
                <a:lnTo>
                  <a:pt x="3016065" y="50341"/>
                </a:lnTo>
                <a:lnTo>
                  <a:pt x="3083052" y="28376"/>
                </a:lnTo>
                <a:lnTo>
                  <a:pt x="3095294" y="28376"/>
                </a:lnTo>
                <a:lnTo>
                  <a:pt x="2963545" y="55"/>
                </a:lnTo>
                <a:lnTo>
                  <a:pt x="2955976" y="0"/>
                </a:lnTo>
                <a:close/>
              </a:path>
            </a:pathLst>
          </a:custGeom>
          <a:solidFill>
            <a:srgbClr val="6FAC46"/>
          </a:solidFill>
        </p:spPr>
        <p:txBody>
          <a:bodyPr wrap="square" lIns="0" tIns="0" rIns="0" bIns="0" rtlCol="0"/>
          <a:lstStyle/>
          <a:p>
            <a:endParaRPr/>
          </a:p>
        </p:txBody>
      </p:sp>
      <p:sp>
        <p:nvSpPr>
          <p:cNvPr id="12" name="object 4">
            <a:extLst>
              <a:ext uri="{FF2B5EF4-FFF2-40B4-BE49-F238E27FC236}">
                <a16:creationId xmlns:a16="http://schemas.microsoft.com/office/drawing/2014/main" id="{9819A9A3-396A-47E9-874D-035CB618EC52}"/>
              </a:ext>
            </a:extLst>
          </p:cNvPr>
          <p:cNvSpPr/>
          <p:nvPr/>
        </p:nvSpPr>
        <p:spPr>
          <a:xfrm>
            <a:off x="8183880" y="3429000"/>
            <a:ext cx="2328672" cy="2868168"/>
          </a:xfrm>
          <a:prstGeom prst="rect">
            <a:avLst/>
          </a:prstGeom>
          <a:blipFill>
            <a:blip r:embed="rId3" cstate="print"/>
            <a:stretch>
              <a:fillRect/>
            </a:stretch>
          </a:blipFill>
        </p:spPr>
        <p:txBody>
          <a:bodyPr wrap="square" lIns="0" tIns="0" rIns="0" bIns="0" rtlCol="0"/>
          <a:lstStyle/>
          <a:p>
            <a:endParaRPr/>
          </a:p>
        </p:txBody>
      </p:sp>
      <p:sp>
        <p:nvSpPr>
          <p:cNvPr id="21" name="object 7">
            <a:extLst>
              <a:ext uri="{FF2B5EF4-FFF2-40B4-BE49-F238E27FC236}">
                <a16:creationId xmlns:a16="http://schemas.microsoft.com/office/drawing/2014/main" id="{56256F14-518D-4CD4-B403-A79B40159B41}"/>
              </a:ext>
            </a:extLst>
          </p:cNvPr>
          <p:cNvSpPr txBox="1"/>
          <p:nvPr/>
        </p:nvSpPr>
        <p:spPr>
          <a:xfrm>
            <a:off x="2146554" y="2552826"/>
            <a:ext cx="7900034" cy="330835"/>
          </a:xfrm>
          <a:prstGeom prst="rect">
            <a:avLst/>
          </a:prstGeom>
        </p:spPr>
        <p:txBody>
          <a:bodyPr vert="horz" wrap="square" lIns="0" tIns="13335" rIns="0" bIns="0" rtlCol="0">
            <a:spAutoFit/>
          </a:bodyPr>
          <a:lstStyle/>
          <a:p>
            <a:pPr marL="12700">
              <a:lnSpc>
                <a:spcPct val="100000"/>
              </a:lnSpc>
              <a:spcBef>
                <a:spcPts val="105"/>
              </a:spcBef>
            </a:pPr>
            <a:r>
              <a:rPr sz="2000" dirty="0">
                <a:latin typeface="微软雅黑"/>
                <a:cs typeface="微软雅黑"/>
              </a:rPr>
              <a:t>操作前</a:t>
            </a:r>
            <a:r>
              <a:rPr sz="2000" spc="-15" dirty="0">
                <a:latin typeface="微软雅黑"/>
                <a:cs typeface="微软雅黑"/>
              </a:rPr>
              <a:t>，</a:t>
            </a:r>
            <a:r>
              <a:rPr sz="2000" dirty="0">
                <a:latin typeface="微软雅黑"/>
                <a:cs typeface="微软雅黑"/>
              </a:rPr>
              <a:t>穿</a:t>
            </a:r>
            <a:r>
              <a:rPr sz="2000" spc="-15" dirty="0">
                <a:latin typeface="微软雅黑"/>
                <a:cs typeface="微软雅黑"/>
              </a:rPr>
              <a:t>上</a:t>
            </a:r>
            <a:r>
              <a:rPr sz="2000" dirty="0">
                <a:latin typeface="微软雅黑"/>
                <a:cs typeface="微软雅黑"/>
              </a:rPr>
              <a:t>长筒胶</a:t>
            </a:r>
            <a:r>
              <a:rPr sz="2000" spc="-15" dirty="0">
                <a:latin typeface="微软雅黑"/>
                <a:cs typeface="微软雅黑"/>
              </a:rPr>
              <a:t>靴</a:t>
            </a:r>
            <a:r>
              <a:rPr sz="2000" dirty="0">
                <a:latin typeface="微软雅黑"/>
                <a:cs typeface="微软雅黑"/>
              </a:rPr>
              <a:t>，</a:t>
            </a:r>
            <a:r>
              <a:rPr sz="2000" spc="-15" dirty="0">
                <a:latin typeface="微软雅黑"/>
                <a:cs typeface="微软雅黑"/>
              </a:rPr>
              <a:t>身</a:t>
            </a:r>
            <a:r>
              <a:rPr sz="2000" dirty="0">
                <a:latin typeface="微软雅黑"/>
                <a:cs typeface="微软雅黑"/>
              </a:rPr>
              <a:t>着工作</a:t>
            </a:r>
            <a:r>
              <a:rPr sz="2000" spc="-15" dirty="0">
                <a:latin typeface="微软雅黑"/>
                <a:cs typeface="微软雅黑"/>
              </a:rPr>
              <a:t>服</a:t>
            </a:r>
            <a:r>
              <a:rPr sz="2000" dirty="0">
                <a:latin typeface="微软雅黑"/>
                <a:cs typeface="微软雅黑"/>
              </a:rPr>
              <a:t>，</a:t>
            </a:r>
            <a:r>
              <a:rPr sz="2000" spc="-15" dirty="0">
                <a:latin typeface="微软雅黑"/>
                <a:cs typeface="微软雅黑"/>
              </a:rPr>
              <a:t>指</a:t>
            </a:r>
            <a:r>
              <a:rPr sz="2000" dirty="0">
                <a:latin typeface="微软雅黑"/>
                <a:cs typeface="微软雅黑"/>
              </a:rPr>
              <a:t>甲剪短</a:t>
            </a:r>
            <a:r>
              <a:rPr sz="2000" spc="-15" dirty="0">
                <a:latin typeface="微软雅黑"/>
                <a:cs typeface="微软雅黑"/>
              </a:rPr>
              <a:t>磨</a:t>
            </a:r>
            <a:r>
              <a:rPr sz="2000" dirty="0">
                <a:latin typeface="微软雅黑"/>
                <a:cs typeface="微软雅黑"/>
              </a:rPr>
              <a:t>光</a:t>
            </a:r>
            <a:r>
              <a:rPr sz="2000" spc="-15" dirty="0">
                <a:latin typeface="微软雅黑"/>
                <a:cs typeface="微软雅黑"/>
              </a:rPr>
              <a:t>，</a:t>
            </a:r>
            <a:r>
              <a:rPr sz="2000" dirty="0">
                <a:latin typeface="微软雅黑"/>
                <a:cs typeface="微软雅黑"/>
              </a:rPr>
              <a:t>手臂清</a:t>
            </a:r>
            <a:r>
              <a:rPr sz="2000" spc="-15" dirty="0">
                <a:latin typeface="微软雅黑"/>
                <a:cs typeface="微软雅黑"/>
              </a:rPr>
              <a:t>洗</a:t>
            </a:r>
            <a:r>
              <a:rPr sz="2000" dirty="0">
                <a:latin typeface="微软雅黑"/>
                <a:cs typeface="微软雅黑"/>
              </a:rPr>
              <a:t>消</a:t>
            </a:r>
            <a:r>
              <a:rPr sz="2000" spc="-15" dirty="0">
                <a:latin typeface="微软雅黑"/>
                <a:cs typeface="微软雅黑"/>
              </a:rPr>
              <a:t>毒</a:t>
            </a:r>
            <a:r>
              <a:rPr sz="2000" dirty="0">
                <a:latin typeface="微软雅黑"/>
                <a:cs typeface="微软雅黑"/>
              </a:rPr>
              <a:t>。</a:t>
            </a:r>
            <a:endParaRPr sz="2000">
              <a:latin typeface="微软雅黑"/>
              <a:cs typeface="微软雅黑"/>
            </a:endParaRPr>
          </a:p>
        </p:txBody>
      </p:sp>
    </p:spTree>
    <p:extLst>
      <p:ext uri="{BB962C8B-B14F-4D97-AF65-F5344CB8AC3E}">
        <p14:creationId xmlns:p14="http://schemas.microsoft.com/office/powerpoint/2010/main" val="3446197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91160"/>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2</a:t>
            </a:r>
            <a:r>
              <a:rPr lang="zh-CN" altLang="en-US" sz="2400" dirty="0">
                <a:solidFill>
                  <a:srgbClr val="404040"/>
                </a:solidFill>
                <a:latin typeface="微软雅黑"/>
                <a:cs typeface="微软雅黑"/>
              </a:rPr>
              <a:t>、台畜的准备</a:t>
            </a:r>
            <a:endParaRPr lang="zh-CN" altLang="en-US" sz="2400" dirty="0">
              <a:latin typeface="微软雅黑"/>
              <a:cs typeface="微软雅黑"/>
            </a:endParaRPr>
          </a:p>
        </p:txBody>
      </p:sp>
      <p:sp>
        <p:nvSpPr>
          <p:cNvPr id="2" name="文本框 1">
            <a:extLst>
              <a:ext uri="{FF2B5EF4-FFF2-40B4-BE49-F238E27FC236}">
                <a16:creationId xmlns:a16="http://schemas.microsoft.com/office/drawing/2014/main" id="{54BD2007-B036-4029-BE53-482D0DF2304F}"/>
              </a:ext>
            </a:extLst>
          </p:cNvPr>
          <p:cNvSpPr txBox="1"/>
          <p:nvPr/>
        </p:nvSpPr>
        <p:spPr>
          <a:xfrm>
            <a:off x="7271289" y="5931312"/>
            <a:ext cx="1549830" cy="400110"/>
          </a:xfrm>
          <a:prstGeom prst="rect">
            <a:avLst/>
          </a:prstGeom>
          <a:noFill/>
        </p:spPr>
        <p:txBody>
          <a:bodyPr wrap="square" rtlCol="0">
            <a:spAutoFit/>
          </a:bodyPr>
          <a:lstStyle/>
          <a:p>
            <a:r>
              <a:rPr lang="zh-CN" altLang="en-US" sz="2000" dirty="0"/>
              <a:t>牛用假台畜</a:t>
            </a:r>
          </a:p>
        </p:txBody>
      </p:sp>
      <p:sp>
        <p:nvSpPr>
          <p:cNvPr id="10" name="object 6">
            <a:extLst>
              <a:ext uri="{FF2B5EF4-FFF2-40B4-BE49-F238E27FC236}">
                <a16:creationId xmlns:a16="http://schemas.microsoft.com/office/drawing/2014/main" id="{94791681-EF46-4580-B5CD-AFA089A77BBC}"/>
              </a:ext>
            </a:extLst>
          </p:cNvPr>
          <p:cNvSpPr/>
          <p:nvPr/>
        </p:nvSpPr>
        <p:spPr>
          <a:xfrm>
            <a:off x="1679190" y="2669381"/>
            <a:ext cx="3109786" cy="2057051"/>
          </a:xfrm>
          <a:prstGeom prst="rect">
            <a:avLst/>
          </a:prstGeom>
          <a:blipFill>
            <a:blip r:embed="rId2" cstate="print"/>
            <a:stretch>
              <a:fillRect/>
            </a:stretch>
          </a:blipFill>
        </p:spPr>
        <p:txBody>
          <a:bodyPr wrap="square" lIns="0" tIns="0" rIns="0" bIns="0" rtlCol="0"/>
          <a:lstStyle/>
          <a:p>
            <a:endParaRPr/>
          </a:p>
        </p:txBody>
      </p:sp>
      <p:sp>
        <p:nvSpPr>
          <p:cNvPr id="12" name="object 7">
            <a:extLst>
              <a:ext uri="{FF2B5EF4-FFF2-40B4-BE49-F238E27FC236}">
                <a16:creationId xmlns:a16="http://schemas.microsoft.com/office/drawing/2014/main" id="{93F341EA-9E8F-485A-991F-D850668E10A9}"/>
              </a:ext>
            </a:extLst>
          </p:cNvPr>
          <p:cNvSpPr/>
          <p:nvPr/>
        </p:nvSpPr>
        <p:spPr>
          <a:xfrm>
            <a:off x="1679190" y="5087739"/>
            <a:ext cx="3931196" cy="1403083"/>
          </a:xfrm>
          <a:prstGeom prst="rect">
            <a:avLst/>
          </a:prstGeom>
          <a:blipFill>
            <a:blip r:embed="rId3" cstate="print"/>
            <a:stretch>
              <a:fillRect/>
            </a:stretch>
          </a:blipFill>
        </p:spPr>
        <p:txBody>
          <a:bodyPr wrap="square" lIns="0" tIns="0" rIns="0" bIns="0" rtlCol="0"/>
          <a:lstStyle/>
          <a:p>
            <a:endParaRPr/>
          </a:p>
        </p:txBody>
      </p:sp>
      <p:sp>
        <p:nvSpPr>
          <p:cNvPr id="14" name="object 2">
            <a:extLst>
              <a:ext uri="{FF2B5EF4-FFF2-40B4-BE49-F238E27FC236}">
                <a16:creationId xmlns:a16="http://schemas.microsoft.com/office/drawing/2014/main" id="{892D24ED-BCA8-4C88-84F7-B3BBCA07C6E3}"/>
              </a:ext>
            </a:extLst>
          </p:cNvPr>
          <p:cNvSpPr/>
          <p:nvPr/>
        </p:nvSpPr>
        <p:spPr>
          <a:xfrm>
            <a:off x="5822950" y="2592198"/>
            <a:ext cx="5530850" cy="970915"/>
          </a:xfrm>
          <a:custGeom>
            <a:avLst/>
            <a:gdLst/>
            <a:ahLst/>
            <a:cxnLst/>
            <a:rect l="l" t="t" r="r" b="b"/>
            <a:pathLst>
              <a:path w="5530850" h="970914">
                <a:moveTo>
                  <a:pt x="5254117" y="0"/>
                </a:moveTo>
                <a:lnTo>
                  <a:pt x="276529" y="0"/>
                </a:lnTo>
                <a:lnTo>
                  <a:pt x="213121" y="2562"/>
                </a:lnTo>
                <a:lnTo>
                  <a:pt x="154915" y="9860"/>
                </a:lnTo>
                <a:lnTo>
                  <a:pt x="103571" y="21313"/>
                </a:lnTo>
                <a:lnTo>
                  <a:pt x="60748" y="36339"/>
                </a:lnTo>
                <a:lnTo>
                  <a:pt x="7302" y="74778"/>
                </a:lnTo>
                <a:lnTo>
                  <a:pt x="0" y="97028"/>
                </a:lnTo>
                <a:lnTo>
                  <a:pt x="0" y="873760"/>
                </a:lnTo>
                <a:lnTo>
                  <a:pt x="28105" y="916433"/>
                </a:lnTo>
                <a:lnTo>
                  <a:pt x="103571" y="949474"/>
                </a:lnTo>
                <a:lnTo>
                  <a:pt x="154915" y="960927"/>
                </a:lnTo>
                <a:lnTo>
                  <a:pt x="213121" y="968225"/>
                </a:lnTo>
                <a:lnTo>
                  <a:pt x="276529" y="970788"/>
                </a:lnTo>
                <a:lnTo>
                  <a:pt x="5254117" y="970788"/>
                </a:lnTo>
                <a:lnTo>
                  <a:pt x="5317498" y="968225"/>
                </a:lnTo>
                <a:lnTo>
                  <a:pt x="5375687" y="960927"/>
                </a:lnTo>
                <a:lnTo>
                  <a:pt x="5427023" y="949474"/>
                </a:lnTo>
                <a:lnTo>
                  <a:pt x="5469843" y="934448"/>
                </a:lnTo>
                <a:lnTo>
                  <a:pt x="5523291" y="896009"/>
                </a:lnTo>
                <a:lnTo>
                  <a:pt x="5530596" y="873760"/>
                </a:lnTo>
                <a:lnTo>
                  <a:pt x="5530596" y="97028"/>
                </a:lnTo>
                <a:lnTo>
                  <a:pt x="5502487" y="54354"/>
                </a:lnTo>
                <a:lnTo>
                  <a:pt x="5427023" y="21313"/>
                </a:lnTo>
                <a:lnTo>
                  <a:pt x="5375687" y="9860"/>
                </a:lnTo>
                <a:lnTo>
                  <a:pt x="5317498" y="2562"/>
                </a:lnTo>
                <a:lnTo>
                  <a:pt x="5254117" y="0"/>
                </a:lnTo>
                <a:close/>
              </a:path>
            </a:pathLst>
          </a:custGeom>
          <a:solidFill>
            <a:srgbClr val="6FAC46"/>
          </a:solidFill>
        </p:spPr>
        <p:txBody>
          <a:bodyPr wrap="square" lIns="0" tIns="0" rIns="0" bIns="0" rtlCol="0"/>
          <a:lstStyle/>
          <a:p>
            <a:endParaRPr/>
          </a:p>
        </p:txBody>
      </p:sp>
      <p:sp>
        <p:nvSpPr>
          <p:cNvPr id="15" name="object 3">
            <a:extLst>
              <a:ext uri="{FF2B5EF4-FFF2-40B4-BE49-F238E27FC236}">
                <a16:creationId xmlns:a16="http://schemas.microsoft.com/office/drawing/2014/main" id="{11C3BA65-A61F-46E5-9F9C-E1C31F69FA3F}"/>
              </a:ext>
            </a:extLst>
          </p:cNvPr>
          <p:cNvSpPr txBox="1"/>
          <p:nvPr/>
        </p:nvSpPr>
        <p:spPr>
          <a:xfrm>
            <a:off x="5873648" y="2952878"/>
            <a:ext cx="4094479" cy="330835"/>
          </a:xfrm>
          <a:prstGeom prst="rect">
            <a:avLst/>
          </a:prstGeom>
        </p:spPr>
        <p:txBody>
          <a:bodyPr vert="horz" wrap="square" lIns="0" tIns="13335" rIns="0" bIns="0" rtlCol="0">
            <a:spAutoFit/>
          </a:bodyPr>
          <a:lstStyle/>
          <a:p>
            <a:pPr marL="12700">
              <a:lnSpc>
                <a:spcPct val="100000"/>
              </a:lnSpc>
              <a:spcBef>
                <a:spcPts val="105"/>
              </a:spcBef>
            </a:pPr>
            <a:r>
              <a:rPr sz="2000" b="1" dirty="0">
                <a:solidFill>
                  <a:srgbClr val="FFFFFF"/>
                </a:solidFill>
                <a:latin typeface="微软雅黑"/>
                <a:cs typeface="微软雅黑"/>
              </a:rPr>
              <a:t>真台</a:t>
            </a:r>
            <a:r>
              <a:rPr sz="2000" b="1" spc="-5" dirty="0">
                <a:solidFill>
                  <a:srgbClr val="FFFFFF"/>
                </a:solidFill>
                <a:latin typeface="微软雅黑"/>
                <a:cs typeface="微软雅黑"/>
              </a:rPr>
              <a:t>牛</a:t>
            </a:r>
            <a:r>
              <a:rPr sz="2000" dirty="0">
                <a:solidFill>
                  <a:srgbClr val="FFFFFF"/>
                </a:solidFill>
                <a:latin typeface="微软雅黑"/>
                <a:cs typeface="微软雅黑"/>
              </a:rPr>
              <a:t>：有利于刺激公</a:t>
            </a:r>
            <a:r>
              <a:rPr sz="2000" spc="-15" dirty="0">
                <a:solidFill>
                  <a:srgbClr val="FFFFFF"/>
                </a:solidFill>
                <a:latin typeface="微软雅黑"/>
                <a:cs typeface="微软雅黑"/>
              </a:rPr>
              <a:t>牛</a:t>
            </a:r>
            <a:r>
              <a:rPr sz="2000" dirty="0">
                <a:solidFill>
                  <a:srgbClr val="FFFFFF"/>
                </a:solidFill>
                <a:latin typeface="微软雅黑"/>
                <a:cs typeface="微软雅黑"/>
              </a:rPr>
              <a:t>的性</a:t>
            </a:r>
            <a:r>
              <a:rPr sz="2000" spc="-15" dirty="0">
                <a:solidFill>
                  <a:srgbClr val="FFFFFF"/>
                </a:solidFill>
                <a:latin typeface="微软雅黑"/>
                <a:cs typeface="微软雅黑"/>
              </a:rPr>
              <a:t>反</a:t>
            </a:r>
            <a:r>
              <a:rPr sz="2000" dirty="0">
                <a:solidFill>
                  <a:srgbClr val="FFFFFF"/>
                </a:solidFill>
                <a:latin typeface="微软雅黑"/>
                <a:cs typeface="微软雅黑"/>
              </a:rPr>
              <a:t>射。</a:t>
            </a:r>
            <a:endParaRPr sz="2000" dirty="0">
              <a:latin typeface="微软雅黑"/>
              <a:cs typeface="微软雅黑"/>
            </a:endParaRPr>
          </a:p>
        </p:txBody>
      </p:sp>
      <p:sp>
        <p:nvSpPr>
          <p:cNvPr id="17" name="object 4">
            <a:extLst>
              <a:ext uri="{FF2B5EF4-FFF2-40B4-BE49-F238E27FC236}">
                <a16:creationId xmlns:a16="http://schemas.microsoft.com/office/drawing/2014/main" id="{D519F7DD-616C-4D60-A7C4-10A10C56F832}"/>
              </a:ext>
            </a:extLst>
          </p:cNvPr>
          <p:cNvSpPr/>
          <p:nvPr/>
        </p:nvSpPr>
        <p:spPr>
          <a:xfrm>
            <a:off x="5822950" y="3977515"/>
            <a:ext cx="5530850" cy="970915"/>
          </a:xfrm>
          <a:custGeom>
            <a:avLst/>
            <a:gdLst/>
            <a:ahLst/>
            <a:cxnLst/>
            <a:rect l="l" t="t" r="r" b="b"/>
            <a:pathLst>
              <a:path w="5530850" h="970914">
                <a:moveTo>
                  <a:pt x="5254117" y="0"/>
                </a:moveTo>
                <a:lnTo>
                  <a:pt x="276529" y="0"/>
                </a:lnTo>
                <a:lnTo>
                  <a:pt x="213121" y="2562"/>
                </a:lnTo>
                <a:lnTo>
                  <a:pt x="154915" y="9860"/>
                </a:lnTo>
                <a:lnTo>
                  <a:pt x="103571" y="21313"/>
                </a:lnTo>
                <a:lnTo>
                  <a:pt x="60748" y="36339"/>
                </a:lnTo>
                <a:lnTo>
                  <a:pt x="7302" y="74778"/>
                </a:lnTo>
                <a:lnTo>
                  <a:pt x="0" y="97027"/>
                </a:lnTo>
                <a:lnTo>
                  <a:pt x="0" y="873759"/>
                </a:lnTo>
                <a:lnTo>
                  <a:pt x="28105" y="916433"/>
                </a:lnTo>
                <a:lnTo>
                  <a:pt x="103571" y="949474"/>
                </a:lnTo>
                <a:lnTo>
                  <a:pt x="154915" y="960927"/>
                </a:lnTo>
                <a:lnTo>
                  <a:pt x="213121" y="968225"/>
                </a:lnTo>
                <a:lnTo>
                  <a:pt x="276529" y="970787"/>
                </a:lnTo>
                <a:lnTo>
                  <a:pt x="5254117" y="970787"/>
                </a:lnTo>
                <a:lnTo>
                  <a:pt x="5317498" y="968225"/>
                </a:lnTo>
                <a:lnTo>
                  <a:pt x="5375687" y="960927"/>
                </a:lnTo>
                <a:lnTo>
                  <a:pt x="5427023" y="949474"/>
                </a:lnTo>
                <a:lnTo>
                  <a:pt x="5469843" y="934448"/>
                </a:lnTo>
                <a:lnTo>
                  <a:pt x="5523291" y="896009"/>
                </a:lnTo>
                <a:lnTo>
                  <a:pt x="5530596" y="873759"/>
                </a:lnTo>
                <a:lnTo>
                  <a:pt x="5530596" y="97027"/>
                </a:lnTo>
                <a:lnTo>
                  <a:pt x="5502487" y="54354"/>
                </a:lnTo>
                <a:lnTo>
                  <a:pt x="5427023" y="21313"/>
                </a:lnTo>
                <a:lnTo>
                  <a:pt x="5375687" y="9860"/>
                </a:lnTo>
                <a:lnTo>
                  <a:pt x="5317498" y="2562"/>
                </a:lnTo>
                <a:lnTo>
                  <a:pt x="5254117" y="0"/>
                </a:lnTo>
                <a:close/>
              </a:path>
            </a:pathLst>
          </a:custGeom>
          <a:solidFill>
            <a:srgbClr val="6FAC46"/>
          </a:solidFill>
        </p:spPr>
        <p:txBody>
          <a:bodyPr wrap="square" lIns="0" tIns="0" rIns="0" bIns="0" rtlCol="0"/>
          <a:lstStyle/>
          <a:p>
            <a:endParaRPr/>
          </a:p>
        </p:txBody>
      </p:sp>
      <p:sp>
        <p:nvSpPr>
          <p:cNvPr id="18" name="object 5">
            <a:extLst>
              <a:ext uri="{FF2B5EF4-FFF2-40B4-BE49-F238E27FC236}">
                <a16:creationId xmlns:a16="http://schemas.microsoft.com/office/drawing/2014/main" id="{F6E6C371-C265-41D7-A5B1-806D9346E7CB}"/>
              </a:ext>
            </a:extLst>
          </p:cNvPr>
          <p:cNvSpPr txBox="1"/>
          <p:nvPr/>
        </p:nvSpPr>
        <p:spPr>
          <a:xfrm>
            <a:off x="5873648" y="4338195"/>
            <a:ext cx="5364480" cy="330835"/>
          </a:xfrm>
          <a:prstGeom prst="rect">
            <a:avLst/>
          </a:prstGeom>
        </p:spPr>
        <p:txBody>
          <a:bodyPr vert="horz" wrap="square" lIns="0" tIns="12700" rIns="0" bIns="0" rtlCol="0">
            <a:spAutoFit/>
          </a:bodyPr>
          <a:lstStyle/>
          <a:p>
            <a:pPr marL="12700">
              <a:lnSpc>
                <a:spcPct val="100000"/>
              </a:lnSpc>
              <a:spcBef>
                <a:spcPts val="100"/>
              </a:spcBef>
            </a:pPr>
            <a:r>
              <a:rPr sz="2000" b="1" dirty="0">
                <a:solidFill>
                  <a:srgbClr val="FFFFFF"/>
                </a:solidFill>
                <a:latin typeface="微软雅黑"/>
                <a:cs typeface="微软雅黑"/>
              </a:rPr>
              <a:t>假台</a:t>
            </a:r>
            <a:r>
              <a:rPr sz="2000" b="1" spc="-5" dirty="0">
                <a:solidFill>
                  <a:srgbClr val="FFFFFF"/>
                </a:solidFill>
                <a:latin typeface="微软雅黑"/>
                <a:cs typeface="微软雅黑"/>
              </a:rPr>
              <a:t>牛</a:t>
            </a:r>
            <a:r>
              <a:rPr sz="2000" dirty="0">
                <a:solidFill>
                  <a:srgbClr val="FFFFFF"/>
                </a:solidFill>
                <a:latin typeface="微软雅黑"/>
                <a:cs typeface="微软雅黑"/>
              </a:rPr>
              <a:t>：大小适宜，坚</a:t>
            </a:r>
            <a:r>
              <a:rPr sz="2000" spc="-15" dirty="0">
                <a:solidFill>
                  <a:srgbClr val="FFFFFF"/>
                </a:solidFill>
                <a:latin typeface="微软雅黑"/>
                <a:cs typeface="微软雅黑"/>
              </a:rPr>
              <a:t>实</a:t>
            </a:r>
            <a:r>
              <a:rPr sz="2000" dirty="0">
                <a:solidFill>
                  <a:srgbClr val="FFFFFF"/>
                </a:solidFill>
                <a:latin typeface="微软雅黑"/>
                <a:cs typeface="微软雅黑"/>
              </a:rPr>
              <a:t>牢固</a:t>
            </a:r>
            <a:r>
              <a:rPr sz="2000" spc="-15" dirty="0">
                <a:solidFill>
                  <a:srgbClr val="FFFFFF"/>
                </a:solidFill>
                <a:latin typeface="微软雅黑"/>
                <a:cs typeface="微软雅黑"/>
              </a:rPr>
              <a:t>，</a:t>
            </a:r>
            <a:r>
              <a:rPr sz="2000" dirty="0">
                <a:solidFill>
                  <a:srgbClr val="FFFFFF"/>
                </a:solidFill>
                <a:latin typeface="微软雅黑"/>
                <a:cs typeface="微软雅黑"/>
              </a:rPr>
              <a:t>表面</a:t>
            </a:r>
            <a:r>
              <a:rPr sz="2000" spc="-15" dirty="0">
                <a:solidFill>
                  <a:srgbClr val="FFFFFF"/>
                </a:solidFill>
                <a:latin typeface="微软雅黑"/>
                <a:cs typeface="微软雅黑"/>
              </a:rPr>
              <a:t>柔</a:t>
            </a:r>
            <a:r>
              <a:rPr sz="2000" dirty="0">
                <a:solidFill>
                  <a:srgbClr val="FFFFFF"/>
                </a:solidFill>
                <a:latin typeface="微软雅黑"/>
                <a:cs typeface="微软雅黑"/>
              </a:rPr>
              <a:t>软干</a:t>
            </a:r>
            <a:r>
              <a:rPr sz="2000" spc="-15" dirty="0">
                <a:solidFill>
                  <a:srgbClr val="FFFFFF"/>
                </a:solidFill>
                <a:latin typeface="微软雅黑"/>
                <a:cs typeface="微软雅黑"/>
              </a:rPr>
              <a:t>净</a:t>
            </a:r>
            <a:r>
              <a:rPr sz="2000" dirty="0">
                <a:solidFill>
                  <a:srgbClr val="FFFFFF"/>
                </a:solidFill>
                <a:latin typeface="微软雅黑"/>
                <a:cs typeface="微软雅黑"/>
              </a:rPr>
              <a:t>。</a:t>
            </a:r>
            <a:endParaRPr sz="2000">
              <a:latin typeface="微软雅黑"/>
              <a:cs typeface="微软雅黑"/>
            </a:endParaRPr>
          </a:p>
        </p:txBody>
      </p:sp>
    </p:spTree>
    <p:extLst>
      <p:ext uri="{BB962C8B-B14F-4D97-AF65-F5344CB8AC3E}">
        <p14:creationId xmlns:p14="http://schemas.microsoft.com/office/powerpoint/2010/main" val="1853970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91160"/>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2</a:t>
            </a:r>
            <a:r>
              <a:rPr lang="zh-CN" altLang="en-US" sz="2400" dirty="0">
                <a:solidFill>
                  <a:srgbClr val="404040"/>
                </a:solidFill>
                <a:latin typeface="微软雅黑"/>
                <a:cs typeface="微软雅黑"/>
              </a:rPr>
              <a:t>、台畜的准备</a:t>
            </a:r>
            <a:endParaRPr lang="zh-CN" altLang="en-US" sz="2400" dirty="0">
              <a:latin typeface="微软雅黑"/>
              <a:cs typeface="微软雅黑"/>
            </a:endParaRPr>
          </a:p>
        </p:txBody>
      </p:sp>
      <p:sp>
        <p:nvSpPr>
          <p:cNvPr id="2" name="文本框 1">
            <a:extLst>
              <a:ext uri="{FF2B5EF4-FFF2-40B4-BE49-F238E27FC236}">
                <a16:creationId xmlns:a16="http://schemas.microsoft.com/office/drawing/2014/main" id="{54BD2007-B036-4029-BE53-482D0DF2304F}"/>
              </a:ext>
            </a:extLst>
          </p:cNvPr>
          <p:cNvSpPr txBox="1"/>
          <p:nvPr/>
        </p:nvSpPr>
        <p:spPr>
          <a:xfrm>
            <a:off x="9890502" y="6055298"/>
            <a:ext cx="1549830" cy="400110"/>
          </a:xfrm>
          <a:prstGeom prst="rect">
            <a:avLst/>
          </a:prstGeom>
          <a:noFill/>
        </p:spPr>
        <p:txBody>
          <a:bodyPr wrap="square" rtlCol="0">
            <a:spAutoFit/>
          </a:bodyPr>
          <a:lstStyle/>
          <a:p>
            <a:r>
              <a:rPr lang="zh-CN" altLang="en-US" sz="2000" dirty="0"/>
              <a:t>羊用假台畜</a:t>
            </a:r>
          </a:p>
        </p:txBody>
      </p:sp>
      <p:sp>
        <p:nvSpPr>
          <p:cNvPr id="10" name="object 2">
            <a:extLst>
              <a:ext uri="{FF2B5EF4-FFF2-40B4-BE49-F238E27FC236}">
                <a16:creationId xmlns:a16="http://schemas.microsoft.com/office/drawing/2014/main" id="{82C40AD0-C26E-443D-88E2-A9208BD90CD5}"/>
              </a:ext>
            </a:extLst>
          </p:cNvPr>
          <p:cNvSpPr/>
          <p:nvPr/>
        </p:nvSpPr>
        <p:spPr>
          <a:xfrm>
            <a:off x="1616163" y="3468119"/>
            <a:ext cx="3412236" cy="2372868"/>
          </a:xfrm>
          <a:prstGeom prst="rect">
            <a:avLst/>
          </a:prstGeom>
          <a:blipFill>
            <a:blip r:embed="rId2" cstate="print"/>
            <a:stretch>
              <a:fillRect/>
            </a:stretch>
          </a:blipFill>
        </p:spPr>
        <p:txBody>
          <a:bodyPr wrap="square" lIns="0" tIns="0" rIns="0" bIns="0" rtlCol="0"/>
          <a:lstStyle/>
          <a:p>
            <a:endParaRPr/>
          </a:p>
        </p:txBody>
      </p:sp>
      <p:sp>
        <p:nvSpPr>
          <p:cNvPr id="12" name="object 3">
            <a:extLst>
              <a:ext uri="{FF2B5EF4-FFF2-40B4-BE49-F238E27FC236}">
                <a16:creationId xmlns:a16="http://schemas.microsoft.com/office/drawing/2014/main" id="{0C7C1AEB-B97F-4374-BAD3-5159A4C9D4E0}"/>
              </a:ext>
            </a:extLst>
          </p:cNvPr>
          <p:cNvSpPr/>
          <p:nvPr/>
        </p:nvSpPr>
        <p:spPr>
          <a:xfrm>
            <a:off x="6991310" y="3625090"/>
            <a:ext cx="3831336" cy="2215896"/>
          </a:xfrm>
          <a:prstGeom prst="rect">
            <a:avLst/>
          </a:prstGeom>
          <a:blipFill>
            <a:blip r:embed="rId3" cstate="print"/>
            <a:stretch>
              <a:fillRect/>
            </a:stretch>
          </a:blipFill>
        </p:spPr>
        <p:txBody>
          <a:bodyPr wrap="square" lIns="0" tIns="0" rIns="0" bIns="0" rtlCol="0"/>
          <a:lstStyle/>
          <a:p>
            <a:endParaRPr/>
          </a:p>
        </p:txBody>
      </p:sp>
      <p:sp>
        <p:nvSpPr>
          <p:cNvPr id="14" name="object 5">
            <a:extLst>
              <a:ext uri="{FF2B5EF4-FFF2-40B4-BE49-F238E27FC236}">
                <a16:creationId xmlns:a16="http://schemas.microsoft.com/office/drawing/2014/main" id="{020B6864-E2F3-4823-AD7C-796AB5480630}"/>
              </a:ext>
            </a:extLst>
          </p:cNvPr>
          <p:cNvSpPr txBox="1"/>
          <p:nvPr/>
        </p:nvSpPr>
        <p:spPr>
          <a:xfrm>
            <a:off x="1616163" y="2455070"/>
            <a:ext cx="7905750" cy="881780"/>
          </a:xfrm>
          <a:prstGeom prst="rect">
            <a:avLst/>
          </a:prstGeom>
        </p:spPr>
        <p:txBody>
          <a:bodyPr vert="horz" wrap="square" lIns="0" tIns="12700" rIns="0" bIns="0" rtlCol="0">
            <a:spAutoFit/>
          </a:bodyPr>
          <a:lstStyle/>
          <a:p>
            <a:pPr marL="12700" marR="5080">
              <a:lnSpc>
                <a:spcPct val="150000"/>
              </a:lnSpc>
            </a:pPr>
            <a:r>
              <a:rPr sz="2000" b="1" dirty="0" err="1">
                <a:solidFill>
                  <a:srgbClr val="404040"/>
                </a:solidFill>
                <a:latin typeface="微软雅黑"/>
                <a:cs typeface="微软雅黑"/>
              </a:rPr>
              <a:t>真台羊</a:t>
            </a:r>
            <a:r>
              <a:rPr sz="2000" dirty="0" err="1">
                <a:solidFill>
                  <a:srgbClr val="404040"/>
                </a:solidFill>
                <a:latin typeface="微软雅黑"/>
                <a:cs typeface="微软雅黑"/>
              </a:rPr>
              <a:t>：选择健康无病</a:t>
            </a:r>
            <a:r>
              <a:rPr sz="2000" spc="-15" dirty="0" err="1">
                <a:solidFill>
                  <a:srgbClr val="404040"/>
                </a:solidFill>
                <a:latin typeface="微软雅黑"/>
                <a:cs typeface="微软雅黑"/>
              </a:rPr>
              <a:t>、</a:t>
            </a:r>
            <a:r>
              <a:rPr sz="2000" dirty="0" err="1">
                <a:solidFill>
                  <a:srgbClr val="404040"/>
                </a:solidFill>
                <a:latin typeface="微软雅黑"/>
                <a:cs typeface="微软雅黑"/>
              </a:rPr>
              <a:t>体格</a:t>
            </a:r>
            <a:r>
              <a:rPr sz="2000" spc="-15" dirty="0" err="1">
                <a:solidFill>
                  <a:srgbClr val="404040"/>
                </a:solidFill>
                <a:latin typeface="微软雅黑"/>
                <a:cs typeface="微软雅黑"/>
              </a:rPr>
              <a:t>健</a:t>
            </a:r>
            <a:r>
              <a:rPr sz="2000" dirty="0" err="1">
                <a:solidFill>
                  <a:srgbClr val="404040"/>
                </a:solidFill>
                <a:latin typeface="微软雅黑"/>
                <a:cs typeface="微软雅黑"/>
              </a:rPr>
              <a:t>壮、</a:t>
            </a:r>
            <a:r>
              <a:rPr sz="2000" spc="-15" dirty="0" err="1">
                <a:solidFill>
                  <a:srgbClr val="404040"/>
                </a:solidFill>
                <a:latin typeface="微软雅黑"/>
                <a:cs typeface="微软雅黑"/>
              </a:rPr>
              <a:t>大</a:t>
            </a:r>
            <a:r>
              <a:rPr sz="2000" dirty="0" err="1">
                <a:solidFill>
                  <a:srgbClr val="404040"/>
                </a:solidFill>
                <a:latin typeface="微软雅黑"/>
                <a:cs typeface="微软雅黑"/>
              </a:rPr>
              <a:t>小适</a:t>
            </a:r>
            <a:r>
              <a:rPr sz="2000" spc="-15" dirty="0" err="1">
                <a:solidFill>
                  <a:srgbClr val="404040"/>
                </a:solidFill>
                <a:latin typeface="微软雅黑"/>
                <a:cs typeface="微软雅黑"/>
              </a:rPr>
              <a:t>中</a:t>
            </a:r>
            <a:r>
              <a:rPr sz="2000" dirty="0" err="1">
                <a:solidFill>
                  <a:srgbClr val="404040"/>
                </a:solidFill>
                <a:latin typeface="微软雅黑"/>
                <a:cs typeface="微软雅黑"/>
              </a:rPr>
              <a:t>、性</a:t>
            </a:r>
            <a:r>
              <a:rPr sz="2000" spc="-15" dirty="0" err="1">
                <a:solidFill>
                  <a:srgbClr val="404040"/>
                </a:solidFill>
                <a:latin typeface="微软雅黑"/>
                <a:cs typeface="微软雅黑"/>
              </a:rPr>
              <a:t>情</a:t>
            </a:r>
            <a:r>
              <a:rPr sz="2000" dirty="0" err="1">
                <a:solidFill>
                  <a:srgbClr val="404040"/>
                </a:solidFill>
                <a:latin typeface="微软雅黑"/>
                <a:cs typeface="微软雅黑"/>
              </a:rPr>
              <a:t>温顺</a:t>
            </a:r>
            <a:r>
              <a:rPr sz="2000" spc="-15" dirty="0" err="1">
                <a:solidFill>
                  <a:srgbClr val="404040"/>
                </a:solidFill>
                <a:latin typeface="微软雅黑"/>
                <a:cs typeface="微软雅黑"/>
              </a:rPr>
              <a:t>的</a:t>
            </a:r>
            <a:r>
              <a:rPr sz="2000" dirty="0" err="1">
                <a:solidFill>
                  <a:srgbClr val="404040"/>
                </a:solidFill>
                <a:latin typeface="微软雅黑"/>
                <a:cs typeface="微软雅黑"/>
              </a:rPr>
              <a:t>发情</a:t>
            </a:r>
            <a:r>
              <a:rPr sz="2000" spc="-15" dirty="0" err="1">
                <a:solidFill>
                  <a:srgbClr val="404040"/>
                </a:solidFill>
                <a:latin typeface="微软雅黑"/>
                <a:cs typeface="微软雅黑"/>
              </a:rPr>
              <a:t>母</a:t>
            </a:r>
            <a:r>
              <a:rPr sz="2000" dirty="0" err="1">
                <a:solidFill>
                  <a:srgbClr val="404040"/>
                </a:solidFill>
                <a:latin typeface="微软雅黑"/>
                <a:cs typeface="微软雅黑"/>
              </a:rPr>
              <a:t>羊</a:t>
            </a:r>
            <a:r>
              <a:rPr sz="2000" dirty="0">
                <a:solidFill>
                  <a:srgbClr val="404040"/>
                </a:solidFill>
                <a:latin typeface="微软雅黑"/>
                <a:cs typeface="微软雅黑"/>
              </a:rPr>
              <a:t>。 </a:t>
            </a:r>
            <a:r>
              <a:rPr sz="2000" b="1" dirty="0">
                <a:solidFill>
                  <a:srgbClr val="404040"/>
                </a:solidFill>
                <a:latin typeface="微软雅黑"/>
                <a:cs typeface="微软雅黑"/>
              </a:rPr>
              <a:t>假台羊</a:t>
            </a:r>
            <a:endParaRPr sz="2000" dirty="0">
              <a:latin typeface="微软雅黑"/>
              <a:cs typeface="微软雅黑"/>
            </a:endParaRPr>
          </a:p>
        </p:txBody>
      </p:sp>
    </p:spTree>
    <p:extLst>
      <p:ext uri="{BB962C8B-B14F-4D97-AF65-F5344CB8AC3E}">
        <p14:creationId xmlns:p14="http://schemas.microsoft.com/office/powerpoint/2010/main" val="1247677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91160"/>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2</a:t>
            </a:r>
            <a:r>
              <a:rPr lang="zh-CN" altLang="en-US" sz="2400" dirty="0">
                <a:solidFill>
                  <a:srgbClr val="404040"/>
                </a:solidFill>
                <a:latin typeface="微软雅黑"/>
                <a:cs typeface="微软雅黑"/>
              </a:rPr>
              <a:t>、台畜的准备</a:t>
            </a:r>
            <a:endParaRPr lang="zh-CN" altLang="en-US" sz="2400" dirty="0">
              <a:latin typeface="微软雅黑"/>
              <a:cs typeface="微软雅黑"/>
            </a:endParaRPr>
          </a:p>
        </p:txBody>
      </p:sp>
      <p:sp>
        <p:nvSpPr>
          <p:cNvPr id="3" name="矩形 2">
            <a:extLst>
              <a:ext uri="{FF2B5EF4-FFF2-40B4-BE49-F238E27FC236}">
                <a16:creationId xmlns:a16="http://schemas.microsoft.com/office/drawing/2014/main" id="{838A74B3-8A2A-4CEA-90D1-187D11D589FC}"/>
              </a:ext>
            </a:extLst>
          </p:cNvPr>
          <p:cNvSpPr/>
          <p:nvPr/>
        </p:nvSpPr>
        <p:spPr>
          <a:xfrm>
            <a:off x="1230914" y="2597583"/>
            <a:ext cx="10122886" cy="3369449"/>
          </a:xfrm>
          <a:prstGeom prst="rect">
            <a:avLst/>
          </a:prstGeom>
        </p:spPr>
        <p:txBody>
          <a:bodyPr wrap="square">
            <a:spAutoFit/>
          </a:bodyPr>
          <a:lstStyle/>
          <a:p>
            <a:pPr>
              <a:lnSpc>
                <a:spcPct val="150000"/>
              </a:lnSpc>
            </a:pPr>
            <a:r>
              <a:rPr lang="zh-CN" altLang="en-US" sz="2400" dirty="0"/>
              <a:t>利用假台畜采精需对公畜进行调教 ：</a:t>
            </a:r>
            <a:endParaRPr lang="en-US" altLang="zh-CN" sz="2400" dirty="0"/>
          </a:p>
          <a:p>
            <a:pPr>
              <a:lnSpc>
                <a:spcPct val="150000"/>
              </a:lnSpc>
            </a:pPr>
            <a:r>
              <a:rPr lang="zh-CN" altLang="en-US" sz="2000" dirty="0"/>
              <a:t>(1)在假台畜的后躯涂抹发情母畜阴道分泌物或外激素,以引起公畜的性兴奋,并诱导其爬跨假台畜,多数公畜经多次调教即可成功。</a:t>
            </a:r>
            <a:endParaRPr lang="en-US" altLang="zh-CN" sz="2000" dirty="0"/>
          </a:p>
          <a:p>
            <a:pPr>
              <a:lnSpc>
                <a:spcPct val="150000"/>
              </a:lnSpc>
            </a:pPr>
            <a:r>
              <a:rPr lang="zh-CN" altLang="en-US" sz="2000" dirty="0"/>
              <a:t>(2)在假台畜的旁边拴系一发情母畜,让待调教公畜爬跨发情母畜,然后拉下,反复几次,当公畜的性兴奋达到高峰时将其牵向假台畜,成功率较高。 </a:t>
            </a:r>
            <a:endParaRPr lang="en-US" altLang="zh-CN" sz="2000" dirty="0"/>
          </a:p>
          <a:p>
            <a:pPr>
              <a:lnSpc>
                <a:spcPct val="150000"/>
              </a:lnSpc>
            </a:pPr>
            <a:r>
              <a:rPr lang="zh-CN" altLang="en-US" sz="2000" dirty="0"/>
              <a:t>(3)可让待调教公畜目睹已调教好的公畜利用假台畜采精或在场内播放有关录像,进而诱导公畜爬跨假台畜。</a:t>
            </a:r>
          </a:p>
        </p:txBody>
      </p:sp>
    </p:spTree>
    <p:extLst>
      <p:ext uri="{BB962C8B-B14F-4D97-AF65-F5344CB8AC3E}">
        <p14:creationId xmlns:p14="http://schemas.microsoft.com/office/powerpoint/2010/main" val="21599327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91160"/>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3</a:t>
            </a:r>
            <a:r>
              <a:rPr lang="zh-CN" altLang="en-US" sz="2400" dirty="0">
                <a:solidFill>
                  <a:srgbClr val="404040"/>
                </a:solidFill>
                <a:latin typeface="微软雅黑"/>
                <a:cs typeface="微软雅黑"/>
              </a:rPr>
              <a:t>、假阴道的准备</a:t>
            </a:r>
            <a:endParaRPr lang="zh-CN" altLang="en-US" sz="2400" dirty="0">
              <a:latin typeface="微软雅黑"/>
              <a:cs typeface="微软雅黑"/>
            </a:endParaRPr>
          </a:p>
        </p:txBody>
      </p:sp>
      <p:sp>
        <p:nvSpPr>
          <p:cNvPr id="7" name="object 2">
            <a:extLst>
              <a:ext uri="{FF2B5EF4-FFF2-40B4-BE49-F238E27FC236}">
                <a16:creationId xmlns:a16="http://schemas.microsoft.com/office/drawing/2014/main" id="{36AAC1AA-9EE2-45E3-988B-04CE50AB4AA9}"/>
              </a:ext>
            </a:extLst>
          </p:cNvPr>
          <p:cNvSpPr/>
          <p:nvPr/>
        </p:nvSpPr>
        <p:spPr>
          <a:xfrm>
            <a:off x="4043171" y="3038855"/>
            <a:ext cx="4008120" cy="2500883"/>
          </a:xfrm>
          <a:prstGeom prst="rect">
            <a:avLst/>
          </a:prstGeom>
          <a:blipFill>
            <a:blip r:embed="rId2" cstate="print"/>
            <a:stretch>
              <a:fillRect/>
            </a:stretch>
          </a:blipFill>
        </p:spPr>
        <p:txBody>
          <a:bodyPr wrap="square" lIns="0" tIns="0" rIns="0" bIns="0" rtlCol="0"/>
          <a:lstStyle/>
          <a:p>
            <a:endParaRPr/>
          </a:p>
        </p:txBody>
      </p:sp>
      <p:sp>
        <p:nvSpPr>
          <p:cNvPr id="8" name="object 3">
            <a:extLst>
              <a:ext uri="{FF2B5EF4-FFF2-40B4-BE49-F238E27FC236}">
                <a16:creationId xmlns:a16="http://schemas.microsoft.com/office/drawing/2014/main" id="{4A473A4C-EE20-4E26-A233-75A1624A3072}"/>
              </a:ext>
            </a:extLst>
          </p:cNvPr>
          <p:cNvSpPr txBox="1"/>
          <p:nvPr/>
        </p:nvSpPr>
        <p:spPr>
          <a:xfrm>
            <a:off x="2052320" y="3136138"/>
            <a:ext cx="635000" cy="111061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微软雅黑"/>
                <a:cs typeface="微软雅黑"/>
              </a:rPr>
              <a:t>外壳</a:t>
            </a:r>
            <a:endParaRPr sz="2400">
              <a:latin typeface="微软雅黑"/>
              <a:cs typeface="微软雅黑"/>
            </a:endParaRPr>
          </a:p>
          <a:p>
            <a:pPr marL="12700">
              <a:lnSpc>
                <a:spcPct val="100000"/>
              </a:lnSpc>
              <a:spcBef>
                <a:spcPts val="2780"/>
              </a:spcBef>
            </a:pPr>
            <a:r>
              <a:rPr sz="2400" dirty="0">
                <a:solidFill>
                  <a:srgbClr val="404040"/>
                </a:solidFill>
                <a:latin typeface="微软雅黑"/>
                <a:cs typeface="微软雅黑"/>
              </a:rPr>
              <a:t>内胎</a:t>
            </a:r>
            <a:endParaRPr sz="2400">
              <a:latin typeface="微软雅黑"/>
              <a:cs typeface="微软雅黑"/>
            </a:endParaRPr>
          </a:p>
        </p:txBody>
      </p:sp>
      <p:sp>
        <p:nvSpPr>
          <p:cNvPr id="10" name="object 4">
            <a:extLst>
              <a:ext uri="{FF2B5EF4-FFF2-40B4-BE49-F238E27FC236}">
                <a16:creationId xmlns:a16="http://schemas.microsoft.com/office/drawing/2014/main" id="{A4B3E06A-4CC5-4DBE-9806-8D3FA6A9CD4B}"/>
              </a:ext>
            </a:extLst>
          </p:cNvPr>
          <p:cNvSpPr txBox="1"/>
          <p:nvPr/>
        </p:nvSpPr>
        <p:spPr>
          <a:xfrm>
            <a:off x="8895080" y="3299841"/>
            <a:ext cx="1551305"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微软雅黑"/>
                <a:cs typeface="微软雅黑"/>
              </a:rPr>
              <a:t>二联冲气球</a:t>
            </a:r>
            <a:endParaRPr sz="2400">
              <a:latin typeface="微软雅黑"/>
              <a:cs typeface="微软雅黑"/>
            </a:endParaRPr>
          </a:p>
        </p:txBody>
      </p:sp>
      <p:sp>
        <p:nvSpPr>
          <p:cNvPr id="12" name="object 5">
            <a:extLst>
              <a:ext uri="{FF2B5EF4-FFF2-40B4-BE49-F238E27FC236}">
                <a16:creationId xmlns:a16="http://schemas.microsoft.com/office/drawing/2014/main" id="{49B7D038-EA77-4024-B1FB-CC003BD3C30A}"/>
              </a:ext>
            </a:extLst>
          </p:cNvPr>
          <p:cNvSpPr txBox="1"/>
          <p:nvPr/>
        </p:nvSpPr>
        <p:spPr>
          <a:xfrm>
            <a:off x="2056892" y="4792471"/>
            <a:ext cx="941069"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微软雅黑"/>
                <a:cs typeface="微软雅黑"/>
              </a:rPr>
              <a:t>集精杯</a:t>
            </a:r>
            <a:endParaRPr sz="2400">
              <a:latin typeface="微软雅黑"/>
              <a:cs typeface="微软雅黑"/>
            </a:endParaRPr>
          </a:p>
        </p:txBody>
      </p:sp>
      <p:sp>
        <p:nvSpPr>
          <p:cNvPr id="14" name="object 6">
            <a:extLst>
              <a:ext uri="{FF2B5EF4-FFF2-40B4-BE49-F238E27FC236}">
                <a16:creationId xmlns:a16="http://schemas.microsoft.com/office/drawing/2014/main" id="{0CFD3A3B-B275-4F0B-8030-D02D35B03620}"/>
              </a:ext>
            </a:extLst>
          </p:cNvPr>
          <p:cNvSpPr txBox="1"/>
          <p:nvPr/>
        </p:nvSpPr>
        <p:spPr>
          <a:xfrm>
            <a:off x="9059418" y="4792471"/>
            <a:ext cx="6350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微软雅黑"/>
                <a:cs typeface="微软雅黑"/>
              </a:rPr>
              <a:t>活塞</a:t>
            </a:r>
            <a:endParaRPr sz="2400">
              <a:latin typeface="微软雅黑"/>
              <a:cs typeface="微软雅黑"/>
            </a:endParaRPr>
          </a:p>
        </p:txBody>
      </p:sp>
      <p:sp>
        <p:nvSpPr>
          <p:cNvPr id="15" name="object 7">
            <a:extLst>
              <a:ext uri="{FF2B5EF4-FFF2-40B4-BE49-F238E27FC236}">
                <a16:creationId xmlns:a16="http://schemas.microsoft.com/office/drawing/2014/main" id="{B77A59CD-A8EB-402E-875A-271CE2DE123D}"/>
              </a:ext>
            </a:extLst>
          </p:cNvPr>
          <p:cNvSpPr/>
          <p:nvPr/>
        </p:nvSpPr>
        <p:spPr>
          <a:xfrm>
            <a:off x="3158998" y="5024628"/>
            <a:ext cx="2916555" cy="224154"/>
          </a:xfrm>
          <a:custGeom>
            <a:avLst/>
            <a:gdLst/>
            <a:ahLst/>
            <a:cxnLst/>
            <a:rect l="l" t="t" r="r" b="b"/>
            <a:pathLst>
              <a:path w="2916554" h="224154">
                <a:moveTo>
                  <a:pt x="2805303" y="109855"/>
                </a:moveTo>
                <a:lnTo>
                  <a:pt x="2803310" y="147966"/>
                </a:lnTo>
                <a:lnTo>
                  <a:pt x="2822321" y="148971"/>
                </a:lnTo>
                <a:lnTo>
                  <a:pt x="2820289" y="186944"/>
                </a:lnTo>
                <a:lnTo>
                  <a:pt x="2801272" y="186944"/>
                </a:lnTo>
                <a:lnTo>
                  <a:pt x="2799334" y="224028"/>
                </a:lnTo>
                <a:lnTo>
                  <a:pt x="2884387" y="186944"/>
                </a:lnTo>
                <a:lnTo>
                  <a:pt x="2820289" y="186944"/>
                </a:lnTo>
                <a:lnTo>
                  <a:pt x="2801325" y="185943"/>
                </a:lnTo>
                <a:lnTo>
                  <a:pt x="2886682" y="185943"/>
                </a:lnTo>
                <a:lnTo>
                  <a:pt x="2916428" y="172974"/>
                </a:lnTo>
                <a:lnTo>
                  <a:pt x="2805303" y="109855"/>
                </a:lnTo>
                <a:close/>
              </a:path>
              <a:path w="2916554" h="224154">
                <a:moveTo>
                  <a:pt x="2803310" y="147966"/>
                </a:moveTo>
                <a:lnTo>
                  <a:pt x="2801325" y="185943"/>
                </a:lnTo>
                <a:lnTo>
                  <a:pt x="2820289" y="186944"/>
                </a:lnTo>
                <a:lnTo>
                  <a:pt x="2822321" y="148971"/>
                </a:lnTo>
                <a:lnTo>
                  <a:pt x="2803310" y="147966"/>
                </a:lnTo>
                <a:close/>
              </a:path>
              <a:path w="2916554" h="224154">
                <a:moveTo>
                  <a:pt x="2031" y="0"/>
                </a:moveTo>
                <a:lnTo>
                  <a:pt x="0" y="38100"/>
                </a:lnTo>
                <a:lnTo>
                  <a:pt x="2801325" y="185943"/>
                </a:lnTo>
                <a:lnTo>
                  <a:pt x="2803310" y="147966"/>
                </a:lnTo>
                <a:lnTo>
                  <a:pt x="2031" y="0"/>
                </a:lnTo>
                <a:close/>
              </a:path>
            </a:pathLst>
          </a:custGeom>
          <a:solidFill>
            <a:srgbClr val="6FAC46"/>
          </a:solidFill>
        </p:spPr>
        <p:txBody>
          <a:bodyPr wrap="square" lIns="0" tIns="0" rIns="0" bIns="0" rtlCol="0"/>
          <a:lstStyle/>
          <a:p>
            <a:endParaRPr/>
          </a:p>
        </p:txBody>
      </p:sp>
      <p:sp>
        <p:nvSpPr>
          <p:cNvPr id="17" name="object 8">
            <a:extLst>
              <a:ext uri="{FF2B5EF4-FFF2-40B4-BE49-F238E27FC236}">
                <a16:creationId xmlns:a16="http://schemas.microsoft.com/office/drawing/2014/main" id="{D2E353B2-5DA5-4274-BF02-387A75F17153}"/>
              </a:ext>
            </a:extLst>
          </p:cNvPr>
          <p:cNvSpPr/>
          <p:nvPr/>
        </p:nvSpPr>
        <p:spPr>
          <a:xfrm>
            <a:off x="7248906" y="3486911"/>
            <a:ext cx="1441450" cy="136525"/>
          </a:xfrm>
          <a:custGeom>
            <a:avLst/>
            <a:gdLst/>
            <a:ahLst/>
            <a:cxnLst/>
            <a:rect l="l" t="t" r="r" b="b"/>
            <a:pathLst>
              <a:path w="1441450" h="136525">
                <a:moveTo>
                  <a:pt x="111633" y="22351"/>
                </a:moveTo>
                <a:lnTo>
                  <a:pt x="0" y="84582"/>
                </a:lnTo>
                <a:lnTo>
                  <a:pt x="116840" y="136525"/>
                </a:lnTo>
                <a:lnTo>
                  <a:pt x="115142" y="99313"/>
                </a:lnTo>
                <a:lnTo>
                  <a:pt x="96012" y="99313"/>
                </a:lnTo>
                <a:lnTo>
                  <a:pt x="94234" y="61213"/>
                </a:lnTo>
                <a:lnTo>
                  <a:pt x="113365" y="60343"/>
                </a:lnTo>
                <a:lnTo>
                  <a:pt x="111633" y="22351"/>
                </a:lnTo>
                <a:close/>
              </a:path>
              <a:path w="1441450" h="136525">
                <a:moveTo>
                  <a:pt x="113365" y="60343"/>
                </a:moveTo>
                <a:lnTo>
                  <a:pt x="94234" y="61213"/>
                </a:lnTo>
                <a:lnTo>
                  <a:pt x="96012" y="99313"/>
                </a:lnTo>
                <a:lnTo>
                  <a:pt x="115103" y="98445"/>
                </a:lnTo>
                <a:lnTo>
                  <a:pt x="113365" y="60343"/>
                </a:lnTo>
                <a:close/>
              </a:path>
              <a:path w="1441450" h="136525">
                <a:moveTo>
                  <a:pt x="115103" y="98445"/>
                </a:moveTo>
                <a:lnTo>
                  <a:pt x="96012" y="99313"/>
                </a:lnTo>
                <a:lnTo>
                  <a:pt x="115142" y="99313"/>
                </a:lnTo>
                <a:lnTo>
                  <a:pt x="115103" y="98445"/>
                </a:lnTo>
                <a:close/>
              </a:path>
              <a:path w="1441450" h="136525">
                <a:moveTo>
                  <a:pt x="1439291" y="0"/>
                </a:moveTo>
                <a:lnTo>
                  <a:pt x="113365" y="60343"/>
                </a:lnTo>
                <a:lnTo>
                  <a:pt x="115103" y="98445"/>
                </a:lnTo>
                <a:lnTo>
                  <a:pt x="1441069" y="38100"/>
                </a:lnTo>
                <a:lnTo>
                  <a:pt x="1439291" y="0"/>
                </a:lnTo>
                <a:close/>
              </a:path>
            </a:pathLst>
          </a:custGeom>
          <a:solidFill>
            <a:srgbClr val="6FAC46"/>
          </a:solidFill>
        </p:spPr>
        <p:txBody>
          <a:bodyPr wrap="square" lIns="0" tIns="0" rIns="0" bIns="0" rtlCol="0"/>
          <a:lstStyle/>
          <a:p>
            <a:endParaRPr/>
          </a:p>
        </p:txBody>
      </p:sp>
      <p:sp>
        <p:nvSpPr>
          <p:cNvPr id="18" name="object 9">
            <a:extLst>
              <a:ext uri="{FF2B5EF4-FFF2-40B4-BE49-F238E27FC236}">
                <a16:creationId xmlns:a16="http://schemas.microsoft.com/office/drawing/2014/main" id="{9BE23DF9-D754-4DD2-A77C-227AA6CEC484}"/>
              </a:ext>
            </a:extLst>
          </p:cNvPr>
          <p:cNvSpPr/>
          <p:nvPr/>
        </p:nvSpPr>
        <p:spPr>
          <a:xfrm>
            <a:off x="7104126" y="5010911"/>
            <a:ext cx="1812925" cy="125095"/>
          </a:xfrm>
          <a:custGeom>
            <a:avLst/>
            <a:gdLst/>
            <a:ahLst/>
            <a:cxnLst/>
            <a:rect l="l" t="t" r="r" b="b"/>
            <a:pathLst>
              <a:path w="1812925" h="125095">
                <a:moveTo>
                  <a:pt x="112649" y="10413"/>
                </a:moveTo>
                <a:lnTo>
                  <a:pt x="0" y="70865"/>
                </a:lnTo>
                <a:lnTo>
                  <a:pt x="115824" y="124713"/>
                </a:lnTo>
                <a:lnTo>
                  <a:pt x="114779" y="87121"/>
                </a:lnTo>
                <a:lnTo>
                  <a:pt x="95757" y="87121"/>
                </a:lnTo>
                <a:lnTo>
                  <a:pt x="94615" y="49149"/>
                </a:lnTo>
                <a:lnTo>
                  <a:pt x="113709" y="48602"/>
                </a:lnTo>
                <a:lnTo>
                  <a:pt x="112649" y="10413"/>
                </a:lnTo>
                <a:close/>
              </a:path>
              <a:path w="1812925" h="125095">
                <a:moveTo>
                  <a:pt x="113709" y="48602"/>
                </a:moveTo>
                <a:lnTo>
                  <a:pt x="94615" y="49149"/>
                </a:lnTo>
                <a:lnTo>
                  <a:pt x="95757" y="87121"/>
                </a:lnTo>
                <a:lnTo>
                  <a:pt x="114764" y="86579"/>
                </a:lnTo>
                <a:lnTo>
                  <a:pt x="113709" y="48602"/>
                </a:lnTo>
                <a:close/>
              </a:path>
              <a:path w="1812925" h="125095">
                <a:moveTo>
                  <a:pt x="114764" y="86579"/>
                </a:moveTo>
                <a:lnTo>
                  <a:pt x="95757" y="87121"/>
                </a:lnTo>
                <a:lnTo>
                  <a:pt x="114779" y="87121"/>
                </a:lnTo>
                <a:lnTo>
                  <a:pt x="114764" y="86579"/>
                </a:lnTo>
                <a:close/>
              </a:path>
              <a:path w="1812925" h="125095">
                <a:moveTo>
                  <a:pt x="1811527" y="0"/>
                </a:moveTo>
                <a:lnTo>
                  <a:pt x="113709" y="48602"/>
                </a:lnTo>
                <a:lnTo>
                  <a:pt x="114764" y="86579"/>
                </a:lnTo>
                <a:lnTo>
                  <a:pt x="1812544" y="38100"/>
                </a:lnTo>
                <a:lnTo>
                  <a:pt x="1811527" y="0"/>
                </a:lnTo>
                <a:close/>
              </a:path>
            </a:pathLst>
          </a:custGeom>
          <a:solidFill>
            <a:srgbClr val="6FAC46"/>
          </a:solidFill>
        </p:spPr>
        <p:txBody>
          <a:bodyPr wrap="square" lIns="0" tIns="0" rIns="0" bIns="0" rtlCol="0"/>
          <a:lstStyle/>
          <a:p>
            <a:endParaRPr/>
          </a:p>
        </p:txBody>
      </p:sp>
      <p:sp>
        <p:nvSpPr>
          <p:cNvPr id="19" name="object 10">
            <a:extLst>
              <a:ext uri="{FF2B5EF4-FFF2-40B4-BE49-F238E27FC236}">
                <a16:creationId xmlns:a16="http://schemas.microsoft.com/office/drawing/2014/main" id="{54C504D1-47EA-494D-B951-0B6DCE76CA62}"/>
              </a:ext>
            </a:extLst>
          </p:cNvPr>
          <p:cNvSpPr txBox="1"/>
          <p:nvPr/>
        </p:nvSpPr>
        <p:spPr>
          <a:xfrm>
            <a:off x="5168645" y="5902248"/>
            <a:ext cx="2379029" cy="382156"/>
          </a:xfrm>
          <a:prstGeom prst="rect">
            <a:avLst/>
          </a:prstGeom>
        </p:spPr>
        <p:txBody>
          <a:bodyPr vert="horz" wrap="square" lIns="0" tIns="12700" rIns="0" bIns="0" rtlCol="0">
            <a:spAutoFit/>
          </a:bodyPr>
          <a:lstStyle/>
          <a:p>
            <a:pPr marL="12700">
              <a:lnSpc>
                <a:spcPct val="100000"/>
              </a:lnSpc>
              <a:spcBef>
                <a:spcPts val="100"/>
              </a:spcBef>
            </a:pPr>
            <a:r>
              <a:rPr lang="zh-CN" altLang="en-US" sz="2400" b="1" dirty="0">
                <a:solidFill>
                  <a:srgbClr val="6FAC46"/>
                </a:solidFill>
                <a:latin typeface="微软雅黑"/>
                <a:cs typeface="微软雅黑"/>
              </a:rPr>
              <a:t>羊</a:t>
            </a:r>
            <a:r>
              <a:rPr sz="2400" b="1" dirty="0" err="1">
                <a:solidFill>
                  <a:srgbClr val="6FAC46"/>
                </a:solidFill>
                <a:latin typeface="微软雅黑"/>
                <a:cs typeface="微软雅黑"/>
              </a:rPr>
              <a:t>假阴道的组成</a:t>
            </a:r>
            <a:endParaRPr sz="2400" dirty="0">
              <a:latin typeface="微软雅黑"/>
              <a:cs typeface="微软雅黑"/>
            </a:endParaRPr>
          </a:p>
        </p:txBody>
      </p:sp>
      <p:sp>
        <p:nvSpPr>
          <p:cNvPr id="20" name="object 11">
            <a:extLst>
              <a:ext uri="{FF2B5EF4-FFF2-40B4-BE49-F238E27FC236}">
                <a16:creationId xmlns:a16="http://schemas.microsoft.com/office/drawing/2014/main" id="{6E416A18-A834-482A-B54D-98A37168DD27}"/>
              </a:ext>
            </a:extLst>
          </p:cNvPr>
          <p:cNvSpPr/>
          <p:nvPr/>
        </p:nvSpPr>
        <p:spPr>
          <a:xfrm>
            <a:off x="2740279" y="3411092"/>
            <a:ext cx="2670810" cy="586105"/>
          </a:xfrm>
          <a:custGeom>
            <a:avLst/>
            <a:gdLst/>
            <a:ahLst/>
            <a:cxnLst/>
            <a:rect l="l" t="t" r="r" b="b"/>
            <a:pathLst>
              <a:path w="2670810" h="586104">
                <a:moveTo>
                  <a:pt x="2554860" y="548335"/>
                </a:moveTo>
                <a:lnTo>
                  <a:pt x="2547366" y="585724"/>
                </a:lnTo>
                <a:lnTo>
                  <a:pt x="2670683" y="552069"/>
                </a:lnTo>
                <a:lnTo>
                  <a:pt x="2573528" y="552069"/>
                </a:lnTo>
                <a:lnTo>
                  <a:pt x="2554860" y="548335"/>
                </a:lnTo>
                <a:close/>
              </a:path>
              <a:path w="2670810" h="586104">
                <a:moveTo>
                  <a:pt x="2562345" y="510995"/>
                </a:moveTo>
                <a:lnTo>
                  <a:pt x="2554860" y="548335"/>
                </a:lnTo>
                <a:lnTo>
                  <a:pt x="2573528" y="552069"/>
                </a:lnTo>
                <a:lnTo>
                  <a:pt x="2581021" y="514731"/>
                </a:lnTo>
                <a:lnTo>
                  <a:pt x="2562345" y="510995"/>
                </a:lnTo>
                <a:close/>
              </a:path>
              <a:path w="2670810" h="586104">
                <a:moveTo>
                  <a:pt x="2569845" y="473583"/>
                </a:moveTo>
                <a:lnTo>
                  <a:pt x="2562345" y="510995"/>
                </a:lnTo>
                <a:lnTo>
                  <a:pt x="2581021" y="514731"/>
                </a:lnTo>
                <a:lnTo>
                  <a:pt x="2573528" y="552069"/>
                </a:lnTo>
                <a:lnTo>
                  <a:pt x="2670683" y="552069"/>
                </a:lnTo>
                <a:lnTo>
                  <a:pt x="2569845" y="473583"/>
                </a:lnTo>
                <a:close/>
              </a:path>
              <a:path w="2670810" h="586104">
                <a:moveTo>
                  <a:pt x="7365" y="0"/>
                </a:moveTo>
                <a:lnTo>
                  <a:pt x="0" y="37337"/>
                </a:lnTo>
                <a:lnTo>
                  <a:pt x="2554860" y="548335"/>
                </a:lnTo>
                <a:lnTo>
                  <a:pt x="2562345" y="510995"/>
                </a:lnTo>
                <a:lnTo>
                  <a:pt x="7365" y="0"/>
                </a:lnTo>
                <a:close/>
              </a:path>
            </a:pathLst>
          </a:custGeom>
          <a:solidFill>
            <a:srgbClr val="6FAC46"/>
          </a:solidFill>
        </p:spPr>
        <p:txBody>
          <a:bodyPr wrap="square" lIns="0" tIns="0" rIns="0" bIns="0" rtlCol="0"/>
          <a:lstStyle/>
          <a:p>
            <a:endParaRPr/>
          </a:p>
        </p:txBody>
      </p:sp>
      <p:sp>
        <p:nvSpPr>
          <p:cNvPr id="21" name="object 12">
            <a:extLst>
              <a:ext uri="{FF2B5EF4-FFF2-40B4-BE49-F238E27FC236}">
                <a16:creationId xmlns:a16="http://schemas.microsoft.com/office/drawing/2014/main" id="{8E701E5A-EE8B-4299-BAFC-C5206FD22797}"/>
              </a:ext>
            </a:extLst>
          </p:cNvPr>
          <p:cNvSpPr/>
          <p:nvPr/>
        </p:nvSpPr>
        <p:spPr>
          <a:xfrm>
            <a:off x="2817367" y="4096765"/>
            <a:ext cx="2056130" cy="363855"/>
          </a:xfrm>
          <a:custGeom>
            <a:avLst/>
            <a:gdLst/>
            <a:ahLst/>
            <a:cxnLst/>
            <a:rect l="l" t="t" r="r" b="b"/>
            <a:pathLst>
              <a:path w="2056129" h="363854">
                <a:moveTo>
                  <a:pt x="1939803" y="325631"/>
                </a:moveTo>
                <a:lnTo>
                  <a:pt x="1934209" y="363346"/>
                </a:lnTo>
                <a:lnTo>
                  <a:pt x="2040881" y="328421"/>
                </a:lnTo>
                <a:lnTo>
                  <a:pt x="1958594" y="328421"/>
                </a:lnTo>
                <a:lnTo>
                  <a:pt x="1939803" y="325631"/>
                </a:lnTo>
                <a:close/>
              </a:path>
              <a:path w="2056129" h="363854">
                <a:moveTo>
                  <a:pt x="1945397" y="287914"/>
                </a:moveTo>
                <a:lnTo>
                  <a:pt x="1939803" y="325631"/>
                </a:lnTo>
                <a:lnTo>
                  <a:pt x="1958594" y="328421"/>
                </a:lnTo>
                <a:lnTo>
                  <a:pt x="1964182" y="290702"/>
                </a:lnTo>
                <a:lnTo>
                  <a:pt x="1945397" y="287914"/>
                </a:lnTo>
                <a:close/>
              </a:path>
              <a:path w="2056129" h="363854">
                <a:moveTo>
                  <a:pt x="1950973" y="250316"/>
                </a:moveTo>
                <a:lnTo>
                  <a:pt x="1945397" y="287914"/>
                </a:lnTo>
                <a:lnTo>
                  <a:pt x="1964182" y="290702"/>
                </a:lnTo>
                <a:lnTo>
                  <a:pt x="1958594" y="328421"/>
                </a:lnTo>
                <a:lnTo>
                  <a:pt x="2040881" y="328421"/>
                </a:lnTo>
                <a:lnTo>
                  <a:pt x="2055621" y="323595"/>
                </a:lnTo>
                <a:lnTo>
                  <a:pt x="1950973" y="250316"/>
                </a:lnTo>
                <a:close/>
              </a:path>
              <a:path w="2056129" h="363854">
                <a:moveTo>
                  <a:pt x="5587" y="0"/>
                </a:moveTo>
                <a:lnTo>
                  <a:pt x="0" y="37591"/>
                </a:lnTo>
                <a:lnTo>
                  <a:pt x="1939803" y="325631"/>
                </a:lnTo>
                <a:lnTo>
                  <a:pt x="1945397" y="287914"/>
                </a:lnTo>
                <a:lnTo>
                  <a:pt x="5587" y="0"/>
                </a:lnTo>
                <a:close/>
              </a:path>
            </a:pathLst>
          </a:custGeom>
          <a:solidFill>
            <a:srgbClr val="6FAC46"/>
          </a:solidFill>
        </p:spPr>
        <p:txBody>
          <a:bodyPr wrap="square" lIns="0" tIns="0" rIns="0" bIns="0" rtlCol="0"/>
          <a:lstStyle/>
          <a:p>
            <a:endParaRPr/>
          </a:p>
        </p:txBody>
      </p:sp>
    </p:spTree>
    <p:extLst>
      <p:ext uri="{BB962C8B-B14F-4D97-AF65-F5344CB8AC3E}">
        <p14:creationId xmlns:p14="http://schemas.microsoft.com/office/powerpoint/2010/main" val="3385141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91160"/>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3</a:t>
            </a:r>
            <a:r>
              <a:rPr lang="zh-CN" altLang="en-US" sz="2400" dirty="0">
                <a:solidFill>
                  <a:srgbClr val="404040"/>
                </a:solidFill>
                <a:latin typeface="微软雅黑"/>
                <a:cs typeface="微软雅黑"/>
              </a:rPr>
              <a:t>、假阴道的准备</a:t>
            </a:r>
            <a:endParaRPr lang="zh-CN" altLang="en-US" sz="2400" dirty="0">
              <a:latin typeface="微软雅黑"/>
              <a:cs typeface="微软雅黑"/>
            </a:endParaRPr>
          </a:p>
        </p:txBody>
      </p:sp>
      <p:sp>
        <p:nvSpPr>
          <p:cNvPr id="22" name="object 2">
            <a:extLst>
              <a:ext uri="{FF2B5EF4-FFF2-40B4-BE49-F238E27FC236}">
                <a16:creationId xmlns:a16="http://schemas.microsoft.com/office/drawing/2014/main" id="{7F8036D8-3E0A-46F9-9505-9CF29DAAC479}"/>
              </a:ext>
            </a:extLst>
          </p:cNvPr>
          <p:cNvSpPr txBox="1"/>
          <p:nvPr/>
        </p:nvSpPr>
        <p:spPr>
          <a:xfrm>
            <a:off x="935071" y="2609409"/>
            <a:ext cx="10026015" cy="1926553"/>
          </a:xfrm>
          <a:prstGeom prst="rect">
            <a:avLst/>
          </a:prstGeom>
        </p:spPr>
        <p:txBody>
          <a:bodyPr vert="horz" wrap="square" lIns="0" tIns="12700" rIns="0" bIns="0" rtlCol="0">
            <a:spAutoFit/>
          </a:bodyPr>
          <a:lstStyle/>
          <a:p>
            <a:pPr marL="4171950">
              <a:lnSpc>
                <a:spcPct val="100000"/>
              </a:lnSpc>
              <a:spcBef>
                <a:spcPts val="100"/>
              </a:spcBef>
            </a:pPr>
            <a:r>
              <a:rPr lang="zh-CN" altLang="en-US" sz="2400" b="1" dirty="0">
                <a:solidFill>
                  <a:srgbClr val="6FAC46"/>
                </a:solidFill>
                <a:latin typeface="微软雅黑"/>
                <a:cs typeface="微软雅黑"/>
              </a:rPr>
              <a:t>羊</a:t>
            </a:r>
            <a:r>
              <a:rPr sz="2400" b="1" dirty="0" err="1">
                <a:solidFill>
                  <a:srgbClr val="6FAC46"/>
                </a:solidFill>
                <a:latin typeface="微软雅黑"/>
                <a:cs typeface="微软雅黑"/>
              </a:rPr>
              <a:t>假阴道的安装</a:t>
            </a:r>
            <a:endParaRPr sz="2400" dirty="0">
              <a:latin typeface="微软雅黑"/>
              <a:cs typeface="微软雅黑"/>
            </a:endParaRPr>
          </a:p>
          <a:p>
            <a:pPr marL="355600" marR="5080" indent="-343535" algn="just">
              <a:lnSpc>
                <a:spcPct val="144500"/>
              </a:lnSpc>
            </a:pPr>
            <a:r>
              <a:rPr lang="en-US" altLang="zh-CN" sz="3150" dirty="0">
                <a:latin typeface="Times New Roman"/>
                <a:cs typeface="Times New Roman"/>
              </a:rPr>
              <a:t>   </a:t>
            </a:r>
            <a:r>
              <a:rPr sz="2000" dirty="0" err="1">
                <a:solidFill>
                  <a:srgbClr val="404040"/>
                </a:solidFill>
                <a:latin typeface="微软雅黑"/>
                <a:cs typeface="微软雅黑"/>
              </a:rPr>
              <a:t>准备好洗净消毒过的羊</a:t>
            </a:r>
            <a:r>
              <a:rPr sz="2000" spc="-15" dirty="0" err="1">
                <a:solidFill>
                  <a:srgbClr val="404040"/>
                </a:solidFill>
                <a:latin typeface="微软雅黑"/>
                <a:cs typeface="微软雅黑"/>
              </a:rPr>
              <a:t>假</a:t>
            </a:r>
            <a:r>
              <a:rPr sz="2000" dirty="0" err="1">
                <a:solidFill>
                  <a:srgbClr val="404040"/>
                </a:solidFill>
                <a:latin typeface="微软雅黑"/>
                <a:cs typeface="微软雅黑"/>
              </a:rPr>
              <a:t>阴道</a:t>
            </a:r>
            <a:r>
              <a:rPr sz="2000" spc="-15" dirty="0" err="1">
                <a:solidFill>
                  <a:srgbClr val="404040"/>
                </a:solidFill>
                <a:latin typeface="微软雅黑"/>
                <a:cs typeface="微软雅黑"/>
              </a:rPr>
              <a:t>部</a:t>
            </a:r>
            <a:r>
              <a:rPr sz="2000" dirty="0" err="1">
                <a:solidFill>
                  <a:srgbClr val="404040"/>
                </a:solidFill>
                <a:latin typeface="微软雅黑"/>
                <a:cs typeface="微软雅黑"/>
              </a:rPr>
              <a:t>件，</a:t>
            </a:r>
            <a:r>
              <a:rPr sz="2000" spc="-15" dirty="0" err="1">
                <a:solidFill>
                  <a:srgbClr val="404040"/>
                </a:solidFill>
                <a:latin typeface="微软雅黑"/>
                <a:cs typeface="微软雅黑"/>
              </a:rPr>
              <a:t>将</a:t>
            </a:r>
            <a:r>
              <a:rPr sz="2000" dirty="0" err="1">
                <a:solidFill>
                  <a:srgbClr val="404040"/>
                </a:solidFill>
                <a:latin typeface="微软雅黑"/>
                <a:cs typeface="微软雅黑"/>
              </a:rPr>
              <a:t>内胎</a:t>
            </a:r>
            <a:r>
              <a:rPr sz="2000" spc="-15" dirty="0" err="1">
                <a:solidFill>
                  <a:srgbClr val="404040"/>
                </a:solidFill>
                <a:latin typeface="微软雅黑"/>
                <a:cs typeface="微软雅黑"/>
              </a:rPr>
              <a:t>装</a:t>
            </a:r>
            <a:r>
              <a:rPr sz="2000" dirty="0" err="1">
                <a:solidFill>
                  <a:srgbClr val="404040"/>
                </a:solidFill>
                <a:latin typeface="微软雅黑"/>
                <a:cs typeface="微软雅黑"/>
              </a:rPr>
              <a:t>入外</a:t>
            </a:r>
            <a:r>
              <a:rPr sz="2000" spc="-15" dirty="0" err="1">
                <a:solidFill>
                  <a:srgbClr val="404040"/>
                </a:solidFill>
                <a:latin typeface="微软雅黑"/>
                <a:cs typeface="微软雅黑"/>
              </a:rPr>
              <a:t>壳</a:t>
            </a:r>
            <a:r>
              <a:rPr sz="2000" dirty="0" err="1">
                <a:solidFill>
                  <a:srgbClr val="404040"/>
                </a:solidFill>
                <a:latin typeface="微软雅黑"/>
                <a:cs typeface="微软雅黑"/>
              </a:rPr>
              <a:t>，然</a:t>
            </a:r>
            <a:r>
              <a:rPr sz="2000" spc="-15" dirty="0" err="1">
                <a:solidFill>
                  <a:srgbClr val="404040"/>
                </a:solidFill>
                <a:latin typeface="微软雅黑"/>
                <a:cs typeface="微软雅黑"/>
              </a:rPr>
              <a:t>后</a:t>
            </a:r>
            <a:r>
              <a:rPr sz="2000" dirty="0" err="1">
                <a:solidFill>
                  <a:srgbClr val="404040"/>
                </a:solidFill>
                <a:latin typeface="微软雅黑"/>
                <a:cs typeface="微软雅黑"/>
              </a:rPr>
              <a:t>装入</a:t>
            </a:r>
            <a:r>
              <a:rPr sz="2000" spc="-15" dirty="0" err="1">
                <a:solidFill>
                  <a:srgbClr val="404040"/>
                </a:solidFill>
                <a:latin typeface="微软雅黑"/>
                <a:cs typeface="微软雅黑"/>
              </a:rPr>
              <a:t>集</a:t>
            </a:r>
            <a:r>
              <a:rPr sz="2000" dirty="0" err="1">
                <a:solidFill>
                  <a:srgbClr val="404040"/>
                </a:solidFill>
                <a:latin typeface="微软雅黑"/>
                <a:cs typeface="微软雅黑"/>
              </a:rPr>
              <a:t>精杯</a:t>
            </a:r>
            <a:r>
              <a:rPr sz="2000" spc="-15" dirty="0" err="1">
                <a:solidFill>
                  <a:srgbClr val="404040"/>
                </a:solidFill>
                <a:latin typeface="微软雅黑"/>
                <a:cs typeface="微软雅黑"/>
              </a:rPr>
              <a:t>。</a:t>
            </a:r>
            <a:r>
              <a:rPr sz="2000" dirty="0" err="1">
                <a:solidFill>
                  <a:srgbClr val="404040"/>
                </a:solidFill>
                <a:latin typeface="微软雅黑"/>
                <a:cs typeface="微软雅黑"/>
              </a:rPr>
              <a:t>在假</a:t>
            </a:r>
            <a:r>
              <a:rPr sz="2000" spc="-15" dirty="0" err="1">
                <a:solidFill>
                  <a:srgbClr val="404040"/>
                </a:solidFill>
                <a:latin typeface="微软雅黑"/>
                <a:cs typeface="微软雅黑"/>
              </a:rPr>
              <a:t>阴</a:t>
            </a:r>
            <a:r>
              <a:rPr sz="2000" dirty="0" err="1">
                <a:solidFill>
                  <a:srgbClr val="404040"/>
                </a:solidFill>
                <a:latin typeface="微软雅黑"/>
                <a:cs typeface="微软雅黑"/>
              </a:rPr>
              <a:t>道的前</a:t>
            </a:r>
            <a:r>
              <a:rPr sz="2000" dirty="0">
                <a:solidFill>
                  <a:srgbClr val="404040"/>
                </a:solidFill>
                <a:latin typeface="微软雅黑"/>
                <a:cs typeface="微软雅黑"/>
              </a:rPr>
              <a:t> </a:t>
            </a:r>
            <a:r>
              <a:rPr sz="2000" dirty="0">
                <a:solidFill>
                  <a:srgbClr val="404040"/>
                </a:solidFill>
                <a:latin typeface="Arial"/>
                <a:cs typeface="Arial"/>
              </a:rPr>
              <a:t>1/3</a:t>
            </a:r>
            <a:r>
              <a:rPr sz="2000" dirty="0">
                <a:solidFill>
                  <a:srgbClr val="404040"/>
                </a:solidFill>
                <a:latin typeface="微软雅黑"/>
                <a:cs typeface="微软雅黑"/>
              </a:rPr>
              <a:t>处均匀地涂抹凡士</a:t>
            </a:r>
            <a:r>
              <a:rPr sz="2000" spc="-15" dirty="0">
                <a:solidFill>
                  <a:srgbClr val="404040"/>
                </a:solidFill>
                <a:latin typeface="微软雅黑"/>
                <a:cs typeface="微软雅黑"/>
              </a:rPr>
              <a:t>林</a:t>
            </a:r>
            <a:r>
              <a:rPr sz="2000" dirty="0">
                <a:solidFill>
                  <a:srgbClr val="404040"/>
                </a:solidFill>
                <a:latin typeface="微软雅黑"/>
                <a:cs typeface="微软雅黑"/>
              </a:rPr>
              <a:t>，在</a:t>
            </a:r>
            <a:r>
              <a:rPr sz="2000" spc="-15" dirty="0">
                <a:solidFill>
                  <a:srgbClr val="404040"/>
                </a:solidFill>
                <a:latin typeface="微软雅黑"/>
                <a:cs typeface="微软雅黑"/>
              </a:rPr>
              <a:t>假</a:t>
            </a:r>
            <a:r>
              <a:rPr sz="2000" dirty="0">
                <a:solidFill>
                  <a:srgbClr val="404040"/>
                </a:solidFill>
                <a:latin typeface="微软雅黑"/>
                <a:cs typeface="微软雅黑"/>
              </a:rPr>
              <a:t>阴道</a:t>
            </a:r>
            <a:r>
              <a:rPr sz="2000" spc="-15" dirty="0">
                <a:solidFill>
                  <a:srgbClr val="404040"/>
                </a:solidFill>
                <a:latin typeface="微软雅黑"/>
                <a:cs typeface="微软雅黑"/>
              </a:rPr>
              <a:t>内</a:t>
            </a:r>
            <a:r>
              <a:rPr sz="2000" dirty="0">
                <a:solidFill>
                  <a:srgbClr val="404040"/>
                </a:solidFill>
                <a:latin typeface="微软雅黑"/>
                <a:cs typeface="微软雅黑"/>
              </a:rPr>
              <a:t>胎和</a:t>
            </a:r>
            <a:r>
              <a:rPr sz="2000" spc="-15" dirty="0">
                <a:solidFill>
                  <a:srgbClr val="404040"/>
                </a:solidFill>
                <a:latin typeface="微软雅黑"/>
                <a:cs typeface="微软雅黑"/>
              </a:rPr>
              <a:t>外</a:t>
            </a:r>
            <a:r>
              <a:rPr sz="2000" dirty="0">
                <a:solidFill>
                  <a:srgbClr val="404040"/>
                </a:solidFill>
                <a:latin typeface="微软雅黑"/>
                <a:cs typeface="微软雅黑"/>
              </a:rPr>
              <a:t>壳之</a:t>
            </a:r>
            <a:r>
              <a:rPr sz="2000" spc="-15" dirty="0">
                <a:solidFill>
                  <a:srgbClr val="404040"/>
                </a:solidFill>
                <a:latin typeface="微软雅黑"/>
                <a:cs typeface="微软雅黑"/>
              </a:rPr>
              <a:t>间</a:t>
            </a:r>
            <a:r>
              <a:rPr sz="2000" dirty="0">
                <a:solidFill>
                  <a:srgbClr val="404040"/>
                </a:solidFill>
                <a:latin typeface="微软雅黑"/>
                <a:cs typeface="微软雅黑"/>
              </a:rPr>
              <a:t>注</a:t>
            </a:r>
            <a:r>
              <a:rPr sz="2000" spc="5" dirty="0">
                <a:solidFill>
                  <a:srgbClr val="404040"/>
                </a:solidFill>
                <a:latin typeface="微软雅黑"/>
                <a:cs typeface="微软雅黑"/>
              </a:rPr>
              <a:t>入</a:t>
            </a:r>
            <a:r>
              <a:rPr sz="2000" spc="-5" dirty="0">
                <a:solidFill>
                  <a:srgbClr val="404040"/>
                </a:solidFill>
                <a:latin typeface="Arial"/>
                <a:cs typeface="Arial"/>
              </a:rPr>
              <a:t>50-55</a:t>
            </a:r>
            <a:r>
              <a:rPr sz="2000" spc="-5" dirty="0">
                <a:solidFill>
                  <a:srgbClr val="404040"/>
                </a:solidFill>
                <a:latin typeface="微软雅黑"/>
                <a:cs typeface="微软雅黑"/>
              </a:rPr>
              <a:t>℃</a:t>
            </a:r>
            <a:r>
              <a:rPr sz="2000" dirty="0">
                <a:solidFill>
                  <a:srgbClr val="404040"/>
                </a:solidFill>
                <a:latin typeface="微软雅黑"/>
                <a:cs typeface="微软雅黑"/>
              </a:rPr>
              <a:t>的温</a:t>
            </a:r>
            <a:r>
              <a:rPr sz="2000" spc="-15" dirty="0">
                <a:solidFill>
                  <a:srgbClr val="404040"/>
                </a:solidFill>
                <a:latin typeface="微软雅黑"/>
                <a:cs typeface="微软雅黑"/>
              </a:rPr>
              <a:t>水</a:t>
            </a:r>
            <a:r>
              <a:rPr sz="2000" dirty="0">
                <a:solidFill>
                  <a:srgbClr val="404040"/>
                </a:solidFill>
                <a:latin typeface="微软雅黑"/>
                <a:cs typeface="微软雅黑"/>
              </a:rPr>
              <a:t>，注</a:t>
            </a:r>
            <a:r>
              <a:rPr sz="2000" spc="-15" dirty="0">
                <a:solidFill>
                  <a:srgbClr val="404040"/>
                </a:solidFill>
                <a:latin typeface="微软雅黑"/>
                <a:cs typeface="微软雅黑"/>
              </a:rPr>
              <a:t>水</a:t>
            </a:r>
            <a:r>
              <a:rPr sz="2000" dirty="0">
                <a:solidFill>
                  <a:srgbClr val="404040"/>
                </a:solidFill>
                <a:latin typeface="微软雅黑"/>
                <a:cs typeface="微软雅黑"/>
              </a:rPr>
              <a:t>量为</a:t>
            </a:r>
            <a:r>
              <a:rPr sz="2000" spc="-15" dirty="0">
                <a:solidFill>
                  <a:srgbClr val="404040"/>
                </a:solidFill>
                <a:latin typeface="微软雅黑"/>
                <a:cs typeface="微软雅黑"/>
              </a:rPr>
              <a:t>内</a:t>
            </a:r>
            <a:r>
              <a:rPr sz="2000" dirty="0">
                <a:solidFill>
                  <a:srgbClr val="404040"/>
                </a:solidFill>
                <a:latin typeface="微软雅黑"/>
                <a:cs typeface="微软雅黑"/>
              </a:rPr>
              <a:t>外 胎空间的</a:t>
            </a:r>
            <a:r>
              <a:rPr sz="2000" dirty="0">
                <a:solidFill>
                  <a:srgbClr val="404040"/>
                </a:solidFill>
                <a:latin typeface="Arial"/>
                <a:cs typeface="Arial"/>
              </a:rPr>
              <a:t>2/3</a:t>
            </a:r>
            <a:r>
              <a:rPr sz="2000" dirty="0">
                <a:solidFill>
                  <a:srgbClr val="404040"/>
                </a:solidFill>
                <a:latin typeface="微软雅黑"/>
                <a:cs typeface="微软雅黑"/>
              </a:rPr>
              <a:t>，注水后</a:t>
            </a:r>
            <a:r>
              <a:rPr sz="2000" spc="-15" dirty="0">
                <a:solidFill>
                  <a:srgbClr val="404040"/>
                </a:solidFill>
                <a:latin typeface="微软雅黑"/>
                <a:cs typeface="微软雅黑"/>
              </a:rPr>
              <a:t>再</a:t>
            </a:r>
            <a:r>
              <a:rPr sz="2000" dirty="0">
                <a:solidFill>
                  <a:srgbClr val="404040"/>
                </a:solidFill>
                <a:latin typeface="微软雅黑"/>
                <a:cs typeface="微软雅黑"/>
              </a:rPr>
              <a:t>通过</a:t>
            </a:r>
            <a:r>
              <a:rPr sz="2000" spc="-15" dirty="0">
                <a:solidFill>
                  <a:srgbClr val="404040"/>
                </a:solidFill>
                <a:latin typeface="微软雅黑"/>
                <a:cs typeface="微软雅黑"/>
              </a:rPr>
              <a:t>二</a:t>
            </a:r>
            <a:r>
              <a:rPr sz="2000" dirty="0">
                <a:solidFill>
                  <a:srgbClr val="404040"/>
                </a:solidFill>
                <a:latin typeface="微软雅黑"/>
                <a:cs typeface="微软雅黑"/>
              </a:rPr>
              <a:t>联充</a:t>
            </a:r>
            <a:r>
              <a:rPr sz="2000" spc="-15" dirty="0">
                <a:solidFill>
                  <a:srgbClr val="404040"/>
                </a:solidFill>
                <a:latin typeface="微软雅黑"/>
                <a:cs typeface="微软雅黑"/>
              </a:rPr>
              <a:t>气</a:t>
            </a:r>
            <a:r>
              <a:rPr sz="2000" dirty="0">
                <a:solidFill>
                  <a:srgbClr val="404040"/>
                </a:solidFill>
                <a:latin typeface="微软雅黑"/>
                <a:cs typeface="微软雅黑"/>
              </a:rPr>
              <a:t>球往</a:t>
            </a:r>
            <a:r>
              <a:rPr sz="2000" spc="-15" dirty="0">
                <a:solidFill>
                  <a:srgbClr val="404040"/>
                </a:solidFill>
                <a:latin typeface="微软雅黑"/>
                <a:cs typeface="微软雅黑"/>
              </a:rPr>
              <a:t>内</a:t>
            </a:r>
            <a:r>
              <a:rPr sz="2000" dirty="0">
                <a:solidFill>
                  <a:srgbClr val="404040"/>
                </a:solidFill>
                <a:latin typeface="微软雅黑"/>
                <a:cs typeface="微软雅黑"/>
              </a:rPr>
              <a:t>外胎</a:t>
            </a:r>
            <a:r>
              <a:rPr sz="2000" spc="-15" dirty="0">
                <a:solidFill>
                  <a:srgbClr val="404040"/>
                </a:solidFill>
                <a:latin typeface="微软雅黑"/>
                <a:cs typeface="微软雅黑"/>
              </a:rPr>
              <a:t>之</a:t>
            </a:r>
            <a:r>
              <a:rPr sz="2000" dirty="0">
                <a:solidFill>
                  <a:srgbClr val="404040"/>
                </a:solidFill>
                <a:latin typeface="微软雅黑"/>
                <a:cs typeface="微软雅黑"/>
              </a:rPr>
              <a:t>间充</a:t>
            </a:r>
            <a:r>
              <a:rPr sz="2000" spc="-15" dirty="0">
                <a:solidFill>
                  <a:srgbClr val="404040"/>
                </a:solidFill>
                <a:latin typeface="微软雅黑"/>
                <a:cs typeface="微软雅黑"/>
              </a:rPr>
              <a:t>气</a:t>
            </a:r>
            <a:r>
              <a:rPr sz="2000" dirty="0">
                <a:solidFill>
                  <a:srgbClr val="404040"/>
                </a:solidFill>
                <a:latin typeface="微软雅黑"/>
                <a:cs typeface="微软雅黑"/>
              </a:rPr>
              <a:t>，至</a:t>
            </a:r>
            <a:r>
              <a:rPr sz="2000" spc="-15" dirty="0">
                <a:solidFill>
                  <a:srgbClr val="404040"/>
                </a:solidFill>
                <a:latin typeface="微软雅黑"/>
                <a:cs typeface="微软雅黑"/>
              </a:rPr>
              <a:t>假</a:t>
            </a:r>
            <a:r>
              <a:rPr sz="2000" dirty="0">
                <a:solidFill>
                  <a:srgbClr val="404040"/>
                </a:solidFill>
                <a:latin typeface="微软雅黑"/>
                <a:cs typeface="微软雅黑"/>
              </a:rPr>
              <a:t>阴道</a:t>
            </a:r>
            <a:r>
              <a:rPr sz="2000" spc="-15" dirty="0">
                <a:solidFill>
                  <a:srgbClr val="404040"/>
                </a:solidFill>
                <a:latin typeface="微软雅黑"/>
                <a:cs typeface="微软雅黑"/>
              </a:rPr>
              <a:t>一</a:t>
            </a:r>
            <a:r>
              <a:rPr sz="2000" dirty="0">
                <a:solidFill>
                  <a:srgbClr val="404040"/>
                </a:solidFill>
                <a:latin typeface="微软雅黑"/>
                <a:cs typeface="微软雅黑"/>
              </a:rPr>
              <a:t>端呈</a:t>
            </a:r>
            <a:r>
              <a:rPr sz="2000" spc="-5" dirty="0">
                <a:solidFill>
                  <a:srgbClr val="404040"/>
                </a:solidFill>
                <a:latin typeface="微软雅黑"/>
                <a:cs typeface="微软雅黑"/>
              </a:rPr>
              <a:t>“</a:t>
            </a:r>
            <a:r>
              <a:rPr sz="2000" spc="-5" dirty="0">
                <a:solidFill>
                  <a:srgbClr val="404040"/>
                </a:solidFill>
                <a:latin typeface="Arial"/>
                <a:cs typeface="Arial"/>
              </a:rPr>
              <a:t>Y”</a:t>
            </a:r>
            <a:r>
              <a:rPr sz="2000" dirty="0">
                <a:solidFill>
                  <a:srgbClr val="404040"/>
                </a:solidFill>
                <a:latin typeface="微软雅黑"/>
                <a:cs typeface="微软雅黑"/>
              </a:rPr>
              <a:t>形。</a:t>
            </a:r>
            <a:endParaRPr sz="2000" dirty="0">
              <a:latin typeface="微软雅黑"/>
              <a:cs typeface="微软雅黑"/>
            </a:endParaRPr>
          </a:p>
        </p:txBody>
      </p:sp>
      <p:sp>
        <p:nvSpPr>
          <p:cNvPr id="23" name="object 4">
            <a:extLst>
              <a:ext uri="{FF2B5EF4-FFF2-40B4-BE49-F238E27FC236}">
                <a16:creationId xmlns:a16="http://schemas.microsoft.com/office/drawing/2014/main" id="{7C4794A5-7B14-4325-8A80-8D85D8E9191D}"/>
              </a:ext>
            </a:extLst>
          </p:cNvPr>
          <p:cNvSpPr/>
          <p:nvPr/>
        </p:nvSpPr>
        <p:spPr>
          <a:xfrm>
            <a:off x="1846804" y="4801896"/>
            <a:ext cx="1831118" cy="1620701"/>
          </a:xfrm>
          <a:prstGeom prst="rect">
            <a:avLst/>
          </a:prstGeom>
          <a:blipFill>
            <a:blip r:embed="rId2" cstate="print"/>
            <a:stretch>
              <a:fillRect/>
            </a:stretch>
          </a:blipFill>
        </p:spPr>
        <p:txBody>
          <a:bodyPr wrap="square" lIns="0" tIns="0" rIns="0" bIns="0" rtlCol="0"/>
          <a:lstStyle/>
          <a:p>
            <a:r>
              <a:rPr lang="en-US" altLang="zh-CN" dirty="0"/>
              <a:t> </a:t>
            </a:r>
            <a:endParaRPr dirty="0"/>
          </a:p>
        </p:txBody>
      </p:sp>
      <p:sp>
        <p:nvSpPr>
          <p:cNvPr id="24" name="object 5">
            <a:extLst>
              <a:ext uri="{FF2B5EF4-FFF2-40B4-BE49-F238E27FC236}">
                <a16:creationId xmlns:a16="http://schemas.microsoft.com/office/drawing/2014/main" id="{9E2DF635-F8C0-4BC2-A8DA-2E18426F33FD}"/>
              </a:ext>
            </a:extLst>
          </p:cNvPr>
          <p:cNvSpPr/>
          <p:nvPr/>
        </p:nvSpPr>
        <p:spPr>
          <a:xfrm>
            <a:off x="3866739" y="5811342"/>
            <a:ext cx="3138495" cy="653885"/>
          </a:xfrm>
          <a:custGeom>
            <a:avLst/>
            <a:gdLst/>
            <a:ahLst/>
            <a:cxnLst/>
            <a:rect l="l" t="t" r="r" b="b"/>
            <a:pathLst>
              <a:path w="3335654" h="853439">
                <a:moveTo>
                  <a:pt x="109815" y="55257"/>
                </a:moveTo>
                <a:lnTo>
                  <a:pt x="73666" y="66327"/>
                </a:lnTo>
                <a:lnTo>
                  <a:pt x="101018" y="92304"/>
                </a:lnTo>
                <a:lnTo>
                  <a:pt x="3326638" y="852907"/>
                </a:lnTo>
                <a:lnTo>
                  <a:pt x="3335401" y="815823"/>
                </a:lnTo>
                <a:lnTo>
                  <a:pt x="109815" y="55257"/>
                </a:lnTo>
                <a:close/>
              </a:path>
              <a:path w="3335654" h="853439">
                <a:moveTo>
                  <a:pt x="165375" y="0"/>
                </a:moveTo>
                <a:lnTo>
                  <a:pt x="157861" y="712"/>
                </a:lnTo>
                <a:lnTo>
                  <a:pt x="0" y="48972"/>
                </a:lnTo>
                <a:lnTo>
                  <a:pt x="119634" y="162510"/>
                </a:lnTo>
                <a:lnTo>
                  <a:pt x="126037" y="166590"/>
                </a:lnTo>
                <a:lnTo>
                  <a:pt x="133238" y="167812"/>
                </a:lnTo>
                <a:lnTo>
                  <a:pt x="140368" y="166225"/>
                </a:lnTo>
                <a:lnTo>
                  <a:pt x="101018" y="92304"/>
                </a:lnTo>
                <a:lnTo>
                  <a:pt x="32512" y="76150"/>
                </a:lnTo>
                <a:lnTo>
                  <a:pt x="41148" y="39066"/>
                </a:lnTo>
                <a:lnTo>
                  <a:pt x="162689" y="39066"/>
                </a:lnTo>
                <a:lnTo>
                  <a:pt x="168910" y="37161"/>
                </a:lnTo>
                <a:lnTo>
                  <a:pt x="175609" y="33575"/>
                </a:lnTo>
                <a:lnTo>
                  <a:pt x="180212" y="27906"/>
                </a:lnTo>
                <a:lnTo>
                  <a:pt x="182340" y="20927"/>
                </a:lnTo>
                <a:lnTo>
                  <a:pt x="181610" y="13412"/>
                </a:lnTo>
                <a:lnTo>
                  <a:pt x="178024" y="6766"/>
                </a:lnTo>
                <a:lnTo>
                  <a:pt x="172354" y="2157"/>
                </a:lnTo>
                <a:lnTo>
                  <a:pt x="165375" y="0"/>
                </a:lnTo>
                <a:close/>
              </a:path>
              <a:path w="3335654" h="853439">
                <a:moveTo>
                  <a:pt x="41148" y="39066"/>
                </a:moveTo>
                <a:lnTo>
                  <a:pt x="32512" y="76150"/>
                </a:lnTo>
                <a:lnTo>
                  <a:pt x="101018" y="92304"/>
                </a:lnTo>
                <a:lnTo>
                  <a:pt x="83742" y="75896"/>
                </a:lnTo>
                <a:lnTo>
                  <a:pt x="42418" y="75896"/>
                </a:lnTo>
                <a:lnTo>
                  <a:pt x="49911" y="43765"/>
                </a:lnTo>
                <a:lnTo>
                  <a:pt x="61076" y="43765"/>
                </a:lnTo>
                <a:lnTo>
                  <a:pt x="41148" y="39066"/>
                </a:lnTo>
                <a:close/>
              </a:path>
              <a:path w="3335654" h="853439">
                <a:moveTo>
                  <a:pt x="49911" y="43765"/>
                </a:moveTo>
                <a:lnTo>
                  <a:pt x="42418" y="75896"/>
                </a:lnTo>
                <a:lnTo>
                  <a:pt x="73666" y="66327"/>
                </a:lnTo>
                <a:lnTo>
                  <a:pt x="49911" y="43765"/>
                </a:lnTo>
                <a:close/>
              </a:path>
              <a:path w="3335654" h="853439">
                <a:moveTo>
                  <a:pt x="73666" y="66327"/>
                </a:moveTo>
                <a:lnTo>
                  <a:pt x="42418" y="75896"/>
                </a:lnTo>
                <a:lnTo>
                  <a:pt x="83742" y="75896"/>
                </a:lnTo>
                <a:lnTo>
                  <a:pt x="73666" y="66327"/>
                </a:lnTo>
                <a:close/>
              </a:path>
              <a:path w="3335654" h="853439">
                <a:moveTo>
                  <a:pt x="61076" y="43765"/>
                </a:moveTo>
                <a:lnTo>
                  <a:pt x="49911" y="43765"/>
                </a:lnTo>
                <a:lnTo>
                  <a:pt x="73666" y="66327"/>
                </a:lnTo>
                <a:lnTo>
                  <a:pt x="109815" y="55257"/>
                </a:lnTo>
                <a:lnTo>
                  <a:pt x="61076" y="43765"/>
                </a:lnTo>
                <a:close/>
              </a:path>
              <a:path w="3335654" h="853439">
                <a:moveTo>
                  <a:pt x="162689" y="39066"/>
                </a:moveTo>
                <a:lnTo>
                  <a:pt x="41148" y="39066"/>
                </a:lnTo>
                <a:lnTo>
                  <a:pt x="109815" y="55257"/>
                </a:lnTo>
                <a:lnTo>
                  <a:pt x="162689" y="39066"/>
                </a:lnTo>
                <a:close/>
              </a:path>
            </a:pathLst>
          </a:custGeom>
          <a:solidFill>
            <a:srgbClr val="6FAC46"/>
          </a:solidFill>
        </p:spPr>
        <p:txBody>
          <a:bodyPr wrap="square" lIns="0" tIns="0" rIns="0" bIns="0" rtlCol="0"/>
          <a:lstStyle/>
          <a:p>
            <a:r>
              <a:rPr lang="en-US" altLang="zh-CN" dirty="0"/>
              <a:t>                                         </a:t>
            </a:r>
            <a:endParaRPr dirty="0"/>
          </a:p>
        </p:txBody>
      </p:sp>
      <p:sp>
        <p:nvSpPr>
          <p:cNvPr id="25" name="object 3">
            <a:extLst>
              <a:ext uri="{FF2B5EF4-FFF2-40B4-BE49-F238E27FC236}">
                <a16:creationId xmlns:a16="http://schemas.microsoft.com/office/drawing/2014/main" id="{5B399311-D64E-40A0-B5E1-52F9DA2136E3}"/>
              </a:ext>
            </a:extLst>
          </p:cNvPr>
          <p:cNvSpPr/>
          <p:nvPr/>
        </p:nvSpPr>
        <p:spPr>
          <a:xfrm>
            <a:off x="7512828" y="4690301"/>
            <a:ext cx="3138495" cy="184389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118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30914" y="2063910"/>
            <a:ext cx="2633345" cy="391160"/>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3</a:t>
            </a:r>
            <a:r>
              <a:rPr lang="zh-CN" altLang="en-US" sz="2400" dirty="0">
                <a:solidFill>
                  <a:srgbClr val="404040"/>
                </a:solidFill>
                <a:latin typeface="微软雅黑"/>
                <a:cs typeface="微软雅黑"/>
              </a:rPr>
              <a:t>、假阴道的准备</a:t>
            </a:r>
            <a:endParaRPr lang="zh-CN" altLang="en-US" sz="2400" dirty="0">
              <a:latin typeface="微软雅黑"/>
              <a:cs typeface="微软雅黑"/>
            </a:endParaRPr>
          </a:p>
        </p:txBody>
      </p:sp>
      <p:sp>
        <p:nvSpPr>
          <p:cNvPr id="10" name="object 4">
            <a:extLst>
              <a:ext uri="{FF2B5EF4-FFF2-40B4-BE49-F238E27FC236}">
                <a16:creationId xmlns:a16="http://schemas.microsoft.com/office/drawing/2014/main" id="{2B03744C-0A47-47B7-B494-75AF6C5ADE25}"/>
              </a:ext>
            </a:extLst>
          </p:cNvPr>
          <p:cNvSpPr txBox="1"/>
          <p:nvPr/>
        </p:nvSpPr>
        <p:spPr>
          <a:xfrm>
            <a:off x="1456421" y="2669381"/>
            <a:ext cx="3456542" cy="382156"/>
          </a:xfrm>
          <a:prstGeom prst="rect">
            <a:avLst/>
          </a:prstGeom>
        </p:spPr>
        <p:txBody>
          <a:bodyPr vert="horz" wrap="square" lIns="0" tIns="12700" rIns="0" bIns="0" rtlCol="0">
            <a:spAutoFit/>
          </a:bodyPr>
          <a:lstStyle/>
          <a:p>
            <a:pPr marL="12700">
              <a:lnSpc>
                <a:spcPct val="100000"/>
              </a:lnSpc>
              <a:spcBef>
                <a:spcPts val="100"/>
              </a:spcBef>
            </a:pPr>
            <a:r>
              <a:rPr lang="zh-CN" altLang="en-US" sz="2400" b="1" dirty="0">
                <a:solidFill>
                  <a:srgbClr val="6FAC46"/>
                </a:solidFill>
                <a:latin typeface="微软雅黑"/>
                <a:cs typeface="微软雅黑"/>
              </a:rPr>
              <a:t>羊</a:t>
            </a:r>
            <a:r>
              <a:rPr sz="2400" b="1" dirty="0" err="1">
                <a:solidFill>
                  <a:srgbClr val="6FAC46"/>
                </a:solidFill>
                <a:latin typeface="微软雅黑"/>
                <a:cs typeface="微软雅黑"/>
              </a:rPr>
              <a:t>假阴道安装注意事项</a:t>
            </a:r>
            <a:endParaRPr sz="2400" dirty="0">
              <a:latin typeface="微软雅黑"/>
              <a:cs typeface="微软雅黑"/>
            </a:endParaRPr>
          </a:p>
        </p:txBody>
      </p:sp>
      <p:sp>
        <p:nvSpPr>
          <p:cNvPr id="12" name="object 2">
            <a:extLst>
              <a:ext uri="{FF2B5EF4-FFF2-40B4-BE49-F238E27FC236}">
                <a16:creationId xmlns:a16="http://schemas.microsoft.com/office/drawing/2014/main" id="{D98462F6-12DB-4FEB-B2CE-FAF01CA13B8F}"/>
              </a:ext>
            </a:extLst>
          </p:cNvPr>
          <p:cNvSpPr txBox="1"/>
          <p:nvPr/>
        </p:nvSpPr>
        <p:spPr>
          <a:xfrm>
            <a:off x="1456421" y="3202749"/>
            <a:ext cx="5111115" cy="330835"/>
          </a:xfrm>
          <a:prstGeom prst="rect">
            <a:avLst/>
          </a:prstGeom>
        </p:spPr>
        <p:txBody>
          <a:bodyPr vert="horz" wrap="square" lIns="0" tIns="13335" rIns="0" bIns="0" rtlCol="0">
            <a:spAutoFit/>
          </a:bodyPr>
          <a:lstStyle/>
          <a:p>
            <a:pPr marL="12700">
              <a:lnSpc>
                <a:spcPct val="100000"/>
              </a:lnSpc>
              <a:spcBef>
                <a:spcPts val="105"/>
              </a:spcBef>
            </a:pPr>
            <a:r>
              <a:rPr sz="2000" dirty="0">
                <a:solidFill>
                  <a:srgbClr val="404040"/>
                </a:solidFill>
                <a:latin typeface="微软雅黑"/>
                <a:cs typeface="微软雅黑"/>
              </a:rPr>
              <a:t>安装好的假阴道必须满</a:t>
            </a:r>
            <a:r>
              <a:rPr sz="2000" spc="-15" dirty="0">
                <a:solidFill>
                  <a:srgbClr val="404040"/>
                </a:solidFill>
                <a:latin typeface="微软雅黑"/>
                <a:cs typeface="微软雅黑"/>
              </a:rPr>
              <a:t>足</a:t>
            </a:r>
            <a:r>
              <a:rPr sz="2000" dirty="0">
                <a:solidFill>
                  <a:srgbClr val="404040"/>
                </a:solidFill>
                <a:latin typeface="微软雅黑"/>
                <a:cs typeface="微软雅黑"/>
              </a:rPr>
              <a:t>的三</a:t>
            </a:r>
            <a:r>
              <a:rPr sz="2000" spc="-15" dirty="0">
                <a:solidFill>
                  <a:srgbClr val="404040"/>
                </a:solidFill>
                <a:latin typeface="微软雅黑"/>
                <a:cs typeface="微软雅黑"/>
              </a:rPr>
              <a:t>个</a:t>
            </a:r>
            <a:r>
              <a:rPr sz="2000" dirty="0">
                <a:solidFill>
                  <a:srgbClr val="404040"/>
                </a:solidFill>
                <a:latin typeface="微软雅黑"/>
                <a:cs typeface="微软雅黑"/>
              </a:rPr>
              <a:t>内环</a:t>
            </a:r>
            <a:r>
              <a:rPr sz="2000" spc="-15" dirty="0">
                <a:solidFill>
                  <a:srgbClr val="404040"/>
                </a:solidFill>
                <a:latin typeface="微软雅黑"/>
                <a:cs typeface="微软雅黑"/>
              </a:rPr>
              <a:t>境</a:t>
            </a:r>
            <a:r>
              <a:rPr sz="2000" dirty="0">
                <a:solidFill>
                  <a:srgbClr val="404040"/>
                </a:solidFill>
                <a:latin typeface="微软雅黑"/>
                <a:cs typeface="微软雅黑"/>
              </a:rPr>
              <a:t>条件：</a:t>
            </a:r>
            <a:endParaRPr sz="2000" dirty="0">
              <a:latin typeface="微软雅黑"/>
              <a:cs typeface="微软雅黑"/>
            </a:endParaRPr>
          </a:p>
        </p:txBody>
      </p:sp>
      <p:sp>
        <p:nvSpPr>
          <p:cNvPr id="14" name="object 5">
            <a:extLst>
              <a:ext uri="{FF2B5EF4-FFF2-40B4-BE49-F238E27FC236}">
                <a16:creationId xmlns:a16="http://schemas.microsoft.com/office/drawing/2014/main" id="{E07E2C9A-F437-472A-A5E2-5E6EF0644F79}"/>
              </a:ext>
            </a:extLst>
          </p:cNvPr>
          <p:cNvSpPr/>
          <p:nvPr/>
        </p:nvSpPr>
        <p:spPr>
          <a:xfrm>
            <a:off x="1541772" y="3799015"/>
            <a:ext cx="2265045" cy="1358265"/>
          </a:xfrm>
          <a:custGeom>
            <a:avLst/>
            <a:gdLst/>
            <a:ahLst/>
            <a:cxnLst/>
            <a:rect l="l" t="t" r="r" b="b"/>
            <a:pathLst>
              <a:path w="2265045" h="1358264">
                <a:moveTo>
                  <a:pt x="2128773" y="0"/>
                </a:moveTo>
                <a:lnTo>
                  <a:pt x="135889" y="0"/>
                </a:lnTo>
                <a:lnTo>
                  <a:pt x="92935" y="6926"/>
                </a:lnTo>
                <a:lnTo>
                  <a:pt x="55632" y="26208"/>
                </a:lnTo>
                <a:lnTo>
                  <a:pt x="26216" y="55604"/>
                </a:lnTo>
                <a:lnTo>
                  <a:pt x="6927" y="92870"/>
                </a:lnTo>
                <a:lnTo>
                  <a:pt x="0" y="135762"/>
                </a:lnTo>
                <a:lnTo>
                  <a:pt x="0" y="1222120"/>
                </a:lnTo>
                <a:lnTo>
                  <a:pt x="6927" y="1265013"/>
                </a:lnTo>
                <a:lnTo>
                  <a:pt x="26216" y="1302279"/>
                </a:lnTo>
                <a:lnTo>
                  <a:pt x="55632" y="1331675"/>
                </a:lnTo>
                <a:lnTo>
                  <a:pt x="92935" y="1350957"/>
                </a:lnTo>
                <a:lnTo>
                  <a:pt x="135889" y="1357884"/>
                </a:lnTo>
                <a:lnTo>
                  <a:pt x="2128773" y="1357884"/>
                </a:lnTo>
                <a:lnTo>
                  <a:pt x="2171728" y="1350957"/>
                </a:lnTo>
                <a:lnTo>
                  <a:pt x="2209031" y="1331675"/>
                </a:lnTo>
                <a:lnTo>
                  <a:pt x="2238447" y="1302279"/>
                </a:lnTo>
                <a:lnTo>
                  <a:pt x="2257736" y="1265013"/>
                </a:lnTo>
                <a:lnTo>
                  <a:pt x="2264664" y="1222120"/>
                </a:lnTo>
                <a:lnTo>
                  <a:pt x="2264664" y="135762"/>
                </a:lnTo>
                <a:lnTo>
                  <a:pt x="2257736" y="92870"/>
                </a:lnTo>
                <a:lnTo>
                  <a:pt x="2238447" y="55604"/>
                </a:lnTo>
                <a:lnTo>
                  <a:pt x="2209031" y="26208"/>
                </a:lnTo>
                <a:lnTo>
                  <a:pt x="2171728" y="6926"/>
                </a:lnTo>
                <a:lnTo>
                  <a:pt x="2128773" y="0"/>
                </a:lnTo>
                <a:close/>
              </a:path>
            </a:pathLst>
          </a:custGeom>
          <a:solidFill>
            <a:srgbClr val="6FAC46"/>
          </a:solidFill>
        </p:spPr>
        <p:txBody>
          <a:bodyPr wrap="square" lIns="0" tIns="0" rIns="0" bIns="0" rtlCol="0"/>
          <a:lstStyle/>
          <a:p>
            <a:endParaRPr/>
          </a:p>
        </p:txBody>
      </p:sp>
      <p:sp>
        <p:nvSpPr>
          <p:cNvPr id="15" name="object 6">
            <a:extLst>
              <a:ext uri="{FF2B5EF4-FFF2-40B4-BE49-F238E27FC236}">
                <a16:creationId xmlns:a16="http://schemas.microsoft.com/office/drawing/2014/main" id="{ABE1B148-7D32-413D-B90D-45982638A4D7}"/>
              </a:ext>
            </a:extLst>
          </p:cNvPr>
          <p:cNvSpPr txBox="1"/>
          <p:nvPr/>
        </p:nvSpPr>
        <p:spPr>
          <a:xfrm>
            <a:off x="1684520" y="4365435"/>
            <a:ext cx="1979295" cy="299720"/>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微软雅黑"/>
                <a:cs typeface="微软雅黑"/>
              </a:rPr>
              <a:t>温度调节至</a:t>
            </a:r>
            <a:r>
              <a:rPr sz="1800" spc="-10" dirty="0">
                <a:solidFill>
                  <a:srgbClr val="FFFFFF"/>
                </a:solidFill>
                <a:latin typeface="Arial"/>
                <a:cs typeface="Arial"/>
              </a:rPr>
              <a:t>38</a:t>
            </a:r>
            <a:r>
              <a:rPr sz="1800" dirty="0">
                <a:solidFill>
                  <a:srgbClr val="FFFFFF"/>
                </a:solidFill>
                <a:latin typeface="Arial"/>
                <a:cs typeface="Arial"/>
              </a:rPr>
              <a:t>-</a:t>
            </a:r>
            <a:r>
              <a:rPr sz="1800" spc="-10" dirty="0">
                <a:solidFill>
                  <a:srgbClr val="FFFFFF"/>
                </a:solidFill>
                <a:latin typeface="Arial"/>
                <a:cs typeface="Arial"/>
              </a:rPr>
              <a:t>42</a:t>
            </a:r>
            <a:r>
              <a:rPr sz="1800" dirty="0">
                <a:solidFill>
                  <a:srgbClr val="FFFFFF"/>
                </a:solidFill>
                <a:latin typeface="微软雅黑"/>
                <a:cs typeface="微软雅黑"/>
              </a:rPr>
              <a:t>℃</a:t>
            </a:r>
            <a:endParaRPr sz="1800">
              <a:latin typeface="微软雅黑"/>
              <a:cs typeface="微软雅黑"/>
            </a:endParaRPr>
          </a:p>
        </p:txBody>
      </p:sp>
      <p:sp>
        <p:nvSpPr>
          <p:cNvPr id="17" name="object 7">
            <a:extLst>
              <a:ext uri="{FF2B5EF4-FFF2-40B4-BE49-F238E27FC236}">
                <a16:creationId xmlns:a16="http://schemas.microsoft.com/office/drawing/2014/main" id="{D8EBE627-61BA-4423-9DD3-D44E8480500E}"/>
              </a:ext>
            </a:extLst>
          </p:cNvPr>
          <p:cNvSpPr/>
          <p:nvPr/>
        </p:nvSpPr>
        <p:spPr>
          <a:xfrm>
            <a:off x="4711692" y="3799015"/>
            <a:ext cx="2265045" cy="1358265"/>
          </a:xfrm>
          <a:custGeom>
            <a:avLst/>
            <a:gdLst/>
            <a:ahLst/>
            <a:cxnLst/>
            <a:rect l="l" t="t" r="r" b="b"/>
            <a:pathLst>
              <a:path w="2265045" h="1358264">
                <a:moveTo>
                  <a:pt x="2128774" y="0"/>
                </a:moveTo>
                <a:lnTo>
                  <a:pt x="135889" y="0"/>
                </a:lnTo>
                <a:lnTo>
                  <a:pt x="92935" y="6926"/>
                </a:lnTo>
                <a:lnTo>
                  <a:pt x="55632" y="26208"/>
                </a:lnTo>
                <a:lnTo>
                  <a:pt x="26216" y="55604"/>
                </a:lnTo>
                <a:lnTo>
                  <a:pt x="6927" y="92870"/>
                </a:lnTo>
                <a:lnTo>
                  <a:pt x="0" y="135762"/>
                </a:lnTo>
                <a:lnTo>
                  <a:pt x="0" y="1222120"/>
                </a:lnTo>
                <a:lnTo>
                  <a:pt x="6927" y="1265013"/>
                </a:lnTo>
                <a:lnTo>
                  <a:pt x="26216" y="1302279"/>
                </a:lnTo>
                <a:lnTo>
                  <a:pt x="55632" y="1331675"/>
                </a:lnTo>
                <a:lnTo>
                  <a:pt x="92935" y="1350957"/>
                </a:lnTo>
                <a:lnTo>
                  <a:pt x="135889" y="1357884"/>
                </a:lnTo>
                <a:lnTo>
                  <a:pt x="2128774" y="1357884"/>
                </a:lnTo>
                <a:lnTo>
                  <a:pt x="2171728" y="1350957"/>
                </a:lnTo>
                <a:lnTo>
                  <a:pt x="2209031" y="1331675"/>
                </a:lnTo>
                <a:lnTo>
                  <a:pt x="2238447" y="1302279"/>
                </a:lnTo>
                <a:lnTo>
                  <a:pt x="2257736" y="1265013"/>
                </a:lnTo>
                <a:lnTo>
                  <a:pt x="2264664" y="1222120"/>
                </a:lnTo>
                <a:lnTo>
                  <a:pt x="2264664" y="135762"/>
                </a:lnTo>
                <a:lnTo>
                  <a:pt x="2257736" y="92870"/>
                </a:lnTo>
                <a:lnTo>
                  <a:pt x="2238447" y="55604"/>
                </a:lnTo>
                <a:lnTo>
                  <a:pt x="2209031" y="26208"/>
                </a:lnTo>
                <a:lnTo>
                  <a:pt x="2171728" y="6926"/>
                </a:lnTo>
                <a:lnTo>
                  <a:pt x="2128774" y="0"/>
                </a:lnTo>
                <a:close/>
              </a:path>
            </a:pathLst>
          </a:custGeom>
          <a:solidFill>
            <a:srgbClr val="6FAC46"/>
          </a:solidFill>
        </p:spPr>
        <p:txBody>
          <a:bodyPr wrap="square" lIns="0" tIns="0" rIns="0" bIns="0" rtlCol="0"/>
          <a:lstStyle/>
          <a:p>
            <a:endParaRPr/>
          </a:p>
        </p:txBody>
      </p:sp>
      <p:sp>
        <p:nvSpPr>
          <p:cNvPr id="18" name="object 8">
            <a:extLst>
              <a:ext uri="{FF2B5EF4-FFF2-40B4-BE49-F238E27FC236}">
                <a16:creationId xmlns:a16="http://schemas.microsoft.com/office/drawing/2014/main" id="{FB2142B6-F525-45EE-87E3-22F7E252D6E3}"/>
              </a:ext>
            </a:extLst>
          </p:cNvPr>
          <p:cNvSpPr txBox="1"/>
          <p:nvPr/>
        </p:nvSpPr>
        <p:spPr>
          <a:xfrm>
            <a:off x="4917812" y="3816794"/>
            <a:ext cx="1854200" cy="1260475"/>
          </a:xfrm>
          <a:prstGeom prst="rect">
            <a:avLst/>
          </a:prstGeom>
        </p:spPr>
        <p:txBody>
          <a:bodyPr vert="horz" wrap="square" lIns="0" tIns="149860" rIns="0" bIns="0" rtlCol="0">
            <a:spAutoFit/>
          </a:bodyPr>
          <a:lstStyle/>
          <a:p>
            <a:pPr marL="127000">
              <a:lnSpc>
                <a:spcPct val="100000"/>
              </a:lnSpc>
              <a:spcBef>
                <a:spcPts val="1180"/>
              </a:spcBef>
            </a:pPr>
            <a:r>
              <a:rPr sz="1800" dirty="0">
                <a:solidFill>
                  <a:srgbClr val="FFFFFF"/>
                </a:solidFill>
                <a:latin typeface="微软雅黑"/>
                <a:cs typeface="微软雅黑"/>
              </a:rPr>
              <a:t>假阴道入口处呈</a:t>
            </a:r>
            <a:endParaRPr sz="1800">
              <a:latin typeface="微软雅黑"/>
              <a:cs typeface="微软雅黑"/>
            </a:endParaRPr>
          </a:p>
          <a:p>
            <a:pPr marL="12065" marR="5080" algn="ctr">
              <a:lnSpc>
                <a:spcPts val="3240"/>
              </a:lnSpc>
              <a:spcBef>
                <a:spcPts val="285"/>
              </a:spcBef>
            </a:pPr>
            <a:r>
              <a:rPr sz="1800" dirty="0">
                <a:solidFill>
                  <a:srgbClr val="FFFFFF"/>
                </a:solidFill>
                <a:latin typeface="微软雅黑"/>
                <a:cs typeface="微软雅黑"/>
              </a:rPr>
              <a:t>“</a:t>
            </a:r>
            <a:r>
              <a:rPr sz="1800" spc="-5" dirty="0">
                <a:solidFill>
                  <a:srgbClr val="FFFFFF"/>
                </a:solidFill>
                <a:latin typeface="Arial"/>
                <a:cs typeface="Arial"/>
              </a:rPr>
              <a:t>Y</a:t>
            </a:r>
            <a:r>
              <a:rPr sz="1800" dirty="0">
                <a:solidFill>
                  <a:srgbClr val="FFFFFF"/>
                </a:solidFill>
                <a:latin typeface="Arial"/>
                <a:cs typeface="Arial"/>
              </a:rPr>
              <a:t>”</a:t>
            </a:r>
            <a:r>
              <a:rPr sz="1800" dirty="0">
                <a:solidFill>
                  <a:srgbClr val="FFFFFF"/>
                </a:solidFill>
                <a:latin typeface="微软雅黑"/>
                <a:cs typeface="微软雅黑"/>
              </a:rPr>
              <a:t>形，以保持一 定的压力</a:t>
            </a:r>
            <a:endParaRPr sz="1800">
              <a:latin typeface="微软雅黑"/>
              <a:cs typeface="微软雅黑"/>
            </a:endParaRPr>
          </a:p>
        </p:txBody>
      </p:sp>
      <p:sp>
        <p:nvSpPr>
          <p:cNvPr id="19" name="object 9">
            <a:extLst>
              <a:ext uri="{FF2B5EF4-FFF2-40B4-BE49-F238E27FC236}">
                <a16:creationId xmlns:a16="http://schemas.microsoft.com/office/drawing/2014/main" id="{42B9DE62-726D-4DC0-B82B-E05D1EB539FF}"/>
              </a:ext>
            </a:extLst>
          </p:cNvPr>
          <p:cNvSpPr/>
          <p:nvPr/>
        </p:nvSpPr>
        <p:spPr>
          <a:xfrm>
            <a:off x="7883135" y="3799015"/>
            <a:ext cx="2265045" cy="1358265"/>
          </a:xfrm>
          <a:custGeom>
            <a:avLst/>
            <a:gdLst/>
            <a:ahLst/>
            <a:cxnLst/>
            <a:rect l="l" t="t" r="r" b="b"/>
            <a:pathLst>
              <a:path w="2265045" h="1358264">
                <a:moveTo>
                  <a:pt x="2128774" y="0"/>
                </a:moveTo>
                <a:lnTo>
                  <a:pt x="135890" y="0"/>
                </a:lnTo>
                <a:lnTo>
                  <a:pt x="92935" y="6926"/>
                </a:lnTo>
                <a:lnTo>
                  <a:pt x="55632" y="26208"/>
                </a:lnTo>
                <a:lnTo>
                  <a:pt x="26216" y="55604"/>
                </a:lnTo>
                <a:lnTo>
                  <a:pt x="6927" y="92870"/>
                </a:lnTo>
                <a:lnTo>
                  <a:pt x="0" y="135762"/>
                </a:lnTo>
                <a:lnTo>
                  <a:pt x="0" y="1222120"/>
                </a:lnTo>
                <a:lnTo>
                  <a:pt x="6927" y="1265013"/>
                </a:lnTo>
                <a:lnTo>
                  <a:pt x="26216" y="1302279"/>
                </a:lnTo>
                <a:lnTo>
                  <a:pt x="55632" y="1331675"/>
                </a:lnTo>
                <a:lnTo>
                  <a:pt x="92935" y="1350957"/>
                </a:lnTo>
                <a:lnTo>
                  <a:pt x="135890" y="1357884"/>
                </a:lnTo>
                <a:lnTo>
                  <a:pt x="2128774" y="1357884"/>
                </a:lnTo>
                <a:lnTo>
                  <a:pt x="2171728" y="1350957"/>
                </a:lnTo>
                <a:lnTo>
                  <a:pt x="2209031" y="1331675"/>
                </a:lnTo>
                <a:lnTo>
                  <a:pt x="2238447" y="1302279"/>
                </a:lnTo>
                <a:lnTo>
                  <a:pt x="2257736" y="1265013"/>
                </a:lnTo>
                <a:lnTo>
                  <a:pt x="2264664" y="1222120"/>
                </a:lnTo>
                <a:lnTo>
                  <a:pt x="2264664" y="135762"/>
                </a:lnTo>
                <a:lnTo>
                  <a:pt x="2257736" y="92870"/>
                </a:lnTo>
                <a:lnTo>
                  <a:pt x="2238447" y="55604"/>
                </a:lnTo>
                <a:lnTo>
                  <a:pt x="2209031" y="26208"/>
                </a:lnTo>
                <a:lnTo>
                  <a:pt x="2171728" y="6926"/>
                </a:lnTo>
                <a:lnTo>
                  <a:pt x="2128774" y="0"/>
                </a:lnTo>
                <a:close/>
              </a:path>
            </a:pathLst>
          </a:custGeom>
          <a:solidFill>
            <a:srgbClr val="6FAC46"/>
          </a:solidFill>
        </p:spPr>
        <p:txBody>
          <a:bodyPr wrap="square" lIns="0" tIns="0" rIns="0" bIns="0" rtlCol="0"/>
          <a:lstStyle/>
          <a:p>
            <a:endParaRPr/>
          </a:p>
        </p:txBody>
      </p:sp>
      <p:sp>
        <p:nvSpPr>
          <p:cNvPr id="20" name="object 10">
            <a:extLst>
              <a:ext uri="{FF2B5EF4-FFF2-40B4-BE49-F238E27FC236}">
                <a16:creationId xmlns:a16="http://schemas.microsoft.com/office/drawing/2014/main" id="{21E76790-376B-474C-9AEE-82570DA25E09}"/>
              </a:ext>
            </a:extLst>
          </p:cNvPr>
          <p:cNvSpPr txBox="1"/>
          <p:nvPr/>
        </p:nvSpPr>
        <p:spPr>
          <a:xfrm>
            <a:off x="8088621" y="3816794"/>
            <a:ext cx="1854200" cy="1260475"/>
          </a:xfrm>
          <a:prstGeom prst="rect">
            <a:avLst/>
          </a:prstGeom>
        </p:spPr>
        <p:txBody>
          <a:bodyPr vert="horz" wrap="square" lIns="0" tIns="12700" rIns="0" bIns="0" rtlCol="0">
            <a:spAutoFit/>
          </a:bodyPr>
          <a:lstStyle/>
          <a:p>
            <a:pPr marL="12700" marR="5080" algn="ctr">
              <a:lnSpc>
                <a:spcPct val="150000"/>
              </a:lnSpc>
              <a:spcBef>
                <a:spcPts val="100"/>
              </a:spcBef>
            </a:pPr>
            <a:r>
              <a:rPr sz="1800" dirty="0">
                <a:solidFill>
                  <a:srgbClr val="FFFFFF"/>
                </a:solidFill>
                <a:latin typeface="微软雅黑"/>
                <a:cs typeface="微软雅黑"/>
              </a:rPr>
              <a:t>涂抹凡士林，使假 阴道保持一定的润 滑度。</a:t>
            </a:r>
            <a:endParaRPr sz="1800">
              <a:latin typeface="微软雅黑"/>
              <a:cs typeface="微软雅黑"/>
            </a:endParaRPr>
          </a:p>
        </p:txBody>
      </p:sp>
    </p:spTree>
    <p:extLst>
      <p:ext uri="{BB962C8B-B14F-4D97-AF65-F5344CB8AC3E}">
        <p14:creationId xmlns:p14="http://schemas.microsoft.com/office/powerpoint/2010/main" val="35632330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p:cNvCxnSpPr/>
          <p:nvPr/>
        </p:nvCxnSpPr>
        <p:spPr>
          <a:xfrm flipV="1">
            <a:off x="695960" y="1107440"/>
            <a:ext cx="9453880" cy="2206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标题 1"/>
          <p:cNvSpPr txBox="1"/>
          <p:nvPr/>
        </p:nvSpPr>
        <p:spPr>
          <a:xfrm>
            <a:off x="838200" y="182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4000" dirty="0">
                <a:latin typeface="微软雅黑" panose="020B0503020204020204" charset="-122"/>
                <a:ea typeface="微软雅黑" panose="020B0503020204020204" charset="-122"/>
              </a:rPr>
              <a:t>一、采精</a:t>
            </a:r>
          </a:p>
        </p:txBody>
      </p:sp>
      <p:sp>
        <p:nvSpPr>
          <p:cNvPr id="9" name="Rectangle 3"/>
          <p:cNvSpPr txBox="1">
            <a:spLocks noChangeArrowheads="1"/>
          </p:cNvSpPr>
          <p:nvPr/>
        </p:nvSpPr>
        <p:spPr>
          <a:xfrm>
            <a:off x="580229" y="1343818"/>
            <a:ext cx="9715500" cy="565753"/>
          </a:xfrm>
          <a:prstGeom prst="rect">
            <a:avLst/>
          </a:prstGeom>
        </p:spPr>
        <p:txBody>
          <a:bodyPr/>
          <a:lstStyle>
            <a:lvl1pPr marL="347345" indent="-347345"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微软雅黑" panose="020B0503020204020204" charset="-122"/>
                <a:ea typeface="微软雅黑" panose="020B0503020204020204" charset="-122"/>
                <a:cs typeface="+mn-cs"/>
              </a:defRPr>
            </a:lvl1pPr>
            <a:lvl2pPr marL="740410" indent="-283210"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微软雅黑" panose="020B0503020204020204" charset="-122"/>
                <a:ea typeface="微软雅黑" panose="020B0503020204020204" charset="-122"/>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微软雅黑" panose="020B0503020204020204" charset="-122"/>
                <a:ea typeface="微软雅黑" panose="020B0503020204020204" charset="-122"/>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微软雅黑" panose="020B0503020204020204" charset="-122"/>
                <a:ea typeface="微软雅黑" panose="020B0503020204020204" charset="-122"/>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a:lstStyle>
          <a:p>
            <a:pPr marL="0" indent="0">
              <a:spcBef>
                <a:spcPts val="95"/>
              </a:spcBef>
              <a:buNone/>
            </a:pPr>
            <a:r>
              <a:rPr lang="zh-CN" altLang="en-US" spc="-10" dirty="0">
                <a:solidFill>
                  <a:srgbClr val="404040"/>
                </a:solidFill>
                <a:latin typeface="宋体" panose="02010600030101010101" pitchFamily="2" charset="-122"/>
                <a:cs typeface="宋体" panose="02010600030101010101" pitchFamily="2" charset="-122"/>
              </a:rPr>
              <a:t>  （一）</a:t>
            </a:r>
            <a:r>
              <a:rPr lang="zh-CN" altLang="en-US" b="1" dirty="0">
                <a:solidFill>
                  <a:srgbClr val="404040"/>
                </a:solidFill>
                <a:latin typeface="微软雅黑"/>
                <a:cs typeface="微软雅黑"/>
              </a:rPr>
              <a:t>采精准备</a:t>
            </a:r>
            <a:endParaRPr lang="zh-CN" altLang="en-US" b="1" dirty="0">
              <a:latin typeface="宋体" panose="02010600030101010101" pitchFamily="2" charset="-122"/>
              <a:cs typeface="宋体" panose="02010600030101010101" pitchFamily="2" charset="-122"/>
            </a:endParaRPr>
          </a:p>
          <a:p>
            <a:pPr marL="457200" lvl="1" indent="0">
              <a:buNone/>
            </a:pPr>
            <a:endParaRPr lang="zh-CN" altLang="en-US" b="1" dirty="0">
              <a:latin typeface="+mn-ea"/>
              <a:ea typeface="+mn-ea"/>
            </a:endParaRPr>
          </a:p>
        </p:txBody>
      </p:sp>
      <p:sp>
        <p:nvSpPr>
          <p:cNvPr id="16" name="object 5">
            <a:extLst>
              <a:ext uri="{FF2B5EF4-FFF2-40B4-BE49-F238E27FC236}">
                <a16:creationId xmlns:a16="http://schemas.microsoft.com/office/drawing/2014/main" id="{21E3E84A-9134-44CA-8572-98F0033540EF}"/>
              </a:ext>
            </a:extLst>
          </p:cNvPr>
          <p:cNvSpPr txBox="1"/>
          <p:nvPr/>
        </p:nvSpPr>
        <p:spPr>
          <a:xfrm>
            <a:off x="1246413" y="1813027"/>
            <a:ext cx="2633345" cy="391160"/>
          </a:xfrm>
          <a:prstGeom prst="rect">
            <a:avLst/>
          </a:prstGeom>
        </p:spPr>
        <p:txBody>
          <a:bodyPr vert="horz" wrap="square" lIns="0" tIns="12700" rIns="0" bIns="0" rtlCol="0">
            <a:spAutoFit/>
          </a:bodyPr>
          <a:lstStyle/>
          <a:p>
            <a:pPr marL="12700">
              <a:lnSpc>
                <a:spcPct val="100000"/>
              </a:lnSpc>
              <a:spcBef>
                <a:spcPts val="100"/>
              </a:spcBef>
            </a:pPr>
            <a:r>
              <a:rPr lang="en-US" altLang="zh-CN" sz="2400" spc="-10" dirty="0">
                <a:solidFill>
                  <a:srgbClr val="404040"/>
                </a:solidFill>
                <a:latin typeface="Arial"/>
                <a:cs typeface="Arial"/>
              </a:rPr>
              <a:t>3</a:t>
            </a:r>
            <a:r>
              <a:rPr lang="zh-CN" altLang="en-US" sz="2400" dirty="0">
                <a:solidFill>
                  <a:srgbClr val="404040"/>
                </a:solidFill>
                <a:latin typeface="微软雅黑"/>
                <a:cs typeface="微软雅黑"/>
              </a:rPr>
              <a:t>、假阴道的准备</a:t>
            </a:r>
            <a:endParaRPr lang="zh-CN" altLang="en-US" sz="2400" dirty="0">
              <a:latin typeface="微软雅黑"/>
              <a:cs typeface="微软雅黑"/>
            </a:endParaRPr>
          </a:p>
        </p:txBody>
      </p:sp>
      <p:sp>
        <p:nvSpPr>
          <p:cNvPr id="22" name="object 2">
            <a:extLst>
              <a:ext uri="{FF2B5EF4-FFF2-40B4-BE49-F238E27FC236}">
                <a16:creationId xmlns:a16="http://schemas.microsoft.com/office/drawing/2014/main" id="{4EBA1BDD-E8EF-4FDE-B38B-01B78CF98B45}"/>
              </a:ext>
            </a:extLst>
          </p:cNvPr>
          <p:cNvSpPr/>
          <p:nvPr/>
        </p:nvSpPr>
        <p:spPr>
          <a:xfrm>
            <a:off x="3124200" y="2421635"/>
            <a:ext cx="5615940" cy="3454908"/>
          </a:xfrm>
          <a:prstGeom prst="rect">
            <a:avLst/>
          </a:prstGeom>
          <a:blipFill>
            <a:blip r:embed="rId2" cstate="print"/>
            <a:stretch>
              <a:fillRect/>
            </a:stretch>
          </a:blipFill>
        </p:spPr>
        <p:txBody>
          <a:bodyPr wrap="square" lIns="0" tIns="0" rIns="0" bIns="0" rtlCol="0"/>
          <a:lstStyle/>
          <a:p>
            <a:endParaRPr/>
          </a:p>
        </p:txBody>
      </p:sp>
      <p:sp>
        <p:nvSpPr>
          <p:cNvPr id="23" name="object 3">
            <a:extLst>
              <a:ext uri="{FF2B5EF4-FFF2-40B4-BE49-F238E27FC236}">
                <a16:creationId xmlns:a16="http://schemas.microsoft.com/office/drawing/2014/main" id="{93056694-1ACB-4423-8D2B-3B1A449E5880}"/>
              </a:ext>
            </a:extLst>
          </p:cNvPr>
          <p:cNvSpPr txBox="1"/>
          <p:nvPr/>
        </p:nvSpPr>
        <p:spPr>
          <a:xfrm>
            <a:off x="2052320" y="3136138"/>
            <a:ext cx="635000" cy="1110615"/>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微软雅黑"/>
                <a:cs typeface="微软雅黑"/>
              </a:rPr>
              <a:t>外壳</a:t>
            </a:r>
            <a:endParaRPr sz="2400">
              <a:latin typeface="微软雅黑"/>
              <a:cs typeface="微软雅黑"/>
            </a:endParaRPr>
          </a:p>
          <a:p>
            <a:pPr marL="12700">
              <a:lnSpc>
                <a:spcPct val="100000"/>
              </a:lnSpc>
              <a:spcBef>
                <a:spcPts val="2780"/>
              </a:spcBef>
            </a:pPr>
            <a:r>
              <a:rPr sz="2400" dirty="0">
                <a:solidFill>
                  <a:srgbClr val="404040"/>
                </a:solidFill>
                <a:latin typeface="微软雅黑"/>
                <a:cs typeface="微软雅黑"/>
              </a:rPr>
              <a:t>内胎</a:t>
            </a:r>
            <a:endParaRPr sz="2400">
              <a:latin typeface="微软雅黑"/>
              <a:cs typeface="微软雅黑"/>
            </a:endParaRPr>
          </a:p>
        </p:txBody>
      </p:sp>
      <p:sp>
        <p:nvSpPr>
          <p:cNvPr id="24" name="object 4">
            <a:extLst>
              <a:ext uri="{FF2B5EF4-FFF2-40B4-BE49-F238E27FC236}">
                <a16:creationId xmlns:a16="http://schemas.microsoft.com/office/drawing/2014/main" id="{B34F220D-6EAA-4895-B35B-7A7AB4A9CB61}"/>
              </a:ext>
            </a:extLst>
          </p:cNvPr>
          <p:cNvSpPr txBox="1"/>
          <p:nvPr/>
        </p:nvSpPr>
        <p:spPr>
          <a:xfrm>
            <a:off x="1801495" y="4647945"/>
            <a:ext cx="93980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微软雅黑"/>
                <a:cs typeface="微软雅黑"/>
              </a:rPr>
              <a:t>集精杯</a:t>
            </a:r>
            <a:endParaRPr sz="2400">
              <a:latin typeface="微软雅黑"/>
              <a:cs typeface="微软雅黑"/>
            </a:endParaRPr>
          </a:p>
        </p:txBody>
      </p:sp>
      <p:sp>
        <p:nvSpPr>
          <p:cNvPr id="25" name="object 5">
            <a:extLst>
              <a:ext uri="{FF2B5EF4-FFF2-40B4-BE49-F238E27FC236}">
                <a16:creationId xmlns:a16="http://schemas.microsoft.com/office/drawing/2014/main" id="{E94DE70E-E2B9-4A6F-B78A-EC6D3AC38CFD}"/>
              </a:ext>
            </a:extLst>
          </p:cNvPr>
          <p:cNvSpPr txBox="1"/>
          <p:nvPr/>
        </p:nvSpPr>
        <p:spPr>
          <a:xfrm>
            <a:off x="8895080" y="4792471"/>
            <a:ext cx="1245870" cy="3911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微软雅黑"/>
                <a:cs typeface="微软雅黑"/>
              </a:rPr>
              <a:t>橡胶漏斗</a:t>
            </a:r>
            <a:endParaRPr sz="2400">
              <a:latin typeface="微软雅黑"/>
              <a:cs typeface="微软雅黑"/>
            </a:endParaRPr>
          </a:p>
        </p:txBody>
      </p:sp>
      <p:sp>
        <p:nvSpPr>
          <p:cNvPr id="26" name="object 6">
            <a:extLst>
              <a:ext uri="{FF2B5EF4-FFF2-40B4-BE49-F238E27FC236}">
                <a16:creationId xmlns:a16="http://schemas.microsoft.com/office/drawing/2014/main" id="{BA3798E0-7255-4387-8810-0AAA29DB0871}"/>
              </a:ext>
            </a:extLst>
          </p:cNvPr>
          <p:cNvSpPr/>
          <p:nvPr/>
        </p:nvSpPr>
        <p:spPr>
          <a:xfrm>
            <a:off x="2818257" y="4755896"/>
            <a:ext cx="763905" cy="140970"/>
          </a:xfrm>
          <a:custGeom>
            <a:avLst/>
            <a:gdLst/>
            <a:ahLst/>
            <a:cxnLst/>
            <a:rect l="l" t="t" r="r" b="b"/>
            <a:pathLst>
              <a:path w="763904" h="140970">
                <a:moveTo>
                  <a:pt x="648287" y="37840"/>
                </a:moveTo>
                <a:lnTo>
                  <a:pt x="0" y="102742"/>
                </a:lnTo>
                <a:lnTo>
                  <a:pt x="3810" y="140588"/>
                </a:lnTo>
                <a:lnTo>
                  <a:pt x="652063" y="75812"/>
                </a:lnTo>
                <a:lnTo>
                  <a:pt x="648287" y="37840"/>
                </a:lnTo>
                <a:close/>
              </a:path>
              <a:path w="763904" h="140970">
                <a:moveTo>
                  <a:pt x="738895" y="35940"/>
                </a:moveTo>
                <a:lnTo>
                  <a:pt x="667257" y="35940"/>
                </a:lnTo>
                <a:lnTo>
                  <a:pt x="671068" y="73913"/>
                </a:lnTo>
                <a:lnTo>
                  <a:pt x="652063" y="75812"/>
                </a:lnTo>
                <a:lnTo>
                  <a:pt x="655828" y="113664"/>
                </a:lnTo>
                <a:lnTo>
                  <a:pt x="763905" y="45465"/>
                </a:lnTo>
                <a:lnTo>
                  <a:pt x="738895" y="35940"/>
                </a:lnTo>
                <a:close/>
              </a:path>
              <a:path w="763904" h="140970">
                <a:moveTo>
                  <a:pt x="667257" y="35940"/>
                </a:moveTo>
                <a:lnTo>
                  <a:pt x="648287" y="37840"/>
                </a:lnTo>
                <a:lnTo>
                  <a:pt x="652063" y="75812"/>
                </a:lnTo>
                <a:lnTo>
                  <a:pt x="671068" y="73913"/>
                </a:lnTo>
                <a:lnTo>
                  <a:pt x="667257" y="35940"/>
                </a:lnTo>
                <a:close/>
              </a:path>
              <a:path w="763904" h="140970">
                <a:moveTo>
                  <a:pt x="644525" y="0"/>
                </a:moveTo>
                <a:lnTo>
                  <a:pt x="648287" y="37840"/>
                </a:lnTo>
                <a:lnTo>
                  <a:pt x="667257" y="35940"/>
                </a:lnTo>
                <a:lnTo>
                  <a:pt x="738895" y="35940"/>
                </a:lnTo>
                <a:lnTo>
                  <a:pt x="644525" y="0"/>
                </a:lnTo>
                <a:close/>
              </a:path>
            </a:pathLst>
          </a:custGeom>
          <a:solidFill>
            <a:srgbClr val="6FAC46"/>
          </a:solidFill>
        </p:spPr>
        <p:txBody>
          <a:bodyPr wrap="square" lIns="0" tIns="0" rIns="0" bIns="0" rtlCol="0"/>
          <a:lstStyle/>
          <a:p>
            <a:endParaRPr/>
          </a:p>
        </p:txBody>
      </p:sp>
      <p:sp>
        <p:nvSpPr>
          <p:cNvPr id="27" name="object 7">
            <a:extLst>
              <a:ext uri="{FF2B5EF4-FFF2-40B4-BE49-F238E27FC236}">
                <a16:creationId xmlns:a16="http://schemas.microsoft.com/office/drawing/2014/main" id="{9CE9A36C-9CC4-4B92-A2FE-EDE894F6CBFF}"/>
              </a:ext>
            </a:extLst>
          </p:cNvPr>
          <p:cNvSpPr/>
          <p:nvPr/>
        </p:nvSpPr>
        <p:spPr>
          <a:xfrm>
            <a:off x="2815970" y="3779773"/>
            <a:ext cx="1376045" cy="354330"/>
          </a:xfrm>
          <a:custGeom>
            <a:avLst/>
            <a:gdLst/>
            <a:ahLst/>
            <a:cxnLst/>
            <a:rect l="l" t="t" r="r" b="b"/>
            <a:pathLst>
              <a:path w="1376045" h="354329">
                <a:moveTo>
                  <a:pt x="1260079" y="37144"/>
                </a:moveTo>
                <a:lnTo>
                  <a:pt x="0" y="317245"/>
                </a:lnTo>
                <a:lnTo>
                  <a:pt x="8381" y="354330"/>
                </a:lnTo>
                <a:lnTo>
                  <a:pt x="1268334" y="74354"/>
                </a:lnTo>
                <a:lnTo>
                  <a:pt x="1260079" y="37144"/>
                </a:lnTo>
                <a:close/>
              </a:path>
              <a:path w="1376045" h="354329">
                <a:moveTo>
                  <a:pt x="1373291" y="33019"/>
                </a:moveTo>
                <a:lnTo>
                  <a:pt x="1278636" y="33019"/>
                </a:lnTo>
                <a:lnTo>
                  <a:pt x="1286891" y="70231"/>
                </a:lnTo>
                <a:lnTo>
                  <a:pt x="1268334" y="74354"/>
                </a:lnTo>
                <a:lnTo>
                  <a:pt x="1276604" y="111632"/>
                </a:lnTo>
                <a:lnTo>
                  <a:pt x="1373291" y="33019"/>
                </a:lnTo>
                <a:close/>
              </a:path>
              <a:path w="1376045" h="354329">
                <a:moveTo>
                  <a:pt x="1278636" y="33019"/>
                </a:moveTo>
                <a:lnTo>
                  <a:pt x="1260079" y="37144"/>
                </a:lnTo>
                <a:lnTo>
                  <a:pt x="1268334" y="74354"/>
                </a:lnTo>
                <a:lnTo>
                  <a:pt x="1286891" y="70231"/>
                </a:lnTo>
                <a:lnTo>
                  <a:pt x="1278636" y="33019"/>
                </a:lnTo>
                <a:close/>
              </a:path>
              <a:path w="1376045" h="354329">
                <a:moveTo>
                  <a:pt x="1251839" y="0"/>
                </a:moveTo>
                <a:lnTo>
                  <a:pt x="1260079" y="37144"/>
                </a:lnTo>
                <a:lnTo>
                  <a:pt x="1278636" y="33019"/>
                </a:lnTo>
                <a:lnTo>
                  <a:pt x="1373291" y="33019"/>
                </a:lnTo>
                <a:lnTo>
                  <a:pt x="1375791" y="30987"/>
                </a:lnTo>
                <a:lnTo>
                  <a:pt x="1251839" y="0"/>
                </a:lnTo>
                <a:close/>
              </a:path>
            </a:pathLst>
          </a:custGeom>
          <a:solidFill>
            <a:srgbClr val="6FAC46"/>
          </a:solidFill>
        </p:spPr>
        <p:txBody>
          <a:bodyPr wrap="square" lIns="0" tIns="0" rIns="0" bIns="0" rtlCol="0"/>
          <a:lstStyle/>
          <a:p>
            <a:endParaRPr/>
          </a:p>
        </p:txBody>
      </p:sp>
      <p:sp>
        <p:nvSpPr>
          <p:cNvPr id="28" name="object 8">
            <a:extLst>
              <a:ext uri="{FF2B5EF4-FFF2-40B4-BE49-F238E27FC236}">
                <a16:creationId xmlns:a16="http://schemas.microsoft.com/office/drawing/2014/main" id="{4F6E983E-7870-46A8-AEB0-7D11E0C7C798}"/>
              </a:ext>
            </a:extLst>
          </p:cNvPr>
          <p:cNvSpPr/>
          <p:nvPr/>
        </p:nvSpPr>
        <p:spPr>
          <a:xfrm>
            <a:off x="2742310" y="3410839"/>
            <a:ext cx="2668905" cy="294640"/>
          </a:xfrm>
          <a:custGeom>
            <a:avLst/>
            <a:gdLst/>
            <a:ahLst/>
            <a:cxnLst/>
            <a:rect l="l" t="t" r="r" b="b"/>
            <a:pathLst>
              <a:path w="2668904" h="294639">
                <a:moveTo>
                  <a:pt x="2553167" y="256692"/>
                </a:moveTo>
                <a:lnTo>
                  <a:pt x="2549905" y="294640"/>
                </a:lnTo>
                <a:lnTo>
                  <a:pt x="2641445" y="258318"/>
                </a:lnTo>
                <a:lnTo>
                  <a:pt x="2572130" y="258318"/>
                </a:lnTo>
                <a:lnTo>
                  <a:pt x="2553167" y="256692"/>
                </a:lnTo>
                <a:close/>
              </a:path>
              <a:path w="2668904" h="294639">
                <a:moveTo>
                  <a:pt x="2556430" y="218717"/>
                </a:moveTo>
                <a:lnTo>
                  <a:pt x="2553167" y="256692"/>
                </a:lnTo>
                <a:lnTo>
                  <a:pt x="2572130" y="258318"/>
                </a:lnTo>
                <a:lnTo>
                  <a:pt x="2575433" y="220344"/>
                </a:lnTo>
                <a:lnTo>
                  <a:pt x="2556430" y="218717"/>
                </a:lnTo>
                <a:close/>
              </a:path>
              <a:path w="2668904" h="294639">
                <a:moveTo>
                  <a:pt x="2559685" y="180848"/>
                </a:moveTo>
                <a:lnTo>
                  <a:pt x="2556430" y="218717"/>
                </a:lnTo>
                <a:lnTo>
                  <a:pt x="2575433" y="220344"/>
                </a:lnTo>
                <a:lnTo>
                  <a:pt x="2572130" y="258318"/>
                </a:lnTo>
                <a:lnTo>
                  <a:pt x="2641445" y="258318"/>
                </a:lnTo>
                <a:lnTo>
                  <a:pt x="2668651" y="247523"/>
                </a:lnTo>
                <a:lnTo>
                  <a:pt x="2559685" y="180848"/>
                </a:lnTo>
                <a:close/>
              </a:path>
              <a:path w="2668904" h="294639">
                <a:moveTo>
                  <a:pt x="3301" y="0"/>
                </a:moveTo>
                <a:lnTo>
                  <a:pt x="0" y="37846"/>
                </a:lnTo>
                <a:lnTo>
                  <a:pt x="2553167" y="256692"/>
                </a:lnTo>
                <a:lnTo>
                  <a:pt x="2556430" y="218717"/>
                </a:lnTo>
                <a:lnTo>
                  <a:pt x="3301" y="0"/>
                </a:lnTo>
                <a:close/>
              </a:path>
            </a:pathLst>
          </a:custGeom>
          <a:solidFill>
            <a:srgbClr val="6FAC46"/>
          </a:solidFill>
        </p:spPr>
        <p:txBody>
          <a:bodyPr wrap="square" lIns="0" tIns="0" rIns="0" bIns="0" rtlCol="0"/>
          <a:lstStyle/>
          <a:p>
            <a:endParaRPr/>
          </a:p>
        </p:txBody>
      </p:sp>
      <p:sp>
        <p:nvSpPr>
          <p:cNvPr id="29" name="object 9">
            <a:extLst>
              <a:ext uri="{FF2B5EF4-FFF2-40B4-BE49-F238E27FC236}">
                <a16:creationId xmlns:a16="http://schemas.microsoft.com/office/drawing/2014/main" id="{AFB5E166-5AAD-478C-ACF1-19C9D11DAD48}"/>
              </a:ext>
            </a:extLst>
          </p:cNvPr>
          <p:cNvSpPr/>
          <p:nvPr/>
        </p:nvSpPr>
        <p:spPr>
          <a:xfrm>
            <a:off x="6858761" y="3232276"/>
            <a:ext cx="2211705" cy="292735"/>
          </a:xfrm>
          <a:custGeom>
            <a:avLst/>
            <a:gdLst/>
            <a:ahLst/>
            <a:cxnLst/>
            <a:rect l="l" t="t" r="r" b="b"/>
            <a:pathLst>
              <a:path w="2211704" h="292735">
                <a:moveTo>
                  <a:pt x="115694" y="37911"/>
                </a:moveTo>
                <a:lnTo>
                  <a:pt x="111763" y="75745"/>
                </a:lnTo>
                <a:lnTo>
                  <a:pt x="2207895" y="292608"/>
                </a:lnTo>
                <a:lnTo>
                  <a:pt x="2211705" y="254762"/>
                </a:lnTo>
                <a:lnTo>
                  <a:pt x="115694" y="37911"/>
                </a:lnTo>
                <a:close/>
              </a:path>
              <a:path w="2211704" h="292735">
                <a:moveTo>
                  <a:pt x="119634" y="0"/>
                </a:moveTo>
                <a:lnTo>
                  <a:pt x="0" y="45085"/>
                </a:lnTo>
                <a:lnTo>
                  <a:pt x="107823" y="113664"/>
                </a:lnTo>
                <a:lnTo>
                  <a:pt x="111763" y="75745"/>
                </a:lnTo>
                <a:lnTo>
                  <a:pt x="92837" y="73787"/>
                </a:lnTo>
                <a:lnTo>
                  <a:pt x="96647" y="35940"/>
                </a:lnTo>
                <a:lnTo>
                  <a:pt x="115899" y="35940"/>
                </a:lnTo>
                <a:lnTo>
                  <a:pt x="119634" y="0"/>
                </a:lnTo>
                <a:close/>
              </a:path>
              <a:path w="2211704" h="292735">
                <a:moveTo>
                  <a:pt x="96647" y="35940"/>
                </a:moveTo>
                <a:lnTo>
                  <a:pt x="92837" y="73787"/>
                </a:lnTo>
                <a:lnTo>
                  <a:pt x="111763" y="75745"/>
                </a:lnTo>
                <a:lnTo>
                  <a:pt x="115694" y="37911"/>
                </a:lnTo>
                <a:lnTo>
                  <a:pt x="96647" y="35940"/>
                </a:lnTo>
                <a:close/>
              </a:path>
              <a:path w="2211704" h="292735">
                <a:moveTo>
                  <a:pt x="115899" y="35940"/>
                </a:moveTo>
                <a:lnTo>
                  <a:pt x="96647" y="35940"/>
                </a:lnTo>
                <a:lnTo>
                  <a:pt x="115694" y="37911"/>
                </a:lnTo>
                <a:lnTo>
                  <a:pt x="115899" y="35940"/>
                </a:lnTo>
                <a:close/>
              </a:path>
            </a:pathLst>
          </a:custGeom>
          <a:solidFill>
            <a:srgbClr val="6FAC46"/>
          </a:solidFill>
        </p:spPr>
        <p:txBody>
          <a:bodyPr wrap="square" lIns="0" tIns="0" rIns="0" bIns="0" rtlCol="0"/>
          <a:lstStyle/>
          <a:p>
            <a:endParaRPr/>
          </a:p>
        </p:txBody>
      </p:sp>
      <p:sp>
        <p:nvSpPr>
          <p:cNvPr id="30" name="object 10">
            <a:extLst>
              <a:ext uri="{FF2B5EF4-FFF2-40B4-BE49-F238E27FC236}">
                <a16:creationId xmlns:a16="http://schemas.microsoft.com/office/drawing/2014/main" id="{B1CCC951-81E9-4A9F-BCE5-816FE7DA7D32}"/>
              </a:ext>
            </a:extLst>
          </p:cNvPr>
          <p:cNvSpPr/>
          <p:nvPr/>
        </p:nvSpPr>
        <p:spPr>
          <a:xfrm>
            <a:off x="7696961" y="3788155"/>
            <a:ext cx="1301115" cy="422275"/>
          </a:xfrm>
          <a:custGeom>
            <a:avLst/>
            <a:gdLst/>
            <a:ahLst/>
            <a:cxnLst/>
            <a:rect l="l" t="t" r="r" b="b"/>
            <a:pathLst>
              <a:path w="1301115" h="422275">
                <a:moveTo>
                  <a:pt x="114972" y="36593"/>
                </a:moveTo>
                <a:lnTo>
                  <a:pt x="104216" y="73180"/>
                </a:lnTo>
                <a:lnTo>
                  <a:pt x="1290066" y="421894"/>
                </a:lnTo>
                <a:lnTo>
                  <a:pt x="1300734" y="385318"/>
                </a:lnTo>
                <a:lnTo>
                  <a:pt x="114972" y="36593"/>
                </a:lnTo>
                <a:close/>
              </a:path>
              <a:path w="1301115" h="422275">
                <a:moveTo>
                  <a:pt x="125730" y="0"/>
                </a:moveTo>
                <a:lnTo>
                  <a:pt x="0" y="22606"/>
                </a:lnTo>
                <a:lnTo>
                  <a:pt x="93472" y="109728"/>
                </a:lnTo>
                <a:lnTo>
                  <a:pt x="104216" y="73180"/>
                </a:lnTo>
                <a:lnTo>
                  <a:pt x="85979" y="67818"/>
                </a:lnTo>
                <a:lnTo>
                  <a:pt x="96774" y="31242"/>
                </a:lnTo>
                <a:lnTo>
                  <a:pt x="116545" y="31242"/>
                </a:lnTo>
                <a:lnTo>
                  <a:pt x="125730" y="0"/>
                </a:lnTo>
                <a:close/>
              </a:path>
              <a:path w="1301115" h="422275">
                <a:moveTo>
                  <a:pt x="96774" y="31242"/>
                </a:moveTo>
                <a:lnTo>
                  <a:pt x="85979" y="67818"/>
                </a:lnTo>
                <a:lnTo>
                  <a:pt x="104216" y="73180"/>
                </a:lnTo>
                <a:lnTo>
                  <a:pt x="114972" y="36593"/>
                </a:lnTo>
                <a:lnTo>
                  <a:pt x="96774" y="31242"/>
                </a:lnTo>
                <a:close/>
              </a:path>
              <a:path w="1301115" h="422275">
                <a:moveTo>
                  <a:pt x="116545" y="31242"/>
                </a:moveTo>
                <a:lnTo>
                  <a:pt x="96774" y="31242"/>
                </a:lnTo>
                <a:lnTo>
                  <a:pt x="114972" y="36593"/>
                </a:lnTo>
                <a:lnTo>
                  <a:pt x="116545" y="31242"/>
                </a:lnTo>
                <a:close/>
              </a:path>
            </a:pathLst>
          </a:custGeom>
          <a:solidFill>
            <a:srgbClr val="6FAC46"/>
          </a:solidFill>
        </p:spPr>
        <p:txBody>
          <a:bodyPr wrap="square" lIns="0" tIns="0" rIns="0" bIns="0" rtlCol="0"/>
          <a:lstStyle/>
          <a:p>
            <a:endParaRPr/>
          </a:p>
        </p:txBody>
      </p:sp>
      <p:sp>
        <p:nvSpPr>
          <p:cNvPr id="31" name="object 11">
            <a:extLst>
              <a:ext uri="{FF2B5EF4-FFF2-40B4-BE49-F238E27FC236}">
                <a16:creationId xmlns:a16="http://schemas.microsoft.com/office/drawing/2014/main" id="{FC7AE388-1080-4B73-A537-270F1BA7A471}"/>
              </a:ext>
            </a:extLst>
          </p:cNvPr>
          <p:cNvSpPr/>
          <p:nvPr/>
        </p:nvSpPr>
        <p:spPr>
          <a:xfrm>
            <a:off x="8077961" y="4974082"/>
            <a:ext cx="838200" cy="114300"/>
          </a:xfrm>
          <a:custGeom>
            <a:avLst/>
            <a:gdLst/>
            <a:ahLst/>
            <a:cxnLst/>
            <a:rect l="l" t="t" r="r" b="b"/>
            <a:pathLst>
              <a:path w="838200" h="114300">
                <a:moveTo>
                  <a:pt x="114173" y="0"/>
                </a:moveTo>
                <a:lnTo>
                  <a:pt x="0" y="57404"/>
                </a:lnTo>
                <a:lnTo>
                  <a:pt x="114427" y="114300"/>
                </a:lnTo>
                <a:lnTo>
                  <a:pt x="114342" y="76327"/>
                </a:lnTo>
                <a:lnTo>
                  <a:pt x="95250" y="76327"/>
                </a:lnTo>
                <a:lnTo>
                  <a:pt x="95250" y="38227"/>
                </a:lnTo>
                <a:lnTo>
                  <a:pt x="114257" y="38191"/>
                </a:lnTo>
                <a:lnTo>
                  <a:pt x="114173" y="0"/>
                </a:lnTo>
                <a:close/>
              </a:path>
              <a:path w="838200" h="114300">
                <a:moveTo>
                  <a:pt x="114257" y="38191"/>
                </a:moveTo>
                <a:lnTo>
                  <a:pt x="95250" y="38227"/>
                </a:lnTo>
                <a:lnTo>
                  <a:pt x="95250" y="76327"/>
                </a:lnTo>
                <a:lnTo>
                  <a:pt x="114342" y="76291"/>
                </a:lnTo>
                <a:lnTo>
                  <a:pt x="114257" y="38191"/>
                </a:lnTo>
                <a:close/>
              </a:path>
              <a:path w="838200" h="114300">
                <a:moveTo>
                  <a:pt x="114342" y="76291"/>
                </a:moveTo>
                <a:lnTo>
                  <a:pt x="95250" y="76327"/>
                </a:lnTo>
                <a:lnTo>
                  <a:pt x="114342" y="76327"/>
                </a:lnTo>
                <a:close/>
              </a:path>
              <a:path w="838200" h="114300">
                <a:moveTo>
                  <a:pt x="838200" y="36830"/>
                </a:moveTo>
                <a:lnTo>
                  <a:pt x="114257" y="38191"/>
                </a:lnTo>
                <a:lnTo>
                  <a:pt x="114342" y="76291"/>
                </a:lnTo>
                <a:lnTo>
                  <a:pt x="838200" y="74930"/>
                </a:lnTo>
                <a:lnTo>
                  <a:pt x="838200" y="36830"/>
                </a:lnTo>
                <a:close/>
              </a:path>
            </a:pathLst>
          </a:custGeom>
          <a:solidFill>
            <a:srgbClr val="6FAC46"/>
          </a:solidFill>
        </p:spPr>
        <p:txBody>
          <a:bodyPr wrap="square" lIns="0" tIns="0" rIns="0" bIns="0" rtlCol="0"/>
          <a:lstStyle/>
          <a:p>
            <a:endParaRPr/>
          </a:p>
        </p:txBody>
      </p:sp>
      <p:sp>
        <p:nvSpPr>
          <p:cNvPr id="32" name="object 12">
            <a:extLst>
              <a:ext uri="{FF2B5EF4-FFF2-40B4-BE49-F238E27FC236}">
                <a16:creationId xmlns:a16="http://schemas.microsoft.com/office/drawing/2014/main" id="{20801FA8-9596-4947-A2F9-375E9A4092DA}"/>
              </a:ext>
            </a:extLst>
          </p:cNvPr>
          <p:cNvSpPr txBox="1"/>
          <p:nvPr/>
        </p:nvSpPr>
        <p:spPr>
          <a:xfrm>
            <a:off x="9071609" y="3299841"/>
            <a:ext cx="787400" cy="1076960"/>
          </a:xfrm>
          <a:prstGeom prst="rect">
            <a:avLst/>
          </a:prstGeom>
        </p:spPr>
        <p:txBody>
          <a:bodyPr vert="horz" wrap="square" lIns="0" tIns="12700" rIns="0" bIns="0" rtlCol="0">
            <a:spAutoFit/>
          </a:bodyPr>
          <a:lstStyle/>
          <a:p>
            <a:pPr marL="12700">
              <a:lnSpc>
                <a:spcPct val="100000"/>
              </a:lnSpc>
              <a:spcBef>
                <a:spcPts val="100"/>
              </a:spcBef>
            </a:pPr>
            <a:r>
              <a:rPr sz="2400" dirty="0">
                <a:solidFill>
                  <a:srgbClr val="404040"/>
                </a:solidFill>
                <a:latin typeface="微软雅黑"/>
                <a:cs typeface="微软雅黑"/>
              </a:rPr>
              <a:t>活塞</a:t>
            </a:r>
            <a:endParaRPr sz="2400">
              <a:latin typeface="微软雅黑"/>
              <a:cs typeface="微软雅黑"/>
            </a:endParaRPr>
          </a:p>
          <a:p>
            <a:pPr marL="165100">
              <a:lnSpc>
                <a:spcPct val="100000"/>
              </a:lnSpc>
              <a:spcBef>
                <a:spcPts val="2520"/>
              </a:spcBef>
            </a:pPr>
            <a:r>
              <a:rPr sz="2400" dirty="0">
                <a:solidFill>
                  <a:srgbClr val="404040"/>
                </a:solidFill>
                <a:latin typeface="微软雅黑"/>
                <a:cs typeface="微软雅黑"/>
              </a:rPr>
              <a:t>胶圈</a:t>
            </a:r>
            <a:endParaRPr sz="2400">
              <a:latin typeface="微软雅黑"/>
              <a:cs typeface="微软雅黑"/>
            </a:endParaRPr>
          </a:p>
        </p:txBody>
      </p:sp>
      <p:sp>
        <p:nvSpPr>
          <p:cNvPr id="33" name="object 13">
            <a:extLst>
              <a:ext uri="{FF2B5EF4-FFF2-40B4-BE49-F238E27FC236}">
                <a16:creationId xmlns:a16="http://schemas.microsoft.com/office/drawing/2014/main" id="{3E07C99E-DA7F-4A9E-8DB3-BE84B2EC3E53}"/>
              </a:ext>
            </a:extLst>
          </p:cNvPr>
          <p:cNvSpPr txBox="1"/>
          <p:nvPr/>
        </p:nvSpPr>
        <p:spPr>
          <a:xfrm>
            <a:off x="5004942" y="6127191"/>
            <a:ext cx="2217268" cy="382156"/>
          </a:xfrm>
          <a:prstGeom prst="rect">
            <a:avLst/>
          </a:prstGeom>
        </p:spPr>
        <p:txBody>
          <a:bodyPr vert="horz" wrap="square" lIns="0" tIns="12700" rIns="0" bIns="0" rtlCol="0">
            <a:spAutoFit/>
          </a:bodyPr>
          <a:lstStyle/>
          <a:p>
            <a:pPr marL="12700">
              <a:lnSpc>
                <a:spcPct val="100000"/>
              </a:lnSpc>
              <a:spcBef>
                <a:spcPts val="100"/>
              </a:spcBef>
            </a:pPr>
            <a:r>
              <a:rPr lang="zh-CN" altLang="en-US" sz="2400" b="1" dirty="0">
                <a:solidFill>
                  <a:srgbClr val="6FAC46"/>
                </a:solidFill>
                <a:latin typeface="微软雅黑"/>
                <a:cs typeface="微软雅黑"/>
              </a:rPr>
              <a:t>牛</a:t>
            </a:r>
            <a:r>
              <a:rPr sz="2400" b="1" dirty="0" err="1">
                <a:solidFill>
                  <a:srgbClr val="6FAC46"/>
                </a:solidFill>
                <a:latin typeface="微软雅黑"/>
                <a:cs typeface="微软雅黑"/>
              </a:rPr>
              <a:t>假阴道的组成</a:t>
            </a:r>
            <a:endParaRPr sz="2400" dirty="0">
              <a:latin typeface="微软雅黑"/>
              <a:cs typeface="微软雅黑"/>
            </a:endParaRPr>
          </a:p>
        </p:txBody>
      </p:sp>
    </p:spTree>
    <p:extLst>
      <p:ext uri="{BB962C8B-B14F-4D97-AF65-F5344CB8AC3E}">
        <p14:creationId xmlns:p14="http://schemas.microsoft.com/office/powerpoint/2010/main" val="373028577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项目一</Template>
  <TotalTime>2</TotalTime>
  <Words>867</Words>
  <Application>Microsoft Office PowerPoint</Application>
  <PresentationFormat>宽屏</PresentationFormat>
  <Paragraphs>153</Paragraphs>
  <Slides>22</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22</vt:i4>
      </vt:variant>
    </vt:vector>
  </HeadingPairs>
  <TitlesOfParts>
    <vt:vector size="30" baseType="lpstr">
      <vt:lpstr>等线</vt:lpstr>
      <vt:lpstr>等线 Light</vt:lpstr>
      <vt:lpstr>宋体</vt:lpstr>
      <vt:lpstr>微软雅黑</vt:lpstr>
      <vt:lpstr>Arial</vt:lpstr>
      <vt:lpstr>Segoe UI Emoji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动物繁殖与改良</dc:title>
  <dc:creator>李 玉丹</dc:creator>
  <cp:lastModifiedBy>李 玉丹</cp:lastModifiedBy>
  <cp:revision>108</cp:revision>
  <dcterms:created xsi:type="dcterms:W3CDTF">2019-09-17T02:06:00Z</dcterms:created>
  <dcterms:modified xsi:type="dcterms:W3CDTF">2021-02-01T03:25:43Z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