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26" r:id="rId5"/>
    <p:sldId id="411" r:id="rId6"/>
    <p:sldId id="427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8" r:id="rId20"/>
    <p:sldId id="425" r:id="rId21"/>
    <p:sldId id="42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dirty="0">
                <a:solidFill>
                  <a:srgbClr val="CC3300"/>
                </a:solidFill>
                <a:sym typeface="+mn-ea"/>
              </a:rPr>
              <a:t>家畜的体质类型</a:t>
            </a:r>
            <a:endParaRPr lang="zh-CN" altLang="en-US" dirty="0">
              <a:solidFill>
                <a:srgbClr val="CC3300"/>
              </a:solidFill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79420" y="186690"/>
            <a:ext cx="6338570" cy="648462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b="1" dirty="0"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．体质的分类：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895" y="1388110"/>
            <a:ext cx="10953115" cy="4351655"/>
          </a:xfrm>
        </p:spPr>
        <p:txBody>
          <a:bodyPr>
            <a:normAutofit fontScale="90000"/>
          </a:bodyPr>
          <a:p>
            <a:pPr marL="0" indent="0">
              <a:lnSpc>
                <a:spcPct val="110000"/>
              </a:lnSpc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(1)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根据动物有机体</a:t>
            </a:r>
            <a:r>
              <a:rPr lang="zh-CN" altLang="en-US" sz="2665" b="1" dirty="0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皮肤的厚薄和骨骼的粗细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，分为两种相对的类型，即细致型和粗糙型。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2">
              <a:lnSpc>
                <a:spcPct val="125000"/>
              </a:lnSpc>
            </a:pP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皮肤的厚薄</a:t>
            </a:r>
            <a:r>
              <a:rPr lang="en-US" altLang="zh-CN" sz="2130" b="1" dirty="0">
                <a:latin typeface="Arial" panose="020B0604020202020204" pitchFamily="34" charset="0"/>
                <a:sym typeface="+mn-ea"/>
              </a:rPr>
              <a:t>,</a:t>
            </a: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可从颈部、耳壳、体侧和乳房等部位观察和触摸</a:t>
            </a:r>
            <a:r>
              <a:rPr lang="en-US" altLang="zh-CN" sz="2130" b="1" dirty="0">
                <a:latin typeface="Arial" panose="020B0604020202020204" pitchFamily="34" charset="0"/>
                <a:sym typeface="+mn-ea"/>
              </a:rPr>
              <a:t>;</a:t>
            </a:r>
            <a:endParaRPr lang="en-US" altLang="zh-CN" sz="2130" b="1" dirty="0">
              <a:latin typeface="Arial" panose="020B0604020202020204" pitchFamily="34" charset="0"/>
              <a:sym typeface="+mn-ea"/>
            </a:endParaRPr>
          </a:p>
          <a:p>
            <a:pPr lvl="2">
              <a:lnSpc>
                <a:spcPct val="125000"/>
              </a:lnSpc>
            </a:pP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骨骼的粗细，则可从头部、前管部和尾根等部位观察和触摸。</a:t>
            </a:r>
            <a:endParaRPr lang="zh-CN" altLang="en-US" sz="2130" b="1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buFont typeface="+mj-ea"/>
              <a:buAutoNum type="circleNumDbPlain"/>
            </a:pP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细致型</a:t>
            </a:r>
            <a:endParaRPr lang="en-US" altLang="zh-CN" sz="24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zh-CN" altLang="en-US" sz="2130" b="1" u="sng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典型表现</a:t>
            </a: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：皮薄而富弹性，血管、筋腱和关节外露明显，颈与乳房上有许多细微皱纹，耳壳较薄</a:t>
            </a:r>
            <a:r>
              <a:rPr lang="en-US" altLang="zh-CN" sz="2130" b="1" dirty="0">
                <a:latin typeface="Arial" panose="020B0604020202020204" pitchFamily="34" charset="0"/>
                <a:sym typeface="+mn-ea"/>
              </a:rPr>
              <a:t>,</a:t>
            </a: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头轻秀，角细小，管骨和尾根较细，角和蹄致密而有光泽</a:t>
            </a:r>
            <a:r>
              <a:rPr lang="en-US" altLang="zh-CN" sz="2130" b="1" dirty="0">
                <a:latin typeface="Arial" panose="020B0604020202020204" pitchFamily="34" charset="0"/>
                <a:sym typeface="+mn-ea"/>
              </a:rPr>
              <a:t>,</a:t>
            </a:r>
            <a:r>
              <a:rPr lang="zh-CN" altLang="en-US" sz="2130" b="1" dirty="0">
                <a:latin typeface="Arial" panose="020B0604020202020204" pitchFamily="34" charset="0"/>
                <a:sym typeface="+mn-ea"/>
              </a:rPr>
              <a:t>被毛细而柔软。</a:t>
            </a:r>
            <a:endParaRPr lang="zh-CN" altLang="en-US" sz="2130" b="1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5000"/>
              </a:lnSpc>
              <a:buFont typeface="+mj-ea"/>
              <a:buAutoNum type="circleNumDbPlain"/>
            </a:pP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粗糙型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: 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与上述特征相反。</a:t>
            </a:r>
            <a:endParaRPr lang="zh-CN" altLang="en-US" sz="2400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2" name="矩形 130051"/>
          <p:cNvSpPr/>
          <p:nvPr/>
        </p:nvSpPr>
        <p:spPr>
          <a:xfrm>
            <a:off x="930910" y="836930"/>
            <a:ext cx="10139045" cy="405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(2)</a:t>
            </a:r>
            <a:r>
              <a:rPr lang="zh-CN" altLang="en-US" sz="2800" dirty="0">
                <a:latin typeface="Arial" panose="020B0604020202020204" pitchFamily="34" charset="0"/>
              </a:rPr>
              <a:t>根据</a:t>
            </a:r>
            <a:r>
              <a:rPr lang="zh-CN" alt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皮下结绨组织的多少，以及肌肉骨骼的坚实程度</a:t>
            </a:r>
            <a:r>
              <a:rPr lang="zh-CN" altLang="en-US" sz="2800" b="1" dirty="0">
                <a:latin typeface="Arial" panose="020B0604020202020204" pitchFamily="34" charset="0"/>
              </a:rPr>
              <a:t>，</a:t>
            </a:r>
            <a:r>
              <a:rPr lang="zh-CN" altLang="en-US" sz="2800" dirty="0">
                <a:latin typeface="Arial" panose="020B0604020202020204" pitchFamily="34" charset="0"/>
              </a:rPr>
              <a:t>分为紧凑型和疏松型两种相对的类型。</a:t>
            </a:r>
            <a:endParaRPr lang="zh-CN" altLang="en-US" sz="2800" dirty="0">
              <a:latin typeface="Arial" panose="020B0604020202020204" pitchFamily="34" charset="0"/>
            </a:endParaRPr>
          </a:p>
          <a:p>
            <a:pPr marL="514350" indent="-51435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疏松型</a:t>
            </a:r>
            <a:endParaRPr lang="en-US" altLang="zh-CN" sz="2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典型表现：</a:t>
            </a:r>
            <a:r>
              <a:rPr lang="zh-CN" altLang="en-US" sz="2400" b="1" dirty="0">
                <a:latin typeface="Arial" panose="020B0604020202020204" pitchFamily="34" charset="0"/>
              </a:rPr>
              <a:t>皮下结缔组织极为发达，皮下、内脏及肌肉容易沉积大量脂肪，骨质较松，角蹄易出现裂纹，皮肤松驰，外型轮廓不清晰，毛稀而长，系部易患湿疹。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marL="514350" indent="-514350">
              <a:lnSpc>
                <a:spcPct val="140000"/>
              </a:lnSpc>
              <a:buFont typeface="+mj-ea"/>
              <a:buAutoNum type="circleNumDbPlain"/>
            </a:pPr>
            <a:r>
              <a:rPr lang="zh-CN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紧凑型</a:t>
            </a:r>
            <a:r>
              <a:rPr lang="en-US" altLang="zh-CN" sz="2800" b="1" u="sng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zh-CN" altLang="en-US" sz="2800" b="1" dirty="0">
                <a:latin typeface="Arial" panose="020B0604020202020204" pitchFamily="34" charset="0"/>
              </a:rPr>
              <a:t>与上述特征相反。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4" name="矩形 128003"/>
          <p:cNvSpPr/>
          <p:nvPr/>
        </p:nvSpPr>
        <p:spPr>
          <a:xfrm>
            <a:off x="725805" y="1163955"/>
            <a:ext cx="10928350" cy="3928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）根据生产实践中的实际情况，将体质分为五种体质类型：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u="sng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细致紧凑型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这类动物的骨骼细致而结实，头清秀，角蹄致密有光泽，肌肉结实有力，皮薄有弹性，结缔组织少不易沉积脂肪，外形消瘦，轮廊清晰，新陈代谢旺盛，反应敏感灵活，动作迅速敏捷。如奶牛。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4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u="sng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细致疏松型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这类动物的结缔组织发达，全身丰满，皮下及肌肉内易积贮大量脂肪。它的肌肉肥嫩松软，同时骨细皮薄，体躯宽广低矮，四肢比例小。代谢水平较低，早熟易肥，神经反应迟钝，性情安静。如肉牛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\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猪。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24" name="图片 133123" descr="荷斯坦母牛"/>
          <p:cNvPicPr>
            <a:picLocks noChangeAspect="1"/>
          </p:cNvPicPr>
          <p:nvPr/>
        </p:nvPicPr>
        <p:blipFill>
          <a:blip r:embed="rId1"/>
          <a:srcRect l="2699" t="1755" r="3172" b="24747"/>
          <a:stretch>
            <a:fillRect/>
          </a:stretch>
        </p:blipFill>
        <p:spPr>
          <a:xfrm>
            <a:off x="1524000" y="2492375"/>
            <a:ext cx="4356100" cy="279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5" name="矩形 133124"/>
          <p:cNvSpPr/>
          <p:nvPr/>
        </p:nvSpPr>
        <p:spPr>
          <a:xfrm>
            <a:off x="3810000" y="2325688"/>
            <a:ext cx="4572000" cy="2223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  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3130" name="文本框 133129"/>
          <p:cNvSpPr txBox="1"/>
          <p:nvPr/>
        </p:nvSpPr>
        <p:spPr>
          <a:xfrm>
            <a:off x="2043113" y="1484313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CC3300"/>
                </a:solidFill>
                <a:latin typeface="Arial" panose="020B0604020202020204" pitchFamily="34" charset="0"/>
                <a:ea typeface="隶书" pitchFamily="49" charset="-122"/>
              </a:rPr>
              <a:t>细致紧凑型</a:t>
            </a:r>
            <a:endParaRPr lang="zh-CN" altLang="en-US" sz="2400">
              <a:solidFill>
                <a:srgbClr val="CC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33131" name="文本框 133130"/>
          <p:cNvSpPr txBox="1"/>
          <p:nvPr/>
        </p:nvSpPr>
        <p:spPr>
          <a:xfrm>
            <a:off x="7319963" y="1550988"/>
            <a:ext cx="170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CC3300"/>
                </a:solidFill>
                <a:latin typeface="Arial" panose="020B0604020202020204" pitchFamily="34" charset="0"/>
                <a:ea typeface="隶书" pitchFamily="49" charset="-122"/>
              </a:rPr>
              <a:t>细致疏松型</a:t>
            </a:r>
            <a:endParaRPr lang="zh-CN" altLang="en-US" sz="2400">
              <a:solidFill>
                <a:srgbClr val="CC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33132" name="文本框 133131"/>
          <p:cNvSpPr txBox="1"/>
          <p:nvPr/>
        </p:nvSpPr>
        <p:spPr>
          <a:xfrm>
            <a:off x="7319963" y="544512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chemeClr val="hlink"/>
                </a:solidFill>
                <a:latin typeface="Arial" panose="020B0604020202020204" pitchFamily="34" charset="0"/>
                <a:ea typeface="隶书" pitchFamily="49" charset="-122"/>
              </a:rPr>
              <a:t>巴克夏猪</a:t>
            </a:r>
            <a:endParaRPr lang="zh-CN" altLang="en-US" sz="2400">
              <a:solidFill>
                <a:schemeClr val="hlink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455" y="2463800"/>
            <a:ext cx="4762500" cy="298132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6" name="矩形 131075"/>
          <p:cNvSpPr/>
          <p:nvPr/>
        </p:nvSpPr>
        <p:spPr>
          <a:xfrm>
            <a:off x="923290" y="431800"/>
            <a:ext cx="1019048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25000"/>
              </a:lnSpc>
              <a:buFont typeface="+mj-ea"/>
              <a:buAutoNum type="circleNumDbPlain" startAt="3"/>
            </a:pPr>
            <a:r>
              <a:rPr lang="zh-CN" altLang="en-US" sz="2400" b="1" u="sng" dirty="0">
                <a:solidFill>
                  <a:schemeClr val="hlink"/>
                </a:solidFill>
                <a:latin typeface="Arial" panose="020B0604020202020204" pitchFamily="34" charset="0"/>
              </a:rPr>
              <a:t>粗糙紧凑型</a:t>
            </a:r>
            <a:r>
              <a:rPr lang="zh-CN" altLang="en-US" sz="24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</a:rPr>
              <a:t>役用家畜）</a:t>
            </a:r>
            <a:endParaRPr lang="zh-CN" altLang="en-US" sz="2400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dirty="0">
                <a:latin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Arial" panose="020B0604020202020204" pitchFamily="34" charset="0"/>
              </a:rPr>
              <a:t>骨骼虽粗，但很结实，体躯魁梧，头粗重，四肢粗大，骨骼间相互靠得较紧，中躯显得较短而紧凑，肌肉筋腱强而有力，皮厚毛粗，皮下结缔组织和脂肪不多。它们的适应性和抗病能力较强，神经敏感程度中等。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31077" name="图片 131076" descr="安西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3068638"/>
            <a:ext cx="4165600" cy="310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8" name="图片 131077" descr="早胜牛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68638"/>
            <a:ext cx="4217988" cy="314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2945" y="551815"/>
            <a:ext cx="10515600" cy="4351338"/>
          </a:xfrm>
        </p:spPr>
        <p:txBody>
          <a:bodyPr/>
          <a:p>
            <a:pPr marL="514350" indent="-514350">
              <a:buFont typeface="+mj-ea"/>
              <a:buAutoNum type="circleNumDbPlain" startAt="4"/>
            </a:pPr>
            <a:r>
              <a:rPr lang="zh-CN" altLang="en-US" sz="2800" b="1" u="sng" dirty="0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粗糙疏松型</a:t>
            </a: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sym typeface="+mn-ea"/>
              </a:rPr>
              <a:t>这类动物的骨骼粗大，结构疏松，肌肉松软无力，易疲劳，皮厚毛粗，神经反应迟钝，繁殖能力和适应性均较差，是一种最不理想的体质。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endParaRPr lang="zh-CN" altLang="en-US" sz="2400"/>
          </a:p>
        </p:txBody>
      </p:sp>
      <p:sp>
        <p:nvSpPr>
          <p:cNvPr id="132100" name="矩形 132099"/>
          <p:cNvSpPr/>
          <p:nvPr/>
        </p:nvSpPr>
        <p:spPr>
          <a:xfrm>
            <a:off x="829945" y="2353310"/>
            <a:ext cx="7183755" cy="2968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30000"/>
              </a:lnSpc>
              <a:buFont typeface="+mj-ea"/>
              <a:buAutoNum type="circleNumDbPlain" startAt="5"/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u="sng" dirty="0">
                <a:solidFill>
                  <a:schemeClr val="hlink"/>
                </a:solidFill>
                <a:latin typeface="Arial" panose="020B0604020202020204" pitchFamily="34" charset="0"/>
              </a:rPr>
              <a:t>结实型</a:t>
            </a:r>
            <a:r>
              <a:rPr lang="en-US" altLang="zh-CN" sz="2400" b="1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</a:rPr>
              <a:t>这种类型的动物，体躯各部分协调匀称，皮、肉、骨胳和内脏的发育适度。骨骼坚强而不粗，皮紧而有弹性，厚薄适中，皮下脂肪不过多，肌肉相当发达。外形健壮结实，性情温顺，对疾病抵抗力强，生产性能表现较好。这是一种理想的体质类型。种用家畜应要求具有这种体质。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132101" name="图片 132100" descr="2006620826352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8487728" y="3064510"/>
            <a:ext cx="3495675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2104" name="文本框 132103"/>
          <p:cNvSpPr txBox="1"/>
          <p:nvPr/>
        </p:nvSpPr>
        <p:spPr>
          <a:xfrm>
            <a:off x="9983788" y="467169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夏洛来牛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外形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370" y="1825625"/>
            <a:ext cx="10515600" cy="1470025"/>
          </a:xfrm>
        </p:spPr>
        <p:txBody>
          <a:bodyPr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zh-CN" altLang="en-US" sz="2400"/>
              <a:t>是指家畜的外部形态。</a:t>
            </a:r>
            <a:endParaRPr lang="zh-CN" altLang="en-US" sz="2400"/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zh-CN" altLang="en-US" sz="2400"/>
              <a:t>外形不仅反映家畜的外表，而且也反映家畜的体质和机能。比如乳用牛产奶量高，乳房较大；肉用牛产奶量低，乳房较小。</a:t>
            </a:r>
            <a:endParaRPr lang="zh-CN" altLang="en-US" sz="2400"/>
          </a:p>
          <a:p>
            <a:pPr>
              <a:lnSpc>
                <a:spcPct val="100000"/>
              </a:lnSpc>
              <a:spcAft>
                <a:spcPts val="500"/>
              </a:spcAft>
            </a:pPr>
            <a:endParaRPr lang="zh-CN" altLang="en-US" sz="205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ym typeface="+mn-ea"/>
              </a:rPr>
              <a:t>不同用途家畜外形特征如下：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marL="914400" lvl="1" indent="-457200">
              <a:lnSpc>
                <a:spcPct val="100000"/>
              </a:lnSpc>
              <a:spcAft>
                <a:spcPts val="500"/>
              </a:spcAft>
              <a:buFont typeface="+mj-ea"/>
              <a:buAutoNum type="circleNumDbPlain"/>
            </a:pPr>
            <a:r>
              <a:rPr sz="3110">
                <a:sym typeface="+mn-ea"/>
              </a:rPr>
              <a:t>肉用家畜。</a:t>
            </a:r>
            <a:endParaRPr sz="3110">
              <a:sym typeface="+mn-ea"/>
            </a:endParaRPr>
          </a:p>
          <a:p>
            <a:pPr marL="914400" lvl="2" indent="0">
              <a:lnSpc>
                <a:spcPct val="100000"/>
              </a:lnSpc>
              <a:spcAft>
                <a:spcPts val="500"/>
              </a:spcAft>
              <a:buFont typeface="+mj-ea"/>
              <a:buNone/>
            </a:pPr>
            <a:r>
              <a:rPr sz="2400">
                <a:sym typeface="+mn-ea"/>
              </a:rPr>
              <a:t>头轻小而粗短，颈粗短；胸宽深，背腰平直而宽，后躯丰满，臀部丰满多肉，四肢短小；体形呈长方形或圆桶形。</a:t>
            </a:r>
            <a:endParaRPr lang="zh-CN" altLang="en-US" sz="2400"/>
          </a:p>
          <a:p>
            <a:pPr marL="914400" lvl="1" indent="-457200" algn="l" defTabSz="914400">
              <a:lnSpc>
                <a:spcPct val="100000"/>
              </a:lnSpc>
              <a:spcAft>
                <a:spcPts val="500"/>
              </a:spcAft>
              <a:buClrTx/>
              <a:buSzTx/>
              <a:buFont typeface="+mj-ea"/>
              <a:buAutoNum type="circleNumDbPlain"/>
              <a:tabLst>
                <a:tab pos="1609725" algn="l"/>
              </a:tabLst>
            </a:pPr>
            <a:r>
              <a:rPr sz="3110">
                <a:sym typeface="+mn-ea"/>
              </a:rPr>
              <a:t>乳用家畜。</a:t>
            </a:r>
            <a:endParaRPr sz="3110">
              <a:sym typeface="+mn-ea"/>
            </a:endParaRPr>
          </a:p>
          <a:p>
            <a:pPr marL="914400" lvl="2" indent="0" algn="l" defTabSz="914400">
              <a:lnSpc>
                <a:spcPct val="100000"/>
              </a:lnSpc>
              <a:spcAft>
                <a:spcPts val="500"/>
              </a:spcAft>
              <a:buClrTx/>
              <a:buSzTx/>
              <a:buFont typeface="+mj-ea"/>
              <a:buNone/>
              <a:tabLst>
                <a:tab pos="1609725" algn="l"/>
              </a:tabLst>
            </a:pPr>
            <a:r>
              <a:rPr sz="2400">
                <a:sym typeface="+mn-ea"/>
              </a:rPr>
              <a:t>体形呈三角形，后躯较前躯发达，中躯较长，全身清瘦，棱角突出，体大肉不多。</a:t>
            </a:r>
            <a:endParaRPr lang="zh-CN" altLang="en-US" sz="3110"/>
          </a:p>
          <a:p>
            <a:pPr marL="914400" lvl="1" indent="-457200" algn="l" defTabSz="914400">
              <a:lnSpc>
                <a:spcPct val="100000"/>
              </a:lnSpc>
              <a:spcAft>
                <a:spcPts val="500"/>
              </a:spcAft>
              <a:buClrTx/>
              <a:buSzTx/>
              <a:buFont typeface="+mj-ea"/>
              <a:buAutoNum type="circleNumDbPlain"/>
              <a:tabLst>
                <a:tab pos="1609725" algn="l"/>
              </a:tabLst>
            </a:pPr>
            <a:r>
              <a:rPr sz="3110">
                <a:sym typeface="+mn-ea"/>
              </a:rPr>
              <a:t>毛用家畜。</a:t>
            </a:r>
            <a:endParaRPr sz="3110">
              <a:sym typeface="+mn-ea"/>
            </a:endParaRPr>
          </a:p>
          <a:p>
            <a:pPr marL="914400" lvl="2" indent="0">
              <a:lnSpc>
                <a:spcPct val="100000"/>
              </a:lnSpc>
              <a:spcAft>
                <a:spcPts val="500"/>
              </a:spcAft>
              <a:buFont typeface="+mj-ea"/>
              <a:buNone/>
            </a:pPr>
            <a:r>
              <a:rPr sz="2400">
                <a:sym typeface="+mn-ea"/>
              </a:rPr>
              <a:t>绵羊：头较宽大，颈中等长，颈部通常有1~3个皱褶。全身被毛密度大，皮薄有弹性，肋部圆拱，背腰平直，四肢长而结实，肢势正直。</a:t>
            </a:r>
            <a:endParaRPr lang="zh-CN" altLang="en-US" sz="2400"/>
          </a:p>
          <a:p>
            <a:pPr marL="914400" lvl="1" indent="-457200">
              <a:lnSpc>
                <a:spcPct val="100000"/>
              </a:lnSpc>
              <a:spcAft>
                <a:spcPts val="500"/>
              </a:spcAft>
              <a:buFont typeface="+mj-ea"/>
              <a:buAutoNum type="circleNumDbPlain"/>
            </a:pPr>
            <a:r>
              <a:rPr sz="3110">
                <a:sym typeface="+mn-ea"/>
              </a:rPr>
              <a:t>公畜与母畜</a:t>
            </a:r>
            <a:endParaRPr sz="2400">
              <a:sym typeface="+mn-ea"/>
            </a:endParaRPr>
          </a:p>
          <a:p>
            <a:pPr marL="914400" lvl="2" indent="0">
              <a:lnSpc>
                <a:spcPct val="100000"/>
              </a:lnSpc>
              <a:spcAft>
                <a:spcPts val="500"/>
              </a:spcAft>
              <a:buFont typeface="+mj-ea"/>
              <a:buNone/>
            </a:pPr>
            <a:r>
              <a:rPr sz="2400">
                <a:sym typeface="+mn-ea"/>
              </a:rPr>
              <a:t>一般公畜比母畜体大且雄壮刚强，骨骼、肌肉及前躯较发达，头短宽，有雄相。性器官、第二性征明显。</a:t>
            </a:r>
            <a:endParaRPr lang="zh-CN" altLang="en-US" sz="2400"/>
          </a:p>
          <a:p>
            <a:pPr marL="457200" indent="-457200">
              <a:buNone/>
            </a:pPr>
            <a:endParaRPr lang="zh-CN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外形鉴定的方法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91310"/>
            <a:ext cx="10515600" cy="4351338"/>
          </a:xfrm>
        </p:spPr>
        <p:txBody>
          <a:bodyPr>
            <a:normAutofit lnSpcReduction="10000"/>
          </a:bodyPr>
          <a:p>
            <a:pPr>
              <a:lnSpc>
                <a:spcPct val="100000"/>
              </a:lnSpc>
            </a:pPr>
            <a:r>
              <a:rPr lang="zh-CN" altLang="en-US" sz="2400"/>
              <a:t>进行外形鉴定的主要方法是肉眼鉴定和评分鉴定。</a:t>
            </a:r>
            <a:endParaRPr lang="zh-CN" altLang="en-US" sz="2400"/>
          </a:p>
          <a:p>
            <a:pPr marL="45720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zh-CN" altLang="en-US" sz="2400"/>
              <a:t>①</a:t>
            </a:r>
            <a:r>
              <a:rPr sz="2400">
                <a:sym typeface="+mn-ea"/>
              </a:rPr>
              <a:t>肉眼鉴定</a:t>
            </a:r>
            <a:endParaRPr lang="zh-CN" altLang="en-US" sz="2400"/>
          </a:p>
          <a:p>
            <a:pPr marL="457200" lvl="1" indent="0">
              <a:lnSpc>
                <a:spcPct val="100000"/>
              </a:lnSpc>
              <a:spcAft>
                <a:spcPts val="500"/>
              </a:spcAft>
              <a:buNone/>
            </a:pPr>
            <a:r>
              <a:rPr lang="zh-CN" altLang="en-US" sz="2400"/>
              <a:t>是通过肉眼观察家畜的整体及各个部位，有时也辅以手摸和行动观察，从而辨别其优劣。</a:t>
            </a:r>
            <a:endParaRPr lang="zh-CN" altLang="en-US" sz="2400"/>
          </a:p>
          <a:p>
            <a:pPr marL="1371600" lvl="2" indent="-457200">
              <a:lnSpc>
                <a:spcPct val="100000"/>
              </a:lnSpc>
              <a:spcAft>
                <a:spcPts val="500"/>
              </a:spcAft>
              <a:buFont typeface="+mj-lt"/>
              <a:buAutoNum type="alphaLcParenR"/>
            </a:pPr>
            <a:r>
              <a:rPr lang="zh-CN" altLang="en-US" sz="2400"/>
              <a:t>先概观后细察，先远后近，先整体后局部，先静后动。</a:t>
            </a:r>
            <a:endParaRPr lang="zh-CN" altLang="en-US" sz="2400"/>
          </a:p>
          <a:p>
            <a:pPr marL="1371600" lvl="2" indent="-457200">
              <a:lnSpc>
                <a:spcPct val="100000"/>
              </a:lnSpc>
              <a:spcAft>
                <a:spcPts val="500"/>
              </a:spcAft>
              <a:buFont typeface="+mj-lt"/>
              <a:buAutoNum type="alphaLcParenR"/>
            </a:pPr>
            <a:r>
              <a:rPr lang="zh-CN" altLang="en-US" sz="2400"/>
              <a:t>从家畜的正面、侧面和后面按顺序观察，主要看其体形结构、整体发育、品种特征、精神表现及有无明显的缺陷等。</a:t>
            </a:r>
            <a:endParaRPr lang="zh-CN" altLang="en-US" sz="2400"/>
          </a:p>
          <a:p>
            <a:pPr marL="1371600" lvl="2" indent="-457200">
              <a:lnSpc>
                <a:spcPct val="100000"/>
              </a:lnSpc>
              <a:spcAft>
                <a:spcPts val="500"/>
              </a:spcAft>
              <a:buFont typeface="+mj-lt"/>
              <a:buAutoNum type="alphaLcParenR"/>
            </a:pPr>
            <a:r>
              <a:rPr lang="zh-CN" altLang="en-US" sz="2400"/>
              <a:t>再令其走动，看其动作、步态以及有无跛行或其他疾患。</a:t>
            </a:r>
            <a:endParaRPr lang="zh-CN" altLang="en-US" sz="2400"/>
          </a:p>
          <a:p>
            <a:pPr marL="1371600" lvl="2" indent="-457200">
              <a:lnSpc>
                <a:spcPct val="100000"/>
              </a:lnSpc>
              <a:spcAft>
                <a:spcPts val="500"/>
              </a:spcAft>
              <a:buFont typeface="+mj-lt"/>
              <a:buAutoNum type="alphaLcParenR"/>
            </a:pPr>
            <a:r>
              <a:rPr lang="zh-CN" altLang="en-US" sz="2400"/>
              <a:t>对家畜有一个概括认识后，再走近畜体，对其各部位进行细致的观察，必要时可用手触摸，最后进行综合分析，评定优劣。</a:t>
            </a:r>
            <a:endParaRPr lang="zh-CN" altLang="en-US" sz="2400"/>
          </a:p>
          <a:p>
            <a:pPr marL="1371600" lvl="2" indent="-457200">
              <a:lnSpc>
                <a:spcPct val="100000"/>
              </a:lnSpc>
              <a:spcAft>
                <a:spcPts val="500"/>
              </a:spcAft>
              <a:buFont typeface="+mj-lt"/>
              <a:buAutoNum type="alphaLcParenR"/>
            </a:pP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标题 125953"/>
          <p:cNvSpPr>
            <a:spLocks noGrp="1" noRot="1"/>
          </p:cNvSpPr>
          <p:nvPr>
            <p:ph type="title"/>
          </p:nvPr>
        </p:nvSpPr>
        <p:spPr>
          <a:xfrm>
            <a:off x="1847850" y="404813"/>
            <a:ext cx="5926138" cy="658812"/>
          </a:xfrm>
        </p:spPr>
        <p:txBody>
          <a:bodyPr anchor="ctr"/>
          <a:p>
            <a:pPr algn="l"/>
            <a:br>
              <a:rPr lang="zh-CN" altLang="en-US" sz="3200" dirty="0">
                <a:solidFill>
                  <a:srgbClr val="CC3300"/>
                </a:solidFill>
              </a:rPr>
            </a:br>
            <a:endParaRPr lang="zh-CN" altLang="en-US" sz="3200" dirty="0">
              <a:solidFill>
                <a:srgbClr val="CC3300"/>
              </a:solidFill>
            </a:endParaRPr>
          </a:p>
        </p:txBody>
      </p:sp>
      <p:sp>
        <p:nvSpPr>
          <p:cNvPr id="125955" name="文本占位符 125954"/>
          <p:cNvSpPr>
            <a:spLocks noGrp="1" noRot="1"/>
          </p:cNvSpPr>
          <p:nvPr>
            <p:ph type="body" idx="1"/>
          </p:nvPr>
        </p:nvSpPr>
        <p:spPr>
          <a:xfrm>
            <a:off x="736600" y="809625"/>
            <a:ext cx="10796905" cy="5761355"/>
          </a:xfrm>
        </p:spPr>
        <p:txBody>
          <a:bodyPr/>
          <a:p>
            <a:pPr>
              <a:lnSpc>
                <a:spcPct val="115000"/>
              </a:lnSpc>
              <a:buNone/>
            </a:pPr>
            <a:r>
              <a:rPr lang="en-US" altLang="zh-CN" sz="3200" dirty="0"/>
              <a:t>1</a:t>
            </a:r>
            <a:r>
              <a:rPr lang="zh-CN" altLang="en-US" sz="3200" dirty="0"/>
              <a:t>．概念：</a:t>
            </a:r>
            <a:endParaRPr lang="zh-CN" altLang="en-US" sz="3200" dirty="0"/>
          </a:p>
          <a:p>
            <a:pPr>
              <a:lnSpc>
                <a:spcPct val="115000"/>
              </a:lnSpc>
              <a:buNone/>
            </a:pPr>
            <a:r>
              <a:rPr lang="zh-CN" altLang="en-US" sz="2800" b="0" dirty="0">
                <a:solidFill>
                  <a:srgbClr val="FF3300"/>
                </a:solidFill>
              </a:rPr>
              <a:t>（</a:t>
            </a:r>
            <a:r>
              <a:rPr lang="en-US" altLang="zh-CN" sz="2800" b="0" dirty="0">
                <a:solidFill>
                  <a:srgbClr val="FF3300"/>
                </a:solidFill>
              </a:rPr>
              <a:t>1</a:t>
            </a:r>
            <a:r>
              <a:rPr lang="zh-CN" altLang="en-US" sz="2800" b="0" dirty="0">
                <a:solidFill>
                  <a:srgbClr val="FF3300"/>
                </a:solidFill>
              </a:rPr>
              <a:t>）体质：</a:t>
            </a:r>
            <a:r>
              <a:rPr lang="zh-CN" altLang="en-US" sz="2800"/>
              <a:t>是指在遗传基础和环境条件相互作用下，动物</a:t>
            </a:r>
            <a:r>
              <a:rPr lang="zh-CN" altLang="en-US" sz="2800" b="1"/>
              <a:t>有机体各部分机能和结构协调性</a:t>
            </a:r>
            <a:r>
              <a:rPr lang="zh-CN" altLang="en-US" sz="2800"/>
              <a:t>的综合表现。</a:t>
            </a:r>
            <a:endParaRPr lang="zh-CN" altLang="en-US" sz="2800"/>
          </a:p>
          <a:p>
            <a:pPr>
              <a:lnSpc>
                <a:spcPct val="115000"/>
              </a:lnSpc>
              <a:buNone/>
            </a:pPr>
            <a:endParaRPr lang="zh-CN" altLang="en-US" sz="2800"/>
          </a:p>
          <a:p>
            <a:pPr>
              <a:lnSpc>
                <a:spcPct val="115000"/>
              </a:lnSpc>
              <a:buNone/>
            </a:pPr>
            <a:r>
              <a:rPr lang="zh-CN" altLang="en-US" sz="2800"/>
              <a:t>在神经类型、生产性能、健康情况、抗病力和适应性等方面都有所表现，在外形结构上也有反映，因此可以从</a:t>
            </a:r>
            <a:r>
              <a:rPr lang="zh-CN" altLang="en-US" sz="2800" b="1"/>
              <a:t>外形上进行体质鉴定。</a:t>
            </a:r>
            <a:endParaRPr lang="zh-CN" altLang="en-US" sz="2800"/>
          </a:p>
          <a:p>
            <a:pPr>
              <a:lnSpc>
                <a:spcPct val="115000"/>
              </a:lnSpc>
            </a:pPr>
            <a:endParaRPr lang="zh-CN" altLang="en-US" sz="2800" dirty="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ym typeface="+mn-ea"/>
              </a:rPr>
              <a:t>评分鉴定（</a:t>
            </a:r>
            <a:r>
              <a:rPr>
                <a:sym typeface="+mn-ea"/>
              </a:rPr>
              <a:t>减少肉眼鉴定的主观成分</a:t>
            </a:r>
            <a:r>
              <a:rPr>
                <a:sym typeface="+mn-ea"/>
              </a:rPr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1225530" cy="4759325"/>
          </a:xfrm>
        </p:spPr>
        <p:txBody>
          <a:bodyPr/>
          <a:p>
            <a:pPr marL="0" lvl="1" indent="0">
              <a:buNone/>
            </a:pPr>
            <a:r>
              <a:rPr sz="2400">
                <a:sym typeface="+mn-ea"/>
              </a:rPr>
              <a:t>对不同品种的家畜根据其标准制定出评分表。</a:t>
            </a:r>
            <a:endParaRPr sz="2400">
              <a:sym typeface="+mn-ea"/>
            </a:endParaRPr>
          </a:p>
          <a:p>
            <a:pPr marL="0" lvl="1" indent="0">
              <a:buNone/>
            </a:pPr>
            <a:r>
              <a:rPr sz="2400">
                <a:sym typeface="+mn-ea"/>
              </a:rPr>
              <a:t>在评分表中，可根据家畜的各部位（如头、颈、躯干、乳房及四肢等）在生产上的相对重要性，规定一定的最高分或系数，同时对每个部位规定理想标准。</a:t>
            </a:r>
            <a:endParaRPr sz="2400">
              <a:sym typeface="+mn-ea"/>
            </a:endParaRPr>
          </a:p>
          <a:p>
            <a:pPr marL="0" lvl="1" indent="0">
              <a:buNone/>
            </a:pPr>
            <a:r>
              <a:rPr sz="2400">
                <a:sym typeface="+mn-ea"/>
              </a:rPr>
              <a:t>鉴定人可依据评分表对家畜进行系统鉴定，最后根据总分定出等级。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15000"/>
              </a:lnSpc>
              <a:buNone/>
            </a:pPr>
            <a:r>
              <a:rPr lang="en-US" altLang="zh-CN" sz="2800">
                <a:solidFill>
                  <a:srgbClr val="FF3300"/>
                </a:solidFill>
                <a:sym typeface="+mn-ea"/>
              </a:rPr>
              <a:t>(2</a:t>
            </a:r>
            <a:r>
              <a:rPr sz="2800">
                <a:solidFill>
                  <a:srgbClr val="FF3300"/>
                </a:solidFill>
                <a:sym typeface="+mn-ea"/>
              </a:rPr>
              <a:t>）气质：</a:t>
            </a:r>
            <a:r>
              <a:rPr sz="2800">
                <a:sym typeface="+mn-ea"/>
              </a:rPr>
              <a:t>家畜有机体的</a:t>
            </a:r>
            <a:r>
              <a:rPr sz="2800" b="1">
                <a:sym typeface="+mn-ea"/>
              </a:rPr>
              <a:t>神经系统对外界刺激反应</a:t>
            </a:r>
            <a:r>
              <a:rPr sz="2800">
                <a:sym typeface="+mn-ea"/>
              </a:rPr>
              <a:t>的一种表现。</a:t>
            </a:r>
            <a:endParaRPr lang="zh-CN" altLang="en-US" sz="2800" b="0" dirty="0"/>
          </a:p>
          <a:p>
            <a:pPr>
              <a:lnSpc>
                <a:spcPct val="115000"/>
              </a:lnSpc>
              <a:buNone/>
            </a:pPr>
            <a:r>
              <a:rPr sz="2800">
                <a:sym typeface="+mn-ea"/>
              </a:rPr>
              <a:t>体质与气质间有一定的联系，一定体质类型的家畜具有一定的气质，气质是家畜性情的一种表现。</a:t>
            </a:r>
            <a:endParaRPr sz="2800">
              <a:sym typeface="+mn-ea"/>
            </a:endParaRPr>
          </a:p>
          <a:p>
            <a:pPr>
              <a:lnSpc>
                <a:spcPct val="115000"/>
              </a:lnSpc>
              <a:buNone/>
            </a:pPr>
            <a:endParaRPr sz="2800">
              <a:sym typeface="+mn-ea"/>
            </a:endParaRPr>
          </a:p>
          <a:p>
            <a:pPr>
              <a:lnSpc>
                <a:spcPct val="115000"/>
              </a:lnSpc>
              <a:buNone/>
            </a:pPr>
            <a:r>
              <a:rPr sz="2800">
                <a:sym typeface="+mn-ea"/>
              </a:rPr>
              <a:t>家畜的气质不仅依靠体质特征，而且也依赖于人类对待家畜的态度和训练程度，只要我们能温和地对待家畜，创造家畜所需要的反射条件，会使性情恶劣的家畜变得比较温顺。</a:t>
            </a:r>
            <a:endParaRPr lang="zh-CN" altLang="en-US" sz="2800" dirty="0"/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>
                <a:solidFill>
                  <a:srgbClr val="FF0000"/>
                </a:solidFill>
                <a:sym typeface="+mn-ea"/>
              </a:rPr>
              <a:t>）体况：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6185535" cy="4759325"/>
          </a:xfrm>
        </p:spPr>
        <p:txBody>
          <a:bodyPr/>
          <a:p>
            <a:pPr>
              <a:lnSpc>
                <a:spcPct val="125000"/>
              </a:lnSpc>
            </a:pPr>
            <a:r>
              <a:rPr sz="2400" b="1">
                <a:sym typeface="+mn-ea"/>
              </a:rPr>
              <a:t>指动物的肥满度和营养状况。决定于饲养管理及利用性质，又叫“膘情”。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sz="2400" b="1">
                <a:sym typeface="+mn-ea"/>
              </a:rPr>
              <a:t>体况与体质不同，体质是相对稳定的，而体况在一生中，甚至一年中也不一样，常因外界条件而异。</a:t>
            </a:r>
            <a:endParaRPr lang="zh-CN" altLang="en-US" sz="2400"/>
          </a:p>
        </p:txBody>
      </p:sp>
      <p:sp>
        <p:nvSpPr>
          <p:cNvPr id="126980" name="矩形 126979"/>
          <p:cNvSpPr/>
          <p:nvPr/>
        </p:nvSpPr>
        <p:spPr>
          <a:xfrm>
            <a:off x="608330" y="2439035"/>
            <a:ext cx="1026985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142341" name="图片 142340" descr="tkpd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4870" y="875983"/>
            <a:ext cx="4564063" cy="5081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2" name="缺角矩形 142341"/>
          <p:cNvSpPr/>
          <p:nvPr/>
        </p:nvSpPr>
        <p:spPr>
          <a:xfrm>
            <a:off x="8724265" y="4184650"/>
            <a:ext cx="1905000" cy="152400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200" dirty="0">
                <a:latin typeface="Arial" panose="020B0604020202020204" pitchFamily="34" charset="0"/>
                <a:ea typeface="隶书" pitchFamily="49" charset="-122"/>
              </a:rPr>
              <a:t>奶牛</a:t>
            </a:r>
            <a:endParaRPr lang="zh-CN" altLang="en-US" sz="3200" dirty="0">
              <a:latin typeface="Arial" panose="020B0604020202020204" pitchFamily="34" charset="0"/>
              <a:ea typeface="隶书" pitchFamily="49" charset="-122"/>
            </a:endParaRPr>
          </a:p>
          <a:p>
            <a:pPr algn="ctr"/>
            <a:r>
              <a:rPr lang="zh-CN" altLang="en-US" sz="3200" dirty="0">
                <a:latin typeface="Arial" panose="020B0604020202020204" pitchFamily="34" charset="0"/>
                <a:ea typeface="隶书" pitchFamily="49" charset="-122"/>
              </a:rPr>
              <a:t>体况评分</a:t>
            </a:r>
            <a:endParaRPr lang="zh-CN" altLang="en-US" sz="3200" dirty="0">
              <a:latin typeface="Arial" panose="020B0604020202020204" pitchFamily="34" charset="0"/>
              <a:ea typeface="隶书" pitchFamily="49" charset="-122"/>
            </a:endParaRPr>
          </a:p>
        </p:txBody>
      </p:sp>
      <p:sp>
        <p:nvSpPr>
          <p:cNvPr id="142343" name="文本框 142342"/>
          <p:cNvSpPr txBox="1"/>
          <p:nvPr/>
        </p:nvSpPr>
        <p:spPr>
          <a:xfrm>
            <a:off x="9227185" y="44259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dirty="0">
                <a:solidFill>
                  <a:srgbClr val="CC3300"/>
                </a:solidFill>
                <a:latin typeface="Arial" panose="020B0604020202020204" pitchFamily="34" charset="0"/>
                <a:ea typeface="隶书" pitchFamily="49" charset="-122"/>
              </a:rPr>
              <a:t>评分部位</a:t>
            </a:r>
            <a:endParaRPr lang="zh-CN" altLang="en-US" sz="2400">
              <a:solidFill>
                <a:srgbClr val="CC3300"/>
              </a:solidFill>
              <a:latin typeface="Arial" panose="020B0604020202020204" pitchFamily="34" charset="0"/>
              <a:ea typeface="隶书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）体况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25000"/>
              </a:lnSpc>
            </a:pPr>
            <a:r>
              <a:rPr sz="2400" b="1">
                <a:sym typeface="+mn-ea"/>
              </a:rPr>
              <a:t>畜牧业中体况可以分为：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400" b="1">
                <a:sym typeface="+mn-ea"/>
              </a:rPr>
              <a:t>①</a:t>
            </a:r>
            <a:r>
              <a:rPr sz="2400" b="1">
                <a:sym typeface="+mn-ea"/>
              </a:rPr>
              <a:t>种用体况：不能过肥，也不能过瘦，精神饱满，被毛光泽，性欲旺盛，发情正常；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400" b="1">
                <a:sym typeface="+mn-ea"/>
              </a:rPr>
              <a:t>②</a:t>
            </a:r>
            <a:r>
              <a:rPr sz="2400" b="1">
                <a:sym typeface="+mn-ea"/>
              </a:rPr>
              <a:t>役用体况：稍瘦，坚强结实，可负担繁重的劳动；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400" b="1">
                <a:sym typeface="+mn-ea"/>
              </a:rPr>
              <a:t>③</a:t>
            </a:r>
            <a:r>
              <a:rPr sz="2400" b="1">
                <a:sym typeface="+mn-ea"/>
              </a:rPr>
              <a:t>肥育体况：皮下及内脏器官脂肪发达，甚至在肌肉层中也充满脂肪；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altLang="zh-CN" sz="2400" b="1">
                <a:sym typeface="+mn-ea"/>
              </a:rPr>
              <a:t>④</a:t>
            </a:r>
            <a:r>
              <a:rPr sz="2400" b="1">
                <a:sym typeface="+mn-ea"/>
              </a:rPr>
              <a:t>观赏体况：基本与种用体况相同，不过更加丰满，光洁优美。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	</a:t>
            </a:r>
            <a:r>
              <a:t>奶牛体况评分</a:t>
            </a:r>
          </a:p>
        </p:txBody>
      </p:sp>
      <p:pic>
        <p:nvPicPr>
          <p:cNvPr id="138244" name="图片 138243" descr="BCS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363" y="648970"/>
            <a:ext cx="3429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8245" name="图片 138244" descr="BCS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255" y="3571875"/>
            <a:ext cx="3505200" cy="235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50" name="矩形 138249"/>
          <p:cNvSpPr/>
          <p:nvPr/>
        </p:nvSpPr>
        <p:spPr>
          <a:xfrm>
            <a:off x="803910" y="1366520"/>
            <a:ext cx="50711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分：用手触摸牛的短肋（腰椎肋横突）感觉其轮廓清晰明显凸出呈锐角，几乎没有脂肪覆盖短肋的周围，腰角骨、尾根和胸部肋骨眼观突起明显。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138251" name="矩形 138250"/>
          <p:cNvSpPr/>
          <p:nvPr/>
        </p:nvSpPr>
        <p:spPr>
          <a:xfrm>
            <a:off x="5286375" y="4149725"/>
            <a:ext cx="60242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</a:rPr>
              <a:t>分：用手触摸可分清每一根短肋，但感觉端部不如</a:t>
            </a:r>
            <a:r>
              <a:rPr lang="en-US" altLang="zh-CN" sz="2400" dirty="0">
                <a:latin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</a:rPr>
              <a:t>分体况那样锐利，有一些脂肪覆盖于尾根周围，腰角骨和肋骨不明显。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0292" name="图片 140291" descr="BCS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8" y="404813"/>
            <a:ext cx="3657600" cy="244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3" name="图片 140292" descr="BCS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3500438"/>
            <a:ext cx="3581400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4" name="矩形 140293"/>
          <p:cNvSpPr/>
          <p:nvPr/>
        </p:nvSpPr>
        <p:spPr>
          <a:xfrm>
            <a:off x="6024563" y="908050"/>
            <a:ext cx="37433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</a:rPr>
              <a:t>分：只有用力下压时，才能触摸到短肋，尾根部两侧区域脂肪组织较多</a:t>
            </a:r>
            <a:r>
              <a:rPr lang="en-US" altLang="zh-CN" sz="2400">
                <a:latin typeface="Arial" panose="020B0604020202020204" pitchFamily="34" charset="0"/>
              </a:rPr>
              <a:t>.</a:t>
            </a:r>
            <a:endParaRPr lang="en-US" altLang="zh-CN" sz="2400">
              <a:latin typeface="Arial" panose="020B0604020202020204" pitchFamily="34" charset="0"/>
            </a:endParaRPr>
          </a:p>
        </p:txBody>
      </p:sp>
      <p:sp>
        <p:nvSpPr>
          <p:cNvPr id="140295" name="矩形 140294"/>
          <p:cNvSpPr/>
          <p:nvPr/>
        </p:nvSpPr>
        <p:spPr>
          <a:xfrm>
            <a:off x="5880100" y="3789363"/>
            <a:ext cx="4249738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</a:rPr>
              <a:t>分：尽管用力下压也难以摸到短肋，触摸尾根周围覆盖的脂肪柔软略呈圆形，可见肋部更多的脂肪沉积，牛的整体脂肪量较多。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1316" name="图片 141315" descr="BCS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275" y="2022475"/>
            <a:ext cx="5396865" cy="3586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1318" name="矩形 141317"/>
          <p:cNvSpPr/>
          <p:nvPr/>
        </p:nvSpPr>
        <p:spPr>
          <a:xfrm>
            <a:off x="6560185" y="2193925"/>
            <a:ext cx="508889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</a:rPr>
              <a:t>分：眼观牛体的骨架结构和棱角不明显，躯体呈短粗的圆筒状，短肋被较多的脂肪包围，尾根和腰角骨几乎完全埋在脂肪里，肋骨部和大腿明显沉积大量脂肪，牛体因过度肥胖而影响正常运动。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9269" name="图片 139268" descr="BCS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225" y="320040"/>
            <a:ext cx="3383915" cy="2256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70" name="图片 139269" descr="BCS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45" y="320040"/>
            <a:ext cx="3348038" cy="224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71" name="图片 139270" descr="BCS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25" y="2733675"/>
            <a:ext cx="3406775" cy="2274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72" name="图片 139271" descr="BCS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245" y="2733675"/>
            <a:ext cx="3348038" cy="226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9273" name="图片 139272" descr="BCS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55" y="4241165"/>
            <a:ext cx="338455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9274" name="矩形 139273"/>
          <p:cNvSpPr/>
          <p:nvPr/>
        </p:nvSpPr>
        <p:spPr>
          <a:xfrm>
            <a:off x="4213225" y="5380990"/>
            <a:ext cx="73755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000" dirty="0">
                <a:latin typeface="Arial" panose="020B0604020202020204" pitchFamily="34" charset="0"/>
              </a:rPr>
              <a:t>如体况下降过快，应考虑奶牛健康问题，检查日粮的能量，蛋白质和粗纤维含量及采食量和饲喂方法。</a:t>
            </a:r>
            <a:endParaRPr lang="en-US" altLang="zh-CN" sz="2000">
              <a:latin typeface="Arial" panose="020B0604020202020204" pitchFamily="34" charset="0"/>
            </a:endParaRPr>
          </a:p>
        </p:txBody>
      </p:sp>
      <p:sp>
        <p:nvSpPr>
          <p:cNvPr id="139275" name="矩形 139274"/>
          <p:cNvSpPr/>
          <p:nvPr/>
        </p:nvSpPr>
        <p:spPr>
          <a:xfrm>
            <a:off x="422275" y="3244850"/>
            <a:ext cx="35115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产犊时的体况最好为</a:t>
            </a:r>
            <a:r>
              <a:rPr lang="en-US" altLang="zh-CN">
                <a:latin typeface="Arial" panose="020B0604020202020204" pitchFamily="34" charset="0"/>
              </a:rPr>
              <a:t>3.0-3.5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9276" name="矩形 139275"/>
          <p:cNvSpPr/>
          <p:nvPr/>
        </p:nvSpPr>
        <p:spPr>
          <a:xfrm>
            <a:off x="422275" y="1223010"/>
            <a:ext cx="3448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泌乳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周后降低到</a:t>
            </a:r>
            <a:r>
              <a:rPr lang="en-US" altLang="zh-CN" dirty="0">
                <a:latin typeface="Arial" panose="020B0604020202020204" pitchFamily="34" charset="0"/>
              </a:rPr>
              <a:t>2.5-3.0.</a:t>
            </a:r>
            <a:r>
              <a:rPr lang="zh-CN" altLang="en-US" dirty="0">
                <a:latin typeface="Arial" panose="020B0604020202020204" pitchFamily="34" charset="0"/>
              </a:rPr>
              <a:t>高产奶牛甚至可降低到</a:t>
            </a:r>
            <a:r>
              <a:rPr lang="en-US" altLang="zh-CN">
                <a:latin typeface="Arial" panose="020B0604020202020204" pitchFamily="34" charset="0"/>
              </a:rPr>
              <a:t>2.0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12288,&quot;width&quot;:1201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2438</Words>
  <Application>WPS 演示</Application>
  <PresentationFormat>宽屏</PresentationFormat>
  <Paragraphs>133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隶书</vt:lpstr>
      <vt:lpstr>Arial Unicode MS</vt:lpstr>
      <vt:lpstr>Calibri</vt:lpstr>
      <vt:lpstr>微软雅黑 Light</vt:lpstr>
      <vt:lpstr>Office 主题​​</vt:lpstr>
      <vt:lpstr>家畜的体质类型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2．体质的分类：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外形</vt:lpstr>
      <vt:lpstr>PowerPoint 演示文稿</vt:lpstr>
      <vt:lpstr>外形鉴定的方法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扽扽</cp:lastModifiedBy>
  <cp:revision>175</cp:revision>
  <dcterms:created xsi:type="dcterms:W3CDTF">2019-06-19T02:08:00Z</dcterms:created>
  <dcterms:modified xsi:type="dcterms:W3CDTF">2021-02-04T12:54:36Z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