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3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0290" name="标题 140289"/>
          <p:cNvSpPr>
            <a:spLocks noGrp="1" noRot="1"/>
          </p:cNvSpPr>
          <p:nvPr>
            <p:ph type="ctrTitle"/>
          </p:nvPr>
        </p:nvSpPr>
        <p:spPr>
          <a:xfrm>
            <a:off x="5283200" y="1066800"/>
            <a:ext cx="61976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140291" name="副标题 140290"/>
          <p:cNvSpPr>
            <a:spLocks noGrp="1" noRot="1"/>
          </p:cNvSpPr>
          <p:nvPr>
            <p:ph type="subTitle" idx="1"/>
          </p:nvPr>
        </p:nvSpPr>
        <p:spPr>
          <a:xfrm>
            <a:off x="5283200" y="3657600"/>
            <a:ext cx="6096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342900" lvl="1" indent="0" algn="ctr">
              <a:buNone/>
              <a:defRPr/>
            </a:lvl2pPr>
            <a:lvl3pPr marL="685800" lvl="2" indent="0" algn="ctr">
              <a:buNone/>
              <a:defRPr/>
            </a:lvl3pPr>
            <a:lvl4pPr marL="1028700" lvl="3" indent="0" algn="ctr">
              <a:buNone/>
              <a:defRPr/>
            </a:lvl4pPr>
            <a:lvl5pPr marL="13716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140292" name="日期占位符 140291"/>
          <p:cNvSpPr>
            <a:spLocks noGrp="1"/>
          </p:cNvSpPr>
          <p:nvPr>
            <p:ph type="dt" sz="half" idx="2"/>
          </p:nvPr>
        </p:nvSpPr>
        <p:spPr>
          <a:xfrm>
            <a:off x="402167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05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3" name="页脚占位符 140292"/>
          <p:cNvSpPr>
            <a:spLocks noGrp="1"/>
          </p:cNvSpPr>
          <p:nvPr>
            <p:ph type="ftr" sz="quarter" idx="3"/>
          </p:nvPr>
        </p:nvSpPr>
        <p:spPr>
          <a:xfrm>
            <a:off x="4165600" y="607695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05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4" name="灯片编号占位符 140293"/>
          <p:cNvSpPr>
            <a:spLocks noGrp="1"/>
          </p:cNvSpPr>
          <p:nvPr>
            <p:ph type="sldNum" sz="quarter" idx="4"/>
          </p:nvPr>
        </p:nvSpPr>
        <p:spPr>
          <a:xfrm>
            <a:off x="8737600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050"/>
            </a:lvl1pPr>
          </a:lstStyle>
          <a:p>
            <a:pPr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6092" y="685800"/>
            <a:ext cx="2847975" cy="51816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2167" y="685800"/>
            <a:ext cx="8378825" cy="5181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4111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57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12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12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7400" indent="0">
              <a:buNone/>
              <a:defRPr sz="790"/>
            </a:lvl9pPr>
          </a:lstStyle>
          <a:p>
            <a:pPr lvl="0" fontAlgn="base"/>
            <a:r>
              <a:rPr lang="zh-CN" altLang="en-US" sz="112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39265"/>
          <p:cNvSpPr>
            <a:spLocks noGrp="1" noRot="1"/>
          </p:cNvSpPr>
          <p:nvPr>
            <p:ph type="title"/>
          </p:nvPr>
        </p:nvSpPr>
        <p:spPr>
          <a:xfrm>
            <a:off x="402167" y="685800"/>
            <a:ext cx="11387667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39266"/>
          <p:cNvSpPr>
            <a:spLocks noGrp="1" noRot="1"/>
          </p:cNvSpPr>
          <p:nvPr>
            <p:ph type="body"/>
          </p:nvPr>
        </p:nvSpPr>
        <p:spPr>
          <a:xfrm>
            <a:off x="406400" y="1981200"/>
            <a:ext cx="11387667" cy="388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39268" name="日期占位符 139267"/>
          <p:cNvSpPr>
            <a:spLocks noGrp="1"/>
          </p:cNvSpPr>
          <p:nvPr>
            <p:ph type="dt" sz="half" idx="2"/>
          </p:nvPr>
        </p:nvSpPr>
        <p:spPr>
          <a:xfrm>
            <a:off x="402167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69" name="页脚占位符 139268"/>
          <p:cNvSpPr>
            <a:spLocks noGrp="1"/>
          </p:cNvSpPr>
          <p:nvPr>
            <p:ph type="ftr" sz="quarter" idx="3"/>
          </p:nvPr>
        </p:nvSpPr>
        <p:spPr>
          <a:xfrm>
            <a:off x="4165600" y="601980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70" name="灯片编号占位符 139269"/>
          <p:cNvSpPr>
            <a:spLocks noGrp="1"/>
          </p:cNvSpPr>
          <p:nvPr>
            <p:ph type="sldNum" sz="quarter" idx="4"/>
          </p:nvPr>
        </p:nvSpPr>
        <p:spPr>
          <a:xfrm>
            <a:off x="8737600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/>
            </a:lvl1pPr>
          </a:lstStyle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3995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lvl="5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7400" lvl="6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300" lvl="7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3200" lvl="8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/>
        </p:nvSpPr>
        <p:spPr>
          <a:xfrm>
            <a:off x="2425700" y="1687513"/>
            <a:ext cx="6858000" cy="473075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25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</a:lstStyle>
          <a:p>
            <a:pPr algn="l" fontAlgn="base">
              <a:lnSpc>
                <a:spcPct val="150000"/>
              </a:lnSpc>
            </a:pPr>
            <a:r>
              <a:rPr lang="zh-CN" altLang="en-US" sz="8000" b="1" strike="noStrike" noProof="1" dirty="0">
                <a:solidFill>
                  <a:srgbClr val="3F3F3F"/>
                </a:solidFill>
                <a:latin typeface="Tahoma" panose="020B0604030504040204" pitchFamily="34" charset="0"/>
                <a:ea typeface="宋体" panose="02010600030101010101" pitchFamily="2" charset="-122"/>
                <a:cs typeface="+mn-ea"/>
                <a:sym typeface="黑体" panose="02010609060101010101" pitchFamily="49" charset="-122"/>
              </a:rPr>
              <a:t>模块一   畜体基本结构认知</a:t>
            </a:r>
            <a:endParaRPr lang="zh-CN" altLang="en-US" sz="8000" b="1" strike="noStrike" noProof="1" dirty="0">
              <a:latin typeface="Tahoma" panose="020B0604030504040204" pitchFamily="34" charset="0"/>
              <a:ea typeface="宋体" panose="02010600030101010101" pitchFamily="2" charset="-122"/>
              <a:sym typeface="黑体" panose="02010609060101010101" pitchFamily="49" charset="-122"/>
            </a:endParaRPr>
          </a:p>
          <a:p>
            <a:pPr algn="l" fontAlgn="base">
              <a:lnSpc>
                <a:spcPct val="150000"/>
              </a:lnSpc>
            </a:pPr>
            <a:r>
              <a:rPr lang="zh-CN" altLang="en-US" sz="2400" b="1" strike="noStrike" noProof="1" dirty="0">
                <a:solidFill>
                  <a:srgbClr val="3F3F3F"/>
                </a:solidFill>
                <a:latin typeface="Tahoma" panose="020B0604030504040204" pitchFamily="34" charset="0"/>
                <a:ea typeface="宋体" panose="02010600030101010101" pitchFamily="2" charset="-122"/>
                <a:cs typeface="+mn-ea"/>
                <a:sym typeface="黑体" panose="02010609060101010101" pitchFamily="49" charset="-122"/>
              </a:rPr>
              <a:t>                           </a:t>
            </a:r>
            <a:endParaRPr lang="zh-CN" altLang="en-US" sz="2100" strike="noStrike" noProof="1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/>
        </p:nvSpPr>
        <p:spPr>
          <a:xfrm>
            <a:off x="2667000" y="3027363"/>
            <a:ext cx="6858000" cy="1773238"/>
          </a:xfrm>
          <a:prstGeom prst="rect">
            <a:avLst/>
          </a:prstGeom>
        </p:spPr>
        <p:txBody>
          <a:bodyPr vert="horz" lIns="68580" tIns="34290" rIns="68580" bIns="34290" rtlCol="0">
            <a:normAutofit fontScale="9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zh-CN" altLang="en-US" sz="2100" b="1" strike="noStrike" noProof="1">
                <a:solidFill>
                  <a:schemeClr val="accent1">
                    <a:lumMod val="10000"/>
                  </a:schemeClr>
                </a:solidFill>
                <a:effectLst/>
                <a:latin typeface="+mn-lt"/>
                <a:ea typeface="+mn-ea"/>
                <a:cs typeface="+mn-cs"/>
              </a:rPr>
              <a:t>项目</a:t>
            </a:r>
            <a:r>
              <a:rPr lang="zh-CN" altLang="en-US" sz="2100" b="1" strike="noStrike" noProof="1" dirty="0">
                <a:solidFill>
                  <a:srgbClr val="3F3F3F"/>
                </a:solidFill>
                <a:latin typeface="Tahoma" panose="020B0604030504040204" pitchFamily="34" charset="0"/>
                <a:ea typeface="宋体" panose="02010600030101010101" pitchFamily="2" charset="-122"/>
                <a:cs typeface="+mn-ea"/>
                <a:sym typeface="黑体" panose="02010609060101010101" pitchFamily="49" charset="-122"/>
              </a:rPr>
              <a:t>一    </a:t>
            </a:r>
            <a:r>
              <a:rPr lang="zh-CN" altLang="en-US" sz="2100" b="1" strike="noStrike" noProof="1" dirty="0">
                <a:solidFill>
                  <a:srgbClr val="3F3F3F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黑体" panose="02010609060101010101" pitchFamily="49" charset="-122"/>
              </a:rPr>
              <a:t>细胞认识</a:t>
            </a:r>
            <a:endParaRPr lang="zh-CN" altLang="en-US" sz="2100" strike="noStrike" noProof="1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endParaRPr lang="zh-CN" altLang="en-US" sz="2100" b="1" strike="noStrike" noProof="1">
              <a:solidFill>
                <a:schemeClr val="accent1">
                  <a:lumMod val="10000"/>
                </a:schemeClr>
              </a:solidFill>
              <a:effectLst/>
            </a:endParaRPr>
          </a:p>
          <a:p>
            <a:pPr fontAlgn="base"/>
            <a:endParaRPr lang="zh-CN" altLang="en-US" sz="2100" b="1" strike="noStrike" noProof="1">
              <a:solidFill>
                <a:schemeClr val="accent1">
                  <a:lumMod val="10000"/>
                </a:schemeClr>
              </a:solidFill>
              <a:effectLst/>
            </a:endParaRPr>
          </a:p>
          <a:p>
            <a:pPr fontAlgn="base"/>
            <a:endParaRPr lang="zh-CN" altLang="en-US" sz="2100" b="1" strike="noStrike" noProof="1">
              <a:solidFill>
                <a:schemeClr val="accent1">
                  <a:lumMod val="10000"/>
                </a:schemeClr>
              </a:solidFill>
              <a:effectLst/>
            </a:endParaRPr>
          </a:p>
          <a:p>
            <a:pPr fontAlgn="base"/>
            <a:r>
              <a:rPr lang="zh-CN" altLang="en-US" sz="2100" b="1" strike="noStrike" noProof="1">
                <a:solidFill>
                  <a:schemeClr val="accent1">
                    <a:lumMod val="10000"/>
                  </a:schemeClr>
                </a:solidFill>
                <a:effectLst/>
                <a:latin typeface="+mn-lt"/>
                <a:ea typeface="+mn-ea"/>
                <a:cs typeface="+mn-cs"/>
              </a:rPr>
              <a:t>任务三      显微镜构造使用与保养</a:t>
            </a:r>
            <a:endParaRPr lang="zh-CN" altLang="en-US" sz="2100" b="1" strike="noStrike" noProof="1">
              <a:solidFill>
                <a:schemeClr val="accent1">
                  <a:lumMod val="10000"/>
                </a:schemeClr>
              </a:solidFill>
              <a:effectLst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标题 1"/>
          <p:cNvSpPr>
            <a:spLocks noGrp="1"/>
          </p:cNvSpPr>
          <p:nvPr/>
        </p:nvSpPr>
        <p:spPr>
          <a:xfrm>
            <a:off x="2425700" y="1687513"/>
            <a:ext cx="6858000" cy="47307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b"/>
          <a:p>
            <a:pPr>
              <a:lnSpc>
                <a:spcPct val="90000"/>
              </a:lnSpc>
            </a:pPr>
            <a:r>
              <a:rPr lang="zh-CN" altLang="en-US" sz="21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教学目标</a:t>
            </a:r>
            <a:endParaRPr lang="zh-CN" altLang="en-US" sz="21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290" name="文本框 99"/>
          <p:cNvSpPr txBox="1"/>
          <p:nvPr/>
        </p:nvSpPr>
        <p:spPr>
          <a:xfrm>
            <a:off x="2541588" y="2887663"/>
            <a:ext cx="6105525" cy="1753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606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400">
                <a:solidFill>
                  <a:srgbClr val="606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了解显微镜构造</a:t>
            </a:r>
            <a:endParaRPr lang="zh-CN" altLang="en-US" sz="2400">
              <a:solidFill>
                <a:srgbClr val="606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606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400">
                <a:solidFill>
                  <a:srgbClr val="606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掌握</a:t>
            </a:r>
            <a:r>
              <a:rPr lang="zh-CN" sz="2400">
                <a:solidFill>
                  <a:srgbClr val="606060"/>
                </a:solidFill>
                <a:latin typeface="宋体" panose="02010600030101010101" pitchFamily="2" charset="-122"/>
                <a:ea typeface="宋体" panose="02010600030101010101" pitchFamily="2" charset="-122"/>
                <a:sym typeface="黑体" panose="02010609060101010101" pitchFamily="49" charset="-122"/>
              </a:rPr>
              <a:t>显微镜使用与保养方法</a:t>
            </a:r>
            <a:endParaRPr lang="zh-CN" sz="2400">
              <a:solidFill>
                <a:srgbClr val="606060"/>
              </a:solidFill>
              <a:latin typeface="宋体" panose="02010600030101010101" pitchFamily="2" charset="-122"/>
              <a:ea typeface="宋体" panose="02010600030101010101" pitchFamily="2" charset="-122"/>
              <a:sym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606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sz="2400">
                <a:solidFill>
                  <a:srgbClr val="606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会利用显微镜观察器官组织结构</a:t>
            </a:r>
            <a:endParaRPr lang="en-US" altLang="en-US" sz="2400">
              <a:solidFill>
                <a:srgbClr val="606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868680" y="658495"/>
            <a:ext cx="1063942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06070" fontAlgn="auto">
              <a:lnSpc>
                <a:spcPct val="150000"/>
              </a:lnSpc>
            </a:pPr>
            <a:r>
              <a:rPr lang="zh-CN" sz="2400" b="1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一、目的要求</a:t>
            </a:r>
            <a:r>
              <a:rPr lang="en-US" sz="2400" b="1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sz="2400" b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        了解显微镜的构造，掌握显微镜的使用方法和保养方法。</a:t>
            </a:r>
            <a:r>
              <a:rPr lang="zh-CN" sz="2400" b="1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二、材料和设备</a:t>
            </a:r>
            <a:r>
              <a:rPr lang="zh-CN" sz="2400" b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       显微镜、组织切片。</a:t>
            </a:r>
            <a:r>
              <a:rPr lang="zh-CN" sz="2400" b="1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三、方法和步骤</a:t>
            </a:r>
            <a:r>
              <a:rPr lang="zh-CN" sz="2400" b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（一）显微镜的构造</a:t>
            </a:r>
            <a:r>
              <a:rPr lang="en-US" sz="2400" b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endParaRPr lang="en-US" sz="2400" b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306070" fontAlgn="auto">
              <a:lnSpc>
                <a:spcPct val="150000"/>
              </a:lnSpc>
            </a:pPr>
            <a:r>
              <a:rPr lang="zh-CN" sz="2400" b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普通生物显微镜包括机械部分和光学部分。</a:t>
            </a:r>
            <a:endParaRPr lang="zh-CN" sz="2400" b="0">
              <a:solidFill>
                <a:schemeClr val="bg1">
                  <a:lumMod val="50000"/>
                </a:schemeClr>
              </a:solidFill>
              <a:ea typeface="宋体" panose="02010600030101010101" pitchFamily="2" charset="-122"/>
            </a:endParaRPr>
          </a:p>
          <a:p>
            <a:pPr indent="306070" fontAlgn="auto">
              <a:lnSpc>
                <a:spcPct val="150000"/>
              </a:lnSpc>
            </a:pPr>
            <a:endParaRPr lang="zh-CN" altLang="en-US" sz="2400" b="0">
              <a:solidFill>
                <a:schemeClr val="bg1">
                  <a:lumMod val="50000"/>
                </a:schemeClr>
              </a:solidFill>
              <a:ea typeface="宋体" panose="0201060003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88480" y="1849120"/>
            <a:ext cx="4754245" cy="43078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082675" y="1276985"/>
            <a:ext cx="957135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306070" algn="l" defTabSz="685800">
              <a:lnSpc>
                <a:spcPct val="150000"/>
              </a:lnSpc>
            </a:pP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  <a:sym typeface="+mn-ea"/>
              </a:rPr>
              <a:t>（二）显微镜的使用方法  </a:t>
            </a:r>
            <a:endParaRPr lang="zh-CN" altLang="en-US" sz="2400" b="0">
              <a:solidFill>
                <a:schemeClr val="bg1">
                  <a:lumMod val="50000"/>
                </a:schemeClr>
              </a:solidFill>
              <a:ea typeface="宋体" panose="02010600030101010101" pitchFamily="2" charset="-122"/>
            </a:endParaRPr>
          </a:p>
          <a:p>
            <a:pPr indent="306070" algn="l" defTabSz="685800">
              <a:lnSpc>
                <a:spcPct val="150000"/>
              </a:lnSpc>
            </a:pP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  <a:sym typeface="+mn-ea"/>
              </a:rPr>
              <a:t>1.显微镜的取用、 搬动和放置：轻取轻放 </a:t>
            </a:r>
            <a:endParaRPr lang="zh-CN" altLang="en-US" sz="2400" b="0">
              <a:solidFill>
                <a:schemeClr val="bg1">
                  <a:lumMod val="50000"/>
                </a:schemeClr>
              </a:solidFill>
              <a:ea typeface="宋体" panose="02010600030101010101" pitchFamily="2" charset="-122"/>
            </a:endParaRPr>
          </a:p>
          <a:p>
            <a:pPr indent="306070" algn="l" defTabSz="685800">
              <a:lnSpc>
                <a:spcPct val="150000"/>
              </a:lnSpc>
            </a:pP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  <a:sym typeface="+mn-ea"/>
              </a:rPr>
              <a:t>2.对光：物镜、光源、对光孔成三点一线，光线强弱适当</a:t>
            </a:r>
            <a:endParaRPr lang="zh-CN" altLang="en-US" sz="2400" b="0">
              <a:solidFill>
                <a:schemeClr val="bg1">
                  <a:lumMod val="50000"/>
                </a:schemeClr>
              </a:solidFill>
              <a:ea typeface="宋体" panose="02010600030101010101" pitchFamily="2" charset="-122"/>
            </a:endParaRPr>
          </a:p>
          <a:p>
            <a:pPr indent="306070" algn="l" defTabSz="685800">
              <a:lnSpc>
                <a:spcPct val="150000"/>
              </a:lnSpc>
            </a:pP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  <a:sym typeface="+mn-ea"/>
              </a:rPr>
              <a:t>3.观察切片：先低后转高，先降后升、先降后顺转、先粗后细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866140" y="624840"/>
            <a:ext cx="10723245" cy="54463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306070" algn="l" defTabSz="685800" fontAlgn="base"/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  <a:sym typeface="+mn-ea"/>
              </a:rPr>
              <a:t>（三）显微镜的保养方法</a:t>
            </a:r>
            <a:endParaRPr lang="zh-CN" altLang="en-US" sz="2400" b="0">
              <a:solidFill>
                <a:schemeClr val="bg1">
                  <a:lumMod val="50000"/>
                </a:schemeClr>
              </a:solidFill>
              <a:ea typeface="宋体" panose="02010600030101010101" pitchFamily="2" charset="-122"/>
            </a:endParaRPr>
          </a:p>
          <a:p>
            <a:pPr indent="306070" algn="l" defTabSz="685800" fontAlgn="base">
              <a:lnSpc>
                <a:spcPct val="150000"/>
              </a:lnSpc>
            </a:pP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  <a:sym typeface="+mn-ea"/>
              </a:rPr>
              <a:t>1.用完显微镜后，取下切片标本，旋动转换器，物镜</a:t>
            </a: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  <a:sym typeface="+mn-ea"/>
              </a:rPr>
              <a:t>呈八字形</a:t>
            </a: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  <a:sym typeface="+mn-ea"/>
              </a:rPr>
              <a:t>叉开，降低载物台下移，绸布包好</a:t>
            </a: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  <a:sym typeface="+mn-ea"/>
              </a:rPr>
              <a:t>显微镜</a:t>
            </a: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  <a:sym typeface="+mn-ea"/>
              </a:rPr>
              <a:t>，放入箱内。</a:t>
            </a:r>
            <a:endParaRPr lang="zh-CN" altLang="en-US" sz="2400" b="0">
              <a:solidFill>
                <a:schemeClr val="bg1">
                  <a:lumMod val="50000"/>
                </a:schemeClr>
              </a:solidFill>
              <a:ea typeface="宋体" panose="02010600030101010101" pitchFamily="2" charset="-122"/>
            </a:endParaRPr>
          </a:p>
          <a:p>
            <a:pPr indent="306070" algn="l" defTabSz="685800" fontAlgn="base">
              <a:lnSpc>
                <a:spcPct val="150000"/>
              </a:lnSpc>
            </a:pP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  <a:sym typeface="+mn-ea"/>
              </a:rPr>
              <a:t>2.用擦镜纸擦净</a:t>
            </a: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  <a:sym typeface="+mn-ea"/>
              </a:rPr>
              <a:t>目镜或物镜的灰尘</a:t>
            </a: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  <a:sym typeface="+mn-ea"/>
              </a:rPr>
              <a:t>，禁用口吹或手抹。</a:t>
            </a:r>
            <a:endParaRPr lang="zh-CN" altLang="en-US" sz="2400" b="0">
              <a:solidFill>
                <a:schemeClr val="bg1">
                  <a:lumMod val="50000"/>
                </a:schemeClr>
              </a:solidFill>
              <a:ea typeface="宋体" panose="02010600030101010101" pitchFamily="2" charset="-122"/>
            </a:endParaRPr>
          </a:p>
          <a:p>
            <a:pPr indent="306070" algn="l" defTabSz="685800" fontAlgn="base">
              <a:lnSpc>
                <a:spcPct val="150000"/>
              </a:lnSpc>
            </a:pP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  <a:sym typeface="+mn-ea"/>
              </a:rPr>
              <a:t>3.切勿粗暴转动粗、细调节器。</a:t>
            </a:r>
            <a:endParaRPr lang="zh-CN" altLang="en-US" sz="2400" b="0">
              <a:solidFill>
                <a:schemeClr val="bg1">
                  <a:lumMod val="50000"/>
                </a:schemeClr>
              </a:solidFill>
              <a:ea typeface="宋体" panose="02010600030101010101" pitchFamily="2" charset="-122"/>
            </a:endParaRPr>
          </a:p>
          <a:p>
            <a:pPr indent="306070" algn="l" defTabSz="685800" fontAlgn="base">
              <a:lnSpc>
                <a:spcPct val="150000"/>
              </a:lnSpc>
            </a:pP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  <a:sym typeface="+mn-ea"/>
              </a:rPr>
              <a:t>4.切勿将显微镜置于日光下或靠近热源处，</a:t>
            </a: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  <a:sym typeface="+mn-ea"/>
              </a:rPr>
              <a:t>干燥</a:t>
            </a: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  <a:sym typeface="+mn-ea"/>
              </a:rPr>
              <a:t>保存</a:t>
            </a: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  <a:sym typeface="+mn-ea"/>
              </a:rPr>
              <a:t>。</a:t>
            </a:r>
            <a:endParaRPr lang="zh-CN" altLang="en-US" sz="2400" b="0">
              <a:solidFill>
                <a:schemeClr val="bg1">
                  <a:lumMod val="50000"/>
                </a:schemeClr>
              </a:solidFill>
              <a:ea typeface="宋体" panose="02010600030101010101" pitchFamily="2" charset="-122"/>
            </a:endParaRPr>
          </a:p>
          <a:p>
            <a:pPr indent="306070" algn="l" defTabSz="685800" fontAlgn="base">
              <a:lnSpc>
                <a:spcPct val="150000"/>
              </a:lnSpc>
            </a:pP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  <a:sym typeface="+mn-ea"/>
              </a:rPr>
              <a:t>5.不要随意弯曲显微镜的活动关节。</a:t>
            </a:r>
            <a:endParaRPr lang="zh-CN" altLang="en-US" sz="2400" b="0">
              <a:solidFill>
                <a:schemeClr val="bg1">
                  <a:lumMod val="50000"/>
                </a:schemeClr>
              </a:solidFill>
              <a:ea typeface="宋体" panose="02010600030101010101" pitchFamily="2" charset="-122"/>
            </a:endParaRPr>
          </a:p>
          <a:p>
            <a:pPr indent="306070" algn="l" defTabSz="685800" fontAlgn="base">
              <a:lnSpc>
                <a:spcPct val="150000"/>
              </a:lnSpc>
            </a:pP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  <a:sym typeface="+mn-ea"/>
              </a:rPr>
              <a:t>6.不许随意拆卸显微镜任何部件。</a:t>
            </a:r>
            <a:endParaRPr lang="zh-CN" altLang="en-US" sz="2400" b="0">
              <a:solidFill>
                <a:schemeClr val="bg1">
                  <a:lumMod val="50000"/>
                </a:schemeClr>
              </a:solidFill>
              <a:ea typeface="宋体" panose="02010600030101010101" pitchFamily="2" charset="-122"/>
            </a:endParaRPr>
          </a:p>
          <a:p>
            <a:pPr indent="306070" algn="l" defTabSz="685800" fontAlgn="base">
              <a:lnSpc>
                <a:spcPct val="150000"/>
              </a:lnSpc>
            </a:pP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  <a:sym typeface="+mn-ea"/>
              </a:rPr>
              <a:t>7.切勿用酒精或其他药品污染显微镜。</a:t>
            </a:r>
            <a:endParaRPr lang="zh-CN" altLang="en-US" sz="2400" b="0">
              <a:solidFill>
                <a:schemeClr val="bg1">
                  <a:lumMod val="50000"/>
                </a:schemeClr>
              </a:solidFill>
              <a:ea typeface="宋体" panose="02010600030101010101" pitchFamily="2" charset="-122"/>
            </a:endParaRPr>
          </a:p>
          <a:p>
            <a:pPr indent="306070" algn="l" defTabSz="685800" fontAlgn="base">
              <a:lnSpc>
                <a:spcPct val="150000"/>
              </a:lnSpc>
            </a:pP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  <a:sym typeface="+mn-ea"/>
              </a:rPr>
              <a:t>8.用擦镜纸</a:t>
            </a: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  <a:sym typeface="+mn-ea"/>
              </a:rPr>
              <a:t>油镜</a:t>
            </a: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  <a:sym typeface="+mn-ea"/>
              </a:rPr>
              <a:t>，二甲苯擦去镜头、标本的油液，再用干的擦镜纸擦。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框 99"/>
          <p:cNvSpPr txBox="1"/>
          <p:nvPr/>
        </p:nvSpPr>
        <p:spPr>
          <a:xfrm>
            <a:off x="2164398" y="1376998"/>
            <a:ext cx="6105525" cy="28613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606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 </a:t>
            </a:r>
            <a:r>
              <a:rPr lang="zh-CN" altLang="en-US" sz="2400">
                <a:solidFill>
                  <a:srgbClr val="606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复习思考题</a:t>
            </a:r>
            <a:endParaRPr lang="zh-CN" altLang="en-US" sz="2400">
              <a:solidFill>
                <a:srgbClr val="606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en-US" sz="2400">
              <a:solidFill>
                <a:srgbClr val="606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606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400">
                <a:solidFill>
                  <a:srgbClr val="606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对图标识</a:t>
            </a:r>
            <a:r>
              <a:rPr lang="zh-CN" altLang="en-US" sz="2400">
                <a:solidFill>
                  <a:srgbClr val="606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显微镜各部位名称。</a:t>
            </a:r>
            <a:endParaRPr lang="zh-CN" altLang="en-US" sz="2400">
              <a:solidFill>
                <a:srgbClr val="606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606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400">
                <a:solidFill>
                  <a:srgbClr val="606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简述</a:t>
            </a:r>
            <a:r>
              <a:rPr lang="zh-CN" sz="2400">
                <a:solidFill>
                  <a:srgbClr val="606060"/>
                </a:solidFill>
                <a:latin typeface="宋体" panose="02010600030101010101" pitchFamily="2" charset="-122"/>
                <a:ea typeface="宋体" panose="02010600030101010101" pitchFamily="2" charset="-122"/>
                <a:sym typeface="黑体" panose="02010609060101010101" pitchFamily="49" charset="-122"/>
              </a:rPr>
              <a:t>显微镜使用与保养方法。</a:t>
            </a:r>
            <a:endParaRPr lang="zh-CN" sz="2400">
              <a:solidFill>
                <a:srgbClr val="606060"/>
              </a:solidFill>
              <a:latin typeface="宋体" panose="02010600030101010101" pitchFamily="2" charset="-122"/>
              <a:ea typeface="宋体" panose="02010600030101010101" pitchFamily="2" charset="-122"/>
              <a:sym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en-US" altLang="en-US" sz="2400">
              <a:solidFill>
                <a:srgbClr val="606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tags/tag1.xml><?xml version="1.0" encoding="utf-8"?>
<p:tagLst xmlns:p="http://schemas.openxmlformats.org/presentationml/2006/main">
  <p:tag name="KSO_WM_SPECIAL_SOURCE" val="bdnull"/>
</p:tagLst>
</file>

<file path=ppt/tags/tag2.xml><?xml version="1.0" encoding="utf-8"?>
<p:tagLst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561</Words>
  <Application>WPS 演示</Application>
  <PresentationFormat>宽屏</PresentationFormat>
  <Paragraphs>45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宋体</vt:lpstr>
      <vt:lpstr>Wingdings</vt:lpstr>
      <vt:lpstr>Calibri</vt:lpstr>
      <vt:lpstr>Tahoma</vt:lpstr>
      <vt:lpstr>黑体</vt:lpstr>
      <vt:lpstr>微软雅黑</vt:lpstr>
      <vt:lpstr>Arial Unicode MS</vt:lpstr>
      <vt:lpstr>古瓶荷花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周生生</cp:lastModifiedBy>
  <cp:revision>3</cp:revision>
  <dcterms:created xsi:type="dcterms:W3CDTF">2020-11-21T01:38:00Z</dcterms:created>
  <dcterms:modified xsi:type="dcterms:W3CDTF">2020-11-21T07:42:57Z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2052-11.1.0.9998</vt:lpwstr>
  </property>
</Properties>
</file>