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1041" r:id="rId3"/>
    <p:sldId id="1049" r:id="rId4"/>
    <p:sldId id="1050" r:id="rId5"/>
    <p:sldId id="1051" r:id="rId6"/>
    <p:sldId id="1052" r:id="rId7"/>
    <p:sldId id="1053" r:id="rId8"/>
    <p:sldId id="1042" r:id="rId9"/>
    <p:sldId id="1054" r:id="rId10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65AE1BBD-E826-476B-A0EF-2A762A023868}">
          <p14:sldIdLst>
            <p14:sldId id="1041"/>
            <p14:sldId id="1049"/>
            <p14:sldId id="1050"/>
            <p14:sldId id="1051"/>
            <p14:sldId id="1052"/>
            <p14:sldId id="1053"/>
            <p14:sldId id="1042"/>
            <p14:sldId id="1054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玉丹" initials="李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11D1"/>
    <a:srgbClr val="81119F"/>
    <a:srgbClr val="C02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030" autoAdjust="0"/>
  </p:normalViewPr>
  <p:slideViewPr>
    <p:cSldViewPr snapToGrid="0">
      <p:cViewPr varScale="1">
        <p:scale>
          <a:sx n="38" d="100"/>
          <a:sy n="38" d="100"/>
        </p:scale>
        <p:origin x="72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1.xml"/><Relationship Id="rId15" Type="http://schemas.openxmlformats.org/officeDocument/2006/relationships/commentAuthors" Target="commentAuthors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9B1B1-D084-40F3-A8CC-6C808683DC6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1B2CA-97E2-417C-BA7A-89DEDF11C55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一、受精过程</a:t>
            </a:r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1143952" y="2256726"/>
            <a:ext cx="4496435" cy="23145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1300" marR="5080" indent="-228600">
              <a:lnSpc>
                <a:spcPct val="125000"/>
              </a:lnSpc>
              <a:spcBef>
                <a:spcPts val="90"/>
              </a:spcBef>
              <a:buFont typeface="Wingdings" panose="05000000000000000000"/>
              <a:buChar char=""/>
              <a:tabLst>
                <a:tab pos="241935" algn="l"/>
              </a:tabLst>
            </a:pPr>
            <a:r>
              <a:rPr sz="2000" spc="2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精子入卵</a:t>
            </a:r>
            <a:r>
              <a:rPr sz="2000" spc="2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时，</a:t>
            </a:r>
            <a:r>
              <a:rPr sz="2000" spc="2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卵</a:t>
            </a:r>
            <a:r>
              <a:rPr sz="2000" spc="-5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子</a:t>
            </a:r>
            <a:r>
              <a:rPr sz="2000" spc="2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正进</a:t>
            </a:r>
            <a:r>
              <a:rPr sz="2000" spc="1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行</a:t>
            </a:r>
            <a:r>
              <a:rPr sz="2000" spc="2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成</a:t>
            </a:r>
            <a:r>
              <a:rPr sz="2000" spc="-5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熟</a:t>
            </a:r>
            <a:r>
              <a:rPr sz="2000" spc="2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分</a:t>
            </a:r>
            <a:r>
              <a:rPr sz="2000" spc="3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裂</a:t>
            </a:r>
            <a:r>
              <a:rPr sz="2000" spc="-3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I</a:t>
            </a:r>
            <a:r>
              <a:rPr sz="2000" spc="4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I</a:t>
            </a:r>
            <a:r>
              <a:rPr sz="2000" spc="1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。 </a:t>
            </a:r>
            <a:r>
              <a:rPr sz="2000" spc="10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卵子由外向内包被</a:t>
            </a:r>
            <a:r>
              <a:rPr sz="2000" spc="9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有</a:t>
            </a:r>
            <a:r>
              <a:rPr sz="2000" b="1" u="heavy" spc="10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 panose="020B0503020204020204" charset="-122"/>
                <a:cs typeface="微软雅黑" panose="020B0503020204020204" charset="-122"/>
              </a:rPr>
              <a:t>放射</a:t>
            </a:r>
            <a:r>
              <a:rPr sz="2000" b="1" u="heavy" spc="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 panose="020B0503020204020204" charset="-122"/>
                <a:cs typeface="微软雅黑" panose="020B0503020204020204" charset="-122"/>
              </a:rPr>
              <a:t>冠</a:t>
            </a:r>
            <a:r>
              <a:rPr sz="2000" b="1" spc="9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、</a:t>
            </a:r>
            <a:r>
              <a:rPr sz="2000" b="1" u="heavy" spc="9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 panose="020B0503020204020204" charset="-122"/>
                <a:cs typeface="微软雅黑" panose="020B0503020204020204" charset="-122"/>
              </a:rPr>
              <a:t>透明 </a:t>
            </a:r>
            <a:r>
              <a:rPr sz="2000" b="1" u="heavy" spc="100" dirty="0" err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 panose="020B0503020204020204" charset="-122"/>
                <a:cs typeface="微软雅黑" panose="020B0503020204020204" charset="-122"/>
              </a:rPr>
              <a:t>带</a:t>
            </a:r>
            <a:r>
              <a:rPr sz="2000" b="1" spc="95" dirty="0" err="1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和</a:t>
            </a:r>
            <a:r>
              <a:rPr sz="2000" b="1" u="heavy" spc="100" dirty="0" err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 panose="020B0503020204020204" charset="-122"/>
                <a:cs typeface="微软雅黑" panose="020B0503020204020204" charset="-122"/>
              </a:rPr>
              <a:t>卵黄</a:t>
            </a:r>
            <a:r>
              <a:rPr sz="2000" b="1" u="heavy" spc="95" dirty="0" err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 panose="020B0503020204020204" charset="-122"/>
                <a:cs typeface="微软雅黑" panose="020B0503020204020204" charset="-122"/>
              </a:rPr>
              <a:t>膜</a:t>
            </a:r>
            <a:r>
              <a:rPr sz="2000" spc="95" dirty="0" err="1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，受精时精子</a:t>
            </a:r>
            <a:r>
              <a:rPr sz="2000" spc="-70" dirty="0" err="1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依</a:t>
            </a:r>
            <a:r>
              <a:rPr sz="2000" spc="95" dirty="0" err="1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次穿</a:t>
            </a:r>
            <a:r>
              <a:rPr sz="2000" spc="25" dirty="0" err="1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过</a:t>
            </a:r>
            <a:r>
              <a:rPr sz="2000" spc="90" dirty="0" err="1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这</a:t>
            </a:r>
            <a:r>
              <a:rPr sz="2000" spc="9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000" spc="10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一</a:t>
            </a:r>
            <a:r>
              <a:rPr sz="2000" spc="100" dirty="0" err="1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层结</a:t>
            </a:r>
            <a:r>
              <a:rPr sz="2000" spc="95" dirty="0" err="1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构，</a:t>
            </a:r>
            <a:r>
              <a:rPr sz="2000" spc="100" dirty="0" err="1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进入卵子</a:t>
            </a:r>
            <a:r>
              <a:rPr sz="2000" spc="95" dirty="0" err="1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后</a:t>
            </a:r>
            <a:r>
              <a:rPr sz="2000" spc="20" dirty="0" err="1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000" spc="100" dirty="0" err="1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精子核形</a:t>
            </a:r>
            <a:r>
              <a:rPr sz="2000" spc="10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 成雄原</a:t>
            </a:r>
            <a:r>
              <a:rPr sz="2000" spc="9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核，卵子核形成</a:t>
            </a:r>
            <a:r>
              <a:rPr sz="2000" spc="2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雌</a:t>
            </a:r>
            <a:r>
              <a:rPr sz="2000" spc="9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原</a:t>
            </a:r>
            <a:r>
              <a:rPr sz="2000" spc="10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核</a:t>
            </a:r>
            <a:r>
              <a:rPr sz="2000" spc="2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，然后 配子配</a:t>
            </a:r>
            <a:r>
              <a:rPr sz="2000" spc="2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合，</a:t>
            </a:r>
            <a:r>
              <a:rPr sz="2000" spc="2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完成受</a:t>
            </a:r>
            <a:r>
              <a:rPr sz="2000" spc="-5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精</a:t>
            </a:r>
            <a:r>
              <a:rPr sz="2000" spc="2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。</a:t>
            </a:r>
            <a:endParaRPr sz="20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3"/>
          <p:cNvSpPr/>
          <p:nvPr/>
        </p:nvSpPr>
        <p:spPr>
          <a:xfrm>
            <a:off x="6524625" y="1571625"/>
            <a:ext cx="4629090" cy="4419351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一、受精过程</a:t>
            </a:r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1362328" y="3390074"/>
            <a:ext cx="4889500" cy="18567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57835" algn="just">
              <a:lnSpc>
                <a:spcPct val="150000"/>
              </a:lnSpc>
              <a:spcBef>
                <a:spcPts val="95"/>
              </a:spcBef>
            </a:pPr>
            <a:r>
              <a:rPr sz="2000" spc="2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精子通过顶体反应释放</a:t>
            </a:r>
            <a:r>
              <a:rPr sz="2000" spc="-4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出</a:t>
            </a:r>
            <a:r>
              <a:rPr sz="2000" b="1" u="heavy" spc="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 panose="020B0503020204020204" charset="-122"/>
                <a:cs typeface="微软雅黑" panose="020B0503020204020204" charset="-122"/>
              </a:rPr>
              <a:t>透明</a:t>
            </a:r>
            <a:r>
              <a:rPr sz="2000" b="1" u="heavy" spc="-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 panose="020B0503020204020204" charset="-122"/>
                <a:cs typeface="微软雅黑" panose="020B0503020204020204" charset="-122"/>
              </a:rPr>
              <a:t>质</a:t>
            </a:r>
            <a:r>
              <a:rPr sz="2000" b="1" u="heavy" spc="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 panose="020B0503020204020204" charset="-122"/>
                <a:cs typeface="微软雅黑" panose="020B0503020204020204" charset="-122"/>
              </a:rPr>
              <a:t>酸酶和 放射冠穿透</a:t>
            </a:r>
            <a:r>
              <a:rPr sz="2000" b="1" u="heavy" spc="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 panose="020B0503020204020204" charset="-122"/>
                <a:cs typeface="微软雅黑" panose="020B0503020204020204" charset="-122"/>
              </a:rPr>
              <a:t>酶</a:t>
            </a:r>
            <a:r>
              <a:rPr sz="2000" spc="2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，溶解卵</a:t>
            </a:r>
            <a:r>
              <a:rPr sz="2000" spc="-5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丘</a:t>
            </a:r>
            <a:r>
              <a:rPr sz="2000" spc="2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细胞</a:t>
            </a:r>
            <a:r>
              <a:rPr sz="2000" spc="-5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和</a:t>
            </a:r>
            <a:r>
              <a:rPr sz="2000" spc="2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放射</a:t>
            </a:r>
            <a:r>
              <a:rPr sz="2000" spc="-5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冠</a:t>
            </a:r>
            <a:r>
              <a:rPr sz="2000" spc="2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细胞 </a:t>
            </a:r>
            <a:r>
              <a:rPr sz="2000" spc="2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间的基质，使精子打开</a:t>
            </a:r>
            <a:r>
              <a:rPr sz="2000" spc="-5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进</a:t>
            </a:r>
            <a:r>
              <a:rPr sz="2000" spc="2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入卵</a:t>
            </a:r>
            <a:r>
              <a:rPr sz="2000" spc="-50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子</a:t>
            </a:r>
            <a:r>
              <a:rPr sz="2000" spc="2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的通</a:t>
            </a:r>
            <a:r>
              <a:rPr sz="2000" spc="-200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道</a:t>
            </a:r>
            <a:r>
              <a:rPr sz="2000" spc="2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，并 接近透明带。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3"/>
          <p:cNvSpPr/>
          <p:nvPr/>
        </p:nvSpPr>
        <p:spPr>
          <a:xfrm>
            <a:off x="7897712" y="2819400"/>
            <a:ext cx="3618012" cy="307657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5"/>
          <p:cNvSpPr txBox="1"/>
          <p:nvPr/>
        </p:nvSpPr>
        <p:spPr>
          <a:xfrm>
            <a:off x="4777105" y="2073673"/>
            <a:ext cx="263779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spc="10" dirty="0">
                <a:solidFill>
                  <a:srgbClr val="6FAC46"/>
                </a:solidFill>
                <a:latin typeface="Arial" panose="020B0604020202020204"/>
                <a:cs typeface="Arial" panose="020B0604020202020204"/>
              </a:rPr>
              <a:t>1</a:t>
            </a:r>
            <a:r>
              <a:rPr sz="2400" b="1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、精子穿过放射冠</a:t>
            </a:r>
            <a:endParaRPr sz="24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一、受精过程</a:t>
            </a:r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object 2"/>
          <p:cNvSpPr/>
          <p:nvPr/>
        </p:nvSpPr>
        <p:spPr>
          <a:xfrm>
            <a:off x="5307710" y="2852801"/>
            <a:ext cx="514350" cy="0"/>
          </a:xfrm>
          <a:custGeom>
            <a:avLst/>
            <a:gdLst/>
            <a:ahLst/>
            <a:cxnLst/>
            <a:rect l="l" t="t" r="r" b="b"/>
            <a:pathLst>
              <a:path w="514350">
                <a:moveTo>
                  <a:pt x="0" y="0"/>
                </a:moveTo>
                <a:lnTo>
                  <a:pt x="514350" y="0"/>
                </a:lnTo>
              </a:path>
            </a:pathLst>
          </a:custGeom>
          <a:ln w="19050">
            <a:solidFill>
              <a:srgbClr val="6FAC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3"/>
          <p:cNvSpPr/>
          <p:nvPr/>
        </p:nvSpPr>
        <p:spPr>
          <a:xfrm>
            <a:off x="8096250" y="4229100"/>
            <a:ext cx="3362325" cy="239077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4"/>
          <p:cNvSpPr txBox="1"/>
          <p:nvPr/>
        </p:nvSpPr>
        <p:spPr>
          <a:xfrm>
            <a:off x="1533525" y="5219700"/>
            <a:ext cx="5972175" cy="400050"/>
          </a:xfrm>
          <a:prstGeom prst="rect">
            <a:avLst/>
          </a:prstGeom>
          <a:solidFill>
            <a:srgbClr val="6FAC46"/>
          </a:solidFill>
        </p:spPr>
        <p:txBody>
          <a:bodyPr vert="horz" wrap="square" lIns="0" tIns="50165" rIns="0" bIns="0" rtlCol="0">
            <a:spAutoFit/>
          </a:bodyPr>
          <a:lstStyle/>
          <a:p>
            <a:pPr marL="429260">
              <a:lnSpc>
                <a:spcPct val="100000"/>
              </a:lnSpc>
              <a:spcBef>
                <a:spcPts val="395"/>
              </a:spcBef>
            </a:pPr>
            <a:r>
              <a:rPr sz="2000" b="1" spc="2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透明带反</a:t>
            </a:r>
            <a:r>
              <a:rPr sz="2000" b="1" spc="1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应</a:t>
            </a:r>
            <a:r>
              <a:rPr sz="2000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—</a:t>
            </a:r>
            <a:r>
              <a:rPr sz="2000" spc="2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防止多精</a:t>
            </a:r>
            <a:r>
              <a:rPr sz="2000" spc="-5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子</a:t>
            </a:r>
            <a:r>
              <a:rPr sz="2000" spc="2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入卵</a:t>
            </a:r>
            <a:r>
              <a:rPr sz="2000" spc="-6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的</a:t>
            </a:r>
            <a:r>
              <a:rPr sz="2000" b="1" spc="2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第一</a:t>
            </a:r>
            <a:r>
              <a:rPr sz="2000" b="1" spc="-5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道</a:t>
            </a:r>
            <a:r>
              <a:rPr sz="2000" b="1" spc="2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屏</a:t>
            </a:r>
            <a:r>
              <a:rPr sz="2000" b="1" spc="2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障</a:t>
            </a:r>
            <a:r>
              <a:rPr sz="2000" spc="2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。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1266825" y="1486788"/>
            <a:ext cx="9930130" cy="26803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24885">
              <a:lnSpc>
                <a:spcPct val="100000"/>
              </a:lnSpc>
              <a:spcBef>
                <a:spcPts val="105"/>
              </a:spcBef>
            </a:pPr>
            <a:endParaRPr lang="en-US" altLang="zh-CN" sz="2400" b="1" spc="10" dirty="0">
              <a:solidFill>
                <a:srgbClr val="6FAC46"/>
              </a:solidFill>
              <a:latin typeface="Arial" panose="020B0604020202020204"/>
              <a:cs typeface="Arial" panose="020B0604020202020204"/>
            </a:endParaRPr>
          </a:p>
          <a:p>
            <a:pPr marL="3524885">
              <a:lnSpc>
                <a:spcPct val="100000"/>
              </a:lnSpc>
              <a:spcBef>
                <a:spcPts val="105"/>
              </a:spcBef>
            </a:pPr>
            <a:r>
              <a:rPr sz="2400" b="1" spc="10" dirty="0">
                <a:solidFill>
                  <a:srgbClr val="6FAC46"/>
                </a:solidFill>
                <a:latin typeface="Arial" panose="020B0604020202020204"/>
                <a:cs typeface="Arial" panose="020B0604020202020204"/>
              </a:rPr>
              <a:t>2</a:t>
            </a:r>
            <a:r>
              <a:rPr sz="2400" b="1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、精子穿过透明带</a:t>
            </a:r>
            <a:endParaRPr sz="2400" dirty="0">
              <a:latin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endParaRPr sz="3800" dirty="0">
              <a:latin typeface="Times New Roman" panose="02020603050405020304"/>
              <a:cs typeface="Times New Roman" panose="02020603050405020304"/>
            </a:endParaRPr>
          </a:p>
          <a:p>
            <a:pPr marL="470535" marR="5080" indent="-457835">
              <a:lnSpc>
                <a:spcPct val="150000"/>
              </a:lnSpc>
              <a:buFont typeface="Wingdings" panose="05000000000000000000"/>
              <a:buChar char=""/>
              <a:tabLst>
                <a:tab pos="469900" algn="l"/>
                <a:tab pos="469900" algn="l"/>
              </a:tabLst>
            </a:pP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精子</a:t>
            </a:r>
            <a:r>
              <a:rPr sz="2000" spc="30" dirty="0">
                <a:latin typeface="微软雅黑" panose="020B0503020204020204" charset="-122"/>
                <a:cs typeface="微软雅黑" panose="020B0503020204020204" charset="-122"/>
              </a:rPr>
              <a:t>穿</a:t>
            </a:r>
            <a:r>
              <a:rPr sz="2000" spc="15" dirty="0">
                <a:latin typeface="微软雅黑" panose="020B0503020204020204" charset="-122"/>
                <a:cs typeface="微软雅黑" panose="020B0503020204020204" charset="-122"/>
              </a:rPr>
              <a:t>越</a:t>
            </a:r>
            <a:r>
              <a:rPr sz="2000" spc="30" dirty="0">
                <a:latin typeface="微软雅黑" panose="020B0503020204020204" charset="-122"/>
                <a:cs typeface="微软雅黑" panose="020B0503020204020204" charset="-122"/>
              </a:rPr>
              <a:t>放</a:t>
            </a:r>
            <a:r>
              <a:rPr sz="2000" spc="-60" dirty="0">
                <a:latin typeface="微软雅黑" panose="020B0503020204020204" charset="-122"/>
                <a:cs typeface="微软雅黑" panose="020B0503020204020204" charset="-122"/>
              </a:rPr>
              <a:t>射</a:t>
            </a:r>
            <a:r>
              <a:rPr sz="2000" spc="30" dirty="0">
                <a:latin typeface="微软雅黑" panose="020B0503020204020204" charset="-122"/>
                <a:cs typeface="微软雅黑" panose="020B0503020204020204" charset="-122"/>
              </a:rPr>
              <a:t>冠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后，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以</a:t>
            </a:r>
            <a:r>
              <a:rPr sz="2000" spc="30" dirty="0">
                <a:latin typeface="微软雅黑" panose="020B0503020204020204" charset="-122"/>
                <a:cs typeface="微软雅黑" panose="020B0503020204020204" charset="-122"/>
              </a:rPr>
              <a:t>顶体</a:t>
            </a:r>
            <a:r>
              <a:rPr sz="2000" spc="20" dirty="0">
                <a:latin typeface="微软雅黑" panose="020B0503020204020204" charset="-122"/>
                <a:cs typeface="微软雅黑" panose="020B0503020204020204" charset="-122"/>
              </a:rPr>
              <a:t>内</a:t>
            </a:r>
            <a:r>
              <a:rPr sz="2000" spc="-55" dirty="0">
                <a:latin typeface="微软雅黑" panose="020B0503020204020204" charset="-122"/>
                <a:cs typeface="微软雅黑" panose="020B0503020204020204" charset="-122"/>
              </a:rPr>
              <a:t>膜</a:t>
            </a:r>
            <a:r>
              <a:rPr sz="2000" spc="25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附着</a:t>
            </a:r>
            <a:r>
              <a:rPr sz="2000" spc="30" dirty="0">
                <a:latin typeface="微软雅黑" panose="020B0503020204020204" charset="-122"/>
                <a:cs typeface="微软雅黑" panose="020B0503020204020204" charset="-122"/>
              </a:rPr>
              <a:t>在</a:t>
            </a:r>
            <a:r>
              <a:rPr sz="2000" spc="15" dirty="0">
                <a:latin typeface="微软雅黑" panose="020B0503020204020204" charset="-122"/>
                <a:cs typeface="微软雅黑" panose="020B0503020204020204" charset="-122"/>
              </a:rPr>
              <a:t>透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明</a:t>
            </a:r>
            <a:r>
              <a:rPr sz="2000" spc="30" dirty="0">
                <a:latin typeface="微软雅黑" panose="020B0503020204020204" charset="-122"/>
                <a:cs typeface="微软雅黑" panose="020B0503020204020204" charset="-122"/>
              </a:rPr>
              <a:t>带</a:t>
            </a:r>
            <a:r>
              <a:rPr sz="2000" spc="15" dirty="0">
                <a:latin typeface="微软雅黑" panose="020B0503020204020204" charset="-122"/>
                <a:cs typeface="微软雅黑" panose="020B0503020204020204" charset="-122"/>
              </a:rPr>
              <a:t>表</a:t>
            </a:r>
            <a:r>
              <a:rPr sz="2000" spc="30" dirty="0">
                <a:latin typeface="微软雅黑" panose="020B0503020204020204" charset="-122"/>
                <a:cs typeface="微软雅黑" panose="020B0503020204020204" charset="-122"/>
              </a:rPr>
              <a:t>面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000" spc="30" dirty="0">
                <a:latin typeface="微软雅黑" panose="020B0503020204020204" charset="-122"/>
                <a:cs typeface="微软雅黑" panose="020B0503020204020204" charset="-122"/>
              </a:rPr>
              <a:t>依靠</a:t>
            </a:r>
            <a:r>
              <a:rPr sz="2000" spc="20" dirty="0">
                <a:latin typeface="微软雅黑" panose="020B0503020204020204" charset="-122"/>
                <a:cs typeface="微软雅黑" panose="020B0503020204020204" charset="-122"/>
              </a:rPr>
              <a:t>顶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体</a:t>
            </a:r>
            <a:r>
              <a:rPr sz="2000" spc="30" dirty="0">
                <a:latin typeface="微软雅黑" panose="020B0503020204020204" charset="-122"/>
                <a:cs typeface="微软雅黑" panose="020B0503020204020204" charset="-122"/>
              </a:rPr>
              <a:t>酶的</a:t>
            </a:r>
            <a:r>
              <a:rPr sz="2000" spc="20" dirty="0">
                <a:latin typeface="微软雅黑" panose="020B0503020204020204" charset="-122"/>
                <a:cs typeface="微软雅黑" panose="020B0503020204020204" charset="-122"/>
              </a:rPr>
              <a:t>作</a:t>
            </a:r>
            <a:r>
              <a:rPr sz="2000" spc="30" dirty="0">
                <a:latin typeface="微软雅黑" panose="020B0503020204020204" charset="-122"/>
                <a:cs typeface="微软雅黑" panose="020B0503020204020204" charset="-122"/>
              </a:rPr>
              <a:t>用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穿</a:t>
            </a:r>
            <a:r>
              <a:rPr sz="2000" spc="30" dirty="0">
                <a:latin typeface="微软雅黑" panose="020B0503020204020204" charset="-122"/>
                <a:cs typeface="微软雅黑" panose="020B0503020204020204" charset="-122"/>
              </a:rPr>
              <a:t>过透</a:t>
            </a:r>
            <a:r>
              <a:rPr sz="2000" spc="-55" dirty="0">
                <a:latin typeface="微软雅黑" panose="020B0503020204020204" charset="-122"/>
                <a:cs typeface="微软雅黑" panose="020B0503020204020204" charset="-122"/>
              </a:rPr>
              <a:t>明</a:t>
            </a:r>
            <a:r>
              <a:rPr sz="2000" spc="30" dirty="0">
                <a:latin typeface="微软雅黑" panose="020B0503020204020204" charset="-122"/>
                <a:cs typeface="微软雅黑" panose="020B0503020204020204" charset="-122"/>
              </a:rPr>
              <a:t>带 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触及卵黄</a:t>
            </a:r>
            <a:r>
              <a:rPr sz="2000" spc="30" dirty="0">
                <a:latin typeface="微软雅黑" panose="020B0503020204020204" charset="-122"/>
                <a:cs typeface="微软雅黑" panose="020B0503020204020204" charset="-122"/>
              </a:rPr>
              <a:t>膜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000" spc="30" dirty="0">
                <a:latin typeface="微软雅黑" panose="020B0503020204020204" charset="-122"/>
                <a:cs typeface="微软雅黑" panose="020B0503020204020204" charset="-122"/>
              </a:rPr>
              <a:t>使卵</a:t>
            </a:r>
            <a:r>
              <a:rPr sz="2000" spc="20" dirty="0">
                <a:latin typeface="微软雅黑" panose="020B0503020204020204" charset="-122"/>
                <a:cs typeface="微软雅黑" panose="020B0503020204020204" charset="-122"/>
              </a:rPr>
              <a:t>子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激</a:t>
            </a:r>
            <a:r>
              <a:rPr sz="2000" spc="20" dirty="0">
                <a:latin typeface="微软雅黑" panose="020B0503020204020204" charset="-122"/>
                <a:cs typeface="微软雅黑" panose="020B0503020204020204" charset="-122"/>
              </a:rPr>
              <a:t>活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。发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生</a:t>
            </a:r>
            <a:r>
              <a:rPr sz="2000" b="1" u="heavy" spc="25" dirty="0">
                <a:solidFill>
                  <a:srgbClr val="6FAC46"/>
                </a:solidFill>
                <a:uFill>
                  <a:solidFill>
                    <a:srgbClr val="6FAC46"/>
                  </a:solidFill>
                </a:uFill>
                <a:latin typeface="微软雅黑" panose="020B0503020204020204" charset="-122"/>
                <a:cs typeface="微软雅黑" panose="020B0503020204020204" charset="-122"/>
              </a:rPr>
              <a:t>“</a:t>
            </a:r>
            <a:r>
              <a:rPr sz="2000" b="1" u="heavy" spc="30" dirty="0">
                <a:solidFill>
                  <a:srgbClr val="6FAC46"/>
                </a:solidFill>
                <a:uFill>
                  <a:solidFill>
                    <a:srgbClr val="6FAC46"/>
                  </a:solidFill>
                </a:uFill>
                <a:latin typeface="微软雅黑" panose="020B0503020204020204" charset="-122"/>
                <a:cs typeface="微软雅黑" panose="020B0503020204020204" charset="-122"/>
              </a:rPr>
              <a:t>透明</a:t>
            </a:r>
            <a:r>
              <a:rPr sz="2000" b="1" u="heavy" spc="20" dirty="0">
                <a:solidFill>
                  <a:srgbClr val="6FAC46"/>
                </a:solidFill>
                <a:uFill>
                  <a:solidFill>
                    <a:srgbClr val="6FAC46"/>
                  </a:solidFill>
                </a:uFill>
                <a:latin typeface="微软雅黑" panose="020B0503020204020204" charset="-122"/>
                <a:cs typeface="微软雅黑" panose="020B0503020204020204" charset="-122"/>
              </a:rPr>
              <a:t>带</a:t>
            </a:r>
            <a:r>
              <a:rPr sz="2000" b="1" u="heavy" spc="-50" dirty="0">
                <a:solidFill>
                  <a:srgbClr val="6FAC46"/>
                </a:solidFill>
                <a:uFill>
                  <a:solidFill>
                    <a:srgbClr val="6FAC46"/>
                  </a:solidFill>
                </a:uFill>
                <a:latin typeface="微软雅黑" panose="020B0503020204020204" charset="-122"/>
                <a:cs typeface="微软雅黑" panose="020B0503020204020204" charset="-122"/>
              </a:rPr>
              <a:t>反</a:t>
            </a:r>
            <a:r>
              <a:rPr sz="2000" b="1" u="heavy" spc="20" dirty="0">
                <a:solidFill>
                  <a:srgbClr val="6FAC46"/>
                </a:solidFill>
                <a:uFill>
                  <a:solidFill>
                    <a:srgbClr val="6FAC46"/>
                  </a:solidFill>
                </a:uFill>
                <a:latin typeface="微软雅黑" panose="020B0503020204020204" charset="-122"/>
                <a:cs typeface="微软雅黑" panose="020B0503020204020204" charset="-122"/>
              </a:rPr>
              <a:t>应</a:t>
            </a:r>
            <a:r>
              <a:rPr sz="2000" b="1" u="heavy" spc="25" dirty="0">
                <a:solidFill>
                  <a:srgbClr val="6FAC46"/>
                </a:solidFill>
                <a:uFill>
                  <a:solidFill>
                    <a:srgbClr val="6FAC46"/>
                  </a:solidFill>
                </a:uFill>
                <a:latin typeface="微软雅黑" panose="020B0503020204020204" charset="-122"/>
                <a:cs typeface="微软雅黑" panose="020B0503020204020204" charset="-122"/>
              </a:rPr>
              <a:t>”</a:t>
            </a:r>
            <a:r>
              <a:rPr sz="2000" spc="25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。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透</a:t>
            </a:r>
            <a:r>
              <a:rPr sz="2000" spc="30" dirty="0">
                <a:latin typeface="微软雅黑" panose="020B0503020204020204" charset="-122"/>
                <a:cs typeface="微软雅黑" panose="020B0503020204020204" charset="-122"/>
              </a:rPr>
              <a:t>明带</a:t>
            </a:r>
            <a:r>
              <a:rPr sz="2000" spc="20" dirty="0">
                <a:latin typeface="微软雅黑" panose="020B0503020204020204" charset="-122"/>
                <a:cs typeface="微软雅黑" panose="020B0503020204020204" charset="-122"/>
              </a:rPr>
              <a:t>对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精</a:t>
            </a:r>
            <a:r>
              <a:rPr sz="2000" spc="30" dirty="0">
                <a:latin typeface="微软雅黑" panose="020B0503020204020204" charset="-122"/>
                <a:cs typeface="微软雅黑" panose="020B0503020204020204" charset="-122"/>
              </a:rPr>
              <a:t>子具</a:t>
            </a:r>
            <a:r>
              <a:rPr sz="2000" spc="20" dirty="0">
                <a:latin typeface="微软雅黑" panose="020B0503020204020204" charset="-122"/>
                <a:cs typeface="微软雅黑" panose="020B0503020204020204" charset="-122"/>
              </a:rPr>
              <a:t>有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严</a:t>
            </a:r>
            <a:r>
              <a:rPr sz="2000" spc="30" dirty="0">
                <a:latin typeface="微软雅黑" panose="020B0503020204020204" charset="-122"/>
                <a:cs typeface="微软雅黑" panose="020B0503020204020204" charset="-122"/>
              </a:rPr>
              <a:t>格的</a:t>
            </a:r>
            <a:r>
              <a:rPr sz="2000" spc="20" dirty="0">
                <a:latin typeface="微软雅黑" panose="020B0503020204020204" charset="-122"/>
                <a:cs typeface="微软雅黑" panose="020B0503020204020204" charset="-122"/>
              </a:rPr>
              <a:t>选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择</a:t>
            </a:r>
            <a:r>
              <a:rPr sz="2000" spc="10" dirty="0">
                <a:latin typeface="微软雅黑" panose="020B0503020204020204" charset="-122"/>
                <a:cs typeface="微软雅黑" panose="020B0503020204020204" charset="-122"/>
              </a:rPr>
              <a:t>性</a:t>
            </a:r>
            <a:r>
              <a:rPr sz="2000" spc="15" dirty="0">
                <a:latin typeface="微软雅黑" panose="020B0503020204020204" charset="-122"/>
                <a:cs typeface="微软雅黑" panose="020B0503020204020204" charset="-122"/>
              </a:rPr>
              <a:t>， 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通常只有同种的精子才</a:t>
            </a:r>
            <a:r>
              <a:rPr sz="2000" spc="-55" dirty="0">
                <a:latin typeface="微软雅黑" panose="020B0503020204020204" charset="-122"/>
                <a:cs typeface="微软雅黑" panose="020B0503020204020204" charset="-122"/>
              </a:rPr>
              <a:t>能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进入</a:t>
            </a:r>
            <a:r>
              <a:rPr sz="2000" spc="-55" dirty="0">
                <a:latin typeface="微软雅黑" panose="020B0503020204020204" charset="-122"/>
                <a:cs typeface="微软雅黑" panose="020B0503020204020204" charset="-122"/>
              </a:rPr>
              <a:t>透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明带</a:t>
            </a:r>
            <a:r>
              <a:rPr sz="2000" spc="-25" dirty="0">
                <a:latin typeface="微软雅黑" panose="020B0503020204020204" charset="-122"/>
                <a:cs typeface="微软雅黑" panose="020B0503020204020204" charset="-122"/>
              </a:rPr>
              <a:t>内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（其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表</a:t>
            </a:r>
            <a:r>
              <a:rPr sz="2000" spc="30" dirty="0">
                <a:latin typeface="微软雅黑" panose="020B0503020204020204" charset="-122"/>
                <a:cs typeface="微软雅黑" panose="020B0503020204020204" charset="-122"/>
              </a:rPr>
              <a:t>面</a:t>
            </a:r>
            <a:r>
              <a:rPr sz="2000" spc="15" dirty="0">
                <a:latin typeface="微软雅黑" panose="020B0503020204020204" charset="-122"/>
                <a:cs typeface="微软雅黑" panose="020B0503020204020204" charset="-122"/>
              </a:rPr>
              <a:t>的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种</a:t>
            </a:r>
            <a:r>
              <a:rPr sz="2000" spc="30" dirty="0">
                <a:latin typeface="微软雅黑" panose="020B0503020204020204" charset="-122"/>
                <a:cs typeface="微软雅黑" panose="020B0503020204020204" charset="-122"/>
              </a:rPr>
              <a:t>属</a:t>
            </a:r>
            <a:r>
              <a:rPr sz="2000" spc="15" dirty="0">
                <a:latin typeface="微软雅黑" panose="020B0503020204020204" charset="-122"/>
                <a:cs typeface="微软雅黑" panose="020B0503020204020204" charset="-122"/>
              </a:rPr>
              <a:t>特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异</a:t>
            </a:r>
            <a:r>
              <a:rPr sz="2000" spc="30" dirty="0">
                <a:latin typeface="微软雅黑" panose="020B0503020204020204" charset="-122"/>
                <a:cs typeface="微软雅黑" panose="020B0503020204020204" charset="-122"/>
              </a:rPr>
              <a:t>性</a:t>
            </a:r>
            <a:r>
              <a:rPr sz="2000" spc="15" dirty="0">
                <a:latin typeface="微软雅黑" panose="020B0503020204020204" charset="-122"/>
                <a:cs typeface="微软雅黑" panose="020B0503020204020204" charset="-122"/>
              </a:rPr>
              <a:t>精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子</a:t>
            </a:r>
            <a:r>
              <a:rPr sz="2000" spc="30" dirty="0">
                <a:latin typeface="微软雅黑" panose="020B0503020204020204" charset="-122"/>
                <a:cs typeface="微软雅黑" panose="020B0503020204020204" charset="-122"/>
              </a:rPr>
              <a:t>受体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）</a:t>
            </a:r>
            <a:r>
              <a:rPr sz="2000" spc="30" dirty="0">
                <a:latin typeface="微软雅黑" panose="020B0503020204020204" charset="-122"/>
                <a:cs typeface="微软雅黑" panose="020B0503020204020204" charset="-122"/>
              </a:rPr>
              <a:t>。</a:t>
            </a:r>
            <a:endParaRPr sz="20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一、受精过程</a:t>
            </a:r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3238500" y="5257800"/>
            <a:ext cx="5715000" cy="428625"/>
          </a:xfrm>
          <a:prstGeom prst="rect">
            <a:avLst/>
          </a:prstGeom>
          <a:solidFill>
            <a:srgbClr val="6FAC46"/>
          </a:solidFill>
        </p:spPr>
        <p:txBody>
          <a:bodyPr vert="horz" wrap="square" lIns="0" tIns="75565" rIns="0" bIns="0" rtlCol="0">
            <a:spAutoFit/>
          </a:bodyPr>
          <a:lstStyle/>
          <a:p>
            <a:pPr marL="175895">
              <a:lnSpc>
                <a:spcPct val="100000"/>
              </a:lnSpc>
              <a:spcBef>
                <a:spcPts val="595"/>
              </a:spcBef>
            </a:pPr>
            <a:r>
              <a:rPr sz="2000" spc="2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类胰蛋白酶破坏了透明</a:t>
            </a:r>
            <a:r>
              <a:rPr sz="2000" spc="-5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带</a:t>
            </a:r>
            <a:r>
              <a:rPr sz="2000" spc="2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上的</a:t>
            </a:r>
            <a:r>
              <a:rPr sz="2000" spc="-5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特</a:t>
            </a:r>
            <a:r>
              <a:rPr sz="2000" spc="2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异性</a:t>
            </a:r>
            <a:r>
              <a:rPr sz="2000" spc="-5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精</a:t>
            </a:r>
            <a:r>
              <a:rPr sz="2000" spc="2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子受</a:t>
            </a:r>
            <a:r>
              <a:rPr sz="2000" spc="-5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体</a:t>
            </a:r>
            <a:r>
              <a:rPr sz="2000" spc="2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。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4777105" y="1933035"/>
            <a:ext cx="263779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spc="10" dirty="0">
                <a:solidFill>
                  <a:srgbClr val="6FAC46"/>
                </a:solidFill>
                <a:latin typeface="Arial" panose="020B0604020202020204"/>
                <a:cs typeface="Arial" panose="020B0604020202020204"/>
              </a:rPr>
              <a:t>3</a:t>
            </a:r>
            <a:r>
              <a:rPr sz="2400" b="1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、精子进入卵黄膜</a:t>
            </a:r>
            <a:endParaRPr sz="24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object 5"/>
          <p:cNvSpPr txBox="1"/>
          <p:nvPr/>
        </p:nvSpPr>
        <p:spPr>
          <a:xfrm>
            <a:off x="1648079" y="2877248"/>
            <a:ext cx="9882505" cy="1398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200" algn="just">
              <a:lnSpc>
                <a:spcPct val="150000"/>
              </a:lnSpc>
              <a:spcBef>
                <a:spcPts val="95"/>
              </a:spcBef>
              <a:buFont typeface="Wingdings" panose="05000000000000000000"/>
              <a:buChar char=""/>
              <a:tabLst>
                <a:tab pos="469900" algn="l"/>
              </a:tabLst>
            </a:pPr>
            <a:r>
              <a:rPr sz="2000" spc="100" dirty="0">
                <a:latin typeface="微软雅黑" panose="020B0503020204020204" charset="-122"/>
                <a:cs typeface="微软雅黑" panose="020B0503020204020204" charset="-122"/>
              </a:rPr>
              <a:t>当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精子</a:t>
            </a:r>
            <a:r>
              <a:rPr sz="2000" spc="95" dirty="0">
                <a:latin typeface="微软雅黑" panose="020B0503020204020204" charset="-122"/>
                <a:cs typeface="微软雅黑" panose="020B0503020204020204" charset="-122"/>
              </a:rPr>
              <a:t>进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入透</a:t>
            </a:r>
            <a:r>
              <a:rPr sz="2000" spc="95" dirty="0">
                <a:latin typeface="微软雅黑" panose="020B0503020204020204" charset="-122"/>
                <a:cs typeface="微软雅黑" panose="020B0503020204020204" charset="-122"/>
              </a:rPr>
              <a:t>明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带</a:t>
            </a:r>
            <a:r>
              <a:rPr sz="2000" spc="95" dirty="0">
                <a:latin typeface="微软雅黑" panose="020B0503020204020204" charset="-122"/>
                <a:cs typeface="微软雅黑" panose="020B0503020204020204" charset="-122"/>
              </a:rPr>
              <a:t>后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，在</a:t>
            </a:r>
            <a:r>
              <a:rPr sz="2000" spc="95" dirty="0">
                <a:latin typeface="微软雅黑" panose="020B0503020204020204" charset="-122"/>
                <a:cs typeface="微软雅黑" panose="020B0503020204020204" charset="-122"/>
              </a:rPr>
              <a:t>卵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黄膜</a:t>
            </a:r>
            <a:r>
              <a:rPr sz="2000" spc="95" dirty="0">
                <a:latin typeface="微软雅黑" panose="020B0503020204020204" charset="-122"/>
                <a:cs typeface="微软雅黑" panose="020B0503020204020204" charset="-122"/>
              </a:rPr>
              <a:t>外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稍停</a:t>
            </a:r>
            <a:r>
              <a:rPr sz="2000" spc="95" dirty="0">
                <a:latin typeface="微软雅黑" panose="020B0503020204020204" charset="-122"/>
                <a:cs typeface="微软雅黑" panose="020B0503020204020204" charset="-122"/>
              </a:rPr>
              <a:t>之</a:t>
            </a:r>
            <a:r>
              <a:rPr sz="2000" spc="20" dirty="0">
                <a:latin typeface="微软雅黑" panose="020B0503020204020204" charset="-122"/>
                <a:cs typeface="微软雅黑" panose="020B0503020204020204" charset="-122"/>
              </a:rPr>
              <a:t>后，</a:t>
            </a:r>
            <a:r>
              <a:rPr sz="2000" spc="95" dirty="0">
                <a:latin typeface="微软雅黑" panose="020B0503020204020204" charset="-122"/>
                <a:cs typeface="微软雅黑" panose="020B0503020204020204" charset="-122"/>
              </a:rPr>
              <a:t>带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着尾</a:t>
            </a:r>
            <a:r>
              <a:rPr sz="2000" spc="95" dirty="0">
                <a:latin typeface="微软雅黑" panose="020B0503020204020204" charset="-122"/>
                <a:cs typeface="微软雅黑" panose="020B0503020204020204" charset="-122"/>
              </a:rPr>
              <a:t>部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一</a:t>
            </a:r>
            <a:r>
              <a:rPr sz="2000" spc="95" dirty="0">
                <a:latin typeface="微软雅黑" panose="020B0503020204020204" charset="-122"/>
                <a:cs typeface="微软雅黑" panose="020B0503020204020204" charset="-122"/>
              </a:rPr>
              <a:t>起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进入</a:t>
            </a:r>
            <a:r>
              <a:rPr sz="2000" spc="95" dirty="0">
                <a:latin typeface="微软雅黑" panose="020B0503020204020204" charset="-122"/>
                <a:cs typeface="微软雅黑" panose="020B0503020204020204" charset="-122"/>
              </a:rPr>
              <a:t>卵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黄</a:t>
            </a:r>
            <a:r>
              <a:rPr sz="2000" spc="20" dirty="0">
                <a:latin typeface="微软雅黑" panose="020B0503020204020204" charset="-122"/>
                <a:cs typeface="微软雅黑" panose="020B0503020204020204" charset="-122"/>
              </a:rPr>
              <a:t>内</a:t>
            </a:r>
            <a:r>
              <a:rPr sz="2000" spc="100" dirty="0">
                <a:latin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卵黄</a:t>
            </a:r>
            <a:r>
              <a:rPr sz="2000" spc="95" dirty="0">
                <a:latin typeface="微软雅黑" panose="020B0503020204020204" charset="-122"/>
                <a:cs typeface="微软雅黑" panose="020B0503020204020204" charset="-122"/>
              </a:rPr>
              <a:t>立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即 </a:t>
            </a:r>
            <a:r>
              <a:rPr sz="2000" spc="100" dirty="0">
                <a:latin typeface="微软雅黑" panose="020B0503020204020204" charset="-122"/>
                <a:cs typeface="微软雅黑" panose="020B0503020204020204" charset="-122"/>
              </a:rPr>
              <a:t>紧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缩</a:t>
            </a:r>
            <a:r>
              <a:rPr sz="2000" spc="20" dirty="0">
                <a:latin typeface="微软雅黑" panose="020B0503020204020204" charset="-122"/>
                <a:cs typeface="微软雅黑" panose="020B0503020204020204" charset="-122"/>
              </a:rPr>
              <a:t>、</a:t>
            </a:r>
            <a:r>
              <a:rPr sz="2000" spc="95" dirty="0">
                <a:latin typeface="微软雅黑" panose="020B0503020204020204" charset="-122"/>
                <a:cs typeface="微软雅黑" panose="020B0503020204020204" charset="-122"/>
              </a:rPr>
              <a:t>膜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增</a:t>
            </a:r>
            <a:r>
              <a:rPr sz="2000" spc="20" dirty="0">
                <a:latin typeface="微软雅黑" panose="020B0503020204020204" charset="-122"/>
                <a:cs typeface="微软雅黑" panose="020B0503020204020204" charset="-122"/>
              </a:rPr>
              <a:t>厚</a:t>
            </a:r>
            <a:r>
              <a:rPr sz="2000" spc="95" dirty="0">
                <a:latin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排</a:t>
            </a:r>
            <a:r>
              <a:rPr sz="2000" spc="95" dirty="0">
                <a:latin typeface="微软雅黑" panose="020B0503020204020204" charset="-122"/>
                <a:cs typeface="微软雅黑" panose="020B0503020204020204" charset="-122"/>
              </a:rPr>
              <a:t>出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部分</a:t>
            </a:r>
            <a:r>
              <a:rPr sz="2000" spc="95" dirty="0">
                <a:latin typeface="微软雅黑" panose="020B0503020204020204" charset="-122"/>
                <a:cs typeface="微软雅黑" panose="020B0503020204020204" charset="-122"/>
              </a:rPr>
              <a:t>液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体进</a:t>
            </a:r>
            <a:r>
              <a:rPr sz="2000" spc="95" dirty="0">
                <a:latin typeface="微软雅黑" panose="020B0503020204020204" charset="-122"/>
                <a:cs typeface="微软雅黑" panose="020B0503020204020204" charset="-122"/>
              </a:rPr>
              <a:t>入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卵黄</a:t>
            </a:r>
            <a:r>
              <a:rPr sz="2000" spc="95" dirty="0">
                <a:latin typeface="微软雅黑" panose="020B0503020204020204" charset="-122"/>
                <a:cs typeface="微软雅黑" panose="020B0503020204020204" charset="-122"/>
              </a:rPr>
              <a:t>周</a:t>
            </a:r>
            <a:r>
              <a:rPr sz="2000" spc="20" dirty="0">
                <a:latin typeface="微软雅黑" panose="020B0503020204020204" charset="-122"/>
                <a:cs typeface="微软雅黑" panose="020B0503020204020204" charset="-122"/>
              </a:rPr>
              <a:t>隙，</a:t>
            </a:r>
            <a:r>
              <a:rPr sz="2000" spc="95" dirty="0">
                <a:latin typeface="微软雅黑" panose="020B0503020204020204" charset="-122"/>
                <a:cs typeface="微软雅黑" panose="020B0503020204020204" charset="-122"/>
              </a:rPr>
              <a:t>这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种变</a:t>
            </a:r>
            <a:r>
              <a:rPr sz="2000" spc="95" dirty="0">
                <a:latin typeface="微软雅黑" panose="020B0503020204020204" charset="-122"/>
                <a:cs typeface="微软雅黑" panose="020B0503020204020204" charset="-122"/>
              </a:rPr>
              <a:t>化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称</a:t>
            </a:r>
            <a:r>
              <a:rPr sz="2000" spc="95" dirty="0">
                <a:latin typeface="微软雅黑" panose="020B0503020204020204" charset="-122"/>
                <a:cs typeface="微软雅黑" panose="020B0503020204020204" charset="-122"/>
              </a:rPr>
              <a:t>为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“卵</a:t>
            </a:r>
            <a:r>
              <a:rPr sz="2000" spc="95" dirty="0">
                <a:latin typeface="微软雅黑" panose="020B0503020204020204" charset="-122"/>
                <a:cs typeface="微软雅黑" panose="020B0503020204020204" charset="-122"/>
              </a:rPr>
              <a:t>黄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膜反</a:t>
            </a:r>
            <a:r>
              <a:rPr sz="2000" spc="95" dirty="0">
                <a:latin typeface="微软雅黑" panose="020B0503020204020204" charset="-122"/>
                <a:cs typeface="微软雅黑" panose="020B0503020204020204" charset="-122"/>
              </a:rPr>
              <a:t>应</a:t>
            </a:r>
            <a:r>
              <a:rPr sz="2000" spc="20" dirty="0">
                <a:latin typeface="微软雅黑" panose="020B0503020204020204" charset="-122"/>
                <a:cs typeface="微软雅黑" panose="020B0503020204020204" charset="-122"/>
              </a:rPr>
              <a:t>”（</a:t>
            </a:r>
            <a:r>
              <a:rPr sz="2000" spc="100" dirty="0">
                <a:latin typeface="微软雅黑" panose="020B0503020204020204" charset="-122"/>
                <a:cs typeface="微软雅黑" panose="020B0503020204020204" charset="-122"/>
              </a:rPr>
              <a:t>卵黄 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封闭作</a:t>
            </a:r>
            <a:r>
              <a:rPr sz="2000" spc="20" dirty="0">
                <a:latin typeface="微软雅黑" panose="020B0503020204020204" charset="-122"/>
                <a:cs typeface="微软雅黑" panose="020B0503020204020204" charset="-122"/>
              </a:rPr>
              <a:t>用），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是阻止多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精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子入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卵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的第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二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道屏</a:t>
            </a:r>
            <a:r>
              <a:rPr sz="2000" spc="-65" dirty="0">
                <a:latin typeface="微软雅黑" panose="020B0503020204020204" charset="-122"/>
                <a:cs typeface="微软雅黑" panose="020B0503020204020204" charset="-122"/>
              </a:rPr>
              <a:t>障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。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一、受精过程</a:t>
            </a:r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911225" y="3210369"/>
            <a:ext cx="10229850" cy="2018664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5"/>
              </a:spcBef>
            </a:pPr>
            <a:r>
              <a:rPr sz="2000" b="1" spc="25" dirty="0">
                <a:solidFill>
                  <a:srgbClr val="EC7C30"/>
                </a:solidFill>
                <a:latin typeface="微软雅黑" panose="020B0503020204020204" charset="-122"/>
                <a:cs typeface="微软雅黑" panose="020B0503020204020204" charset="-122"/>
              </a:rPr>
              <a:t>原核形成</a:t>
            </a:r>
            <a:endParaRPr sz="2000" dirty="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 marR="5080">
              <a:lnSpc>
                <a:spcPct val="128000"/>
              </a:lnSpc>
              <a:spcBef>
                <a:spcPts val="75"/>
              </a:spcBef>
            </a:pP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精子入卵后不久，头部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开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始膨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大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，核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疏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松，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核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膜消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失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，失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去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固有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的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形态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最后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在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疏松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的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染色 质外又形成新的核膜，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这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种重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新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形成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的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核</a:t>
            </a:r>
            <a:r>
              <a:rPr sz="2000" spc="5" dirty="0">
                <a:latin typeface="微软雅黑" panose="020B0503020204020204" charset="-122"/>
                <a:cs typeface="微软雅黑" panose="020B0503020204020204" charset="-122"/>
              </a:rPr>
              <a:t>叫</a:t>
            </a:r>
            <a:r>
              <a:rPr sz="2000" b="1" spc="-50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雄</a:t>
            </a:r>
            <a:r>
              <a:rPr sz="2000" b="1" spc="25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原</a:t>
            </a:r>
            <a:r>
              <a:rPr sz="2000" b="1" spc="20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核</a:t>
            </a:r>
            <a:r>
              <a:rPr sz="2000" spc="25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。</a:t>
            </a:r>
            <a:endParaRPr sz="2000" dirty="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同时卵母细胞减数分裂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恢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复，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释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放第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二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极体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。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卵中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的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染色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质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外又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形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成新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的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核膜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000" spc="-10" dirty="0">
                <a:latin typeface="微软雅黑" panose="020B0503020204020204" charset="-122"/>
                <a:cs typeface="微软雅黑" panose="020B0503020204020204" charset="-122"/>
              </a:rPr>
              <a:t>称</a:t>
            </a:r>
            <a:r>
              <a:rPr sz="2000" b="1" spc="25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雌</a:t>
            </a:r>
            <a:r>
              <a:rPr sz="2000" b="1" spc="-50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原</a:t>
            </a:r>
            <a:r>
              <a:rPr sz="2000" b="1" spc="25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核。</a:t>
            </a:r>
            <a:endParaRPr sz="2000" dirty="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两性原核体积不断增大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几小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时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可达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到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原来</a:t>
            </a:r>
            <a:r>
              <a:rPr sz="2000" spc="-70" dirty="0">
                <a:latin typeface="微软雅黑" panose="020B0503020204020204" charset="-122"/>
                <a:cs typeface="微软雅黑" panose="020B0503020204020204" charset="-122"/>
              </a:rPr>
              <a:t>的</a:t>
            </a:r>
            <a:r>
              <a:rPr sz="2000" spc="10" dirty="0">
                <a:latin typeface="Arial" panose="020B0604020202020204"/>
                <a:cs typeface="Arial" panose="020B0604020202020204"/>
              </a:rPr>
              <a:t>20</a:t>
            </a:r>
            <a:r>
              <a:rPr sz="2000" spc="30" dirty="0">
                <a:latin typeface="微软雅黑" panose="020B0503020204020204" charset="-122"/>
                <a:cs typeface="微软雅黑" panose="020B0503020204020204" charset="-122"/>
              </a:rPr>
              <a:t>倍</a:t>
            </a:r>
            <a:r>
              <a:rPr sz="2000" spc="-229" dirty="0"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spc="10" dirty="0">
                <a:latin typeface="Arial" panose="020B0604020202020204"/>
                <a:cs typeface="Arial" panose="020B0604020202020204"/>
              </a:rPr>
              <a:t>(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大鼠</a:t>
            </a:r>
            <a:r>
              <a:rPr sz="2000" spc="5" dirty="0">
                <a:latin typeface="Arial" panose="020B0604020202020204"/>
                <a:cs typeface="Arial" panose="020B0604020202020204"/>
              </a:rPr>
              <a:t>)</a:t>
            </a:r>
            <a:r>
              <a:rPr sz="2000" spc="30" dirty="0">
                <a:latin typeface="微软雅黑" panose="020B0503020204020204" charset="-122"/>
                <a:cs typeface="微软雅黑" panose="020B0503020204020204" charset="-122"/>
              </a:rPr>
              <a:t>。</a:t>
            </a:r>
            <a:endParaRPr sz="20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4471987" y="2123882"/>
            <a:ext cx="324802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spc="10" dirty="0">
                <a:solidFill>
                  <a:srgbClr val="6FAC46"/>
                </a:solidFill>
                <a:latin typeface="Arial" panose="020B0604020202020204"/>
                <a:cs typeface="Arial" panose="020B0604020202020204"/>
              </a:rPr>
              <a:t>4</a:t>
            </a:r>
            <a:r>
              <a:rPr sz="2400" b="1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、原核形成与配子配合</a:t>
            </a:r>
            <a:endParaRPr sz="24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一、受精过程</a:t>
            </a:r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981074" y="2302001"/>
            <a:ext cx="10229850" cy="982640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95"/>
              </a:spcBef>
            </a:pPr>
            <a:r>
              <a:rPr lang="zh-CN" altLang="en-US" sz="2000" spc="25" dirty="0">
                <a:latin typeface="微软雅黑" panose="020B0503020204020204" charset="-122"/>
                <a:cs typeface="微软雅黑" panose="020B0503020204020204" charset="-122"/>
              </a:rPr>
              <a:t>很多畜种</a:t>
            </a:r>
            <a:r>
              <a:rPr lang="zh-CN" altLang="en-US" sz="2000" spc="-70" dirty="0"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000" spc="-75" dirty="0">
                <a:latin typeface="Arial" panose="020B0604020202020204"/>
                <a:cs typeface="Arial" panose="020B0604020202020204"/>
              </a:rPr>
              <a:t>(</a:t>
            </a:r>
            <a:r>
              <a:rPr lang="zh-CN" altLang="en-US" sz="2000" spc="25" dirty="0">
                <a:latin typeface="微软雅黑" panose="020B0503020204020204" charset="-122"/>
                <a:cs typeface="微软雅黑" panose="020B0503020204020204" charset="-122"/>
              </a:rPr>
              <a:t>包括</a:t>
            </a:r>
            <a:r>
              <a:rPr lang="zh-CN" altLang="en-US" sz="2000" spc="-50" dirty="0">
                <a:latin typeface="微软雅黑" panose="020B0503020204020204" charset="-122"/>
                <a:cs typeface="微软雅黑" panose="020B0503020204020204" charset="-122"/>
              </a:rPr>
              <a:t>猪</a:t>
            </a:r>
            <a:r>
              <a:rPr lang="zh-CN" altLang="en-US" sz="2000" spc="25" dirty="0">
                <a:latin typeface="微软雅黑" panose="020B0503020204020204" charset="-122"/>
                <a:cs typeface="微软雅黑" panose="020B0503020204020204" charset="-122"/>
              </a:rPr>
              <a:t>和</a:t>
            </a:r>
            <a:r>
              <a:rPr lang="zh-CN" altLang="en-US" sz="2000" spc="20" dirty="0">
                <a:latin typeface="微软雅黑" panose="020B0503020204020204" charset="-122"/>
                <a:cs typeface="微软雅黑" panose="020B0503020204020204" charset="-122"/>
              </a:rPr>
              <a:t>牛</a:t>
            </a:r>
            <a:r>
              <a:rPr lang="en-US" altLang="zh-CN" sz="2000" dirty="0">
                <a:latin typeface="Arial" panose="020B0604020202020204"/>
                <a:cs typeface="Arial" panose="020B0604020202020204"/>
              </a:rPr>
              <a:t>)</a:t>
            </a:r>
            <a:r>
              <a:rPr lang="zh-CN" altLang="en-US" sz="2000" spc="-50" dirty="0">
                <a:latin typeface="微软雅黑" panose="020B0503020204020204" charset="-122"/>
                <a:cs typeface="微软雅黑" panose="020B0503020204020204" charset="-122"/>
              </a:rPr>
              <a:t>雄</a:t>
            </a:r>
            <a:r>
              <a:rPr lang="zh-CN" altLang="en-US" sz="2000" spc="25" dirty="0">
                <a:latin typeface="微软雅黑" panose="020B0503020204020204" charset="-122"/>
                <a:cs typeface="微软雅黑" panose="020B0503020204020204" charset="-122"/>
              </a:rPr>
              <a:t>性染</a:t>
            </a:r>
            <a:r>
              <a:rPr lang="zh-CN" altLang="en-US" sz="2000" spc="-50" dirty="0">
                <a:latin typeface="微软雅黑" panose="020B0503020204020204" charset="-122"/>
                <a:cs typeface="微软雅黑" panose="020B0503020204020204" charset="-122"/>
              </a:rPr>
              <a:t>色</a:t>
            </a:r>
            <a:r>
              <a:rPr lang="zh-CN" altLang="en-US" sz="2000" spc="25" dirty="0">
                <a:latin typeface="微软雅黑" panose="020B0503020204020204" charset="-122"/>
                <a:cs typeface="微软雅黑" panose="020B0503020204020204" charset="-122"/>
              </a:rPr>
              <a:t>质开</a:t>
            </a:r>
            <a:r>
              <a:rPr lang="zh-CN" altLang="en-US" sz="2000" spc="-50" dirty="0">
                <a:latin typeface="微软雅黑" panose="020B0503020204020204" charset="-122"/>
                <a:cs typeface="微软雅黑" panose="020B0503020204020204" charset="-122"/>
              </a:rPr>
              <a:t>始</a:t>
            </a:r>
            <a:r>
              <a:rPr lang="zh-CN" altLang="en-US" sz="2000" spc="25" dirty="0">
                <a:latin typeface="微软雅黑" panose="020B0503020204020204" charset="-122"/>
                <a:cs typeface="微软雅黑" panose="020B0503020204020204" charset="-122"/>
              </a:rPr>
              <a:t>疏松</a:t>
            </a:r>
            <a:r>
              <a:rPr lang="zh-CN" altLang="en-US" sz="2000" spc="-50" dirty="0">
                <a:latin typeface="微软雅黑" panose="020B0503020204020204" charset="-122"/>
                <a:cs typeface="微软雅黑" panose="020B0503020204020204" charset="-122"/>
              </a:rPr>
              <a:t>增</a:t>
            </a:r>
            <a:r>
              <a:rPr lang="zh-CN" altLang="en-US" sz="2000" spc="25" dirty="0">
                <a:latin typeface="微软雅黑" panose="020B0503020204020204" charset="-122"/>
                <a:cs typeface="微软雅黑" panose="020B0503020204020204" charset="-122"/>
              </a:rPr>
              <a:t>大的</a:t>
            </a:r>
            <a:r>
              <a:rPr lang="zh-CN" altLang="en-US" sz="2000" spc="-50" dirty="0">
                <a:latin typeface="微软雅黑" panose="020B0503020204020204" charset="-122"/>
                <a:cs typeface="微软雅黑" panose="020B0503020204020204" charset="-122"/>
              </a:rPr>
              <a:t>时</a:t>
            </a:r>
            <a:r>
              <a:rPr lang="zh-CN" altLang="en-US" sz="2000" spc="25" dirty="0">
                <a:latin typeface="微软雅黑" panose="020B0503020204020204" charset="-122"/>
                <a:cs typeface="微软雅黑" panose="020B0503020204020204" charset="-122"/>
              </a:rPr>
              <a:t>间比</a:t>
            </a:r>
            <a:r>
              <a:rPr lang="zh-CN" altLang="en-US" sz="2000" spc="-50" dirty="0">
                <a:latin typeface="微软雅黑" panose="020B0503020204020204" charset="-122"/>
                <a:cs typeface="微软雅黑" panose="020B0503020204020204" charset="-122"/>
              </a:rPr>
              <a:t>雌</a:t>
            </a:r>
            <a:r>
              <a:rPr lang="zh-CN" altLang="en-US" sz="2000" spc="25" dirty="0">
                <a:latin typeface="微软雅黑" panose="020B0503020204020204" charset="-122"/>
                <a:cs typeface="微软雅黑" panose="020B0503020204020204" charset="-122"/>
              </a:rPr>
              <a:t>性早</a:t>
            </a:r>
            <a:r>
              <a:rPr lang="zh-CN" altLang="en-US" sz="2000" spc="-50" dirty="0">
                <a:latin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zh-CN" altLang="en-US" sz="2000" spc="25" dirty="0">
                <a:latin typeface="微软雅黑" panose="020B0503020204020204" charset="-122"/>
                <a:cs typeface="微软雅黑" panose="020B0503020204020204" charset="-122"/>
              </a:rPr>
              <a:t>所以</a:t>
            </a:r>
            <a:r>
              <a:rPr lang="zh-CN" altLang="en-US" sz="2000" spc="-50" dirty="0">
                <a:latin typeface="微软雅黑" panose="020B0503020204020204" charset="-122"/>
                <a:cs typeface="微软雅黑" panose="020B0503020204020204" charset="-122"/>
              </a:rPr>
              <a:t>雄</a:t>
            </a:r>
            <a:r>
              <a:rPr lang="zh-CN" altLang="en-US" sz="2000" spc="25" dirty="0">
                <a:latin typeface="微软雅黑" panose="020B0503020204020204" charset="-122"/>
                <a:cs typeface="微软雅黑" panose="020B0503020204020204" charset="-122"/>
              </a:rPr>
              <a:t>原核</a:t>
            </a:r>
            <a:r>
              <a:rPr lang="zh-CN" altLang="en-US" sz="2000" spc="-50" dirty="0">
                <a:latin typeface="微软雅黑" panose="020B0503020204020204" charset="-122"/>
                <a:cs typeface="微软雅黑" panose="020B0503020204020204" charset="-122"/>
              </a:rPr>
              <a:t>比</a:t>
            </a:r>
            <a:r>
              <a:rPr lang="zh-CN" altLang="en-US" sz="2000" spc="25" dirty="0">
                <a:latin typeface="微软雅黑" panose="020B0503020204020204" charset="-122"/>
                <a:cs typeface="微软雅黑" panose="020B0503020204020204" charset="-122"/>
              </a:rPr>
              <a:t>雌原</a:t>
            </a:r>
            <a:r>
              <a:rPr lang="zh-CN" altLang="en-US" sz="2000" spc="-50" dirty="0">
                <a:latin typeface="微软雅黑" panose="020B0503020204020204" charset="-122"/>
                <a:cs typeface="微软雅黑" panose="020B0503020204020204" charset="-122"/>
              </a:rPr>
              <a:t>核</a:t>
            </a:r>
            <a:r>
              <a:rPr lang="zh-CN" altLang="en-US" sz="2000" spc="25" dirty="0">
                <a:latin typeface="微软雅黑" panose="020B0503020204020204" charset="-122"/>
                <a:cs typeface="微软雅黑" panose="020B0503020204020204" charset="-122"/>
              </a:rPr>
              <a:t>大。 猪的原核形成是在排卵</a:t>
            </a:r>
            <a:r>
              <a:rPr lang="zh-CN" altLang="en-US" sz="2000" spc="-60" dirty="0">
                <a:latin typeface="微软雅黑" panose="020B0503020204020204" charset="-122"/>
                <a:cs typeface="微软雅黑" panose="020B0503020204020204" charset="-122"/>
              </a:rPr>
              <a:t>后</a:t>
            </a:r>
            <a:r>
              <a:rPr lang="en-US" altLang="zh-CN" sz="2000" spc="-5" dirty="0">
                <a:latin typeface="Arial" panose="020B0604020202020204"/>
                <a:cs typeface="Arial" panose="020B0604020202020204"/>
              </a:rPr>
              <a:t>6</a:t>
            </a:r>
            <a:r>
              <a:rPr lang="zh-CN" altLang="en-US" sz="2000" spc="-5" dirty="0">
                <a:latin typeface="微软雅黑" panose="020B0503020204020204" charset="-122"/>
                <a:cs typeface="微软雅黑" panose="020B0503020204020204" charset="-122"/>
              </a:rPr>
              <a:t>－</a:t>
            </a:r>
            <a:r>
              <a:rPr lang="en-US" altLang="zh-CN" sz="2000" spc="-5" dirty="0">
                <a:latin typeface="Arial" panose="020B0604020202020204"/>
                <a:cs typeface="Arial" panose="020B0604020202020204"/>
              </a:rPr>
              <a:t>18h</a:t>
            </a:r>
            <a:r>
              <a:rPr lang="zh-CN" altLang="en-US" sz="2000" spc="25" dirty="0">
                <a:latin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20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4471987" y="1909571"/>
            <a:ext cx="324802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spc="10" dirty="0">
                <a:solidFill>
                  <a:srgbClr val="6FAC46"/>
                </a:solidFill>
                <a:latin typeface="Arial" panose="020B0604020202020204"/>
                <a:cs typeface="Arial" panose="020B0604020202020204"/>
              </a:rPr>
              <a:t>4</a:t>
            </a:r>
            <a:r>
              <a:rPr sz="2400" b="1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、原核形成与配子配合</a:t>
            </a:r>
            <a:endParaRPr sz="24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object 2"/>
          <p:cNvSpPr/>
          <p:nvPr/>
        </p:nvSpPr>
        <p:spPr>
          <a:xfrm>
            <a:off x="1192785" y="3429000"/>
            <a:ext cx="5114925" cy="254317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3"/>
          <p:cNvSpPr txBox="1"/>
          <p:nvPr/>
        </p:nvSpPr>
        <p:spPr>
          <a:xfrm>
            <a:off x="7576820" y="4174045"/>
            <a:ext cx="3634104" cy="941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95"/>
              </a:spcBef>
            </a:pPr>
            <a:r>
              <a:rPr sz="2000" spc="20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原核</a:t>
            </a:r>
            <a:r>
              <a:rPr sz="2000" spc="25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显微注射法生</a:t>
            </a:r>
            <a:r>
              <a:rPr sz="2000" spc="15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产</a:t>
            </a:r>
            <a:r>
              <a:rPr sz="2000" spc="25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转</a:t>
            </a:r>
            <a:r>
              <a:rPr sz="2000" spc="-50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基</a:t>
            </a:r>
            <a:r>
              <a:rPr sz="2000" spc="25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因动物 </a:t>
            </a:r>
            <a:r>
              <a:rPr sz="2000" spc="20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向</a:t>
            </a:r>
            <a:r>
              <a:rPr sz="2000" spc="25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受精卵雄（精）原核</a:t>
            </a:r>
            <a:r>
              <a:rPr sz="2000" spc="-50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注</a:t>
            </a:r>
            <a:r>
              <a:rPr sz="2000" spc="10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入</a:t>
            </a:r>
            <a:r>
              <a:rPr sz="2000" spc="-25" dirty="0">
                <a:solidFill>
                  <a:srgbClr val="6FAC46"/>
                </a:solidFill>
                <a:latin typeface="Arial" panose="020B0604020202020204"/>
                <a:cs typeface="Arial" panose="020B0604020202020204"/>
              </a:rPr>
              <a:t>DNA</a:t>
            </a:r>
            <a:endParaRPr sz="20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一、受精过程</a:t>
            </a:r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838200" y="2373439"/>
            <a:ext cx="10229850" cy="1217295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5"/>
              </a:spcBef>
            </a:pP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雄原核和雌原核经充分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发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育，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逐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渐相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向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移动。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 marR="5080">
              <a:lnSpc>
                <a:spcPct val="128000"/>
              </a:lnSpc>
              <a:spcBef>
                <a:spcPts val="75"/>
              </a:spcBef>
            </a:pP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在卵子中央，核仁和核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膜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消失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两原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核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紧密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接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触，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然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后迅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速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收缩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染色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体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重新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组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合，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并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准备 进行第一次有丝分裂，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形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成一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个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称</a:t>
            </a:r>
            <a:r>
              <a:rPr sz="2000" spc="10" dirty="0">
                <a:latin typeface="微软雅黑" panose="020B0503020204020204" charset="-122"/>
                <a:cs typeface="微软雅黑" panose="020B0503020204020204" charset="-122"/>
              </a:rPr>
              <a:t>为</a:t>
            </a:r>
            <a:r>
              <a:rPr sz="2000" b="1" spc="-50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“</a:t>
            </a:r>
            <a:r>
              <a:rPr sz="2000" b="1" spc="25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合子</a:t>
            </a:r>
            <a:r>
              <a:rPr sz="2000" b="1" spc="-55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”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的单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细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胞胚</a:t>
            </a:r>
            <a:r>
              <a:rPr sz="2000" spc="-50" dirty="0">
                <a:latin typeface="微软雅黑" panose="020B0503020204020204" charset="-122"/>
                <a:cs typeface="微软雅黑" panose="020B0503020204020204" charset="-122"/>
              </a:rPr>
              <a:t>胎</a:t>
            </a:r>
            <a:r>
              <a:rPr sz="2000" spc="25" dirty="0">
                <a:latin typeface="微软雅黑" panose="020B0503020204020204" charset="-122"/>
                <a:cs typeface="微软雅黑" panose="020B0503020204020204" charset="-122"/>
              </a:rPr>
              <a:t>。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5235892" y="1445260"/>
            <a:ext cx="172148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spc="15" dirty="0">
                <a:solidFill>
                  <a:srgbClr val="6FAC46"/>
                </a:solidFill>
                <a:latin typeface="Arial" panose="020B0604020202020204"/>
                <a:cs typeface="Arial" panose="020B0604020202020204"/>
              </a:rPr>
              <a:t>5</a:t>
            </a:r>
            <a:r>
              <a:rPr sz="2400" b="1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、配子配合</a:t>
            </a:r>
            <a:endParaRPr sz="24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 descr="胚胎的早期发育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55790" y="4025265"/>
            <a:ext cx="4017010" cy="2785110"/>
          </a:xfrm>
          <a:prstGeom prst="rect">
            <a:avLst/>
          </a:prstGeom>
        </p:spPr>
      </p:pic>
      <p:pic>
        <p:nvPicPr>
          <p:cNvPr id="4" name="图片 3" descr="受精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390" y="3835400"/>
            <a:ext cx="3070225" cy="28067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一、受精过程</a:t>
            </a:r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5362257" y="1344295"/>
            <a:ext cx="172148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spc="15" dirty="0">
                <a:solidFill>
                  <a:srgbClr val="6FAC46"/>
                </a:solidFill>
                <a:latin typeface="Arial" panose="020B0604020202020204"/>
                <a:cs typeface="Arial" panose="020B0604020202020204"/>
              </a:rPr>
              <a:t>5</a:t>
            </a:r>
            <a:r>
              <a:rPr sz="2400" b="1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、配子配合</a:t>
            </a:r>
            <a:endParaRPr sz="24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object 5"/>
          <p:cNvSpPr/>
          <p:nvPr/>
        </p:nvSpPr>
        <p:spPr>
          <a:xfrm>
            <a:off x="1871564" y="2373393"/>
            <a:ext cx="4057973" cy="345678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7"/>
          <p:cNvSpPr txBox="1"/>
          <p:nvPr/>
        </p:nvSpPr>
        <p:spPr>
          <a:xfrm>
            <a:off x="3002660" y="6085954"/>
            <a:ext cx="16256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受精过程示意图</a:t>
            </a:r>
            <a:endParaRPr sz="18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图片 1" descr="胚胎的早期发育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4955" y="2550160"/>
            <a:ext cx="4728845" cy="36525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DOC_GUID" val="{61597699-70f1-4b6a-ab61-0095a58b52bb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0</TotalTime>
  <Words>835</Words>
  <Application>WPS 演示</Application>
  <PresentationFormat>宽屏</PresentationFormat>
  <Paragraphs>56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Wingdings</vt:lpstr>
      <vt:lpstr>Arial</vt:lpstr>
      <vt:lpstr>Times New Roman</vt:lpstr>
      <vt:lpstr>等线</vt:lpstr>
      <vt:lpstr>Arial Unicode MS</vt:lpstr>
      <vt:lpstr>等线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扽扽</cp:lastModifiedBy>
  <cp:revision>495</cp:revision>
  <dcterms:created xsi:type="dcterms:W3CDTF">2019-09-17T02:06:00Z</dcterms:created>
  <dcterms:modified xsi:type="dcterms:W3CDTF">2021-02-03T12:12:17Z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