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D01C7-020C-4747-843E-16D9BF86C333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AC740-D34A-4A04-9FC8-8E3F17CFE6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32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E229A-9276-472A-A53B-13075DFDD2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09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25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68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729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1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51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14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94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26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6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31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6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80B2-D18A-481F-8620-18DC370C977E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B185-D7AB-465F-8D95-16A9B71DF5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16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33099" y="426327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zh-CN" sz="4400" dirty="0"/>
              <a:t>任务</a:t>
            </a:r>
            <a:r>
              <a:rPr lang="en-US" altLang="zh-CN" sz="4400" dirty="0" smtClean="0"/>
              <a:t>1  </a:t>
            </a:r>
            <a:r>
              <a:rPr lang="zh-CN" altLang="zh-CN" sz="4400" dirty="0"/>
              <a:t>常见寄生虫病</a:t>
            </a:r>
            <a:r>
              <a:rPr lang="zh-CN" altLang="zh-CN" sz="4400" dirty="0" smtClean="0"/>
              <a:t>防治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9721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7257" y="227600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         </a:t>
            </a:r>
            <a:r>
              <a:rPr lang="zh-CN" altLang="zh-CN" dirty="0" smtClean="0"/>
              <a:t>猪</a:t>
            </a:r>
            <a:r>
              <a:rPr lang="zh-CN" altLang="zh-CN" dirty="0"/>
              <a:t>蛔虫病是寄生于猪小肠引起的一种寄生虫病，感染普遍，世界性流行，集约化饲养的猪和散养猪均广泛发生。猪蛔虫病是猪常见的寄生虫病，主要引起仔猪发育不良，生长发育速度可下降</a:t>
            </a:r>
            <a:r>
              <a:rPr lang="en-US" altLang="zh-CN" dirty="0"/>
              <a:t>30%</a:t>
            </a:r>
            <a:r>
              <a:rPr lang="zh-CN" altLang="zh-CN" dirty="0"/>
              <a:t>，严重时生长发育停滞，形成</a:t>
            </a:r>
            <a:r>
              <a:rPr lang="en-US" altLang="zh-CN" dirty="0"/>
              <a:t>“</a:t>
            </a:r>
            <a:r>
              <a:rPr lang="zh-CN" altLang="zh-CN" dirty="0"/>
              <a:t>僵猪</a:t>
            </a:r>
            <a:r>
              <a:rPr lang="en-US" altLang="zh-CN" dirty="0"/>
              <a:t>”</a:t>
            </a:r>
            <a:r>
              <a:rPr lang="zh-CN" altLang="zh-CN" dirty="0"/>
              <a:t>，甚至造成死亡，对养猪业危害非常严重，是造成养猪业损失最大的寄生虫病之一。</a:t>
            </a:r>
          </a:p>
          <a:p>
            <a:endParaRPr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613120" y="1128514"/>
            <a:ext cx="3168352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一、猪蛔虫病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72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6" y="1499783"/>
            <a:ext cx="5867400" cy="4648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、大型虫体， 雄虫长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15-25cm,    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雌虫长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20-40cm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、圆柱形，中间粗，两端细。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kumimoji="1"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3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、头端有</a:t>
            </a:r>
            <a:r>
              <a:rPr kumimoji="1"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个唇片。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2086948" y="976563"/>
            <a:ext cx="36249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（一）病原形态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特点</a:t>
            </a:r>
          </a:p>
        </p:txBody>
      </p:sp>
      <p:graphicFrame>
        <p:nvGraphicFramePr>
          <p:cNvPr id="10244" name="Object 12"/>
          <p:cNvGraphicFramePr>
            <a:graphicFrameLocks noChangeAspect="1"/>
          </p:cNvGraphicFramePr>
          <p:nvPr/>
        </p:nvGraphicFramePr>
        <p:xfrm>
          <a:off x="8229601" y="1752600"/>
          <a:ext cx="2149475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位图图像" r:id="rId4" imgW="1276190" imgH="2781688" progId="Paint.Picture">
                  <p:embed/>
                </p:oleObj>
              </mc:Choice>
              <mc:Fallback>
                <p:oleObj name="位图图像" r:id="rId4" imgW="1276190" imgH="278168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1752600"/>
                        <a:ext cx="2149475" cy="4686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FF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9" name="Picture 13" descr="02-4-54-2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6" y="4076701"/>
            <a:ext cx="3298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6" r="28555" b="63361"/>
          <a:stretch>
            <a:fillRect/>
          </a:stretch>
        </p:blipFill>
        <p:spPr bwMode="auto">
          <a:xfrm>
            <a:off x="5451475" y="4259264"/>
            <a:ext cx="2516188" cy="212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650237" y="261494"/>
            <a:ext cx="3249209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一、猪蛔虫病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94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400300" y="242888"/>
            <a:ext cx="7467600" cy="6196012"/>
            <a:chOff x="552" y="153"/>
            <a:chExt cx="4704" cy="3903"/>
          </a:xfrm>
        </p:grpSpPr>
        <p:pic>
          <p:nvPicPr>
            <p:cNvPr id="12300" name="Picture 2" descr="C:\My Documents\刘群\线虫图片\A.suumlife cycle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153"/>
              <a:ext cx="4704" cy="3903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1" name="Rectangle 13"/>
            <p:cNvSpPr>
              <a:spLocks noChangeArrowheads="1"/>
            </p:cNvSpPr>
            <p:nvPr/>
          </p:nvSpPr>
          <p:spPr bwMode="auto">
            <a:xfrm>
              <a:off x="1146" y="153"/>
              <a:ext cx="3774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zh-CN" altLang="en-US" b="1" dirty="0" smtClean="0">
                  <a:latin typeface="Times New Roman" panose="02020603050405020304" pitchFamily="18" charset="0"/>
                </a:rPr>
                <a:t>猪蛔虫生活史</a:t>
              </a:r>
              <a:endParaRPr kumimoji="1" lang="zh-CN" altLang="en-US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8610600" y="1539876"/>
            <a:ext cx="2057400" cy="83163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A</a:t>
            </a:r>
            <a:r>
              <a:rPr kumimoji="1" lang="zh-CN" altLang="en-US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：虫卵随粪便排出体外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991600" y="4283076"/>
            <a:ext cx="1676400" cy="83163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B</a:t>
            </a:r>
            <a:r>
              <a:rPr kumimoji="1" lang="zh-CN" altLang="en-US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：蜕化发育为</a:t>
            </a:r>
            <a:r>
              <a:rPr kumimoji="1" lang="en-US" altLang="zh-CN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L1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705600" y="5867401"/>
            <a:ext cx="1524000" cy="83163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C</a:t>
            </a:r>
            <a:r>
              <a:rPr kumimoji="1" lang="zh-CN" altLang="en-US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：蜕化发育为</a:t>
            </a:r>
            <a:r>
              <a:rPr kumimoji="1" lang="en-US" altLang="zh-CN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L2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2514600" y="5591176"/>
            <a:ext cx="1524000" cy="83163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D</a:t>
            </a:r>
            <a:r>
              <a:rPr kumimoji="1" lang="zh-CN" altLang="en-US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：</a:t>
            </a:r>
            <a:r>
              <a:rPr kumimoji="1" lang="en-US" altLang="zh-CN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L2</a:t>
            </a:r>
            <a:r>
              <a:rPr kumimoji="1" lang="zh-CN" altLang="en-US" sz="24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被蚯蚓吞食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509713" y="3052764"/>
            <a:ext cx="1524001" cy="132408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E</a:t>
            </a:r>
            <a:r>
              <a:rPr kumimoji="1" lang="zh-CN" altLang="en-US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：猪通过吞食含感染性</a:t>
            </a:r>
            <a:r>
              <a:rPr kumimoji="1" lang="en-US" altLang="zh-CN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L2</a:t>
            </a:r>
            <a:r>
              <a:rPr kumimoji="1" lang="zh-CN" altLang="en-US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的虫卵被感染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8229600" y="2835276"/>
            <a:ext cx="2171700" cy="831639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400" b="1">
                <a:solidFill>
                  <a:srgbClr val="FFFF00"/>
                </a:solidFill>
                <a:latin typeface="宋体" panose="02010600030101010101" pitchFamily="2" charset="-122"/>
              </a:rPr>
              <a:t>F</a:t>
            </a:r>
            <a:r>
              <a:rPr kumimoji="1" lang="zh-CN" altLang="en-US" sz="2400" b="1">
                <a:solidFill>
                  <a:srgbClr val="FFFF00"/>
                </a:solidFill>
                <a:latin typeface="宋体" panose="02010600030101010101" pitchFamily="2" charset="-122"/>
              </a:rPr>
              <a:t>：幼虫穿过肠壁进入血液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5935663" y="3078163"/>
            <a:ext cx="1524000" cy="70852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G</a:t>
            </a:r>
            <a:r>
              <a:rPr kumimoji="1" lang="zh-CN" altLang="en-US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：在肝脏中蜕化为</a:t>
            </a:r>
            <a:r>
              <a:rPr kumimoji="1" lang="en-US" altLang="zh-CN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L3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4067175" y="3684588"/>
            <a:ext cx="1524000" cy="70852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H</a:t>
            </a:r>
            <a:r>
              <a:rPr kumimoji="1" lang="zh-CN" altLang="en-US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：在肺脏中蜕化为</a:t>
            </a:r>
            <a:r>
              <a:rPr kumimoji="1" lang="en-US" altLang="zh-CN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L4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1905000" y="533401"/>
            <a:ext cx="2781300" cy="1016305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CN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I</a:t>
            </a:r>
            <a:r>
              <a:rPr kumimoji="1" lang="zh-CN" altLang="en-US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：</a:t>
            </a:r>
            <a:r>
              <a:rPr kumimoji="1" lang="en-US" altLang="zh-CN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L4</a:t>
            </a:r>
            <a:r>
              <a:rPr kumimoji="1" lang="zh-CN" altLang="en-US" sz="2000" b="1">
                <a:solidFill>
                  <a:srgbClr val="FFFF00"/>
                </a:solidFill>
                <a:latin typeface="Arial" panose="020B0604020202020204" pitchFamily="34" charset="0"/>
                <a:ea typeface="华文宋体" panose="02010600040101010101" pitchFamily="2" charset="-122"/>
              </a:rPr>
              <a:t>从肺泡，经支细气管、支气管、气管至咽，经食道、胃至小肠</a:t>
            </a:r>
          </a:p>
        </p:txBody>
      </p:sp>
    </p:spTree>
    <p:extLst>
      <p:ext uri="{BB962C8B-B14F-4D97-AF65-F5344CB8AC3E}">
        <p14:creationId xmlns:p14="http://schemas.microsoft.com/office/powerpoint/2010/main" val="33679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 autoUpdateAnimBg="0"/>
      <p:bldP spid="108548" grpId="0" animBg="1" autoUpdateAnimBg="0"/>
      <p:bldP spid="108550" grpId="0" animBg="1" autoUpdateAnimBg="0"/>
      <p:bldP spid="108551" grpId="0" animBg="1" autoUpdateAnimBg="0"/>
      <p:bldP spid="108552" grpId="0" animBg="1" autoUpdateAnimBg="0"/>
      <p:bldP spid="108553" grpId="0" animBg="1" autoUpdateAnimBg="0"/>
      <p:bldP spid="108554" grpId="0" animBg="1" autoUpdateAnimBg="0"/>
      <p:bldP spid="108555" grpId="0" animBg="1" autoUpdateAnimBg="0"/>
      <p:bldP spid="10855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37563" y="1323033"/>
            <a:ext cx="82250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（二）流行诊断</a:t>
            </a:r>
          </a:p>
          <a:p>
            <a:r>
              <a:rPr lang="zh-CN" altLang="en-US" sz="2400" dirty="0" smtClean="0"/>
              <a:t>一般在饲养管理不良和环境卫生条件差的猪场，蛔虫病的发病率较高，尤其是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～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月仔猪最容易感染蛔虫，症状也较为严重。主要感染来源是一些感染性虫卵，感染途经主要经口感染。蚯蚓和粪甲虫可作为转续宿主。</a:t>
            </a:r>
          </a:p>
          <a:p>
            <a:r>
              <a:rPr lang="zh-CN" altLang="en-US" sz="2400" dirty="0" smtClean="0"/>
              <a:t>蛔虫病之所以广泛流行，与下列因素有关：</a:t>
            </a:r>
            <a:endParaRPr lang="en-US" altLang="zh-CN" sz="2400" dirty="0" smtClean="0"/>
          </a:p>
          <a:p>
            <a:endParaRPr lang="zh-CN" altLang="en-US" sz="2400" dirty="0" smtClean="0"/>
          </a:p>
          <a:p>
            <a:r>
              <a:rPr lang="zh-CN" altLang="en-US" sz="2400" dirty="0" smtClean="0"/>
              <a:t>    </a:t>
            </a:r>
            <a:r>
              <a:rPr lang="en-US" altLang="zh-CN" sz="2400" dirty="0" smtClean="0"/>
              <a:t>1.</a:t>
            </a:r>
            <a:r>
              <a:rPr lang="zh-CN" altLang="en-US" sz="2400" dirty="0" smtClean="0"/>
              <a:t>蛔虫为直接发育型，不需要中间宿主。</a:t>
            </a:r>
          </a:p>
          <a:p>
            <a:r>
              <a:rPr lang="zh-CN" altLang="en-US" sz="2400" dirty="0" smtClean="0"/>
              <a:t>    </a:t>
            </a:r>
            <a:r>
              <a:rPr lang="en-US" altLang="zh-CN" sz="2400" dirty="0" smtClean="0"/>
              <a:t>2.</a:t>
            </a:r>
            <a:r>
              <a:rPr lang="zh-CN" altLang="en-US" sz="2400" dirty="0" smtClean="0"/>
              <a:t>雌虫的繁殖力强。  </a:t>
            </a:r>
          </a:p>
          <a:p>
            <a:r>
              <a:rPr lang="zh-CN" altLang="en-US" sz="2400" dirty="0" smtClean="0"/>
              <a:t>    </a:t>
            </a:r>
            <a:r>
              <a:rPr lang="en-US" altLang="zh-CN" sz="2400" dirty="0" smtClean="0"/>
              <a:t>3.</a:t>
            </a:r>
            <a:r>
              <a:rPr lang="zh-CN" altLang="en-US" sz="2400" dirty="0" smtClean="0"/>
              <a:t>虫卵对各种外界因素的抵抗力很强。   </a:t>
            </a:r>
          </a:p>
          <a:p>
            <a:r>
              <a:rPr lang="zh-CN" altLang="en-US" sz="2400" dirty="0" smtClean="0"/>
              <a:t>    </a:t>
            </a:r>
            <a:r>
              <a:rPr lang="en-US" altLang="zh-CN" sz="2400" dirty="0" smtClean="0"/>
              <a:t>4.</a:t>
            </a:r>
            <a:r>
              <a:rPr lang="zh-CN" altLang="en-US" sz="2400" dirty="0" smtClean="0"/>
              <a:t>蚯蚓可以作为猪蛔虫的贮藏宿主，猪吞食含有感染性虫卵的蚯蚓可获得大量感染。</a:t>
            </a:r>
          </a:p>
          <a:p>
            <a:r>
              <a:rPr lang="zh-CN" altLang="en-US" sz="2400" dirty="0" smtClean="0"/>
              <a:t>    </a:t>
            </a:r>
            <a:r>
              <a:rPr lang="en-US" altLang="zh-CN" sz="2400" dirty="0" smtClean="0"/>
              <a:t>5.</a:t>
            </a:r>
            <a:r>
              <a:rPr lang="zh-CN" altLang="en-US" sz="2400" dirty="0" smtClean="0"/>
              <a:t>当饲料中维生素（尤其是维生素</a:t>
            </a:r>
            <a:r>
              <a:rPr lang="en-US" altLang="zh-CN" sz="2400" dirty="0" smtClean="0"/>
              <a:t>A</a:t>
            </a:r>
            <a:r>
              <a:rPr lang="zh-CN" altLang="en-US" sz="2400" dirty="0" smtClean="0"/>
              <a:t>）和矿物质缺乏的情况下，仔猪最容易大量感染蛔虫而发病。</a:t>
            </a:r>
            <a:endParaRPr lang="zh-CN" altLang="en-US" sz="2400" dirty="0"/>
          </a:p>
        </p:txBody>
      </p:sp>
      <p:sp>
        <p:nvSpPr>
          <p:cNvPr id="3" name="TextBox 5"/>
          <p:cNvSpPr txBox="1"/>
          <p:nvPr/>
        </p:nvSpPr>
        <p:spPr>
          <a:xfrm>
            <a:off x="691180" y="397971"/>
            <a:ext cx="3249209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一、猪蛔虫病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1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8573" y="925298"/>
            <a:ext cx="61096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（三）临床和剖检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诊断</a:t>
            </a:r>
            <a:endParaRPr lang="zh-CN" altLang="zh-CN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幼虫和成虫阶段引起的症状和病理变化各不相同</a:t>
            </a:r>
            <a:r>
              <a:rPr lang="zh-CN" altLang="zh-CN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幼虫阶段</a:t>
            </a:r>
            <a:endParaRPr lang="en-US" altLang="zh-CN" sz="2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</a:pPr>
            <a:r>
              <a:rPr lang="zh-CN" altLang="zh-CN" sz="2400" dirty="0"/>
              <a:t>幼虫在体内移行可释放出免疫原性物质，造成对各器官的损害，主要对肝和肺的</a:t>
            </a:r>
            <a:r>
              <a:rPr lang="zh-CN" altLang="zh-CN" sz="2400" dirty="0" smtClean="0"/>
              <a:t>损害</a:t>
            </a:r>
            <a:r>
              <a:rPr lang="zh-CN" altLang="en-US" sz="2400" dirty="0" smtClean="0"/>
              <a:t>，“乳斑肝”</a:t>
            </a:r>
            <a:endParaRPr lang="en-US" altLang="zh-CN" sz="2400" dirty="0" smtClean="0"/>
          </a:p>
          <a:p>
            <a:pPr indent="266700">
              <a:spcAft>
                <a:spcPts val="0"/>
              </a:spcAft>
            </a:pPr>
            <a:endParaRPr lang="en-US" altLang="zh-CN" sz="2400" dirty="0" smtClean="0"/>
          </a:p>
          <a:p>
            <a:pPr indent="266700"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成虫阶段</a:t>
            </a:r>
            <a:endParaRPr lang="en-US" altLang="zh-CN" sz="24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</a:pPr>
            <a:r>
              <a:rPr lang="zh-CN" altLang="zh-CN" sz="2400" dirty="0"/>
              <a:t>成虫能分泌毒素，作用于中枢神经和血管，引起一系列神经症状。成虫夺取宿主大量营养，使仔猪发育不良，生长受阻，被毛粗乱，常是形成“僵猪”的一个重要原因。另外，还可以机械性刺激肠粘膜和阻塞肠道，严重时因为肠破裂而死亡。</a:t>
            </a:r>
            <a:endParaRPr lang="zh-CN" altLang="zh-CN" sz="24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17-2-f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3"/>
          <a:stretch>
            <a:fillRect/>
          </a:stretch>
        </p:blipFill>
        <p:spPr bwMode="auto">
          <a:xfrm>
            <a:off x="6769288" y="25296"/>
            <a:ext cx="4858604" cy="3486264"/>
          </a:xfrm>
          <a:prstGeom prst="rect">
            <a:avLst/>
          </a:prstGeom>
          <a:noFill/>
        </p:spPr>
      </p:pic>
      <p:pic>
        <p:nvPicPr>
          <p:cNvPr id="7" name="图片 6" descr="094S4N21-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7" b="22580"/>
          <a:stretch>
            <a:fillRect/>
          </a:stretch>
        </p:blipFill>
        <p:spPr bwMode="auto">
          <a:xfrm>
            <a:off x="6769288" y="3511560"/>
            <a:ext cx="4858604" cy="3107604"/>
          </a:xfrm>
          <a:prstGeom prst="rect">
            <a:avLst/>
          </a:prstGeom>
          <a:noFill/>
        </p:spPr>
      </p:pic>
      <p:sp>
        <p:nvSpPr>
          <p:cNvPr id="8" name="TextBox 5"/>
          <p:cNvSpPr txBox="1"/>
          <p:nvPr/>
        </p:nvSpPr>
        <p:spPr>
          <a:xfrm>
            <a:off x="650237" y="261494"/>
            <a:ext cx="3249209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一、猪蛔虫病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9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4841" y="1155218"/>
            <a:ext cx="84707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四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疾病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预防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粪便无害化处理。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定期驱虫：每年春秋两季对全猪群只各进行一次驱虫，特别是断奶后到六个月龄的仔猪，应进行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次驱虫，对散养猪应在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月龄和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月龄各驱虫一次。一般建议在仔猪断奶时驱虫一次，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周后再次驱虫。 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对断奶仔猪加强饲养管理。断奶后的仔猪，应加强饲养管理，尽量饲养在没有蛔虫卵污染的圈舍。为仔畜提供含丰富维生素和矿物质饲料，可促进生长发育，增强对蛔虫病的抵抗力。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保持饲料、饮水及圈舍运动场的清洁：经常打扫粪便，并进行堆积发酵，利用发酵的温度杀死虫卵。定期撒布生石灰或石灰乳消毒。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防止病原扩散：对已控制蛔虫病的猪场和地区，引进的猪应进行隔离观察，同时驱虫后才能合群饲养。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650237" y="261494"/>
            <a:ext cx="3249209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一、猪蛔虫病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049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15402" y="1351127"/>
            <a:ext cx="750626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7970"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8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疾病</a:t>
            </a:r>
            <a:r>
              <a:rPr lang="zh-CN" altLang="zh-CN" sz="28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治疗</a:t>
            </a:r>
            <a:endParaRPr lang="en-US" altLang="zh-CN" sz="2800" b="1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7970">
              <a:spcAft>
                <a:spcPts val="0"/>
              </a:spcAft>
            </a:pP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可用以下药物：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左咪唑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按每千克体重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㎎，喂服或肌注。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甲苯咪唑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按每千克体重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㎎，混在饲料中喂服。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氟苯咪唑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按每千克体重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㎎混饲，连用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天。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丙硫咪唑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按每千克体重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㎎口服。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硫苯咪唑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按每千克体重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㎎，连用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天。</a:t>
            </a:r>
          </a:p>
          <a:p>
            <a:pPr indent="266700"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伊维菌素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针剂：按每千克体重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㎎，一次皮下注射；预混剂：每天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㎎，连用</a:t>
            </a:r>
            <a:r>
              <a:rPr lang="en-US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天。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709161" y="384324"/>
            <a:ext cx="3249209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一、猪蛔虫病</a:t>
            </a:r>
            <a:endParaRPr lang="zh-CN" alt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3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851</Words>
  <Application>Microsoft Office PowerPoint</Application>
  <PresentationFormat>宽屏</PresentationFormat>
  <Paragraphs>55</Paragraphs>
  <Slides>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华文宋体</vt:lpstr>
      <vt:lpstr>宋体</vt:lpstr>
      <vt:lpstr>幼圆</vt:lpstr>
      <vt:lpstr>Arial</vt:lpstr>
      <vt:lpstr>Calibri</vt:lpstr>
      <vt:lpstr>Calibri Light</vt:lpstr>
      <vt:lpstr>Times New Roman</vt:lpstr>
      <vt:lpstr>Wingdings</vt:lpstr>
      <vt:lpstr>Office 主题</vt:lpstr>
      <vt:lpstr>位图图像</vt:lpstr>
      <vt:lpstr>任务1  常见寄生虫病防治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1025237925@qq.com</dc:creator>
  <cp:lastModifiedBy>FKL</cp:lastModifiedBy>
  <cp:revision>14</cp:revision>
  <dcterms:created xsi:type="dcterms:W3CDTF">2021-02-10T02:40:31Z</dcterms:created>
  <dcterms:modified xsi:type="dcterms:W3CDTF">2021-02-10T15:15:21Z</dcterms:modified>
</cp:coreProperties>
</file>