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3"/>
    <p:sldId id="268" r:id="rId4"/>
    <p:sldId id="272" r:id="rId5"/>
    <p:sldId id="274" r:id="rId6"/>
    <p:sldId id="27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201420" y="1107440"/>
            <a:ext cx="9144000" cy="629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/>
            <a:r>
              <a:rPr lang="zh-CN" altLang="en-US" sz="32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模块三    家禽解剖生理的认知</a:t>
            </a:r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>
                <a:solidFill>
                  <a:schemeClr val="accent1">
                    <a:lumMod val="10000"/>
                  </a:schemeClr>
                </a:solidFill>
                <a:effectLst/>
              </a:rPr>
              <a:t>项目一      运动系统和被皮系统的认识</a:t>
            </a:r>
            <a:endParaRPr lang="zh-CN" altLang="en-US" sz="2800" b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endParaRPr lang="zh-CN" altLang="en-US" sz="2800" b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r>
              <a:rPr lang="zh-CN" altLang="en-US" sz="280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任务二   被皮系统的认识</a:t>
            </a:r>
            <a:endParaRPr lang="zh-CN" altLang="en-US" sz="2800" b="1">
              <a:solidFill>
                <a:schemeClr val="accent1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01420" y="935990"/>
            <a:ext cx="16052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教学目标</a:t>
            </a:r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38200" y="1825625"/>
            <a:ext cx="10017760" cy="435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了解家禽被皮系统组成和功能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熟识家禽皮肤结构特点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/>
              <a:t>识别家禽被皮系统的结构特点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29665" y="1285875"/>
            <a:ext cx="10129520" cy="54463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 algn="just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3F3F3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家禽被皮系统组成：</a:t>
            </a:r>
            <a:endParaRPr lang="zh-CN" altLang="en-US" sz="2800" b="1" dirty="0">
              <a:solidFill>
                <a:srgbClr val="3F3F3F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endParaRPr lang="zh-CN" altLang="en-US" sz="2800" b="1" dirty="0">
              <a:solidFill>
                <a:srgbClr val="3F3F3F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3F3F3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     </a:t>
            </a:r>
            <a:r>
              <a:rPr lang="zh-CN" altLang="en-US" sz="2400" b="1" dirty="0">
                <a:solidFill>
                  <a:srgbClr val="3F3F3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   皮肤</a:t>
            </a:r>
            <a:endParaRPr lang="zh-CN" altLang="en-US" sz="2400" b="1" dirty="0">
              <a:solidFill>
                <a:srgbClr val="3F3F3F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组成</a:t>
            </a: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         皮肤衍生物</a:t>
            </a:r>
            <a:endParaRPr lang="zh-CN" altLang="en-US" sz="2400" b="1" dirty="0">
              <a:solidFill>
                <a:srgbClr val="3F3F3F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endParaRPr lang="zh-CN" altLang="en-US" sz="2400" b="1" dirty="0">
              <a:solidFill>
                <a:srgbClr val="3F3F3F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3F3F3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功能：保护、调温、排泄、感觉等</a:t>
            </a:r>
            <a:endParaRPr lang="zh-CN" altLang="en-US" sz="2400" b="1" dirty="0">
              <a:solidFill>
                <a:srgbClr val="3F3F3F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endParaRPr lang="zh-CN" altLang="en-US" sz="2400" b="1" dirty="0">
              <a:solidFill>
                <a:srgbClr val="3F3F3F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3F3F3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一、皮肤构造特点</a:t>
            </a:r>
            <a:r>
              <a:rPr lang="zh-CN" altLang="en-US" sz="2400" dirty="0">
                <a:solidFill>
                  <a:srgbClr val="3F3F3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</a:t>
            </a:r>
            <a:endParaRPr lang="zh-CN" altLang="en-US" sz="2400" dirty="0">
              <a:latin typeface="Times New Roman" panose="02020603050405020304" pitchFamily="18" charset="0"/>
              <a:ea typeface="ˎ̥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000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3F3F3F"/>
                </a:solidFill>
                <a:latin typeface="Times New Roman" panose="02020603050405020304" pitchFamily="18" charset="0"/>
                <a:ea typeface="ˎ̥"/>
                <a:cs typeface="+mn-ea"/>
                <a:sym typeface="+mn-ea"/>
              </a:rPr>
              <a:t>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较薄，皮下疏松。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000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     无汁腺和皮脂腺，水禽尾脂腺较发达。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000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      翼部有皮肤褶（翼膜），用于飞翔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00000"/>
              </a:lnSpc>
              <a:buClr>
                <a:srgbClr val="00000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      水禽趾间有蹼，用于划水。</a:t>
            </a:r>
            <a:r>
              <a:rPr lang="zh-CN" altLang="en-US" sz="2400" dirty="0">
                <a:solidFill>
                  <a:srgbClr val="3F3F3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marL="342900" indent="-342900" algn="l" fontAlgn="base">
              <a:lnSpc>
                <a:spcPct val="10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063625" y="634365"/>
            <a:ext cx="454342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lvl="0"/>
            <a:r>
              <a:rPr lang="zh-CN" altLang="en-US" sz="36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  <a:sym typeface="+mn-ea"/>
              </a:rPr>
              <a:t>任务二  被皮系统认识</a:t>
            </a:r>
            <a:endParaRPr lang="zh-CN" altLang="en-US" sz="3600" b="1" dirty="0">
              <a:solidFill>
                <a:schemeClr val="accent1">
                  <a:lumMod val="10000"/>
                </a:schemeClr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6147" name="左大括号 8201"/>
          <p:cNvSpPr/>
          <p:nvPr/>
        </p:nvSpPr>
        <p:spPr>
          <a:xfrm>
            <a:off x="1814195" y="2448560"/>
            <a:ext cx="185420" cy="8890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左大括号 8201"/>
          <p:cNvSpPr/>
          <p:nvPr/>
        </p:nvSpPr>
        <p:spPr>
          <a:xfrm>
            <a:off x="1458595" y="4869815"/>
            <a:ext cx="274955" cy="1296035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89990" y="1523365"/>
            <a:ext cx="9269095" cy="52241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0" algn="l" fontAlgn="base"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800" b="1" dirty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二、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皮肤的衍生物</a:t>
            </a:r>
            <a:endParaRPr lang="zh-CN" altLang="en-US" sz="2800" dirty="0">
              <a:solidFill>
                <a:srgbClr val="000000"/>
              </a:solidFill>
            </a:endParaRPr>
          </a:p>
          <a:p>
            <a:pPr marL="342900" indent="0" algn="l" fontAlgn="base"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       </a:t>
            </a:r>
            <a:endParaRPr lang="zh-CN" altLang="en-US" sz="2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0" algn="l" fontAlgn="base"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    家禽皮肤的衍生物丰富，包括羽毛等</a:t>
            </a:r>
            <a:endParaRPr lang="zh-CN" altLang="en-US" sz="2400" dirty="0">
              <a:solidFill>
                <a:srgbClr val="000000"/>
              </a:solidFill>
            </a:endParaRPr>
          </a:p>
          <a:p>
            <a:pPr marL="342900" indent="0" algn="l" fontAlgn="base"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 </a:t>
            </a: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0" algn="l" fontAlgn="base"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（一）羽毛  分为被羽、绒羽和纤羽。</a:t>
            </a:r>
            <a:endParaRPr lang="zh-CN" altLang="en-US" sz="2400" dirty="0">
              <a:solidFill>
                <a:srgbClr val="000000"/>
              </a:solidFill>
            </a:endParaRPr>
          </a:p>
          <a:p>
            <a:pPr marL="342900" indent="0" algn="l" fontAlgn="base"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 </a:t>
            </a:r>
            <a:endParaRPr lang="zh-CN" altLang="en-US" sz="2400" b="1" dirty="0">
              <a:solidFill>
                <a:srgbClr val="3F3F3F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  <a:sym typeface="黑体" panose="02010609060101010101" pitchFamily="49" charset="-122"/>
            </a:endParaRPr>
          </a:p>
          <a:p>
            <a:pPr marL="342900" indent="0" algn="l" fontAlgn="base"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400" b="1" dirty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（二）其它皮肤衍生物 </a:t>
            </a:r>
            <a:endParaRPr lang="zh-CN" altLang="en-US" sz="2400" b="1" dirty="0">
              <a:solidFill>
                <a:srgbClr val="3F3F3F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  <a:sym typeface="黑体" panose="02010609060101010101" pitchFamily="49" charset="-122"/>
            </a:endParaRPr>
          </a:p>
          <a:p>
            <a:pPr marL="342900" indent="0" algn="l" fontAlgn="base"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</a:pPr>
            <a:endParaRPr lang="zh-CN" altLang="en-US" sz="2400" dirty="0"/>
          </a:p>
          <a:p>
            <a:pPr marL="342900" indent="0" algn="l" fontAlgn="base"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400" dirty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冠、肉髯、耳垂 、鳞片、爪、距</a:t>
            </a: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  <a:sym typeface="黑体" panose="02010609060101010101" pitchFamily="49" charset="-122"/>
            </a:endParaRPr>
          </a:p>
          <a:p>
            <a:pPr marL="342900" indent="0" algn="l" fontAlgn="base"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</a:pPr>
            <a:endParaRPr lang="zh-CN" altLang="en-US" sz="2400" dirty="0">
              <a:solidFill>
                <a:srgbClr val="000000"/>
              </a:solidFill>
            </a:endParaRPr>
          </a:p>
          <a:p>
            <a:pPr marL="342900" indent="0" algn="l" fontAlgn="base"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        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冠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皮薄；真皮厚，血管丰富。</a:t>
            </a: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  <a:sym typeface="黑体" panose="02010609060101010101" pitchFamily="49" charset="-122"/>
            </a:endParaRPr>
          </a:p>
          <a:p>
            <a:pPr marL="342900" indent="0" algn="l" fontAlgn="base"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</a:pPr>
            <a:r>
              <a:rPr lang="zh-CN" altLang="en-US" sz="2400" dirty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 </a:t>
            </a:r>
            <a:endParaRPr lang="zh-CN" altLang="en-US" sz="2400"/>
          </a:p>
        </p:txBody>
      </p:sp>
      <p:sp>
        <p:nvSpPr>
          <p:cNvPr id="6147" name="左大括号 8201"/>
          <p:cNvSpPr/>
          <p:nvPr/>
        </p:nvSpPr>
        <p:spPr>
          <a:xfrm>
            <a:off x="2252345" y="5255260"/>
            <a:ext cx="110490" cy="692785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67080" y="1950085"/>
            <a:ext cx="1049147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 algn="just" fontAlgn="base">
              <a:lnSpc>
                <a:spcPct val="15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一．填空题</a:t>
            </a:r>
            <a:r>
              <a:rPr lang="zh-CN" altLang="en-US" sz="2800" dirty="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endParaRPr lang="zh-CN" altLang="en-US" sz="28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just" fontAlgn="base">
              <a:lnSpc>
                <a:spcPct val="150000"/>
              </a:lnSpc>
              <a:buClr>
                <a:srgbClr val="00000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</a:t>
            </a:r>
            <a:r>
              <a:rPr lang="en-US" altLang="zh-CN" sz="2800" dirty="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家禽皮肤_____，皮下脂肪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_____，无_____腺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_____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腺。</a:t>
            </a:r>
            <a:r>
              <a:rPr lang="zh-CN" altLang="en-US" sz="2800" dirty="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endParaRPr lang="zh-CN" altLang="en-US" sz="28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 fontAlgn="base">
              <a:lnSpc>
                <a:spcPct val="15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</a:t>
            </a:r>
            <a:endParaRPr lang="en-US" altLang="zh-CN" sz="2800" dirty="0">
              <a:solidFill>
                <a:srgbClr val="3F3F3F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indent="-342900" algn="l" fontAlgn="base">
              <a:lnSpc>
                <a:spcPct val="150000"/>
              </a:lnSpc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2.</a:t>
            </a:r>
            <a:r>
              <a:rPr lang="zh-CN" altLang="en-US" sz="2800" dirty="0">
                <a:solidFill>
                  <a:srgbClr val="3F3F3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家禽皮肤衍生物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_____，有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_____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、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_____等。</a:t>
            </a:r>
            <a:endParaRPr lang="zh-CN" altLang="en-US" sz="2800"/>
          </a:p>
        </p:txBody>
      </p:sp>
      <p:sp>
        <p:nvSpPr>
          <p:cNvPr id="88070" name="矩形 88069"/>
          <p:cNvSpPr/>
          <p:nvPr/>
        </p:nvSpPr>
        <p:spPr>
          <a:xfrm>
            <a:off x="2247265" y="810260"/>
            <a:ext cx="7277100" cy="9969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4400" b="0" i="0" u="none" kern="1200" baseline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sz="2800" b="1" dirty="0">
                <a:latin typeface="Times New Roman" panose="02020603050405020304" pitchFamily="18" charset="0"/>
              </a:rPr>
              <a:t>复习思考题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WPS 演示</Application>
  <PresentationFormat>宽屏</PresentationFormat>
  <Paragraphs>49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Times New Roman</vt:lpstr>
      <vt:lpstr>ˎ̥</vt:lpstr>
      <vt:lpstr>Segoe Print</vt:lpstr>
      <vt:lpstr>黑体</vt:lpstr>
      <vt:lpstr>微软雅黑</vt:lpstr>
      <vt:lpstr>Arial Unicode MS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7</cp:revision>
  <dcterms:created xsi:type="dcterms:W3CDTF">2020-10-13T02:36:00Z</dcterms:created>
  <dcterms:modified xsi:type="dcterms:W3CDTF">2020-11-21T15:23:44Z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