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622" r:id="rId3"/>
    <p:sldId id="624" r:id="rId4"/>
    <p:sldId id="258" r:id="rId5"/>
    <p:sldId id="623" r:id="rId6"/>
    <p:sldId id="621" r:id="rId7"/>
    <p:sldId id="619" r:id="rId8"/>
    <p:sldId id="625" r:id="rId9"/>
  </p:sldIdLst>
  <p:sldSz cx="9144000" cy="6858000" type="screen4x3"/>
  <p:notesSz cx="6858000" cy="9144000"/>
  <p:defaultTextStyle>
    <a:defPPr>
      <a:defRPr lang="zh-CN"/>
    </a:defPPr>
    <a:lvl1pPr algn="l" rtl="0" fontAlgn="base">
      <a:spcBef>
        <a:spcPct val="0"/>
      </a:spcBef>
      <a:spcAft>
        <a:spcPct val="0"/>
      </a:spcAft>
      <a:defRPr b="1" kern="1200">
        <a:solidFill>
          <a:schemeClr val="tx1"/>
        </a:solidFill>
        <a:latin typeface="Arial" charset="0"/>
        <a:ea typeface="宋体" charset="-122"/>
        <a:cs typeface="+mn-cs"/>
      </a:defRPr>
    </a:lvl1pPr>
    <a:lvl2pPr marL="457200" algn="l" rtl="0" fontAlgn="base">
      <a:spcBef>
        <a:spcPct val="0"/>
      </a:spcBef>
      <a:spcAft>
        <a:spcPct val="0"/>
      </a:spcAft>
      <a:defRPr b="1" kern="1200">
        <a:solidFill>
          <a:schemeClr val="tx1"/>
        </a:solidFill>
        <a:latin typeface="Arial" charset="0"/>
        <a:ea typeface="宋体" charset="-122"/>
        <a:cs typeface="+mn-cs"/>
      </a:defRPr>
    </a:lvl2pPr>
    <a:lvl3pPr marL="914400" algn="l" rtl="0" fontAlgn="base">
      <a:spcBef>
        <a:spcPct val="0"/>
      </a:spcBef>
      <a:spcAft>
        <a:spcPct val="0"/>
      </a:spcAft>
      <a:defRPr b="1" kern="1200">
        <a:solidFill>
          <a:schemeClr val="tx1"/>
        </a:solidFill>
        <a:latin typeface="Arial" charset="0"/>
        <a:ea typeface="宋体" charset="-122"/>
        <a:cs typeface="+mn-cs"/>
      </a:defRPr>
    </a:lvl3pPr>
    <a:lvl4pPr marL="1371600" algn="l" rtl="0" fontAlgn="base">
      <a:spcBef>
        <a:spcPct val="0"/>
      </a:spcBef>
      <a:spcAft>
        <a:spcPct val="0"/>
      </a:spcAft>
      <a:defRPr b="1" kern="1200">
        <a:solidFill>
          <a:schemeClr val="tx1"/>
        </a:solidFill>
        <a:latin typeface="Arial" charset="0"/>
        <a:ea typeface="宋体" charset="-122"/>
        <a:cs typeface="+mn-cs"/>
      </a:defRPr>
    </a:lvl4pPr>
    <a:lvl5pPr marL="1828800" algn="l" rtl="0" fontAlgn="base">
      <a:spcBef>
        <a:spcPct val="0"/>
      </a:spcBef>
      <a:spcAft>
        <a:spcPct val="0"/>
      </a:spcAft>
      <a:defRPr b="1" kern="1200">
        <a:solidFill>
          <a:schemeClr val="tx1"/>
        </a:solidFill>
        <a:latin typeface="Arial" charset="0"/>
        <a:ea typeface="宋体" charset="-122"/>
        <a:cs typeface="+mn-cs"/>
      </a:defRPr>
    </a:lvl5pPr>
    <a:lvl6pPr marL="2286000" algn="l" defTabSz="914400" rtl="0" eaLnBrk="1" latinLnBrk="0" hangingPunct="1">
      <a:defRPr b="1" kern="1200">
        <a:solidFill>
          <a:schemeClr val="tx1"/>
        </a:solidFill>
        <a:latin typeface="Arial" charset="0"/>
        <a:ea typeface="宋体" charset="-122"/>
        <a:cs typeface="+mn-cs"/>
      </a:defRPr>
    </a:lvl6pPr>
    <a:lvl7pPr marL="2743200" algn="l" defTabSz="914400" rtl="0" eaLnBrk="1" latinLnBrk="0" hangingPunct="1">
      <a:defRPr b="1" kern="1200">
        <a:solidFill>
          <a:schemeClr val="tx1"/>
        </a:solidFill>
        <a:latin typeface="Arial" charset="0"/>
        <a:ea typeface="宋体" charset="-122"/>
        <a:cs typeface="+mn-cs"/>
      </a:defRPr>
    </a:lvl7pPr>
    <a:lvl8pPr marL="3200400" algn="l" defTabSz="914400" rtl="0" eaLnBrk="1" latinLnBrk="0" hangingPunct="1">
      <a:defRPr b="1" kern="1200">
        <a:solidFill>
          <a:schemeClr val="tx1"/>
        </a:solidFill>
        <a:latin typeface="Arial" charset="0"/>
        <a:ea typeface="宋体" charset="-122"/>
        <a:cs typeface="+mn-cs"/>
      </a:defRPr>
    </a:lvl8pPr>
    <a:lvl9pPr marL="3657600" algn="l" defTabSz="914400" rtl="0" eaLnBrk="1" latinLnBrk="0" hangingPunct="1">
      <a:defRPr b="1"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6A23"/>
    <a:srgbClr val="FFFFFF"/>
    <a:srgbClr val="000000"/>
    <a:srgbClr val="3C9094"/>
    <a:srgbClr val="117AAF"/>
    <a:srgbClr val="CC66FF"/>
    <a:srgbClr val="C7401B"/>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18" autoAdjust="0"/>
    <p:restoredTop sz="94636" autoAdjust="0"/>
  </p:normalViewPr>
  <p:slideViewPr>
    <p:cSldViewPr>
      <p:cViewPr varScale="1">
        <p:scale>
          <a:sx n="97" d="100"/>
          <a:sy n="97" d="100"/>
        </p:scale>
        <p:origin x="796" y="56"/>
      </p:cViewPr>
      <p:guideLst>
        <p:guide orient="horz" pos="2160"/>
        <p:guide pos="2880"/>
      </p:guideLst>
    </p:cSldViewPr>
  </p:slideViewPr>
  <p:outlineViewPr>
    <p:cViewPr>
      <p:scale>
        <a:sx n="33" d="100"/>
        <a:sy n="33" d="100"/>
      </p:scale>
      <p:origin x="96" y="2420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标题幻灯片">
    <p:spTree>
      <p:nvGrpSpPr>
        <p:cNvPr id="1" name=""/>
        <p:cNvGrpSpPr/>
        <p:nvPr/>
      </p:nvGrpSpPr>
      <p:grpSpPr>
        <a:xfrm>
          <a:off x="0" y="0"/>
          <a:ext cx="0" cy="0"/>
          <a:chOff x="0" y="0"/>
          <a:chExt cx="0" cy="0"/>
        </a:xfrm>
      </p:grpSpPr>
      <p:grpSp>
        <p:nvGrpSpPr>
          <p:cNvPr id="4" name="Group 8"/>
          <p:cNvGrpSpPr>
            <a:grpSpLocks/>
          </p:cNvGrpSpPr>
          <p:nvPr/>
        </p:nvGrpSpPr>
        <p:grpSpPr bwMode="auto">
          <a:xfrm>
            <a:off x="112713" y="6172200"/>
            <a:ext cx="8936037" cy="414338"/>
            <a:chOff x="71" y="3751"/>
            <a:chExt cx="5629" cy="398"/>
          </a:xfrm>
        </p:grpSpPr>
        <p:sp>
          <p:nvSpPr>
            <p:cNvPr id="5" name="Freeform 9"/>
            <p:cNvSpPr>
              <a:spLocks/>
            </p:cNvSpPr>
            <p:nvPr userDrawn="1"/>
          </p:nvSpPr>
          <p:spPr bwMode="gray">
            <a:xfrm>
              <a:off x="71" y="3751"/>
              <a:ext cx="5626" cy="349"/>
            </a:xfrm>
            <a:custGeom>
              <a:avLst/>
              <a:gdLst/>
              <a:ahLst/>
              <a:cxnLst>
                <a:cxn ang="0">
                  <a:pos x="5626" y="349"/>
                </a:cxn>
                <a:cxn ang="0">
                  <a:pos x="0" y="349"/>
                </a:cxn>
                <a:cxn ang="0">
                  <a:pos x="0" y="187"/>
                </a:cxn>
                <a:cxn ang="0">
                  <a:pos x="0" y="114"/>
                </a:cxn>
                <a:cxn ang="0">
                  <a:pos x="4064" y="118"/>
                </a:cxn>
                <a:cxn ang="0">
                  <a:pos x="4329" y="0"/>
                </a:cxn>
                <a:cxn ang="0">
                  <a:pos x="5623" y="0"/>
                </a:cxn>
                <a:cxn ang="0">
                  <a:pos x="5626" y="349"/>
                </a:cxn>
              </a:cxnLst>
              <a:rect l="0" t="0" r="r" b="b"/>
              <a:pathLst>
                <a:path w="5626" h="349">
                  <a:moveTo>
                    <a:pt x="5626" y="349"/>
                  </a:moveTo>
                  <a:lnTo>
                    <a:pt x="0" y="349"/>
                  </a:lnTo>
                  <a:lnTo>
                    <a:pt x="0" y="187"/>
                  </a:lnTo>
                  <a:lnTo>
                    <a:pt x="0" y="114"/>
                  </a:lnTo>
                  <a:cubicBezTo>
                    <a:pt x="678" y="103"/>
                    <a:pt x="3343" y="137"/>
                    <a:pt x="4064" y="118"/>
                  </a:cubicBezTo>
                  <a:lnTo>
                    <a:pt x="4329" y="0"/>
                  </a:lnTo>
                  <a:lnTo>
                    <a:pt x="5623" y="0"/>
                  </a:lnTo>
                  <a:lnTo>
                    <a:pt x="5626" y="349"/>
                  </a:lnTo>
                  <a:close/>
                </a:path>
              </a:pathLst>
            </a:custGeom>
            <a:solidFill>
              <a:schemeClr val="tx1"/>
            </a:solidFill>
            <a:ln w="9525">
              <a:noFill/>
              <a:round/>
              <a:headEnd/>
              <a:tailEnd/>
            </a:ln>
            <a:effectLst/>
          </p:spPr>
          <p:txBody>
            <a:bodyPr/>
            <a:lstStyle/>
            <a:p>
              <a:pPr>
                <a:defRPr/>
              </a:pPr>
              <a:endParaRPr lang="zh-CN" altLang="en-US"/>
            </a:p>
          </p:txBody>
        </p:sp>
        <p:sp>
          <p:nvSpPr>
            <p:cNvPr id="6" name="Freeform 10"/>
            <p:cNvSpPr>
              <a:spLocks/>
            </p:cNvSpPr>
            <p:nvPr userDrawn="1"/>
          </p:nvSpPr>
          <p:spPr bwMode="gray">
            <a:xfrm>
              <a:off x="71" y="3800"/>
              <a:ext cx="5626" cy="349"/>
            </a:xfrm>
            <a:custGeom>
              <a:avLst/>
              <a:gdLst/>
              <a:ahLst/>
              <a:cxnLst>
                <a:cxn ang="0">
                  <a:pos x="5626" y="349"/>
                </a:cxn>
                <a:cxn ang="0">
                  <a:pos x="0" y="349"/>
                </a:cxn>
                <a:cxn ang="0">
                  <a:pos x="0" y="187"/>
                </a:cxn>
                <a:cxn ang="0">
                  <a:pos x="0" y="114"/>
                </a:cxn>
                <a:cxn ang="0">
                  <a:pos x="4082" y="118"/>
                </a:cxn>
                <a:cxn ang="0">
                  <a:pos x="4345" y="0"/>
                </a:cxn>
                <a:cxn ang="0">
                  <a:pos x="5623" y="6"/>
                </a:cxn>
                <a:cxn ang="0">
                  <a:pos x="5626" y="349"/>
                </a:cxn>
              </a:cxnLst>
              <a:rect l="0" t="0" r="r" b="b"/>
              <a:pathLst>
                <a:path w="5626" h="349">
                  <a:moveTo>
                    <a:pt x="5626" y="349"/>
                  </a:moveTo>
                  <a:lnTo>
                    <a:pt x="0" y="349"/>
                  </a:lnTo>
                  <a:lnTo>
                    <a:pt x="0" y="187"/>
                  </a:lnTo>
                  <a:lnTo>
                    <a:pt x="0" y="114"/>
                  </a:lnTo>
                  <a:cubicBezTo>
                    <a:pt x="680" y="103"/>
                    <a:pt x="3358" y="137"/>
                    <a:pt x="4082" y="118"/>
                  </a:cubicBezTo>
                  <a:lnTo>
                    <a:pt x="4345" y="0"/>
                  </a:lnTo>
                  <a:lnTo>
                    <a:pt x="5623" y="6"/>
                  </a:lnTo>
                  <a:lnTo>
                    <a:pt x="5626" y="349"/>
                  </a:lnTo>
                  <a:close/>
                </a:path>
              </a:pathLst>
            </a:custGeom>
            <a:solidFill>
              <a:schemeClr val="bg1"/>
            </a:solidFill>
            <a:ln w="9525">
              <a:noFill/>
              <a:round/>
              <a:headEnd/>
              <a:tailEnd/>
            </a:ln>
            <a:effectLst/>
          </p:spPr>
          <p:txBody>
            <a:bodyPr/>
            <a:lstStyle/>
            <a:p>
              <a:pPr>
                <a:defRPr/>
              </a:pPr>
              <a:endParaRPr lang="zh-CN" altLang="en-US"/>
            </a:p>
          </p:txBody>
        </p:sp>
        <p:sp>
          <p:nvSpPr>
            <p:cNvPr id="7" name="Freeform 11"/>
            <p:cNvSpPr>
              <a:spLocks/>
            </p:cNvSpPr>
            <p:nvPr userDrawn="1"/>
          </p:nvSpPr>
          <p:spPr bwMode="gray">
            <a:xfrm>
              <a:off x="4209" y="3833"/>
              <a:ext cx="1491" cy="87"/>
            </a:xfrm>
            <a:custGeom>
              <a:avLst/>
              <a:gdLst/>
              <a:ahLst/>
              <a:cxnLst>
                <a:cxn ang="0">
                  <a:pos x="0" y="84"/>
                </a:cxn>
                <a:cxn ang="0">
                  <a:pos x="223" y="0"/>
                </a:cxn>
                <a:cxn ang="0">
                  <a:pos x="1491" y="0"/>
                </a:cxn>
                <a:cxn ang="0">
                  <a:pos x="1488" y="60"/>
                </a:cxn>
                <a:cxn ang="0">
                  <a:pos x="383" y="59"/>
                </a:cxn>
                <a:cxn ang="0">
                  <a:pos x="273" y="88"/>
                </a:cxn>
                <a:cxn ang="0">
                  <a:pos x="0" y="84"/>
                </a:cxn>
              </a:cxnLst>
              <a:rect l="0" t="0" r="r" b="b"/>
              <a:pathLst>
                <a:path w="1491" h="88">
                  <a:moveTo>
                    <a:pt x="0" y="84"/>
                  </a:moveTo>
                  <a:lnTo>
                    <a:pt x="223" y="0"/>
                  </a:lnTo>
                  <a:lnTo>
                    <a:pt x="1491" y="0"/>
                  </a:lnTo>
                  <a:lnTo>
                    <a:pt x="1488" y="60"/>
                  </a:lnTo>
                  <a:lnTo>
                    <a:pt x="383" y="59"/>
                  </a:lnTo>
                  <a:lnTo>
                    <a:pt x="273" y="88"/>
                  </a:lnTo>
                  <a:lnTo>
                    <a:pt x="0" y="84"/>
                  </a:lnTo>
                  <a:close/>
                </a:path>
              </a:pathLst>
            </a:custGeom>
            <a:solidFill>
              <a:srgbClr val="FFFFFF">
                <a:alpha val="30000"/>
              </a:srgbClr>
            </a:solidFill>
            <a:ln w="9525">
              <a:noFill/>
              <a:round/>
              <a:headEnd/>
              <a:tailEnd/>
            </a:ln>
            <a:effectLst/>
          </p:spPr>
          <p:txBody>
            <a:bodyPr/>
            <a:lstStyle/>
            <a:p>
              <a:pPr>
                <a:defRPr/>
              </a:pPr>
              <a:endParaRPr lang="zh-CN" altLang="en-US"/>
            </a:p>
          </p:txBody>
        </p:sp>
      </p:grpSp>
      <p:grpSp>
        <p:nvGrpSpPr>
          <p:cNvPr id="8" name="Group 12"/>
          <p:cNvGrpSpPr>
            <a:grpSpLocks/>
          </p:cNvGrpSpPr>
          <p:nvPr/>
        </p:nvGrpSpPr>
        <p:grpSpPr bwMode="auto">
          <a:xfrm rot="10800000">
            <a:off x="6003925" y="1295400"/>
            <a:ext cx="2768600" cy="779463"/>
            <a:chOff x="1566" y="164"/>
            <a:chExt cx="1455" cy="425"/>
          </a:xfrm>
        </p:grpSpPr>
        <p:sp>
          <p:nvSpPr>
            <p:cNvPr id="9" name="Freeform 13"/>
            <p:cNvSpPr>
              <a:spLocks/>
            </p:cNvSpPr>
            <p:nvPr/>
          </p:nvSpPr>
          <p:spPr bwMode="gray">
            <a:xfrm>
              <a:off x="1894" y="468"/>
              <a:ext cx="38" cy="121"/>
            </a:xfrm>
            <a:custGeom>
              <a:avLst/>
              <a:gdLst/>
              <a:ahLst/>
              <a:cxnLst>
                <a:cxn ang="0">
                  <a:pos x="37" y="36"/>
                </a:cxn>
                <a:cxn ang="0">
                  <a:pos x="35" y="36"/>
                </a:cxn>
                <a:cxn ang="0">
                  <a:pos x="30" y="36"/>
                </a:cxn>
                <a:cxn ang="0">
                  <a:pos x="22" y="34"/>
                </a:cxn>
                <a:cxn ang="0">
                  <a:pos x="15" y="30"/>
                </a:cxn>
                <a:cxn ang="0">
                  <a:pos x="7" y="23"/>
                </a:cxn>
                <a:cxn ang="0">
                  <a:pos x="3" y="13"/>
                </a:cxn>
                <a:cxn ang="0">
                  <a:pos x="0" y="0"/>
                </a:cxn>
                <a:cxn ang="0">
                  <a:pos x="3" y="0"/>
                </a:cxn>
                <a:cxn ang="0">
                  <a:pos x="7" y="1"/>
                </a:cxn>
                <a:cxn ang="0">
                  <a:pos x="15" y="3"/>
                </a:cxn>
                <a:cxn ang="0">
                  <a:pos x="23" y="5"/>
                </a:cxn>
                <a:cxn ang="0">
                  <a:pos x="30" y="11"/>
                </a:cxn>
                <a:cxn ang="0">
                  <a:pos x="37" y="20"/>
                </a:cxn>
                <a:cxn ang="0">
                  <a:pos x="39" y="34"/>
                </a:cxn>
                <a:cxn ang="0">
                  <a:pos x="39" y="121"/>
                </a:cxn>
                <a:cxn ang="0">
                  <a:pos x="37" y="121"/>
                </a:cxn>
                <a:cxn ang="0">
                  <a:pos x="37" y="36"/>
                </a:cxn>
              </a:cxnLst>
              <a:rect l="0" t="0" r="r" b="b"/>
              <a:pathLst>
                <a:path w="39" h="121">
                  <a:moveTo>
                    <a:pt x="37" y="36"/>
                  </a:moveTo>
                  <a:lnTo>
                    <a:pt x="35" y="36"/>
                  </a:lnTo>
                  <a:lnTo>
                    <a:pt x="30" y="36"/>
                  </a:lnTo>
                  <a:lnTo>
                    <a:pt x="22" y="34"/>
                  </a:lnTo>
                  <a:lnTo>
                    <a:pt x="15" y="30"/>
                  </a:lnTo>
                  <a:lnTo>
                    <a:pt x="7" y="23"/>
                  </a:lnTo>
                  <a:lnTo>
                    <a:pt x="3" y="13"/>
                  </a:lnTo>
                  <a:lnTo>
                    <a:pt x="0" y="0"/>
                  </a:lnTo>
                  <a:lnTo>
                    <a:pt x="3" y="0"/>
                  </a:lnTo>
                  <a:lnTo>
                    <a:pt x="7" y="1"/>
                  </a:lnTo>
                  <a:lnTo>
                    <a:pt x="15" y="3"/>
                  </a:lnTo>
                  <a:lnTo>
                    <a:pt x="23" y="5"/>
                  </a:lnTo>
                  <a:lnTo>
                    <a:pt x="30" y="11"/>
                  </a:lnTo>
                  <a:lnTo>
                    <a:pt x="37" y="20"/>
                  </a:lnTo>
                  <a:lnTo>
                    <a:pt x="39" y="34"/>
                  </a:lnTo>
                  <a:lnTo>
                    <a:pt x="39" y="121"/>
                  </a:lnTo>
                  <a:lnTo>
                    <a:pt x="37" y="121"/>
                  </a:lnTo>
                  <a:lnTo>
                    <a:pt x="37" y="36"/>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0" name="Freeform 14"/>
            <p:cNvSpPr>
              <a:spLocks/>
            </p:cNvSpPr>
            <p:nvPr/>
          </p:nvSpPr>
          <p:spPr bwMode="gray">
            <a:xfrm>
              <a:off x="2271" y="454"/>
              <a:ext cx="45" cy="138"/>
            </a:xfrm>
            <a:custGeom>
              <a:avLst/>
              <a:gdLst/>
              <a:ahLst/>
              <a:cxnLst>
                <a:cxn ang="0">
                  <a:pos x="3" y="42"/>
                </a:cxn>
                <a:cxn ang="0">
                  <a:pos x="6" y="42"/>
                </a:cxn>
                <a:cxn ang="0">
                  <a:pos x="12" y="42"/>
                </a:cxn>
                <a:cxn ang="0">
                  <a:pos x="20" y="39"/>
                </a:cxn>
                <a:cxn ang="0">
                  <a:pos x="29" y="35"/>
                </a:cxn>
                <a:cxn ang="0">
                  <a:pos x="37" y="27"/>
                </a:cxn>
                <a:cxn ang="0">
                  <a:pos x="43" y="17"/>
                </a:cxn>
                <a:cxn ang="0">
                  <a:pos x="45" y="2"/>
                </a:cxn>
                <a:cxn ang="0">
                  <a:pos x="43" y="0"/>
                </a:cxn>
                <a:cxn ang="0">
                  <a:pos x="37" y="2"/>
                </a:cxn>
                <a:cxn ang="0">
                  <a:pos x="29" y="3"/>
                </a:cxn>
                <a:cxn ang="0">
                  <a:pos x="19" y="7"/>
                </a:cxn>
                <a:cxn ang="0">
                  <a:pos x="11" y="14"/>
                </a:cxn>
                <a:cxn ang="0">
                  <a:pos x="4" y="23"/>
                </a:cxn>
                <a:cxn ang="0">
                  <a:pos x="0" y="39"/>
                </a:cxn>
                <a:cxn ang="0">
                  <a:pos x="0" y="139"/>
                </a:cxn>
                <a:cxn ang="0">
                  <a:pos x="3" y="139"/>
                </a:cxn>
                <a:cxn ang="0">
                  <a:pos x="3" y="42"/>
                </a:cxn>
              </a:cxnLst>
              <a:rect l="0" t="0" r="r" b="b"/>
              <a:pathLst>
                <a:path w="45" h="139">
                  <a:moveTo>
                    <a:pt x="3" y="42"/>
                  </a:moveTo>
                  <a:lnTo>
                    <a:pt x="6" y="42"/>
                  </a:lnTo>
                  <a:lnTo>
                    <a:pt x="12" y="42"/>
                  </a:lnTo>
                  <a:lnTo>
                    <a:pt x="20" y="39"/>
                  </a:lnTo>
                  <a:lnTo>
                    <a:pt x="29" y="35"/>
                  </a:lnTo>
                  <a:lnTo>
                    <a:pt x="37" y="27"/>
                  </a:lnTo>
                  <a:lnTo>
                    <a:pt x="43" y="17"/>
                  </a:lnTo>
                  <a:lnTo>
                    <a:pt x="45" y="2"/>
                  </a:lnTo>
                  <a:lnTo>
                    <a:pt x="43" y="0"/>
                  </a:lnTo>
                  <a:lnTo>
                    <a:pt x="37" y="2"/>
                  </a:lnTo>
                  <a:lnTo>
                    <a:pt x="29" y="3"/>
                  </a:lnTo>
                  <a:lnTo>
                    <a:pt x="19" y="7"/>
                  </a:lnTo>
                  <a:lnTo>
                    <a:pt x="11" y="14"/>
                  </a:lnTo>
                  <a:lnTo>
                    <a:pt x="4" y="23"/>
                  </a:lnTo>
                  <a:lnTo>
                    <a:pt x="0" y="39"/>
                  </a:lnTo>
                  <a:lnTo>
                    <a:pt x="0" y="139"/>
                  </a:lnTo>
                  <a:lnTo>
                    <a:pt x="3" y="139"/>
                  </a:lnTo>
                  <a:lnTo>
                    <a:pt x="3" y="42"/>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1" name="Freeform 15"/>
            <p:cNvSpPr>
              <a:spLocks/>
            </p:cNvSpPr>
            <p:nvPr/>
          </p:nvSpPr>
          <p:spPr bwMode="gray">
            <a:xfrm>
              <a:off x="1770" y="378"/>
              <a:ext cx="146" cy="211"/>
            </a:xfrm>
            <a:custGeom>
              <a:avLst/>
              <a:gdLst/>
              <a:ahLst/>
              <a:cxnLst>
                <a:cxn ang="0">
                  <a:pos x="68" y="67"/>
                </a:cxn>
                <a:cxn ang="0">
                  <a:pos x="67" y="67"/>
                </a:cxn>
                <a:cxn ang="0">
                  <a:pos x="60" y="66"/>
                </a:cxn>
                <a:cxn ang="0">
                  <a:pos x="50" y="64"/>
                </a:cxn>
                <a:cxn ang="0">
                  <a:pos x="41" y="62"/>
                </a:cxn>
                <a:cxn ang="0">
                  <a:pos x="29" y="55"/>
                </a:cxn>
                <a:cxn ang="0">
                  <a:pos x="18" y="47"/>
                </a:cxn>
                <a:cxn ang="0">
                  <a:pos x="10" y="35"/>
                </a:cxn>
                <a:cxn ang="0">
                  <a:pos x="3" y="20"/>
                </a:cxn>
                <a:cxn ang="0">
                  <a:pos x="0" y="0"/>
                </a:cxn>
                <a:cxn ang="0">
                  <a:pos x="3" y="0"/>
                </a:cxn>
                <a:cxn ang="0">
                  <a:pos x="10" y="0"/>
                </a:cxn>
                <a:cxn ang="0">
                  <a:pos x="19" y="0"/>
                </a:cxn>
                <a:cxn ang="0">
                  <a:pos x="30" y="2"/>
                </a:cxn>
                <a:cxn ang="0">
                  <a:pos x="41" y="6"/>
                </a:cxn>
                <a:cxn ang="0">
                  <a:pos x="53" y="14"/>
                </a:cxn>
                <a:cxn ang="0">
                  <a:pos x="62" y="25"/>
                </a:cxn>
                <a:cxn ang="0">
                  <a:pos x="69" y="41"/>
                </a:cxn>
                <a:cxn ang="0">
                  <a:pos x="73" y="62"/>
                </a:cxn>
                <a:cxn ang="0">
                  <a:pos x="73" y="60"/>
                </a:cxn>
                <a:cxn ang="0">
                  <a:pos x="73" y="55"/>
                </a:cxn>
                <a:cxn ang="0">
                  <a:pos x="75" y="45"/>
                </a:cxn>
                <a:cxn ang="0">
                  <a:pos x="79" y="36"/>
                </a:cxn>
                <a:cxn ang="0">
                  <a:pos x="84" y="25"/>
                </a:cxn>
                <a:cxn ang="0">
                  <a:pos x="92" y="16"/>
                </a:cxn>
                <a:cxn ang="0">
                  <a:pos x="106" y="8"/>
                </a:cxn>
                <a:cxn ang="0">
                  <a:pos x="123" y="2"/>
                </a:cxn>
                <a:cxn ang="0">
                  <a:pos x="146" y="0"/>
                </a:cxn>
                <a:cxn ang="0">
                  <a:pos x="145" y="2"/>
                </a:cxn>
                <a:cxn ang="0">
                  <a:pos x="145" y="8"/>
                </a:cxn>
                <a:cxn ang="0">
                  <a:pos x="143" y="17"/>
                </a:cxn>
                <a:cxn ang="0">
                  <a:pos x="139" y="28"/>
                </a:cxn>
                <a:cxn ang="0">
                  <a:pos x="134" y="39"/>
                </a:cxn>
                <a:cxn ang="0">
                  <a:pos x="126" y="49"/>
                </a:cxn>
                <a:cxn ang="0">
                  <a:pos x="114" y="59"/>
                </a:cxn>
                <a:cxn ang="0">
                  <a:pos x="98" y="64"/>
                </a:cxn>
                <a:cxn ang="0">
                  <a:pos x="79" y="67"/>
                </a:cxn>
                <a:cxn ang="0">
                  <a:pos x="79" y="211"/>
                </a:cxn>
                <a:cxn ang="0">
                  <a:pos x="68" y="211"/>
                </a:cxn>
                <a:cxn ang="0">
                  <a:pos x="68" y="67"/>
                </a:cxn>
              </a:cxnLst>
              <a:rect l="0" t="0" r="r" b="b"/>
              <a:pathLst>
                <a:path w="146" h="211">
                  <a:moveTo>
                    <a:pt x="68" y="67"/>
                  </a:moveTo>
                  <a:lnTo>
                    <a:pt x="67" y="67"/>
                  </a:lnTo>
                  <a:lnTo>
                    <a:pt x="60" y="66"/>
                  </a:lnTo>
                  <a:lnTo>
                    <a:pt x="50" y="64"/>
                  </a:lnTo>
                  <a:lnTo>
                    <a:pt x="41" y="62"/>
                  </a:lnTo>
                  <a:lnTo>
                    <a:pt x="29" y="55"/>
                  </a:lnTo>
                  <a:lnTo>
                    <a:pt x="18" y="47"/>
                  </a:lnTo>
                  <a:lnTo>
                    <a:pt x="10" y="35"/>
                  </a:lnTo>
                  <a:lnTo>
                    <a:pt x="3" y="20"/>
                  </a:lnTo>
                  <a:lnTo>
                    <a:pt x="0" y="0"/>
                  </a:lnTo>
                  <a:lnTo>
                    <a:pt x="3" y="0"/>
                  </a:lnTo>
                  <a:lnTo>
                    <a:pt x="10" y="0"/>
                  </a:lnTo>
                  <a:lnTo>
                    <a:pt x="19" y="0"/>
                  </a:lnTo>
                  <a:lnTo>
                    <a:pt x="30" y="2"/>
                  </a:lnTo>
                  <a:lnTo>
                    <a:pt x="41" y="6"/>
                  </a:lnTo>
                  <a:lnTo>
                    <a:pt x="53" y="14"/>
                  </a:lnTo>
                  <a:lnTo>
                    <a:pt x="62" y="25"/>
                  </a:lnTo>
                  <a:lnTo>
                    <a:pt x="69" y="41"/>
                  </a:lnTo>
                  <a:lnTo>
                    <a:pt x="73" y="62"/>
                  </a:lnTo>
                  <a:lnTo>
                    <a:pt x="73" y="60"/>
                  </a:lnTo>
                  <a:lnTo>
                    <a:pt x="73" y="55"/>
                  </a:lnTo>
                  <a:lnTo>
                    <a:pt x="75" y="45"/>
                  </a:lnTo>
                  <a:lnTo>
                    <a:pt x="79" y="36"/>
                  </a:lnTo>
                  <a:lnTo>
                    <a:pt x="84" y="25"/>
                  </a:lnTo>
                  <a:lnTo>
                    <a:pt x="92" y="16"/>
                  </a:lnTo>
                  <a:lnTo>
                    <a:pt x="106" y="8"/>
                  </a:lnTo>
                  <a:lnTo>
                    <a:pt x="123" y="2"/>
                  </a:lnTo>
                  <a:lnTo>
                    <a:pt x="146" y="0"/>
                  </a:lnTo>
                  <a:lnTo>
                    <a:pt x="145" y="2"/>
                  </a:lnTo>
                  <a:lnTo>
                    <a:pt x="145" y="8"/>
                  </a:lnTo>
                  <a:lnTo>
                    <a:pt x="143" y="17"/>
                  </a:lnTo>
                  <a:lnTo>
                    <a:pt x="139" y="28"/>
                  </a:lnTo>
                  <a:lnTo>
                    <a:pt x="134" y="39"/>
                  </a:lnTo>
                  <a:lnTo>
                    <a:pt x="126" y="49"/>
                  </a:lnTo>
                  <a:lnTo>
                    <a:pt x="114" y="59"/>
                  </a:lnTo>
                  <a:lnTo>
                    <a:pt x="98" y="64"/>
                  </a:lnTo>
                  <a:lnTo>
                    <a:pt x="79" y="67"/>
                  </a:lnTo>
                  <a:lnTo>
                    <a:pt x="79" y="211"/>
                  </a:lnTo>
                  <a:lnTo>
                    <a:pt x="68" y="211"/>
                  </a:lnTo>
                  <a:lnTo>
                    <a:pt x="68" y="67"/>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2" name="Freeform 16"/>
            <p:cNvSpPr>
              <a:spLocks/>
            </p:cNvSpPr>
            <p:nvPr/>
          </p:nvSpPr>
          <p:spPr bwMode="gray">
            <a:xfrm>
              <a:off x="2795" y="378"/>
              <a:ext cx="143" cy="211"/>
            </a:xfrm>
            <a:custGeom>
              <a:avLst/>
              <a:gdLst/>
              <a:ahLst/>
              <a:cxnLst>
                <a:cxn ang="0">
                  <a:pos x="67" y="67"/>
                </a:cxn>
                <a:cxn ang="0">
                  <a:pos x="66" y="67"/>
                </a:cxn>
                <a:cxn ang="0">
                  <a:pos x="59" y="66"/>
                </a:cxn>
                <a:cxn ang="0">
                  <a:pos x="50" y="64"/>
                </a:cxn>
                <a:cxn ang="0">
                  <a:pos x="39" y="62"/>
                </a:cxn>
                <a:cxn ang="0">
                  <a:pos x="28" y="55"/>
                </a:cxn>
                <a:cxn ang="0">
                  <a:pos x="17" y="47"/>
                </a:cxn>
                <a:cxn ang="0">
                  <a:pos x="9" y="35"/>
                </a:cxn>
                <a:cxn ang="0">
                  <a:pos x="2" y="20"/>
                </a:cxn>
                <a:cxn ang="0">
                  <a:pos x="0" y="0"/>
                </a:cxn>
                <a:cxn ang="0">
                  <a:pos x="2" y="0"/>
                </a:cxn>
                <a:cxn ang="0">
                  <a:pos x="9" y="0"/>
                </a:cxn>
                <a:cxn ang="0">
                  <a:pos x="17" y="0"/>
                </a:cxn>
                <a:cxn ang="0">
                  <a:pos x="28" y="2"/>
                </a:cxn>
                <a:cxn ang="0">
                  <a:pos x="40" y="6"/>
                </a:cxn>
                <a:cxn ang="0">
                  <a:pos x="51" y="14"/>
                </a:cxn>
                <a:cxn ang="0">
                  <a:pos x="62" y="25"/>
                </a:cxn>
                <a:cxn ang="0">
                  <a:pos x="69" y="41"/>
                </a:cxn>
                <a:cxn ang="0">
                  <a:pos x="73" y="62"/>
                </a:cxn>
                <a:cxn ang="0">
                  <a:pos x="73" y="60"/>
                </a:cxn>
                <a:cxn ang="0">
                  <a:pos x="73" y="55"/>
                </a:cxn>
                <a:cxn ang="0">
                  <a:pos x="74" y="45"/>
                </a:cxn>
                <a:cxn ang="0">
                  <a:pos x="77" y="36"/>
                </a:cxn>
                <a:cxn ang="0">
                  <a:pos x="82" y="25"/>
                </a:cxn>
                <a:cxn ang="0">
                  <a:pos x="91" y="16"/>
                </a:cxn>
                <a:cxn ang="0">
                  <a:pos x="105" y="8"/>
                </a:cxn>
                <a:cxn ang="0">
                  <a:pos x="121" y="2"/>
                </a:cxn>
                <a:cxn ang="0">
                  <a:pos x="144" y="0"/>
                </a:cxn>
                <a:cxn ang="0">
                  <a:pos x="144" y="2"/>
                </a:cxn>
                <a:cxn ang="0">
                  <a:pos x="144" y="8"/>
                </a:cxn>
                <a:cxn ang="0">
                  <a:pos x="141" y="17"/>
                </a:cxn>
                <a:cxn ang="0">
                  <a:pos x="139" y="28"/>
                </a:cxn>
                <a:cxn ang="0">
                  <a:pos x="133" y="39"/>
                </a:cxn>
                <a:cxn ang="0">
                  <a:pos x="125" y="49"/>
                </a:cxn>
                <a:cxn ang="0">
                  <a:pos x="113" y="59"/>
                </a:cxn>
                <a:cxn ang="0">
                  <a:pos x="97" y="64"/>
                </a:cxn>
                <a:cxn ang="0">
                  <a:pos x="77" y="67"/>
                </a:cxn>
                <a:cxn ang="0">
                  <a:pos x="77" y="211"/>
                </a:cxn>
                <a:cxn ang="0">
                  <a:pos x="67" y="211"/>
                </a:cxn>
                <a:cxn ang="0">
                  <a:pos x="67" y="67"/>
                </a:cxn>
              </a:cxnLst>
              <a:rect l="0" t="0" r="r" b="b"/>
              <a:pathLst>
                <a:path w="144" h="211">
                  <a:moveTo>
                    <a:pt x="67" y="67"/>
                  </a:moveTo>
                  <a:lnTo>
                    <a:pt x="66" y="67"/>
                  </a:lnTo>
                  <a:lnTo>
                    <a:pt x="59" y="66"/>
                  </a:lnTo>
                  <a:lnTo>
                    <a:pt x="50" y="64"/>
                  </a:lnTo>
                  <a:lnTo>
                    <a:pt x="39" y="62"/>
                  </a:lnTo>
                  <a:lnTo>
                    <a:pt x="28" y="55"/>
                  </a:lnTo>
                  <a:lnTo>
                    <a:pt x="17" y="47"/>
                  </a:lnTo>
                  <a:lnTo>
                    <a:pt x="9" y="35"/>
                  </a:lnTo>
                  <a:lnTo>
                    <a:pt x="2" y="20"/>
                  </a:lnTo>
                  <a:lnTo>
                    <a:pt x="0" y="0"/>
                  </a:lnTo>
                  <a:lnTo>
                    <a:pt x="2" y="0"/>
                  </a:lnTo>
                  <a:lnTo>
                    <a:pt x="9" y="0"/>
                  </a:lnTo>
                  <a:lnTo>
                    <a:pt x="17" y="0"/>
                  </a:lnTo>
                  <a:lnTo>
                    <a:pt x="28" y="2"/>
                  </a:lnTo>
                  <a:lnTo>
                    <a:pt x="40" y="6"/>
                  </a:lnTo>
                  <a:lnTo>
                    <a:pt x="51" y="14"/>
                  </a:lnTo>
                  <a:lnTo>
                    <a:pt x="62" y="25"/>
                  </a:lnTo>
                  <a:lnTo>
                    <a:pt x="69" y="41"/>
                  </a:lnTo>
                  <a:lnTo>
                    <a:pt x="73" y="62"/>
                  </a:lnTo>
                  <a:lnTo>
                    <a:pt x="73" y="60"/>
                  </a:lnTo>
                  <a:lnTo>
                    <a:pt x="73" y="55"/>
                  </a:lnTo>
                  <a:lnTo>
                    <a:pt x="74" y="45"/>
                  </a:lnTo>
                  <a:lnTo>
                    <a:pt x="77" y="36"/>
                  </a:lnTo>
                  <a:lnTo>
                    <a:pt x="82" y="25"/>
                  </a:lnTo>
                  <a:lnTo>
                    <a:pt x="91" y="16"/>
                  </a:lnTo>
                  <a:lnTo>
                    <a:pt x="105" y="8"/>
                  </a:lnTo>
                  <a:lnTo>
                    <a:pt x="121" y="2"/>
                  </a:lnTo>
                  <a:lnTo>
                    <a:pt x="144" y="0"/>
                  </a:lnTo>
                  <a:lnTo>
                    <a:pt x="144" y="2"/>
                  </a:lnTo>
                  <a:lnTo>
                    <a:pt x="144" y="8"/>
                  </a:lnTo>
                  <a:lnTo>
                    <a:pt x="141" y="17"/>
                  </a:lnTo>
                  <a:lnTo>
                    <a:pt x="139" y="28"/>
                  </a:lnTo>
                  <a:lnTo>
                    <a:pt x="133" y="39"/>
                  </a:lnTo>
                  <a:lnTo>
                    <a:pt x="125" y="49"/>
                  </a:lnTo>
                  <a:lnTo>
                    <a:pt x="113" y="59"/>
                  </a:lnTo>
                  <a:lnTo>
                    <a:pt x="97" y="64"/>
                  </a:lnTo>
                  <a:lnTo>
                    <a:pt x="77" y="67"/>
                  </a:lnTo>
                  <a:lnTo>
                    <a:pt x="77" y="211"/>
                  </a:lnTo>
                  <a:lnTo>
                    <a:pt x="67" y="211"/>
                  </a:lnTo>
                  <a:lnTo>
                    <a:pt x="67" y="67"/>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3" name="Freeform 17"/>
            <p:cNvSpPr>
              <a:spLocks/>
            </p:cNvSpPr>
            <p:nvPr/>
          </p:nvSpPr>
          <p:spPr bwMode="gray">
            <a:xfrm>
              <a:off x="2634" y="457"/>
              <a:ext cx="88" cy="132"/>
            </a:xfrm>
            <a:custGeom>
              <a:avLst/>
              <a:gdLst/>
              <a:ahLst/>
              <a:cxnLst>
                <a:cxn ang="0">
                  <a:pos x="42" y="43"/>
                </a:cxn>
                <a:cxn ang="0">
                  <a:pos x="39" y="42"/>
                </a:cxn>
                <a:cxn ang="0">
                  <a:pos x="33" y="42"/>
                </a:cxn>
                <a:cxn ang="0">
                  <a:pos x="25" y="39"/>
                </a:cxn>
                <a:cxn ang="0">
                  <a:pos x="16" y="35"/>
                </a:cxn>
                <a:cxn ang="0">
                  <a:pos x="8" y="27"/>
                </a:cxn>
                <a:cxn ang="0">
                  <a:pos x="2" y="16"/>
                </a:cxn>
                <a:cxn ang="0">
                  <a:pos x="0" y="0"/>
                </a:cxn>
                <a:cxn ang="0">
                  <a:pos x="2" y="0"/>
                </a:cxn>
                <a:cxn ang="0">
                  <a:pos x="6" y="0"/>
                </a:cxn>
                <a:cxn ang="0">
                  <a:pos x="12" y="1"/>
                </a:cxn>
                <a:cxn ang="0">
                  <a:pos x="21" y="3"/>
                </a:cxn>
                <a:cxn ang="0">
                  <a:pos x="29" y="8"/>
                </a:cxn>
                <a:cxn ang="0">
                  <a:pos x="37" y="15"/>
                </a:cxn>
                <a:cxn ang="0">
                  <a:pos x="42" y="26"/>
                </a:cxn>
                <a:cxn ang="0">
                  <a:pos x="45" y="39"/>
                </a:cxn>
                <a:cxn ang="0">
                  <a:pos x="45" y="38"/>
                </a:cxn>
                <a:cxn ang="0">
                  <a:pos x="45" y="34"/>
                </a:cxn>
                <a:cxn ang="0">
                  <a:pos x="46" y="27"/>
                </a:cxn>
                <a:cxn ang="0">
                  <a:pos x="49" y="20"/>
                </a:cxn>
                <a:cxn ang="0">
                  <a:pos x="54" y="14"/>
                </a:cxn>
                <a:cxn ang="0">
                  <a:pos x="62" y="7"/>
                </a:cxn>
                <a:cxn ang="0">
                  <a:pos x="73" y="3"/>
                </a:cxn>
                <a:cxn ang="0">
                  <a:pos x="89" y="0"/>
                </a:cxn>
                <a:cxn ang="0">
                  <a:pos x="89" y="3"/>
                </a:cxn>
                <a:cxn ang="0">
                  <a:pos x="88" y="10"/>
                </a:cxn>
                <a:cxn ang="0">
                  <a:pos x="87" y="18"/>
                </a:cxn>
                <a:cxn ang="0">
                  <a:pos x="81" y="26"/>
                </a:cxn>
                <a:cxn ang="0">
                  <a:pos x="74" y="34"/>
                </a:cxn>
                <a:cxn ang="0">
                  <a:pos x="64" y="41"/>
                </a:cxn>
                <a:cxn ang="0">
                  <a:pos x="47" y="43"/>
                </a:cxn>
                <a:cxn ang="0">
                  <a:pos x="47" y="132"/>
                </a:cxn>
                <a:cxn ang="0">
                  <a:pos x="42" y="132"/>
                </a:cxn>
                <a:cxn ang="0">
                  <a:pos x="42" y="43"/>
                </a:cxn>
              </a:cxnLst>
              <a:rect l="0" t="0" r="r" b="b"/>
              <a:pathLst>
                <a:path w="89" h="132">
                  <a:moveTo>
                    <a:pt x="42" y="43"/>
                  </a:moveTo>
                  <a:lnTo>
                    <a:pt x="39" y="42"/>
                  </a:lnTo>
                  <a:lnTo>
                    <a:pt x="33" y="42"/>
                  </a:lnTo>
                  <a:lnTo>
                    <a:pt x="25" y="39"/>
                  </a:lnTo>
                  <a:lnTo>
                    <a:pt x="16" y="35"/>
                  </a:lnTo>
                  <a:lnTo>
                    <a:pt x="8" y="27"/>
                  </a:lnTo>
                  <a:lnTo>
                    <a:pt x="2" y="16"/>
                  </a:lnTo>
                  <a:lnTo>
                    <a:pt x="0" y="0"/>
                  </a:lnTo>
                  <a:lnTo>
                    <a:pt x="2" y="0"/>
                  </a:lnTo>
                  <a:lnTo>
                    <a:pt x="6" y="0"/>
                  </a:lnTo>
                  <a:lnTo>
                    <a:pt x="12" y="1"/>
                  </a:lnTo>
                  <a:lnTo>
                    <a:pt x="21" y="3"/>
                  </a:lnTo>
                  <a:lnTo>
                    <a:pt x="29" y="8"/>
                  </a:lnTo>
                  <a:lnTo>
                    <a:pt x="37" y="15"/>
                  </a:lnTo>
                  <a:lnTo>
                    <a:pt x="42" y="26"/>
                  </a:lnTo>
                  <a:lnTo>
                    <a:pt x="45" y="39"/>
                  </a:lnTo>
                  <a:lnTo>
                    <a:pt x="45" y="38"/>
                  </a:lnTo>
                  <a:lnTo>
                    <a:pt x="45" y="34"/>
                  </a:lnTo>
                  <a:lnTo>
                    <a:pt x="46" y="27"/>
                  </a:lnTo>
                  <a:lnTo>
                    <a:pt x="49" y="20"/>
                  </a:lnTo>
                  <a:lnTo>
                    <a:pt x="54" y="14"/>
                  </a:lnTo>
                  <a:lnTo>
                    <a:pt x="62" y="7"/>
                  </a:lnTo>
                  <a:lnTo>
                    <a:pt x="73" y="3"/>
                  </a:lnTo>
                  <a:lnTo>
                    <a:pt x="89" y="0"/>
                  </a:lnTo>
                  <a:lnTo>
                    <a:pt x="89" y="3"/>
                  </a:lnTo>
                  <a:lnTo>
                    <a:pt x="88" y="10"/>
                  </a:lnTo>
                  <a:lnTo>
                    <a:pt x="87" y="18"/>
                  </a:lnTo>
                  <a:lnTo>
                    <a:pt x="81" y="26"/>
                  </a:lnTo>
                  <a:lnTo>
                    <a:pt x="74" y="34"/>
                  </a:lnTo>
                  <a:lnTo>
                    <a:pt x="64" y="41"/>
                  </a:lnTo>
                  <a:lnTo>
                    <a:pt x="47" y="43"/>
                  </a:lnTo>
                  <a:lnTo>
                    <a:pt x="47" y="132"/>
                  </a:lnTo>
                  <a:lnTo>
                    <a:pt x="42" y="132"/>
                  </a:lnTo>
                  <a:lnTo>
                    <a:pt x="42" y="43"/>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 name="Freeform 18"/>
            <p:cNvSpPr>
              <a:spLocks/>
            </p:cNvSpPr>
            <p:nvPr/>
          </p:nvSpPr>
          <p:spPr bwMode="gray">
            <a:xfrm>
              <a:off x="2433" y="405"/>
              <a:ext cx="88" cy="186"/>
            </a:xfrm>
            <a:custGeom>
              <a:avLst/>
              <a:gdLst/>
              <a:ahLst/>
              <a:cxnLst>
                <a:cxn ang="0">
                  <a:pos x="43" y="43"/>
                </a:cxn>
                <a:cxn ang="0">
                  <a:pos x="41" y="43"/>
                </a:cxn>
                <a:cxn ang="0">
                  <a:pos x="35" y="43"/>
                </a:cxn>
                <a:cxn ang="0">
                  <a:pos x="27" y="41"/>
                </a:cxn>
                <a:cxn ang="0">
                  <a:pos x="18" y="35"/>
                </a:cxn>
                <a:cxn ang="0">
                  <a:pos x="8" y="28"/>
                </a:cxn>
                <a:cxn ang="0">
                  <a:pos x="3" y="16"/>
                </a:cxn>
                <a:cxn ang="0">
                  <a:pos x="0" y="0"/>
                </a:cxn>
                <a:cxn ang="0">
                  <a:pos x="3" y="0"/>
                </a:cxn>
                <a:cxn ang="0">
                  <a:pos x="8" y="0"/>
                </a:cxn>
                <a:cxn ang="0">
                  <a:pos x="17" y="1"/>
                </a:cxn>
                <a:cxn ang="0">
                  <a:pos x="26" y="6"/>
                </a:cxn>
                <a:cxn ang="0">
                  <a:pos x="35" y="12"/>
                </a:cxn>
                <a:cxn ang="0">
                  <a:pos x="42" y="24"/>
                </a:cxn>
                <a:cxn ang="0">
                  <a:pos x="48" y="41"/>
                </a:cxn>
                <a:cxn ang="0">
                  <a:pos x="48" y="90"/>
                </a:cxn>
                <a:cxn ang="0">
                  <a:pos x="48" y="88"/>
                </a:cxn>
                <a:cxn ang="0">
                  <a:pos x="48" y="82"/>
                </a:cxn>
                <a:cxn ang="0">
                  <a:pos x="50" y="74"/>
                </a:cxn>
                <a:cxn ang="0">
                  <a:pos x="54" y="66"/>
                </a:cxn>
                <a:cxn ang="0">
                  <a:pos x="61" y="58"/>
                </a:cxn>
                <a:cxn ang="0">
                  <a:pos x="72" y="53"/>
                </a:cxn>
                <a:cxn ang="0">
                  <a:pos x="87" y="50"/>
                </a:cxn>
                <a:cxn ang="0">
                  <a:pos x="88" y="51"/>
                </a:cxn>
                <a:cxn ang="0">
                  <a:pos x="88" y="57"/>
                </a:cxn>
                <a:cxn ang="0">
                  <a:pos x="87" y="64"/>
                </a:cxn>
                <a:cxn ang="0">
                  <a:pos x="84" y="72"/>
                </a:cxn>
                <a:cxn ang="0">
                  <a:pos x="80" y="80"/>
                </a:cxn>
                <a:cxn ang="0">
                  <a:pos x="73" y="86"/>
                </a:cxn>
                <a:cxn ang="0">
                  <a:pos x="62" y="92"/>
                </a:cxn>
                <a:cxn ang="0">
                  <a:pos x="48" y="93"/>
                </a:cxn>
                <a:cxn ang="0">
                  <a:pos x="48" y="186"/>
                </a:cxn>
                <a:cxn ang="0">
                  <a:pos x="43" y="186"/>
                </a:cxn>
                <a:cxn ang="0">
                  <a:pos x="43" y="143"/>
                </a:cxn>
                <a:cxn ang="0">
                  <a:pos x="42" y="143"/>
                </a:cxn>
                <a:cxn ang="0">
                  <a:pos x="37" y="142"/>
                </a:cxn>
                <a:cxn ang="0">
                  <a:pos x="29" y="140"/>
                </a:cxn>
                <a:cxn ang="0">
                  <a:pos x="22" y="136"/>
                </a:cxn>
                <a:cxn ang="0">
                  <a:pos x="14" y="130"/>
                </a:cxn>
                <a:cxn ang="0">
                  <a:pos x="8" y="120"/>
                </a:cxn>
                <a:cxn ang="0">
                  <a:pos x="7" y="105"/>
                </a:cxn>
                <a:cxn ang="0">
                  <a:pos x="8" y="105"/>
                </a:cxn>
                <a:cxn ang="0">
                  <a:pos x="12" y="107"/>
                </a:cxn>
                <a:cxn ang="0">
                  <a:pos x="19" y="108"/>
                </a:cxn>
                <a:cxn ang="0">
                  <a:pos x="26" y="111"/>
                </a:cxn>
                <a:cxn ang="0">
                  <a:pos x="34" y="117"/>
                </a:cxn>
                <a:cxn ang="0">
                  <a:pos x="39" y="127"/>
                </a:cxn>
                <a:cxn ang="0">
                  <a:pos x="43" y="140"/>
                </a:cxn>
                <a:cxn ang="0">
                  <a:pos x="43" y="43"/>
                </a:cxn>
              </a:cxnLst>
              <a:rect l="0" t="0" r="r" b="b"/>
              <a:pathLst>
                <a:path w="88" h="186">
                  <a:moveTo>
                    <a:pt x="43" y="43"/>
                  </a:moveTo>
                  <a:lnTo>
                    <a:pt x="41" y="43"/>
                  </a:lnTo>
                  <a:lnTo>
                    <a:pt x="35" y="43"/>
                  </a:lnTo>
                  <a:lnTo>
                    <a:pt x="27" y="41"/>
                  </a:lnTo>
                  <a:lnTo>
                    <a:pt x="18" y="35"/>
                  </a:lnTo>
                  <a:lnTo>
                    <a:pt x="8" y="28"/>
                  </a:lnTo>
                  <a:lnTo>
                    <a:pt x="3" y="16"/>
                  </a:lnTo>
                  <a:lnTo>
                    <a:pt x="0" y="0"/>
                  </a:lnTo>
                  <a:lnTo>
                    <a:pt x="3" y="0"/>
                  </a:lnTo>
                  <a:lnTo>
                    <a:pt x="8" y="0"/>
                  </a:lnTo>
                  <a:lnTo>
                    <a:pt x="17" y="1"/>
                  </a:lnTo>
                  <a:lnTo>
                    <a:pt x="26" y="6"/>
                  </a:lnTo>
                  <a:lnTo>
                    <a:pt x="35" y="12"/>
                  </a:lnTo>
                  <a:lnTo>
                    <a:pt x="42" y="24"/>
                  </a:lnTo>
                  <a:lnTo>
                    <a:pt x="48" y="41"/>
                  </a:lnTo>
                  <a:lnTo>
                    <a:pt x="48" y="90"/>
                  </a:lnTo>
                  <a:lnTo>
                    <a:pt x="48" y="88"/>
                  </a:lnTo>
                  <a:lnTo>
                    <a:pt x="48" y="82"/>
                  </a:lnTo>
                  <a:lnTo>
                    <a:pt x="50" y="74"/>
                  </a:lnTo>
                  <a:lnTo>
                    <a:pt x="54" y="66"/>
                  </a:lnTo>
                  <a:lnTo>
                    <a:pt x="61" y="58"/>
                  </a:lnTo>
                  <a:lnTo>
                    <a:pt x="72" y="53"/>
                  </a:lnTo>
                  <a:lnTo>
                    <a:pt x="87" y="50"/>
                  </a:lnTo>
                  <a:lnTo>
                    <a:pt x="88" y="51"/>
                  </a:lnTo>
                  <a:lnTo>
                    <a:pt x="88" y="57"/>
                  </a:lnTo>
                  <a:lnTo>
                    <a:pt x="87" y="64"/>
                  </a:lnTo>
                  <a:lnTo>
                    <a:pt x="84" y="72"/>
                  </a:lnTo>
                  <a:lnTo>
                    <a:pt x="80" y="80"/>
                  </a:lnTo>
                  <a:lnTo>
                    <a:pt x="73" y="86"/>
                  </a:lnTo>
                  <a:lnTo>
                    <a:pt x="62" y="92"/>
                  </a:lnTo>
                  <a:lnTo>
                    <a:pt x="48" y="93"/>
                  </a:lnTo>
                  <a:lnTo>
                    <a:pt x="48" y="186"/>
                  </a:lnTo>
                  <a:lnTo>
                    <a:pt x="43" y="186"/>
                  </a:lnTo>
                  <a:lnTo>
                    <a:pt x="43" y="143"/>
                  </a:lnTo>
                  <a:lnTo>
                    <a:pt x="42" y="143"/>
                  </a:lnTo>
                  <a:lnTo>
                    <a:pt x="37" y="142"/>
                  </a:lnTo>
                  <a:lnTo>
                    <a:pt x="29" y="140"/>
                  </a:lnTo>
                  <a:lnTo>
                    <a:pt x="22" y="136"/>
                  </a:lnTo>
                  <a:lnTo>
                    <a:pt x="14" y="130"/>
                  </a:lnTo>
                  <a:lnTo>
                    <a:pt x="8" y="120"/>
                  </a:lnTo>
                  <a:lnTo>
                    <a:pt x="7" y="105"/>
                  </a:lnTo>
                  <a:lnTo>
                    <a:pt x="8" y="105"/>
                  </a:lnTo>
                  <a:lnTo>
                    <a:pt x="12" y="107"/>
                  </a:lnTo>
                  <a:lnTo>
                    <a:pt x="19" y="108"/>
                  </a:lnTo>
                  <a:lnTo>
                    <a:pt x="26" y="111"/>
                  </a:lnTo>
                  <a:lnTo>
                    <a:pt x="34" y="117"/>
                  </a:lnTo>
                  <a:lnTo>
                    <a:pt x="39" y="127"/>
                  </a:lnTo>
                  <a:lnTo>
                    <a:pt x="43" y="140"/>
                  </a:lnTo>
                  <a:lnTo>
                    <a:pt x="43" y="43"/>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5" name="Freeform 19"/>
            <p:cNvSpPr>
              <a:spLocks/>
            </p:cNvSpPr>
            <p:nvPr/>
          </p:nvSpPr>
          <p:spPr bwMode="gray">
            <a:xfrm>
              <a:off x="1917" y="237"/>
              <a:ext cx="164" cy="357"/>
            </a:xfrm>
            <a:custGeom>
              <a:avLst/>
              <a:gdLst/>
              <a:ahLst/>
              <a:cxnLst>
                <a:cxn ang="0">
                  <a:pos x="85" y="84"/>
                </a:cxn>
                <a:cxn ang="0">
                  <a:pos x="101" y="81"/>
                </a:cxn>
                <a:cxn ang="0">
                  <a:pos x="124" y="73"/>
                </a:cxn>
                <a:cxn ang="0">
                  <a:pos x="148" y="56"/>
                </a:cxn>
                <a:cxn ang="0">
                  <a:pos x="163" y="23"/>
                </a:cxn>
                <a:cxn ang="0">
                  <a:pos x="163" y="0"/>
                </a:cxn>
                <a:cxn ang="0">
                  <a:pos x="148" y="0"/>
                </a:cxn>
                <a:cxn ang="0">
                  <a:pos x="125" y="6"/>
                </a:cxn>
                <a:cxn ang="0">
                  <a:pos x="101" y="22"/>
                </a:cxn>
                <a:cxn ang="0">
                  <a:pos x="82" y="54"/>
                </a:cxn>
                <a:cxn ang="0">
                  <a:pos x="77" y="173"/>
                </a:cxn>
                <a:cxn ang="0">
                  <a:pos x="77" y="165"/>
                </a:cxn>
                <a:cxn ang="0">
                  <a:pos x="71" y="146"/>
                </a:cxn>
                <a:cxn ang="0">
                  <a:pos x="60" y="123"/>
                </a:cxn>
                <a:cxn ang="0">
                  <a:pos x="38" y="104"/>
                </a:cxn>
                <a:cxn ang="0">
                  <a:pos x="0" y="96"/>
                </a:cxn>
                <a:cxn ang="0">
                  <a:pos x="0" y="103"/>
                </a:cxn>
                <a:cxn ang="0">
                  <a:pos x="0" y="120"/>
                </a:cxn>
                <a:cxn ang="0">
                  <a:pos x="8" y="143"/>
                </a:cxn>
                <a:cxn ang="0">
                  <a:pos x="24" y="163"/>
                </a:cxn>
                <a:cxn ang="0">
                  <a:pos x="55" y="177"/>
                </a:cxn>
                <a:cxn ang="0">
                  <a:pos x="77" y="356"/>
                </a:cxn>
                <a:cxn ang="0">
                  <a:pos x="82" y="274"/>
                </a:cxn>
                <a:cxn ang="0">
                  <a:pos x="91" y="273"/>
                </a:cxn>
                <a:cxn ang="0">
                  <a:pos x="112" y="267"/>
                </a:cxn>
                <a:cxn ang="0">
                  <a:pos x="135" y="252"/>
                </a:cxn>
                <a:cxn ang="0">
                  <a:pos x="151" y="224"/>
                </a:cxn>
                <a:cxn ang="0">
                  <a:pos x="152" y="203"/>
                </a:cxn>
                <a:cxn ang="0">
                  <a:pos x="137" y="204"/>
                </a:cxn>
                <a:cxn ang="0">
                  <a:pos x="117" y="211"/>
                </a:cxn>
                <a:cxn ang="0">
                  <a:pos x="97" y="231"/>
                </a:cxn>
                <a:cxn ang="0">
                  <a:pos x="82" y="267"/>
                </a:cxn>
              </a:cxnLst>
              <a:rect l="0" t="0" r="r" b="b"/>
              <a:pathLst>
                <a:path w="166" h="356">
                  <a:moveTo>
                    <a:pt x="82" y="84"/>
                  </a:moveTo>
                  <a:lnTo>
                    <a:pt x="85" y="84"/>
                  </a:lnTo>
                  <a:lnTo>
                    <a:pt x="91" y="84"/>
                  </a:lnTo>
                  <a:lnTo>
                    <a:pt x="101" y="81"/>
                  </a:lnTo>
                  <a:lnTo>
                    <a:pt x="112" y="78"/>
                  </a:lnTo>
                  <a:lnTo>
                    <a:pt x="124" y="73"/>
                  </a:lnTo>
                  <a:lnTo>
                    <a:pt x="136" y="66"/>
                  </a:lnTo>
                  <a:lnTo>
                    <a:pt x="148" y="56"/>
                  </a:lnTo>
                  <a:lnTo>
                    <a:pt x="156" y="42"/>
                  </a:lnTo>
                  <a:lnTo>
                    <a:pt x="163" y="23"/>
                  </a:lnTo>
                  <a:lnTo>
                    <a:pt x="166" y="2"/>
                  </a:lnTo>
                  <a:lnTo>
                    <a:pt x="163" y="0"/>
                  </a:lnTo>
                  <a:lnTo>
                    <a:pt x="158" y="0"/>
                  </a:lnTo>
                  <a:lnTo>
                    <a:pt x="148" y="0"/>
                  </a:lnTo>
                  <a:lnTo>
                    <a:pt x="137" y="3"/>
                  </a:lnTo>
                  <a:lnTo>
                    <a:pt x="125" y="6"/>
                  </a:lnTo>
                  <a:lnTo>
                    <a:pt x="113" y="12"/>
                  </a:lnTo>
                  <a:lnTo>
                    <a:pt x="101" y="22"/>
                  </a:lnTo>
                  <a:lnTo>
                    <a:pt x="90" y="35"/>
                  </a:lnTo>
                  <a:lnTo>
                    <a:pt x="82" y="54"/>
                  </a:lnTo>
                  <a:lnTo>
                    <a:pt x="77" y="78"/>
                  </a:lnTo>
                  <a:lnTo>
                    <a:pt x="77" y="173"/>
                  </a:lnTo>
                  <a:lnTo>
                    <a:pt x="77" y="170"/>
                  </a:lnTo>
                  <a:lnTo>
                    <a:pt x="77" y="165"/>
                  </a:lnTo>
                  <a:lnTo>
                    <a:pt x="74" y="157"/>
                  </a:lnTo>
                  <a:lnTo>
                    <a:pt x="71" y="146"/>
                  </a:lnTo>
                  <a:lnTo>
                    <a:pt x="67" y="134"/>
                  </a:lnTo>
                  <a:lnTo>
                    <a:pt x="60" y="123"/>
                  </a:lnTo>
                  <a:lnTo>
                    <a:pt x="50" y="112"/>
                  </a:lnTo>
                  <a:lnTo>
                    <a:pt x="38" y="104"/>
                  </a:lnTo>
                  <a:lnTo>
                    <a:pt x="20" y="97"/>
                  </a:lnTo>
                  <a:lnTo>
                    <a:pt x="0" y="96"/>
                  </a:lnTo>
                  <a:lnTo>
                    <a:pt x="0" y="97"/>
                  </a:lnTo>
                  <a:lnTo>
                    <a:pt x="0" y="103"/>
                  </a:lnTo>
                  <a:lnTo>
                    <a:pt x="0" y="111"/>
                  </a:lnTo>
                  <a:lnTo>
                    <a:pt x="0" y="120"/>
                  </a:lnTo>
                  <a:lnTo>
                    <a:pt x="2" y="131"/>
                  </a:lnTo>
                  <a:lnTo>
                    <a:pt x="8" y="143"/>
                  </a:lnTo>
                  <a:lnTo>
                    <a:pt x="15" y="154"/>
                  </a:lnTo>
                  <a:lnTo>
                    <a:pt x="24" y="163"/>
                  </a:lnTo>
                  <a:lnTo>
                    <a:pt x="38" y="171"/>
                  </a:lnTo>
                  <a:lnTo>
                    <a:pt x="55" y="177"/>
                  </a:lnTo>
                  <a:lnTo>
                    <a:pt x="77" y="178"/>
                  </a:lnTo>
                  <a:lnTo>
                    <a:pt x="77" y="356"/>
                  </a:lnTo>
                  <a:lnTo>
                    <a:pt x="82" y="356"/>
                  </a:lnTo>
                  <a:lnTo>
                    <a:pt x="82" y="274"/>
                  </a:lnTo>
                  <a:lnTo>
                    <a:pt x="85" y="273"/>
                  </a:lnTo>
                  <a:lnTo>
                    <a:pt x="91" y="273"/>
                  </a:lnTo>
                  <a:lnTo>
                    <a:pt x="101" y="271"/>
                  </a:lnTo>
                  <a:lnTo>
                    <a:pt x="112" y="267"/>
                  </a:lnTo>
                  <a:lnTo>
                    <a:pt x="124" y="262"/>
                  </a:lnTo>
                  <a:lnTo>
                    <a:pt x="135" y="252"/>
                  </a:lnTo>
                  <a:lnTo>
                    <a:pt x="144" y="240"/>
                  </a:lnTo>
                  <a:lnTo>
                    <a:pt x="151" y="224"/>
                  </a:lnTo>
                  <a:lnTo>
                    <a:pt x="154" y="203"/>
                  </a:lnTo>
                  <a:lnTo>
                    <a:pt x="152" y="203"/>
                  </a:lnTo>
                  <a:lnTo>
                    <a:pt x="145" y="203"/>
                  </a:lnTo>
                  <a:lnTo>
                    <a:pt x="137" y="204"/>
                  </a:lnTo>
                  <a:lnTo>
                    <a:pt x="128" y="207"/>
                  </a:lnTo>
                  <a:lnTo>
                    <a:pt x="117" y="211"/>
                  </a:lnTo>
                  <a:lnTo>
                    <a:pt x="106" y="219"/>
                  </a:lnTo>
                  <a:lnTo>
                    <a:pt x="97" y="231"/>
                  </a:lnTo>
                  <a:lnTo>
                    <a:pt x="89" y="247"/>
                  </a:lnTo>
                  <a:lnTo>
                    <a:pt x="82" y="267"/>
                  </a:lnTo>
                  <a:lnTo>
                    <a:pt x="82" y="84"/>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6" name="Freeform 20"/>
            <p:cNvSpPr>
              <a:spLocks/>
            </p:cNvSpPr>
            <p:nvPr/>
          </p:nvSpPr>
          <p:spPr bwMode="gray">
            <a:xfrm>
              <a:off x="2515" y="383"/>
              <a:ext cx="93" cy="209"/>
            </a:xfrm>
            <a:custGeom>
              <a:avLst/>
              <a:gdLst/>
              <a:ahLst/>
              <a:cxnLst>
                <a:cxn ang="0">
                  <a:pos x="43" y="162"/>
                </a:cxn>
                <a:cxn ang="0">
                  <a:pos x="36" y="160"/>
                </a:cxn>
                <a:cxn ang="0">
                  <a:pos x="23" y="155"/>
                </a:cxn>
                <a:cxn ang="0">
                  <a:pos x="12" y="141"/>
                </a:cxn>
                <a:cxn ang="0">
                  <a:pos x="12" y="129"/>
                </a:cxn>
                <a:cxn ang="0">
                  <a:pos x="23" y="132"/>
                </a:cxn>
                <a:cxn ang="0">
                  <a:pos x="38" y="145"/>
                </a:cxn>
                <a:cxn ang="0">
                  <a:pos x="43" y="108"/>
                </a:cxn>
                <a:cxn ang="0">
                  <a:pos x="35" y="106"/>
                </a:cxn>
                <a:cxn ang="0">
                  <a:pos x="20" y="101"/>
                </a:cxn>
                <a:cxn ang="0">
                  <a:pos x="7" y="83"/>
                </a:cxn>
                <a:cxn ang="0">
                  <a:pos x="7" y="70"/>
                </a:cxn>
                <a:cxn ang="0">
                  <a:pos x="17" y="71"/>
                </a:cxn>
                <a:cxn ang="0">
                  <a:pos x="31" y="81"/>
                </a:cxn>
                <a:cxn ang="0">
                  <a:pos x="43" y="105"/>
                </a:cxn>
                <a:cxn ang="0">
                  <a:pos x="40" y="43"/>
                </a:cxn>
                <a:cxn ang="0">
                  <a:pos x="26" y="39"/>
                </a:cxn>
                <a:cxn ang="0">
                  <a:pos x="8" y="27"/>
                </a:cxn>
                <a:cxn ang="0">
                  <a:pos x="0" y="0"/>
                </a:cxn>
                <a:cxn ang="0">
                  <a:pos x="7" y="0"/>
                </a:cxn>
                <a:cxn ang="0">
                  <a:pos x="23" y="5"/>
                </a:cxn>
                <a:cxn ang="0">
                  <a:pos x="39" y="23"/>
                </a:cxn>
                <a:cxn ang="0">
                  <a:pos x="46" y="38"/>
                </a:cxn>
                <a:cxn ang="0">
                  <a:pos x="51" y="24"/>
                </a:cxn>
                <a:cxn ang="0">
                  <a:pos x="66" y="8"/>
                </a:cxn>
                <a:cxn ang="0">
                  <a:pos x="92" y="0"/>
                </a:cxn>
                <a:cxn ang="0">
                  <a:pos x="90" y="8"/>
                </a:cxn>
                <a:cxn ang="0">
                  <a:pos x="82" y="25"/>
                </a:cxn>
                <a:cxn ang="0">
                  <a:pos x="63" y="40"/>
                </a:cxn>
                <a:cxn ang="0">
                  <a:pos x="49" y="124"/>
                </a:cxn>
                <a:cxn ang="0">
                  <a:pos x="50" y="116"/>
                </a:cxn>
                <a:cxn ang="0">
                  <a:pos x="59" y="100"/>
                </a:cxn>
                <a:cxn ang="0">
                  <a:pos x="81" y="92"/>
                </a:cxn>
                <a:cxn ang="0">
                  <a:pos x="80" y="98"/>
                </a:cxn>
                <a:cxn ang="0">
                  <a:pos x="73" y="114"/>
                </a:cxn>
                <a:cxn ang="0">
                  <a:pos x="59" y="127"/>
                </a:cxn>
                <a:cxn ang="0">
                  <a:pos x="49" y="210"/>
                </a:cxn>
              </a:cxnLst>
              <a:rect l="0" t="0" r="r" b="b"/>
              <a:pathLst>
                <a:path w="92" h="210">
                  <a:moveTo>
                    <a:pt x="43" y="210"/>
                  </a:moveTo>
                  <a:lnTo>
                    <a:pt x="43" y="162"/>
                  </a:lnTo>
                  <a:lnTo>
                    <a:pt x="40" y="162"/>
                  </a:lnTo>
                  <a:lnTo>
                    <a:pt x="36" y="160"/>
                  </a:lnTo>
                  <a:lnTo>
                    <a:pt x="30" y="159"/>
                  </a:lnTo>
                  <a:lnTo>
                    <a:pt x="23" y="155"/>
                  </a:lnTo>
                  <a:lnTo>
                    <a:pt x="16" y="150"/>
                  </a:lnTo>
                  <a:lnTo>
                    <a:pt x="12" y="141"/>
                  </a:lnTo>
                  <a:lnTo>
                    <a:pt x="11" y="129"/>
                  </a:lnTo>
                  <a:lnTo>
                    <a:pt x="12" y="129"/>
                  </a:lnTo>
                  <a:lnTo>
                    <a:pt x="16" y="129"/>
                  </a:lnTo>
                  <a:lnTo>
                    <a:pt x="23" y="132"/>
                  </a:lnTo>
                  <a:lnTo>
                    <a:pt x="31" y="137"/>
                  </a:lnTo>
                  <a:lnTo>
                    <a:pt x="38" y="145"/>
                  </a:lnTo>
                  <a:lnTo>
                    <a:pt x="43" y="159"/>
                  </a:lnTo>
                  <a:lnTo>
                    <a:pt x="43" y="108"/>
                  </a:lnTo>
                  <a:lnTo>
                    <a:pt x="40" y="108"/>
                  </a:lnTo>
                  <a:lnTo>
                    <a:pt x="35" y="106"/>
                  </a:lnTo>
                  <a:lnTo>
                    <a:pt x="28" y="105"/>
                  </a:lnTo>
                  <a:lnTo>
                    <a:pt x="20" y="101"/>
                  </a:lnTo>
                  <a:lnTo>
                    <a:pt x="12" y="94"/>
                  </a:lnTo>
                  <a:lnTo>
                    <a:pt x="7" y="83"/>
                  </a:lnTo>
                  <a:lnTo>
                    <a:pt x="5" y="70"/>
                  </a:lnTo>
                  <a:lnTo>
                    <a:pt x="7" y="70"/>
                  </a:lnTo>
                  <a:lnTo>
                    <a:pt x="11" y="70"/>
                  </a:lnTo>
                  <a:lnTo>
                    <a:pt x="17" y="71"/>
                  </a:lnTo>
                  <a:lnTo>
                    <a:pt x="24" y="74"/>
                  </a:lnTo>
                  <a:lnTo>
                    <a:pt x="31" y="81"/>
                  </a:lnTo>
                  <a:lnTo>
                    <a:pt x="38" y="90"/>
                  </a:lnTo>
                  <a:lnTo>
                    <a:pt x="43" y="105"/>
                  </a:lnTo>
                  <a:lnTo>
                    <a:pt x="43" y="43"/>
                  </a:lnTo>
                  <a:lnTo>
                    <a:pt x="40" y="43"/>
                  </a:lnTo>
                  <a:lnTo>
                    <a:pt x="34" y="42"/>
                  </a:lnTo>
                  <a:lnTo>
                    <a:pt x="26" y="39"/>
                  </a:lnTo>
                  <a:lnTo>
                    <a:pt x="16" y="35"/>
                  </a:lnTo>
                  <a:lnTo>
                    <a:pt x="8" y="27"/>
                  </a:lnTo>
                  <a:lnTo>
                    <a:pt x="1" y="16"/>
                  </a:lnTo>
                  <a:lnTo>
                    <a:pt x="0" y="0"/>
                  </a:lnTo>
                  <a:lnTo>
                    <a:pt x="1" y="0"/>
                  </a:lnTo>
                  <a:lnTo>
                    <a:pt x="7" y="0"/>
                  </a:lnTo>
                  <a:lnTo>
                    <a:pt x="13" y="1"/>
                  </a:lnTo>
                  <a:lnTo>
                    <a:pt x="23" y="5"/>
                  </a:lnTo>
                  <a:lnTo>
                    <a:pt x="31" y="12"/>
                  </a:lnTo>
                  <a:lnTo>
                    <a:pt x="39" y="23"/>
                  </a:lnTo>
                  <a:lnTo>
                    <a:pt x="46" y="40"/>
                  </a:lnTo>
                  <a:lnTo>
                    <a:pt x="46" y="38"/>
                  </a:lnTo>
                  <a:lnTo>
                    <a:pt x="49" y="32"/>
                  </a:lnTo>
                  <a:lnTo>
                    <a:pt x="51" y="24"/>
                  </a:lnTo>
                  <a:lnTo>
                    <a:pt x="58" y="15"/>
                  </a:lnTo>
                  <a:lnTo>
                    <a:pt x="66" y="8"/>
                  </a:lnTo>
                  <a:lnTo>
                    <a:pt x="77" y="1"/>
                  </a:lnTo>
                  <a:lnTo>
                    <a:pt x="92" y="0"/>
                  </a:lnTo>
                  <a:lnTo>
                    <a:pt x="92" y="1"/>
                  </a:lnTo>
                  <a:lnTo>
                    <a:pt x="90" y="8"/>
                  </a:lnTo>
                  <a:lnTo>
                    <a:pt x="88" y="16"/>
                  </a:lnTo>
                  <a:lnTo>
                    <a:pt x="82" y="25"/>
                  </a:lnTo>
                  <a:lnTo>
                    <a:pt x="74" y="34"/>
                  </a:lnTo>
                  <a:lnTo>
                    <a:pt x="63" y="40"/>
                  </a:lnTo>
                  <a:lnTo>
                    <a:pt x="49" y="43"/>
                  </a:lnTo>
                  <a:lnTo>
                    <a:pt x="49" y="124"/>
                  </a:lnTo>
                  <a:lnTo>
                    <a:pt x="49" y="121"/>
                  </a:lnTo>
                  <a:lnTo>
                    <a:pt x="50" y="116"/>
                  </a:lnTo>
                  <a:lnTo>
                    <a:pt x="53" y="108"/>
                  </a:lnTo>
                  <a:lnTo>
                    <a:pt x="59" y="100"/>
                  </a:lnTo>
                  <a:lnTo>
                    <a:pt x="67" y="94"/>
                  </a:lnTo>
                  <a:lnTo>
                    <a:pt x="81" y="92"/>
                  </a:lnTo>
                  <a:lnTo>
                    <a:pt x="81" y="93"/>
                  </a:lnTo>
                  <a:lnTo>
                    <a:pt x="80" y="98"/>
                  </a:lnTo>
                  <a:lnTo>
                    <a:pt x="77" y="106"/>
                  </a:lnTo>
                  <a:lnTo>
                    <a:pt x="73" y="114"/>
                  </a:lnTo>
                  <a:lnTo>
                    <a:pt x="67" y="121"/>
                  </a:lnTo>
                  <a:lnTo>
                    <a:pt x="59" y="127"/>
                  </a:lnTo>
                  <a:lnTo>
                    <a:pt x="49" y="129"/>
                  </a:lnTo>
                  <a:lnTo>
                    <a:pt x="49" y="210"/>
                  </a:lnTo>
                  <a:lnTo>
                    <a:pt x="43" y="210"/>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7" name="Freeform 21"/>
            <p:cNvSpPr>
              <a:spLocks/>
            </p:cNvSpPr>
            <p:nvPr/>
          </p:nvSpPr>
          <p:spPr bwMode="gray">
            <a:xfrm>
              <a:off x="1567" y="301"/>
              <a:ext cx="128" cy="293"/>
            </a:xfrm>
            <a:custGeom>
              <a:avLst/>
              <a:gdLst/>
              <a:ahLst/>
              <a:cxnLst>
                <a:cxn ang="0">
                  <a:pos x="61" y="225"/>
                </a:cxn>
                <a:cxn ang="0">
                  <a:pos x="54" y="225"/>
                </a:cxn>
                <a:cxn ang="0">
                  <a:pos x="38" y="219"/>
                </a:cxn>
                <a:cxn ang="0">
                  <a:pos x="23" y="206"/>
                </a:cxn>
                <a:cxn ang="0">
                  <a:pos x="15" y="180"/>
                </a:cxn>
                <a:cxn ang="0">
                  <a:pos x="23" y="180"/>
                </a:cxn>
                <a:cxn ang="0">
                  <a:pos x="38" y="186"/>
                </a:cxn>
                <a:cxn ang="0">
                  <a:pos x="54" y="205"/>
                </a:cxn>
                <a:cxn ang="0">
                  <a:pos x="61" y="151"/>
                </a:cxn>
                <a:cxn ang="0">
                  <a:pos x="52" y="149"/>
                </a:cxn>
                <a:cxn ang="0">
                  <a:pos x="34" y="144"/>
                </a:cxn>
                <a:cxn ang="0">
                  <a:pos x="16" y="128"/>
                </a:cxn>
                <a:cxn ang="0">
                  <a:pos x="8" y="98"/>
                </a:cxn>
                <a:cxn ang="0">
                  <a:pos x="15" y="97"/>
                </a:cxn>
                <a:cxn ang="0">
                  <a:pos x="29" y="101"/>
                </a:cxn>
                <a:cxn ang="0">
                  <a:pos x="47" y="116"/>
                </a:cxn>
                <a:cxn ang="0">
                  <a:pos x="61" y="147"/>
                </a:cxn>
                <a:cxn ang="0">
                  <a:pos x="58" y="60"/>
                </a:cxn>
                <a:cxn ang="0">
                  <a:pos x="44" y="58"/>
                </a:cxn>
                <a:cxn ang="0">
                  <a:pos x="25" y="50"/>
                </a:cxn>
                <a:cxn ang="0">
                  <a:pos x="8" y="32"/>
                </a:cxn>
                <a:cxn ang="0">
                  <a:pos x="0" y="0"/>
                </a:cxn>
                <a:cxn ang="0">
                  <a:pos x="8" y="0"/>
                </a:cxn>
                <a:cxn ang="0">
                  <a:pos x="27" y="5"/>
                </a:cxn>
                <a:cxn ang="0">
                  <a:pos x="48" y="21"/>
                </a:cxn>
                <a:cxn ang="0">
                  <a:pos x="65" y="56"/>
                </a:cxn>
                <a:cxn ang="0">
                  <a:pos x="66" y="48"/>
                </a:cxn>
                <a:cxn ang="0">
                  <a:pos x="77" y="28"/>
                </a:cxn>
                <a:cxn ang="0">
                  <a:pos x="96" y="9"/>
                </a:cxn>
                <a:cxn ang="0">
                  <a:pos x="128" y="0"/>
                </a:cxn>
                <a:cxn ang="0">
                  <a:pos x="127" y="9"/>
                </a:cxn>
                <a:cxn ang="0">
                  <a:pos x="119" y="31"/>
                </a:cxn>
                <a:cxn ang="0">
                  <a:pos x="101" y="51"/>
                </a:cxn>
                <a:cxn ang="0">
                  <a:pos x="67" y="60"/>
                </a:cxn>
                <a:cxn ang="0">
                  <a:pos x="69" y="170"/>
                </a:cxn>
                <a:cxn ang="0">
                  <a:pos x="73" y="155"/>
                </a:cxn>
                <a:cxn ang="0">
                  <a:pos x="86" y="136"/>
                </a:cxn>
                <a:cxn ang="0">
                  <a:pos x="113" y="128"/>
                </a:cxn>
                <a:cxn ang="0">
                  <a:pos x="112" y="136"/>
                </a:cxn>
                <a:cxn ang="0">
                  <a:pos x="105" y="153"/>
                </a:cxn>
                <a:cxn ang="0">
                  <a:pos x="92" y="172"/>
                </a:cxn>
                <a:cxn ang="0">
                  <a:pos x="67" y="180"/>
                </a:cxn>
                <a:cxn ang="0">
                  <a:pos x="61" y="292"/>
                </a:cxn>
              </a:cxnLst>
              <a:rect l="0" t="0" r="r" b="b"/>
              <a:pathLst>
                <a:path w="128" h="292">
                  <a:moveTo>
                    <a:pt x="61" y="292"/>
                  </a:moveTo>
                  <a:lnTo>
                    <a:pt x="61" y="225"/>
                  </a:lnTo>
                  <a:lnTo>
                    <a:pt x="58" y="225"/>
                  </a:lnTo>
                  <a:lnTo>
                    <a:pt x="54" y="225"/>
                  </a:lnTo>
                  <a:lnTo>
                    <a:pt x="46" y="222"/>
                  </a:lnTo>
                  <a:lnTo>
                    <a:pt x="38" y="219"/>
                  </a:lnTo>
                  <a:lnTo>
                    <a:pt x="29" y="214"/>
                  </a:lnTo>
                  <a:lnTo>
                    <a:pt x="23" y="206"/>
                  </a:lnTo>
                  <a:lnTo>
                    <a:pt x="17" y="195"/>
                  </a:lnTo>
                  <a:lnTo>
                    <a:pt x="15" y="180"/>
                  </a:lnTo>
                  <a:lnTo>
                    <a:pt x="17" y="180"/>
                  </a:lnTo>
                  <a:lnTo>
                    <a:pt x="23" y="180"/>
                  </a:lnTo>
                  <a:lnTo>
                    <a:pt x="29" y="182"/>
                  </a:lnTo>
                  <a:lnTo>
                    <a:pt x="38" y="186"/>
                  </a:lnTo>
                  <a:lnTo>
                    <a:pt x="47" y="194"/>
                  </a:lnTo>
                  <a:lnTo>
                    <a:pt x="54" y="205"/>
                  </a:lnTo>
                  <a:lnTo>
                    <a:pt x="61" y="221"/>
                  </a:lnTo>
                  <a:lnTo>
                    <a:pt x="61" y="151"/>
                  </a:lnTo>
                  <a:lnTo>
                    <a:pt x="58" y="149"/>
                  </a:lnTo>
                  <a:lnTo>
                    <a:pt x="52" y="149"/>
                  </a:lnTo>
                  <a:lnTo>
                    <a:pt x="44" y="147"/>
                  </a:lnTo>
                  <a:lnTo>
                    <a:pt x="34" y="144"/>
                  </a:lnTo>
                  <a:lnTo>
                    <a:pt x="24" y="137"/>
                  </a:lnTo>
                  <a:lnTo>
                    <a:pt x="16" y="128"/>
                  </a:lnTo>
                  <a:lnTo>
                    <a:pt x="11" y="114"/>
                  </a:lnTo>
                  <a:lnTo>
                    <a:pt x="8" y="98"/>
                  </a:lnTo>
                  <a:lnTo>
                    <a:pt x="9" y="97"/>
                  </a:lnTo>
                  <a:lnTo>
                    <a:pt x="15" y="97"/>
                  </a:lnTo>
                  <a:lnTo>
                    <a:pt x="21" y="98"/>
                  </a:lnTo>
                  <a:lnTo>
                    <a:pt x="29" y="101"/>
                  </a:lnTo>
                  <a:lnTo>
                    <a:pt x="39" y="106"/>
                  </a:lnTo>
                  <a:lnTo>
                    <a:pt x="47" y="116"/>
                  </a:lnTo>
                  <a:lnTo>
                    <a:pt x="55" y="128"/>
                  </a:lnTo>
                  <a:lnTo>
                    <a:pt x="61" y="147"/>
                  </a:lnTo>
                  <a:lnTo>
                    <a:pt x="61" y="60"/>
                  </a:lnTo>
                  <a:lnTo>
                    <a:pt x="58" y="60"/>
                  </a:lnTo>
                  <a:lnTo>
                    <a:pt x="52" y="59"/>
                  </a:lnTo>
                  <a:lnTo>
                    <a:pt x="44" y="58"/>
                  </a:lnTo>
                  <a:lnTo>
                    <a:pt x="35" y="55"/>
                  </a:lnTo>
                  <a:lnTo>
                    <a:pt x="25" y="50"/>
                  </a:lnTo>
                  <a:lnTo>
                    <a:pt x="16" y="43"/>
                  </a:lnTo>
                  <a:lnTo>
                    <a:pt x="8" y="32"/>
                  </a:lnTo>
                  <a:lnTo>
                    <a:pt x="3" y="19"/>
                  </a:lnTo>
                  <a:lnTo>
                    <a:pt x="0" y="0"/>
                  </a:lnTo>
                  <a:lnTo>
                    <a:pt x="3" y="0"/>
                  </a:lnTo>
                  <a:lnTo>
                    <a:pt x="8" y="0"/>
                  </a:lnTo>
                  <a:lnTo>
                    <a:pt x="16" y="1"/>
                  </a:lnTo>
                  <a:lnTo>
                    <a:pt x="27" y="5"/>
                  </a:lnTo>
                  <a:lnTo>
                    <a:pt x="38" y="10"/>
                  </a:lnTo>
                  <a:lnTo>
                    <a:pt x="48" y="21"/>
                  </a:lnTo>
                  <a:lnTo>
                    <a:pt x="56" y="36"/>
                  </a:lnTo>
                  <a:lnTo>
                    <a:pt x="65" y="56"/>
                  </a:lnTo>
                  <a:lnTo>
                    <a:pt x="65" y="54"/>
                  </a:lnTo>
                  <a:lnTo>
                    <a:pt x="66" y="48"/>
                  </a:lnTo>
                  <a:lnTo>
                    <a:pt x="70" y="39"/>
                  </a:lnTo>
                  <a:lnTo>
                    <a:pt x="77" y="28"/>
                  </a:lnTo>
                  <a:lnTo>
                    <a:pt x="85" y="19"/>
                  </a:lnTo>
                  <a:lnTo>
                    <a:pt x="96" y="9"/>
                  </a:lnTo>
                  <a:lnTo>
                    <a:pt x="110" y="2"/>
                  </a:lnTo>
                  <a:lnTo>
                    <a:pt x="128" y="0"/>
                  </a:lnTo>
                  <a:lnTo>
                    <a:pt x="128" y="2"/>
                  </a:lnTo>
                  <a:lnTo>
                    <a:pt x="127" y="9"/>
                  </a:lnTo>
                  <a:lnTo>
                    <a:pt x="124" y="19"/>
                  </a:lnTo>
                  <a:lnTo>
                    <a:pt x="119" y="31"/>
                  </a:lnTo>
                  <a:lnTo>
                    <a:pt x="112" y="41"/>
                  </a:lnTo>
                  <a:lnTo>
                    <a:pt x="101" y="51"/>
                  </a:lnTo>
                  <a:lnTo>
                    <a:pt x="86" y="58"/>
                  </a:lnTo>
                  <a:lnTo>
                    <a:pt x="67" y="60"/>
                  </a:lnTo>
                  <a:lnTo>
                    <a:pt x="67" y="172"/>
                  </a:lnTo>
                  <a:lnTo>
                    <a:pt x="69" y="170"/>
                  </a:lnTo>
                  <a:lnTo>
                    <a:pt x="70" y="164"/>
                  </a:lnTo>
                  <a:lnTo>
                    <a:pt x="73" y="155"/>
                  </a:lnTo>
                  <a:lnTo>
                    <a:pt x="78" y="145"/>
                  </a:lnTo>
                  <a:lnTo>
                    <a:pt x="86" y="136"/>
                  </a:lnTo>
                  <a:lnTo>
                    <a:pt x="97" y="130"/>
                  </a:lnTo>
                  <a:lnTo>
                    <a:pt x="113" y="128"/>
                  </a:lnTo>
                  <a:lnTo>
                    <a:pt x="113" y="130"/>
                  </a:lnTo>
                  <a:lnTo>
                    <a:pt x="112" y="136"/>
                  </a:lnTo>
                  <a:lnTo>
                    <a:pt x="109" y="144"/>
                  </a:lnTo>
                  <a:lnTo>
                    <a:pt x="105" y="153"/>
                  </a:lnTo>
                  <a:lnTo>
                    <a:pt x="100" y="163"/>
                  </a:lnTo>
                  <a:lnTo>
                    <a:pt x="92" y="172"/>
                  </a:lnTo>
                  <a:lnTo>
                    <a:pt x="82" y="178"/>
                  </a:lnTo>
                  <a:lnTo>
                    <a:pt x="67" y="180"/>
                  </a:lnTo>
                  <a:lnTo>
                    <a:pt x="67" y="292"/>
                  </a:lnTo>
                  <a:lnTo>
                    <a:pt x="61" y="292"/>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8" name="Freeform 22"/>
            <p:cNvSpPr>
              <a:spLocks/>
            </p:cNvSpPr>
            <p:nvPr/>
          </p:nvSpPr>
          <p:spPr bwMode="gray">
            <a:xfrm>
              <a:off x="2599" y="336"/>
              <a:ext cx="68" cy="255"/>
            </a:xfrm>
            <a:custGeom>
              <a:avLst/>
              <a:gdLst/>
              <a:ahLst/>
              <a:cxnLst>
                <a:cxn ang="0">
                  <a:pos x="31" y="164"/>
                </a:cxn>
                <a:cxn ang="0">
                  <a:pos x="23" y="163"/>
                </a:cxn>
                <a:cxn ang="0">
                  <a:pos x="8" y="155"/>
                </a:cxn>
                <a:cxn ang="0">
                  <a:pos x="0" y="132"/>
                </a:cxn>
                <a:cxn ang="0">
                  <a:pos x="7" y="132"/>
                </a:cxn>
                <a:cxn ang="0">
                  <a:pos x="22" y="139"/>
                </a:cxn>
                <a:cxn ang="0">
                  <a:pos x="31" y="160"/>
                </a:cxn>
                <a:cxn ang="0">
                  <a:pos x="29" y="101"/>
                </a:cxn>
                <a:cxn ang="0">
                  <a:pos x="16" y="97"/>
                </a:cxn>
                <a:cxn ang="0">
                  <a:pos x="3" y="83"/>
                </a:cxn>
                <a:cxn ang="0">
                  <a:pos x="3" y="70"/>
                </a:cxn>
                <a:cxn ang="0">
                  <a:pos x="15" y="74"/>
                </a:cxn>
                <a:cxn ang="0">
                  <a:pos x="27" y="86"/>
                </a:cxn>
                <a:cxn ang="0">
                  <a:pos x="31" y="31"/>
                </a:cxn>
                <a:cxn ang="0">
                  <a:pos x="33" y="23"/>
                </a:cxn>
                <a:cxn ang="0">
                  <a:pos x="41" y="8"/>
                </a:cxn>
                <a:cxn ang="0">
                  <a:pos x="62" y="0"/>
                </a:cxn>
                <a:cxn ang="0">
                  <a:pos x="61" y="8"/>
                </a:cxn>
                <a:cxn ang="0">
                  <a:pos x="53" y="23"/>
                </a:cxn>
                <a:cxn ang="0">
                  <a:pos x="35" y="31"/>
                </a:cxn>
                <a:cxn ang="0">
                  <a:pos x="35" y="75"/>
                </a:cxn>
                <a:cxn ang="0">
                  <a:pos x="39" y="62"/>
                </a:cxn>
                <a:cxn ang="0">
                  <a:pos x="54" y="48"/>
                </a:cxn>
                <a:cxn ang="0">
                  <a:pos x="68" y="48"/>
                </a:cxn>
                <a:cxn ang="0">
                  <a:pos x="66" y="59"/>
                </a:cxn>
                <a:cxn ang="0">
                  <a:pos x="58" y="72"/>
                </a:cxn>
                <a:cxn ang="0">
                  <a:pos x="35" y="82"/>
                </a:cxn>
                <a:cxn ang="0">
                  <a:pos x="35" y="143"/>
                </a:cxn>
                <a:cxn ang="0">
                  <a:pos x="38" y="132"/>
                </a:cxn>
                <a:cxn ang="0">
                  <a:pos x="49" y="122"/>
                </a:cxn>
                <a:cxn ang="0">
                  <a:pos x="60" y="122"/>
                </a:cxn>
                <a:cxn ang="0">
                  <a:pos x="58" y="133"/>
                </a:cxn>
                <a:cxn ang="0">
                  <a:pos x="47" y="144"/>
                </a:cxn>
                <a:cxn ang="0">
                  <a:pos x="35" y="257"/>
                </a:cxn>
              </a:cxnLst>
              <a:rect l="0" t="0" r="r" b="b"/>
              <a:pathLst>
                <a:path w="68" h="257">
                  <a:moveTo>
                    <a:pt x="31" y="257"/>
                  </a:moveTo>
                  <a:lnTo>
                    <a:pt x="31" y="164"/>
                  </a:lnTo>
                  <a:lnTo>
                    <a:pt x="29" y="163"/>
                  </a:lnTo>
                  <a:lnTo>
                    <a:pt x="23" y="163"/>
                  </a:lnTo>
                  <a:lnTo>
                    <a:pt x="16" y="160"/>
                  </a:lnTo>
                  <a:lnTo>
                    <a:pt x="8" y="155"/>
                  </a:lnTo>
                  <a:lnTo>
                    <a:pt x="3" y="145"/>
                  </a:lnTo>
                  <a:lnTo>
                    <a:pt x="0" y="132"/>
                  </a:lnTo>
                  <a:lnTo>
                    <a:pt x="3" y="132"/>
                  </a:lnTo>
                  <a:lnTo>
                    <a:pt x="7" y="132"/>
                  </a:lnTo>
                  <a:lnTo>
                    <a:pt x="15" y="135"/>
                  </a:lnTo>
                  <a:lnTo>
                    <a:pt x="22" y="139"/>
                  </a:lnTo>
                  <a:lnTo>
                    <a:pt x="27" y="147"/>
                  </a:lnTo>
                  <a:lnTo>
                    <a:pt x="31" y="160"/>
                  </a:lnTo>
                  <a:lnTo>
                    <a:pt x="31" y="101"/>
                  </a:lnTo>
                  <a:lnTo>
                    <a:pt x="29" y="101"/>
                  </a:lnTo>
                  <a:lnTo>
                    <a:pt x="23" y="99"/>
                  </a:lnTo>
                  <a:lnTo>
                    <a:pt x="16" y="97"/>
                  </a:lnTo>
                  <a:lnTo>
                    <a:pt x="8" y="91"/>
                  </a:lnTo>
                  <a:lnTo>
                    <a:pt x="3" y="83"/>
                  </a:lnTo>
                  <a:lnTo>
                    <a:pt x="0" y="70"/>
                  </a:lnTo>
                  <a:lnTo>
                    <a:pt x="3" y="70"/>
                  </a:lnTo>
                  <a:lnTo>
                    <a:pt x="7" y="71"/>
                  </a:lnTo>
                  <a:lnTo>
                    <a:pt x="15" y="74"/>
                  </a:lnTo>
                  <a:lnTo>
                    <a:pt x="22" y="78"/>
                  </a:lnTo>
                  <a:lnTo>
                    <a:pt x="27" y="86"/>
                  </a:lnTo>
                  <a:lnTo>
                    <a:pt x="31" y="97"/>
                  </a:lnTo>
                  <a:lnTo>
                    <a:pt x="31" y="31"/>
                  </a:lnTo>
                  <a:lnTo>
                    <a:pt x="31" y="28"/>
                  </a:lnTo>
                  <a:lnTo>
                    <a:pt x="33" y="23"/>
                  </a:lnTo>
                  <a:lnTo>
                    <a:pt x="35" y="15"/>
                  </a:lnTo>
                  <a:lnTo>
                    <a:pt x="41" y="8"/>
                  </a:lnTo>
                  <a:lnTo>
                    <a:pt x="50" y="2"/>
                  </a:lnTo>
                  <a:lnTo>
                    <a:pt x="62" y="0"/>
                  </a:lnTo>
                  <a:lnTo>
                    <a:pt x="62" y="2"/>
                  </a:lnTo>
                  <a:lnTo>
                    <a:pt x="61" y="8"/>
                  </a:lnTo>
                  <a:lnTo>
                    <a:pt x="58" y="15"/>
                  </a:lnTo>
                  <a:lnTo>
                    <a:pt x="53" y="23"/>
                  </a:lnTo>
                  <a:lnTo>
                    <a:pt x="46" y="28"/>
                  </a:lnTo>
                  <a:lnTo>
                    <a:pt x="35" y="31"/>
                  </a:lnTo>
                  <a:lnTo>
                    <a:pt x="35" y="78"/>
                  </a:lnTo>
                  <a:lnTo>
                    <a:pt x="35" y="75"/>
                  </a:lnTo>
                  <a:lnTo>
                    <a:pt x="37" y="70"/>
                  </a:lnTo>
                  <a:lnTo>
                    <a:pt x="39" y="62"/>
                  </a:lnTo>
                  <a:lnTo>
                    <a:pt x="45" y="55"/>
                  </a:lnTo>
                  <a:lnTo>
                    <a:pt x="54" y="48"/>
                  </a:lnTo>
                  <a:lnTo>
                    <a:pt x="66" y="47"/>
                  </a:lnTo>
                  <a:lnTo>
                    <a:pt x="68" y="48"/>
                  </a:lnTo>
                  <a:lnTo>
                    <a:pt x="68" y="52"/>
                  </a:lnTo>
                  <a:lnTo>
                    <a:pt x="66" y="59"/>
                  </a:lnTo>
                  <a:lnTo>
                    <a:pt x="64" y="66"/>
                  </a:lnTo>
                  <a:lnTo>
                    <a:pt x="58" y="72"/>
                  </a:lnTo>
                  <a:lnTo>
                    <a:pt x="50" y="78"/>
                  </a:lnTo>
                  <a:lnTo>
                    <a:pt x="35" y="82"/>
                  </a:lnTo>
                  <a:lnTo>
                    <a:pt x="35" y="144"/>
                  </a:lnTo>
                  <a:lnTo>
                    <a:pt x="35" y="143"/>
                  </a:lnTo>
                  <a:lnTo>
                    <a:pt x="37" y="139"/>
                  </a:lnTo>
                  <a:lnTo>
                    <a:pt x="38" y="132"/>
                  </a:lnTo>
                  <a:lnTo>
                    <a:pt x="42" y="126"/>
                  </a:lnTo>
                  <a:lnTo>
                    <a:pt x="49" y="122"/>
                  </a:lnTo>
                  <a:lnTo>
                    <a:pt x="58" y="121"/>
                  </a:lnTo>
                  <a:lnTo>
                    <a:pt x="60" y="122"/>
                  </a:lnTo>
                  <a:lnTo>
                    <a:pt x="60" y="126"/>
                  </a:lnTo>
                  <a:lnTo>
                    <a:pt x="58" y="133"/>
                  </a:lnTo>
                  <a:lnTo>
                    <a:pt x="56" y="139"/>
                  </a:lnTo>
                  <a:lnTo>
                    <a:pt x="47" y="144"/>
                  </a:lnTo>
                  <a:lnTo>
                    <a:pt x="35" y="148"/>
                  </a:lnTo>
                  <a:lnTo>
                    <a:pt x="35" y="257"/>
                  </a:lnTo>
                  <a:lnTo>
                    <a:pt x="31" y="257"/>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9" name="Freeform 23"/>
            <p:cNvSpPr>
              <a:spLocks/>
            </p:cNvSpPr>
            <p:nvPr/>
          </p:nvSpPr>
          <p:spPr bwMode="gray">
            <a:xfrm>
              <a:off x="1674" y="167"/>
              <a:ext cx="111" cy="425"/>
            </a:xfrm>
            <a:custGeom>
              <a:avLst/>
              <a:gdLst/>
              <a:ahLst/>
              <a:cxnLst>
                <a:cxn ang="0">
                  <a:pos x="52" y="272"/>
                </a:cxn>
                <a:cxn ang="0">
                  <a:pos x="44" y="270"/>
                </a:cxn>
                <a:cxn ang="0">
                  <a:pos x="26" y="265"/>
                </a:cxn>
                <a:cxn ang="0">
                  <a:pos x="8" y="249"/>
                </a:cxn>
                <a:cxn ang="0">
                  <a:pos x="0" y="219"/>
                </a:cxn>
                <a:cxn ang="0">
                  <a:pos x="8" y="219"/>
                </a:cxn>
                <a:cxn ang="0">
                  <a:pos x="25" y="223"/>
                </a:cxn>
                <a:cxn ang="0">
                  <a:pos x="41" y="235"/>
                </a:cxn>
                <a:cxn ang="0">
                  <a:pos x="52" y="265"/>
                </a:cxn>
                <a:cxn ang="0">
                  <a:pos x="50" y="168"/>
                </a:cxn>
                <a:cxn ang="0">
                  <a:pos x="35" y="165"/>
                </a:cxn>
                <a:cxn ang="0">
                  <a:pos x="17" y="156"/>
                </a:cxn>
                <a:cxn ang="0">
                  <a:pos x="3" y="134"/>
                </a:cxn>
                <a:cxn ang="0">
                  <a:pos x="3" y="116"/>
                </a:cxn>
                <a:cxn ang="0">
                  <a:pos x="19" y="120"/>
                </a:cxn>
                <a:cxn ang="0">
                  <a:pos x="39" y="133"/>
                </a:cxn>
                <a:cxn ang="0">
                  <a:pos x="52" y="161"/>
                </a:cxn>
                <a:cxn ang="0">
                  <a:pos x="53" y="50"/>
                </a:cxn>
                <a:cxn ang="0">
                  <a:pos x="54" y="36"/>
                </a:cxn>
                <a:cxn ang="0">
                  <a:pos x="65" y="17"/>
                </a:cxn>
                <a:cxn ang="0">
                  <a:pos x="87" y="3"/>
                </a:cxn>
                <a:cxn ang="0">
                  <a:pos x="103" y="3"/>
                </a:cxn>
                <a:cxn ang="0">
                  <a:pos x="99" y="21"/>
                </a:cxn>
                <a:cxn ang="0">
                  <a:pos x="84" y="42"/>
                </a:cxn>
                <a:cxn ang="0">
                  <a:pos x="58" y="52"/>
                </a:cxn>
                <a:cxn ang="0">
                  <a:pos x="58" y="127"/>
                </a:cxn>
                <a:cxn ang="0">
                  <a:pos x="61" y="112"/>
                </a:cxn>
                <a:cxn ang="0">
                  <a:pos x="72" y="94"/>
                </a:cxn>
                <a:cxn ang="0">
                  <a:pos x="93" y="80"/>
                </a:cxn>
                <a:cxn ang="0">
                  <a:pos x="111" y="80"/>
                </a:cxn>
                <a:cxn ang="0">
                  <a:pos x="111" y="91"/>
                </a:cxn>
                <a:cxn ang="0">
                  <a:pos x="107" y="108"/>
                </a:cxn>
                <a:cxn ang="0">
                  <a:pos x="91" y="126"/>
                </a:cxn>
                <a:cxn ang="0">
                  <a:pos x="58" y="135"/>
                </a:cxn>
                <a:cxn ang="0">
                  <a:pos x="58" y="236"/>
                </a:cxn>
                <a:cxn ang="0">
                  <a:pos x="61" y="223"/>
                </a:cxn>
                <a:cxn ang="0">
                  <a:pos x="73" y="208"/>
                </a:cxn>
                <a:cxn ang="0">
                  <a:pos x="97" y="200"/>
                </a:cxn>
                <a:cxn ang="0">
                  <a:pos x="99" y="207"/>
                </a:cxn>
                <a:cxn ang="0">
                  <a:pos x="97" y="220"/>
                </a:cxn>
                <a:cxn ang="0">
                  <a:pos x="87" y="235"/>
                </a:cxn>
                <a:cxn ang="0">
                  <a:pos x="58" y="245"/>
                </a:cxn>
                <a:cxn ang="0">
                  <a:pos x="52" y="425"/>
                </a:cxn>
              </a:cxnLst>
              <a:rect l="0" t="0" r="r" b="b"/>
              <a:pathLst>
                <a:path w="111" h="425">
                  <a:moveTo>
                    <a:pt x="52" y="425"/>
                  </a:moveTo>
                  <a:lnTo>
                    <a:pt x="52" y="272"/>
                  </a:lnTo>
                  <a:lnTo>
                    <a:pt x="50" y="270"/>
                  </a:lnTo>
                  <a:lnTo>
                    <a:pt x="44" y="270"/>
                  </a:lnTo>
                  <a:lnTo>
                    <a:pt x="35" y="269"/>
                  </a:lnTo>
                  <a:lnTo>
                    <a:pt x="26" y="265"/>
                  </a:lnTo>
                  <a:lnTo>
                    <a:pt x="17" y="258"/>
                  </a:lnTo>
                  <a:lnTo>
                    <a:pt x="8" y="249"/>
                  </a:lnTo>
                  <a:lnTo>
                    <a:pt x="3" y="236"/>
                  </a:lnTo>
                  <a:lnTo>
                    <a:pt x="0" y="219"/>
                  </a:lnTo>
                  <a:lnTo>
                    <a:pt x="3" y="219"/>
                  </a:lnTo>
                  <a:lnTo>
                    <a:pt x="8" y="219"/>
                  </a:lnTo>
                  <a:lnTo>
                    <a:pt x="15" y="220"/>
                  </a:lnTo>
                  <a:lnTo>
                    <a:pt x="25" y="223"/>
                  </a:lnTo>
                  <a:lnTo>
                    <a:pt x="33" y="227"/>
                  </a:lnTo>
                  <a:lnTo>
                    <a:pt x="41" y="235"/>
                  </a:lnTo>
                  <a:lnTo>
                    <a:pt x="48" y="247"/>
                  </a:lnTo>
                  <a:lnTo>
                    <a:pt x="52" y="265"/>
                  </a:lnTo>
                  <a:lnTo>
                    <a:pt x="52" y="168"/>
                  </a:lnTo>
                  <a:lnTo>
                    <a:pt x="50" y="168"/>
                  </a:lnTo>
                  <a:lnTo>
                    <a:pt x="44" y="168"/>
                  </a:lnTo>
                  <a:lnTo>
                    <a:pt x="35" y="165"/>
                  </a:lnTo>
                  <a:lnTo>
                    <a:pt x="26" y="161"/>
                  </a:lnTo>
                  <a:lnTo>
                    <a:pt x="17" y="156"/>
                  </a:lnTo>
                  <a:lnTo>
                    <a:pt x="8" y="146"/>
                  </a:lnTo>
                  <a:lnTo>
                    <a:pt x="3" y="134"/>
                  </a:lnTo>
                  <a:lnTo>
                    <a:pt x="0" y="116"/>
                  </a:lnTo>
                  <a:lnTo>
                    <a:pt x="3" y="116"/>
                  </a:lnTo>
                  <a:lnTo>
                    <a:pt x="10" y="118"/>
                  </a:lnTo>
                  <a:lnTo>
                    <a:pt x="19" y="120"/>
                  </a:lnTo>
                  <a:lnTo>
                    <a:pt x="29" y="125"/>
                  </a:lnTo>
                  <a:lnTo>
                    <a:pt x="39" y="133"/>
                  </a:lnTo>
                  <a:lnTo>
                    <a:pt x="48" y="145"/>
                  </a:lnTo>
                  <a:lnTo>
                    <a:pt x="52" y="161"/>
                  </a:lnTo>
                  <a:lnTo>
                    <a:pt x="52" y="52"/>
                  </a:lnTo>
                  <a:lnTo>
                    <a:pt x="53" y="50"/>
                  </a:lnTo>
                  <a:lnTo>
                    <a:pt x="53" y="44"/>
                  </a:lnTo>
                  <a:lnTo>
                    <a:pt x="54" y="36"/>
                  </a:lnTo>
                  <a:lnTo>
                    <a:pt x="58" y="26"/>
                  </a:lnTo>
                  <a:lnTo>
                    <a:pt x="65" y="17"/>
                  </a:lnTo>
                  <a:lnTo>
                    <a:pt x="75" y="9"/>
                  </a:lnTo>
                  <a:lnTo>
                    <a:pt x="87" y="3"/>
                  </a:lnTo>
                  <a:lnTo>
                    <a:pt x="104" y="0"/>
                  </a:lnTo>
                  <a:lnTo>
                    <a:pt x="103" y="3"/>
                  </a:lnTo>
                  <a:lnTo>
                    <a:pt x="102" y="11"/>
                  </a:lnTo>
                  <a:lnTo>
                    <a:pt x="99" y="21"/>
                  </a:lnTo>
                  <a:lnTo>
                    <a:pt x="92" y="32"/>
                  </a:lnTo>
                  <a:lnTo>
                    <a:pt x="84" y="42"/>
                  </a:lnTo>
                  <a:lnTo>
                    <a:pt x="73" y="49"/>
                  </a:lnTo>
                  <a:lnTo>
                    <a:pt x="58" y="52"/>
                  </a:lnTo>
                  <a:lnTo>
                    <a:pt x="58" y="130"/>
                  </a:lnTo>
                  <a:lnTo>
                    <a:pt x="58" y="127"/>
                  </a:lnTo>
                  <a:lnTo>
                    <a:pt x="60" y="122"/>
                  </a:lnTo>
                  <a:lnTo>
                    <a:pt x="61" y="112"/>
                  </a:lnTo>
                  <a:lnTo>
                    <a:pt x="65" y="103"/>
                  </a:lnTo>
                  <a:lnTo>
                    <a:pt x="72" y="94"/>
                  </a:lnTo>
                  <a:lnTo>
                    <a:pt x="80" y="85"/>
                  </a:lnTo>
                  <a:lnTo>
                    <a:pt x="93" y="80"/>
                  </a:lnTo>
                  <a:lnTo>
                    <a:pt x="110" y="77"/>
                  </a:lnTo>
                  <a:lnTo>
                    <a:pt x="111" y="80"/>
                  </a:lnTo>
                  <a:lnTo>
                    <a:pt x="111" y="84"/>
                  </a:lnTo>
                  <a:lnTo>
                    <a:pt x="111" y="91"/>
                  </a:lnTo>
                  <a:lnTo>
                    <a:pt x="110" y="100"/>
                  </a:lnTo>
                  <a:lnTo>
                    <a:pt x="107" y="108"/>
                  </a:lnTo>
                  <a:lnTo>
                    <a:pt x="100" y="118"/>
                  </a:lnTo>
                  <a:lnTo>
                    <a:pt x="91" y="126"/>
                  </a:lnTo>
                  <a:lnTo>
                    <a:pt x="77" y="133"/>
                  </a:lnTo>
                  <a:lnTo>
                    <a:pt x="58" y="135"/>
                  </a:lnTo>
                  <a:lnTo>
                    <a:pt x="58" y="239"/>
                  </a:lnTo>
                  <a:lnTo>
                    <a:pt x="58" y="236"/>
                  </a:lnTo>
                  <a:lnTo>
                    <a:pt x="60" y="231"/>
                  </a:lnTo>
                  <a:lnTo>
                    <a:pt x="61" y="223"/>
                  </a:lnTo>
                  <a:lnTo>
                    <a:pt x="66" y="215"/>
                  </a:lnTo>
                  <a:lnTo>
                    <a:pt x="73" y="208"/>
                  </a:lnTo>
                  <a:lnTo>
                    <a:pt x="83" y="203"/>
                  </a:lnTo>
                  <a:lnTo>
                    <a:pt x="97" y="200"/>
                  </a:lnTo>
                  <a:lnTo>
                    <a:pt x="97" y="201"/>
                  </a:lnTo>
                  <a:lnTo>
                    <a:pt x="99" y="207"/>
                  </a:lnTo>
                  <a:lnTo>
                    <a:pt x="99" y="212"/>
                  </a:lnTo>
                  <a:lnTo>
                    <a:pt x="97" y="220"/>
                  </a:lnTo>
                  <a:lnTo>
                    <a:pt x="93" y="228"/>
                  </a:lnTo>
                  <a:lnTo>
                    <a:pt x="87" y="235"/>
                  </a:lnTo>
                  <a:lnTo>
                    <a:pt x="75" y="242"/>
                  </a:lnTo>
                  <a:lnTo>
                    <a:pt x="58" y="245"/>
                  </a:lnTo>
                  <a:lnTo>
                    <a:pt x="58" y="425"/>
                  </a:lnTo>
                  <a:lnTo>
                    <a:pt x="52" y="425"/>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20" name="Freeform 24"/>
            <p:cNvSpPr>
              <a:spLocks/>
            </p:cNvSpPr>
            <p:nvPr/>
          </p:nvSpPr>
          <p:spPr bwMode="gray">
            <a:xfrm>
              <a:off x="2065" y="365"/>
              <a:ext cx="100" cy="229"/>
            </a:xfrm>
            <a:custGeom>
              <a:avLst/>
              <a:gdLst/>
              <a:ahLst/>
              <a:cxnLst>
                <a:cxn ang="0">
                  <a:pos x="52" y="176"/>
                </a:cxn>
                <a:cxn ang="0">
                  <a:pos x="59" y="176"/>
                </a:cxn>
                <a:cxn ang="0">
                  <a:pos x="74" y="169"/>
                </a:cxn>
                <a:cxn ang="0">
                  <a:pos x="86" y="154"/>
                </a:cxn>
                <a:cxn ang="0">
                  <a:pos x="86" y="141"/>
                </a:cxn>
                <a:cxn ang="0">
                  <a:pos x="74" y="143"/>
                </a:cxn>
                <a:cxn ang="0">
                  <a:pos x="58" y="158"/>
                </a:cxn>
                <a:cxn ang="0">
                  <a:pos x="52" y="118"/>
                </a:cxn>
                <a:cxn ang="0">
                  <a:pos x="61" y="116"/>
                </a:cxn>
                <a:cxn ang="0">
                  <a:pos x="78" y="110"/>
                </a:cxn>
                <a:cxn ang="0">
                  <a:pos x="92" y="92"/>
                </a:cxn>
                <a:cxn ang="0">
                  <a:pos x="92" y="77"/>
                </a:cxn>
                <a:cxn ang="0">
                  <a:pos x="81" y="79"/>
                </a:cxn>
                <a:cxn ang="0">
                  <a:pos x="65" y="88"/>
                </a:cxn>
                <a:cxn ang="0">
                  <a:pos x="52" y="115"/>
                </a:cxn>
                <a:cxn ang="0">
                  <a:pos x="55" y="48"/>
                </a:cxn>
                <a:cxn ang="0">
                  <a:pos x="67" y="45"/>
                </a:cxn>
                <a:cxn ang="0">
                  <a:pos x="85" y="37"/>
                </a:cxn>
                <a:cxn ang="0">
                  <a:pos x="97" y="17"/>
                </a:cxn>
                <a:cxn ang="0">
                  <a:pos x="97" y="0"/>
                </a:cxn>
                <a:cxn ang="0">
                  <a:pos x="83" y="3"/>
                </a:cxn>
                <a:cxn ang="0">
                  <a:pos x="65" y="14"/>
                </a:cxn>
                <a:cxn ang="0">
                  <a:pos x="50" y="45"/>
                </a:cxn>
                <a:cxn ang="0">
                  <a:pos x="47" y="35"/>
                </a:cxn>
                <a:cxn ang="0">
                  <a:pos x="38" y="18"/>
                </a:cxn>
                <a:cxn ang="0">
                  <a:pos x="16" y="3"/>
                </a:cxn>
                <a:cxn ang="0">
                  <a:pos x="1" y="3"/>
                </a:cxn>
                <a:cxn ang="0">
                  <a:pos x="5" y="19"/>
                </a:cxn>
                <a:cxn ang="0">
                  <a:pos x="19" y="38"/>
                </a:cxn>
                <a:cxn ang="0">
                  <a:pos x="47" y="48"/>
                </a:cxn>
                <a:cxn ang="0">
                  <a:pos x="47" y="132"/>
                </a:cxn>
                <a:cxn ang="0">
                  <a:pos x="42" y="118"/>
                </a:cxn>
                <a:cxn ang="0">
                  <a:pos x="25" y="103"/>
                </a:cxn>
                <a:cxn ang="0">
                  <a:pos x="12" y="103"/>
                </a:cxn>
                <a:cxn ang="0">
                  <a:pos x="16" y="116"/>
                </a:cxn>
                <a:cxn ang="0">
                  <a:pos x="25" y="132"/>
                </a:cxn>
                <a:cxn ang="0">
                  <a:pos x="47" y="141"/>
                </a:cxn>
                <a:cxn ang="0">
                  <a:pos x="52" y="228"/>
                </a:cxn>
              </a:cxnLst>
              <a:rect l="0" t="0" r="r" b="b"/>
              <a:pathLst>
                <a:path w="100" h="228">
                  <a:moveTo>
                    <a:pt x="52" y="228"/>
                  </a:moveTo>
                  <a:lnTo>
                    <a:pt x="52" y="176"/>
                  </a:lnTo>
                  <a:lnTo>
                    <a:pt x="55" y="176"/>
                  </a:lnTo>
                  <a:lnTo>
                    <a:pt x="59" y="176"/>
                  </a:lnTo>
                  <a:lnTo>
                    <a:pt x="67" y="173"/>
                  </a:lnTo>
                  <a:lnTo>
                    <a:pt x="74" y="169"/>
                  </a:lnTo>
                  <a:lnTo>
                    <a:pt x="81" y="163"/>
                  </a:lnTo>
                  <a:lnTo>
                    <a:pt x="86" y="154"/>
                  </a:lnTo>
                  <a:lnTo>
                    <a:pt x="88" y="141"/>
                  </a:lnTo>
                  <a:lnTo>
                    <a:pt x="86" y="141"/>
                  </a:lnTo>
                  <a:lnTo>
                    <a:pt x="81" y="142"/>
                  </a:lnTo>
                  <a:lnTo>
                    <a:pt x="74" y="143"/>
                  </a:lnTo>
                  <a:lnTo>
                    <a:pt x="66" y="149"/>
                  </a:lnTo>
                  <a:lnTo>
                    <a:pt x="58" y="158"/>
                  </a:lnTo>
                  <a:lnTo>
                    <a:pt x="52" y="173"/>
                  </a:lnTo>
                  <a:lnTo>
                    <a:pt x="52" y="118"/>
                  </a:lnTo>
                  <a:lnTo>
                    <a:pt x="55" y="118"/>
                  </a:lnTo>
                  <a:lnTo>
                    <a:pt x="61" y="116"/>
                  </a:lnTo>
                  <a:lnTo>
                    <a:pt x="69" y="115"/>
                  </a:lnTo>
                  <a:lnTo>
                    <a:pt x="78" y="110"/>
                  </a:lnTo>
                  <a:lnTo>
                    <a:pt x="86" y="103"/>
                  </a:lnTo>
                  <a:lnTo>
                    <a:pt x="92" y="92"/>
                  </a:lnTo>
                  <a:lnTo>
                    <a:pt x="94" y="77"/>
                  </a:lnTo>
                  <a:lnTo>
                    <a:pt x="92" y="77"/>
                  </a:lnTo>
                  <a:lnTo>
                    <a:pt x="88" y="77"/>
                  </a:lnTo>
                  <a:lnTo>
                    <a:pt x="81" y="79"/>
                  </a:lnTo>
                  <a:lnTo>
                    <a:pt x="73" y="81"/>
                  </a:lnTo>
                  <a:lnTo>
                    <a:pt x="65" y="88"/>
                  </a:lnTo>
                  <a:lnTo>
                    <a:pt x="58" y="99"/>
                  </a:lnTo>
                  <a:lnTo>
                    <a:pt x="52" y="115"/>
                  </a:lnTo>
                  <a:lnTo>
                    <a:pt x="52" y="48"/>
                  </a:lnTo>
                  <a:lnTo>
                    <a:pt x="55" y="48"/>
                  </a:lnTo>
                  <a:lnTo>
                    <a:pt x="61" y="48"/>
                  </a:lnTo>
                  <a:lnTo>
                    <a:pt x="67" y="45"/>
                  </a:lnTo>
                  <a:lnTo>
                    <a:pt x="77" y="42"/>
                  </a:lnTo>
                  <a:lnTo>
                    <a:pt x="85" y="37"/>
                  </a:lnTo>
                  <a:lnTo>
                    <a:pt x="92" y="27"/>
                  </a:lnTo>
                  <a:lnTo>
                    <a:pt x="97" y="17"/>
                  </a:lnTo>
                  <a:lnTo>
                    <a:pt x="100" y="0"/>
                  </a:lnTo>
                  <a:lnTo>
                    <a:pt x="97" y="0"/>
                  </a:lnTo>
                  <a:lnTo>
                    <a:pt x="92" y="0"/>
                  </a:lnTo>
                  <a:lnTo>
                    <a:pt x="83" y="3"/>
                  </a:lnTo>
                  <a:lnTo>
                    <a:pt x="74" y="7"/>
                  </a:lnTo>
                  <a:lnTo>
                    <a:pt x="65" y="14"/>
                  </a:lnTo>
                  <a:lnTo>
                    <a:pt x="56" y="27"/>
                  </a:lnTo>
                  <a:lnTo>
                    <a:pt x="50" y="45"/>
                  </a:lnTo>
                  <a:lnTo>
                    <a:pt x="50" y="42"/>
                  </a:lnTo>
                  <a:lnTo>
                    <a:pt x="47" y="35"/>
                  </a:lnTo>
                  <a:lnTo>
                    <a:pt x="43" y="27"/>
                  </a:lnTo>
                  <a:lnTo>
                    <a:pt x="38" y="18"/>
                  </a:lnTo>
                  <a:lnTo>
                    <a:pt x="28" y="10"/>
                  </a:lnTo>
                  <a:lnTo>
                    <a:pt x="16" y="3"/>
                  </a:lnTo>
                  <a:lnTo>
                    <a:pt x="0" y="0"/>
                  </a:lnTo>
                  <a:lnTo>
                    <a:pt x="1" y="3"/>
                  </a:lnTo>
                  <a:lnTo>
                    <a:pt x="3" y="10"/>
                  </a:lnTo>
                  <a:lnTo>
                    <a:pt x="5" y="19"/>
                  </a:lnTo>
                  <a:lnTo>
                    <a:pt x="11" y="29"/>
                  </a:lnTo>
                  <a:lnTo>
                    <a:pt x="19" y="38"/>
                  </a:lnTo>
                  <a:lnTo>
                    <a:pt x="31" y="45"/>
                  </a:lnTo>
                  <a:lnTo>
                    <a:pt x="47" y="48"/>
                  </a:lnTo>
                  <a:lnTo>
                    <a:pt x="47" y="135"/>
                  </a:lnTo>
                  <a:lnTo>
                    <a:pt x="47" y="132"/>
                  </a:lnTo>
                  <a:lnTo>
                    <a:pt x="46" y="126"/>
                  </a:lnTo>
                  <a:lnTo>
                    <a:pt x="42" y="118"/>
                  </a:lnTo>
                  <a:lnTo>
                    <a:pt x="35" y="110"/>
                  </a:lnTo>
                  <a:lnTo>
                    <a:pt x="25" y="103"/>
                  </a:lnTo>
                  <a:lnTo>
                    <a:pt x="12" y="100"/>
                  </a:lnTo>
                  <a:lnTo>
                    <a:pt x="12" y="103"/>
                  </a:lnTo>
                  <a:lnTo>
                    <a:pt x="13" y="108"/>
                  </a:lnTo>
                  <a:lnTo>
                    <a:pt x="16" y="116"/>
                  </a:lnTo>
                  <a:lnTo>
                    <a:pt x="20" y="124"/>
                  </a:lnTo>
                  <a:lnTo>
                    <a:pt x="25" y="132"/>
                  </a:lnTo>
                  <a:lnTo>
                    <a:pt x="35" y="139"/>
                  </a:lnTo>
                  <a:lnTo>
                    <a:pt x="47" y="141"/>
                  </a:lnTo>
                  <a:lnTo>
                    <a:pt x="47" y="228"/>
                  </a:lnTo>
                  <a:lnTo>
                    <a:pt x="52" y="228"/>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21" name="Freeform 25"/>
            <p:cNvSpPr>
              <a:spLocks/>
            </p:cNvSpPr>
            <p:nvPr/>
          </p:nvSpPr>
          <p:spPr bwMode="gray">
            <a:xfrm>
              <a:off x="2921" y="365"/>
              <a:ext cx="100" cy="229"/>
            </a:xfrm>
            <a:custGeom>
              <a:avLst/>
              <a:gdLst/>
              <a:ahLst/>
              <a:cxnLst>
                <a:cxn ang="0">
                  <a:pos x="53" y="176"/>
                </a:cxn>
                <a:cxn ang="0">
                  <a:pos x="60" y="176"/>
                </a:cxn>
                <a:cxn ang="0">
                  <a:pos x="74" y="169"/>
                </a:cxn>
                <a:cxn ang="0">
                  <a:pos x="87" y="154"/>
                </a:cxn>
                <a:cxn ang="0">
                  <a:pos x="87" y="141"/>
                </a:cxn>
                <a:cxn ang="0">
                  <a:pos x="74" y="143"/>
                </a:cxn>
                <a:cxn ang="0">
                  <a:pos x="60" y="158"/>
                </a:cxn>
                <a:cxn ang="0">
                  <a:pos x="53" y="118"/>
                </a:cxn>
                <a:cxn ang="0">
                  <a:pos x="61" y="116"/>
                </a:cxn>
                <a:cxn ang="0">
                  <a:pos x="78" y="110"/>
                </a:cxn>
                <a:cxn ang="0">
                  <a:pos x="92" y="92"/>
                </a:cxn>
                <a:cxn ang="0">
                  <a:pos x="92" y="77"/>
                </a:cxn>
                <a:cxn ang="0">
                  <a:pos x="81" y="79"/>
                </a:cxn>
                <a:cxn ang="0">
                  <a:pos x="65" y="88"/>
                </a:cxn>
                <a:cxn ang="0">
                  <a:pos x="53" y="115"/>
                </a:cxn>
                <a:cxn ang="0">
                  <a:pos x="56" y="48"/>
                </a:cxn>
                <a:cxn ang="0">
                  <a:pos x="68" y="45"/>
                </a:cxn>
                <a:cxn ang="0">
                  <a:pos x="85" y="37"/>
                </a:cxn>
                <a:cxn ang="0">
                  <a:pos x="97" y="17"/>
                </a:cxn>
                <a:cxn ang="0">
                  <a:pos x="97" y="0"/>
                </a:cxn>
                <a:cxn ang="0">
                  <a:pos x="84" y="3"/>
                </a:cxn>
                <a:cxn ang="0">
                  <a:pos x="65" y="14"/>
                </a:cxn>
                <a:cxn ang="0">
                  <a:pos x="50" y="45"/>
                </a:cxn>
                <a:cxn ang="0">
                  <a:pos x="47" y="35"/>
                </a:cxn>
                <a:cxn ang="0">
                  <a:pos x="38" y="18"/>
                </a:cxn>
                <a:cxn ang="0">
                  <a:pos x="16" y="3"/>
                </a:cxn>
                <a:cxn ang="0">
                  <a:pos x="2" y="3"/>
                </a:cxn>
                <a:cxn ang="0">
                  <a:pos x="6" y="19"/>
                </a:cxn>
                <a:cxn ang="0">
                  <a:pos x="19" y="38"/>
                </a:cxn>
                <a:cxn ang="0">
                  <a:pos x="47" y="48"/>
                </a:cxn>
                <a:cxn ang="0">
                  <a:pos x="47" y="132"/>
                </a:cxn>
                <a:cxn ang="0">
                  <a:pos x="42" y="118"/>
                </a:cxn>
                <a:cxn ang="0">
                  <a:pos x="26" y="103"/>
                </a:cxn>
                <a:cxn ang="0">
                  <a:pos x="12" y="103"/>
                </a:cxn>
                <a:cxn ang="0">
                  <a:pos x="16" y="116"/>
                </a:cxn>
                <a:cxn ang="0">
                  <a:pos x="26" y="132"/>
                </a:cxn>
                <a:cxn ang="0">
                  <a:pos x="47" y="141"/>
                </a:cxn>
                <a:cxn ang="0">
                  <a:pos x="53" y="228"/>
                </a:cxn>
              </a:cxnLst>
              <a:rect l="0" t="0" r="r" b="b"/>
              <a:pathLst>
                <a:path w="100" h="228">
                  <a:moveTo>
                    <a:pt x="53" y="228"/>
                  </a:moveTo>
                  <a:lnTo>
                    <a:pt x="53" y="176"/>
                  </a:lnTo>
                  <a:lnTo>
                    <a:pt x="56" y="176"/>
                  </a:lnTo>
                  <a:lnTo>
                    <a:pt x="60" y="176"/>
                  </a:lnTo>
                  <a:lnTo>
                    <a:pt x="68" y="173"/>
                  </a:lnTo>
                  <a:lnTo>
                    <a:pt x="74" y="169"/>
                  </a:lnTo>
                  <a:lnTo>
                    <a:pt x="81" y="163"/>
                  </a:lnTo>
                  <a:lnTo>
                    <a:pt x="87" y="154"/>
                  </a:lnTo>
                  <a:lnTo>
                    <a:pt x="88" y="141"/>
                  </a:lnTo>
                  <a:lnTo>
                    <a:pt x="87" y="141"/>
                  </a:lnTo>
                  <a:lnTo>
                    <a:pt x="81" y="142"/>
                  </a:lnTo>
                  <a:lnTo>
                    <a:pt x="74" y="143"/>
                  </a:lnTo>
                  <a:lnTo>
                    <a:pt x="66" y="149"/>
                  </a:lnTo>
                  <a:lnTo>
                    <a:pt x="60" y="158"/>
                  </a:lnTo>
                  <a:lnTo>
                    <a:pt x="53" y="173"/>
                  </a:lnTo>
                  <a:lnTo>
                    <a:pt x="53" y="118"/>
                  </a:lnTo>
                  <a:lnTo>
                    <a:pt x="56" y="118"/>
                  </a:lnTo>
                  <a:lnTo>
                    <a:pt x="61" y="116"/>
                  </a:lnTo>
                  <a:lnTo>
                    <a:pt x="69" y="115"/>
                  </a:lnTo>
                  <a:lnTo>
                    <a:pt x="78" y="110"/>
                  </a:lnTo>
                  <a:lnTo>
                    <a:pt x="87" y="103"/>
                  </a:lnTo>
                  <a:lnTo>
                    <a:pt x="92" y="92"/>
                  </a:lnTo>
                  <a:lnTo>
                    <a:pt x="95" y="77"/>
                  </a:lnTo>
                  <a:lnTo>
                    <a:pt x="92" y="77"/>
                  </a:lnTo>
                  <a:lnTo>
                    <a:pt x="88" y="77"/>
                  </a:lnTo>
                  <a:lnTo>
                    <a:pt x="81" y="79"/>
                  </a:lnTo>
                  <a:lnTo>
                    <a:pt x="73" y="81"/>
                  </a:lnTo>
                  <a:lnTo>
                    <a:pt x="65" y="88"/>
                  </a:lnTo>
                  <a:lnTo>
                    <a:pt x="58" y="99"/>
                  </a:lnTo>
                  <a:lnTo>
                    <a:pt x="53" y="115"/>
                  </a:lnTo>
                  <a:lnTo>
                    <a:pt x="53" y="48"/>
                  </a:lnTo>
                  <a:lnTo>
                    <a:pt x="56" y="48"/>
                  </a:lnTo>
                  <a:lnTo>
                    <a:pt x="61" y="48"/>
                  </a:lnTo>
                  <a:lnTo>
                    <a:pt x="68" y="45"/>
                  </a:lnTo>
                  <a:lnTo>
                    <a:pt x="77" y="42"/>
                  </a:lnTo>
                  <a:lnTo>
                    <a:pt x="85" y="37"/>
                  </a:lnTo>
                  <a:lnTo>
                    <a:pt x="93" y="27"/>
                  </a:lnTo>
                  <a:lnTo>
                    <a:pt x="97" y="17"/>
                  </a:lnTo>
                  <a:lnTo>
                    <a:pt x="100" y="0"/>
                  </a:lnTo>
                  <a:lnTo>
                    <a:pt x="97" y="0"/>
                  </a:lnTo>
                  <a:lnTo>
                    <a:pt x="92" y="0"/>
                  </a:lnTo>
                  <a:lnTo>
                    <a:pt x="84" y="3"/>
                  </a:lnTo>
                  <a:lnTo>
                    <a:pt x="74" y="7"/>
                  </a:lnTo>
                  <a:lnTo>
                    <a:pt x="65" y="14"/>
                  </a:lnTo>
                  <a:lnTo>
                    <a:pt x="57" y="27"/>
                  </a:lnTo>
                  <a:lnTo>
                    <a:pt x="50" y="45"/>
                  </a:lnTo>
                  <a:lnTo>
                    <a:pt x="50" y="42"/>
                  </a:lnTo>
                  <a:lnTo>
                    <a:pt x="47" y="35"/>
                  </a:lnTo>
                  <a:lnTo>
                    <a:pt x="43" y="27"/>
                  </a:lnTo>
                  <a:lnTo>
                    <a:pt x="38" y="18"/>
                  </a:lnTo>
                  <a:lnTo>
                    <a:pt x="29" y="10"/>
                  </a:lnTo>
                  <a:lnTo>
                    <a:pt x="16" y="3"/>
                  </a:lnTo>
                  <a:lnTo>
                    <a:pt x="0" y="0"/>
                  </a:lnTo>
                  <a:lnTo>
                    <a:pt x="2" y="3"/>
                  </a:lnTo>
                  <a:lnTo>
                    <a:pt x="3" y="10"/>
                  </a:lnTo>
                  <a:lnTo>
                    <a:pt x="6" y="19"/>
                  </a:lnTo>
                  <a:lnTo>
                    <a:pt x="11" y="29"/>
                  </a:lnTo>
                  <a:lnTo>
                    <a:pt x="19" y="38"/>
                  </a:lnTo>
                  <a:lnTo>
                    <a:pt x="31" y="45"/>
                  </a:lnTo>
                  <a:lnTo>
                    <a:pt x="47" y="48"/>
                  </a:lnTo>
                  <a:lnTo>
                    <a:pt x="47" y="135"/>
                  </a:lnTo>
                  <a:lnTo>
                    <a:pt x="47" y="132"/>
                  </a:lnTo>
                  <a:lnTo>
                    <a:pt x="46" y="126"/>
                  </a:lnTo>
                  <a:lnTo>
                    <a:pt x="42" y="118"/>
                  </a:lnTo>
                  <a:lnTo>
                    <a:pt x="35" y="110"/>
                  </a:lnTo>
                  <a:lnTo>
                    <a:pt x="26" y="103"/>
                  </a:lnTo>
                  <a:lnTo>
                    <a:pt x="12" y="100"/>
                  </a:lnTo>
                  <a:lnTo>
                    <a:pt x="12" y="103"/>
                  </a:lnTo>
                  <a:lnTo>
                    <a:pt x="14" y="108"/>
                  </a:lnTo>
                  <a:lnTo>
                    <a:pt x="16" y="116"/>
                  </a:lnTo>
                  <a:lnTo>
                    <a:pt x="20" y="124"/>
                  </a:lnTo>
                  <a:lnTo>
                    <a:pt x="26" y="132"/>
                  </a:lnTo>
                  <a:lnTo>
                    <a:pt x="35" y="139"/>
                  </a:lnTo>
                  <a:lnTo>
                    <a:pt x="47" y="141"/>
                  </a:lnTo>
                  <a:lnTo>
                    <a:pt x="47" y="228"/>
                  </a:lnTo>
                  <a:lnTo>
                    <a:pt x="53" y="228"/>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22" name="Freeform 26"/>
            <p:cNvSpPr>
              <a:spLocks/>
            </p:cNvSpPr>
            <p:nvPr/>
          </p:nvSpPr>
          <p:spPr bwMode="gray">
            <a:xfrm>
              <a:off x="2273" y="187"/>
              <a:ext cx="175" cy="402"/>
            </a:xfrm>
            <a:custGeom>
              <a:avLst/>
              <a:gdLst/>
              <a:ahLst/>
              <a:cxnLst>
                <a:cxn ang="0">
                  <a:pos x="93" y="309"/>
                </a:cxn>
                <a:cxn ang="0">
                  <a:pos x="101" y="309"/>
                </a:cxn>
                <a:cxn ang="0">
                  <a:pos x="118" y="304"/>
                </a:cxn>
                <a:cxn ang="0">
                  <a:pos x="138" y="292"/>
                </a:cxn>
                <a:cxn ang="0">
                  <a:pos x="152" y="266"/>
                </a:cxn>
                <a:cxn ang="0">
                  <a:pos x="152" y="247"/>
                </a:cxn>
                <a:cxn ang="0">
                  <a:pos x="138" y="250"/>
                </a:cxn>
                <a:cxn ang="0">
                  <a:pos x="120" y="259"/>
                </a:cxn>
                <a:cxn ang="0">
                  <a:pos x="99" y="285"/>
                </a:cxn>
                <a:cxn ang="0">
                  <a:pos x="93" y="207"/>
                </a:cxn>
                <a:cxn ang="0">
                  <a:pos x="102" y="205"/>
                </a:cxn>
                <a:cxn ang="0">
                  <a:pos x="122" y="200"/>
                </a:cxn>
                <a:cxn ang="0">
                  <a:pos x="147" y="185"/>
                </a:cxn>
                <a:cxn ang="0">
                  <a:pos x="163" y="155"/>
                </a:cxn>
                <a:cxn ang="0">
                  <a:pos x="163" y="134"/>
                </a:cxn>
                <a:cxn ang="0">
                  <a:pos x="149" y="135"/>
                </a:cxn>
                <a:cxn ang="0">
                  <a:pos x="129" y="142"/>
                </a:cxn>
                <a:cxn ang="0">
                  <a:pos x="107" y="162"/>
                </a:cxn>
                <a:cxn ang="0">
                  <a:pos x="93" y="201"/>
                </a:cxn>
                <a:cxn ang="0">
                  <a:pos x="95" y="83"/>
                </a:cxn>
                <a:cxn ang="0">
                  <a:pos x="110" y="81"/>
                </a:cxn>
                <a:cxn ang="0">
                  <a:pos x="134" y="73"/>
                </a:cxn>
                <a:cxn ang="0">
                  <a:pos x="157" y="54"/>
                </a:cxn>
                <a:cxn ang="0">
                  <a:pos x="174" y="23"/>
                </a:cxn>
                <a:cxn ang="0">
                  <a:pos x="174" y="0"/>
                </a:cxn>
                <a:cxn ang="0">
                  <a:pos x="157" y="2"/>
                </a:cxn>
                <a:cxn ang="0">
                  <a:pos x="133" y="10"/>
                </a:cxn>
                <a:cxn ang="0">
                  <a:pos x="107" y="33"/>
                </a:cxn>
                <a:cxn ang="0">
                  <a:pos x="87" y="77"/>
                </a:cxn>
                <a:cxn ang="0">
                  <a:pos x="85" y="68"/>
                </a:cxn>
                <a:cxn ang="0">
                  <a:pos x="75" y="46"/>
                </a:cxn>
                <a:cxn ang="0">
                  <a:pos x="55" y="21"/>
                </a:cxn>
                <a:cxn ang="0">
                  <a:pos x="22" y="3"/>
                </a:cxn>
                <a:cxn ang="0">
                  <a:pos x="1" y="3"/>
                </a:cxn>
                <a:cxn ang="0">
                  <a:pos x="4" y="18"/>
                </a:cxn>
                <a:cxn ang="0">
                  <a:pos x="12" y="42"/>
                </a:cxn>
                <a:cxn ang="0">
                  <a:pos x="31" y="65"/>
                </a:cxn>
                <a:cxn ang="0">
                  <a:pos x="62" y="81"/>
                </a:cxn>
                <a:cxn ang="0">
                  <a:pos x="82" y="238"/>
                </a:cxn>
                <a:cxn ang="0">
                  <a:pos x="80" y="228"/>
                </a:cxn>
                <a:cxn ang="0">
                  <a:pos x="72" y="207"/>
                </a:cxn>
                <a:cxn ang="0">
                  <a:pos x="55" y="185"/>
                </a:cxn>
                <a:cxn ang="0">
                  <a:pos x="21" y="176"/>
                </a:cxn>
                <a:cxn ang="0">
                  <a:pos x="22" y="185"/>
                </a:cxn>
                <a:cxn ang="0">
                  <a:pos x="28" y="205"/>
                </a:cxn>
                <a:cxn ang="0">
                  <a:pos x="41" y="230"/>
                </a:cxn>
                <a:cxn ang="0">
                  <a:pos x="66" y="246"/>
                </a:cxn>
                <a:cxn ang="0">
                  <a:pos x="82" y="402"/>
                </a:cxn>
              </a:cxnLst>
              <a:rect l="0" t="0" r="r" b="b"/>
              <a:pathLst>
                <a:path w="175" h="402">
                  <a:moveTo>
                    <a:pt x="93" y="402"/>
                  </a:moveTo>
                  <a:lnTo>
                    <a:pt x="93" y="309"/>
                  </a:lnTo>
                  <a:lnTo>
                    <a:pt x="95" y="309"/>
                  </a:lnTo>
                  <a:lnTo>
                    <a:pt x="101" y="309"/>
                  </a:lnTo>
                  <a:lnTo>
                    <a:pt x="109" y="308"/>
                  </a:lnTo>
                  <a:lnTo>
                    <a:pt x="118" y="304"/>
                  </a:lnTo>
                  <a:lnTo>
                    <a:pt x="129" y="298"/>
                  </a:lnTo>
                  <a:lnTo>
                    <a:pt x="138" y="292"/>
                  </a:lnTo>
                  <a:lnTo>
                    <a:pt x="147" y="281"/>
                  </a:lnTo>
                  <a:lnTo>
                    <a:pt x="152" y="266"/>
                  </a:lnTo>
                  <a:lnTo>
                    <a:pt x="155" y="247"/>
                  </a:lnTo>
                  <a:lnTo>
                    <a:pt x="152" y="247"/>
                  </a:lnTo>
                  <a:lnTo>
                    <a:pt x="147" y="249"/>
                  </a:lnTo>
                  <a:lnTo>
                    <a:pt x="138" y="250"/>
                  </a:lnTo>
                  <a:lnTo>
                    <a:pt x="129" y="253"/>
                  </a:lnTo>
                  <a:lnTo>
                    <a:pt x="120" y="259"/>
                  </a:lnTo>
                  <a:lnTo>
                    <a:pt x="109" y="270"/>
                  </a:lnTo>
                  <a:lnTo>
                    <a:pt x="99" y="285"/>
                  </a:lnTo>
                  <a:lnTo>
                    <a:pt x="93" y="304"/>
                  </a:lnTo>
                  <a:lnTo>
                    <a:pt x="93" y="207"/>
                  </a:lnTo>
                  <a:lnTo>
                    <a:pt x="95" y="207"/>
                  </a:lnTo>
                  <a:lnTo>
                    <a:pt x="102" y="205"/>
                  </a:lnTo>
                  <a:lnTo>
                    <a:pt x="111" y="204"/>
                  </a:lnTo>
                  <a:lnTo>
                    <a:pt x="122" y="200"/>
                  </a:lnTo>
                  <a:lnTo>
                    <a:pt x="134" y="195"/>
                  </a:lnTo>
                  <a:lnTo>
                    <a:pt x="147" y="185"/>
                  </a:lnTo>
                  <a:lnTo>
                    <a:pt x="156" y="173"/>
                  </a:lnTo>
                  <a:lnTo>
                    <a:pt x="163" y="155"/>
                  </a:lnTo>
                  <a:lnTo>
                    <a:pt x="165" y="134"/>
                  </a:lnTo>
                  <a:lnTo>
                    <a:pt x="163" y="134"/>
                  </a:lnTo>
                  <a:lnTo>
                    <a:pt x="157" y="134"/>
                  </a:lnTo>
                  <a:lnTo>
                    <a:pt x="149" y="135"/>
                  </a:lnTo>
                  <a:lnTo>
                    <a:pt x="140" y="137"/>
                  </a:lnTo>
                  <a:lnTo>
                    <a:pt x="129" y="142"/>
                  </a:lnTo>
                  <a:lnTo>
                    <a:pt x="118" y="150"/>
                  </a:lnTo>
                  <a:lnTo>
                    <a:pt x="107" y="162"/>
                  </a:lnTo>
                  <a:lnTo>
                    <a:pt x="99" y="178"/>
                  </a:lnTo>
                  <a:lnTo>
                    <a:pt x="93" y="201"/>
                  </a:lnTo>
                  <a:lnTo>
                    <a:pt x="93" y="83"/>
                  </a:lnTo>
                  <a:lnTo>
                    <a:pt x="95" y="83"/>
                  </a:lnTo>
                  <a:lnTo>
                    <a:pt x="101" y="83"/>
                  </a:lnTo>
                  <a:lnTo>
                    <a:pt x="110" y="81"/>
                  </a:lnTo>
                  <a:lnTo>
                    <a:pt x="122" y="77"/>
                  </a:lnTo>
                  <a:lnTo>
                    <a:pt x="134" y="73"/>
                  </a:lnTo>
                  <a:lnTo>
                    <a:pt x="147" y="65"/>
                  </a:lnTo>
                  <a:lnTo>
                    <a:pt x="157" y="54"/>
                  </a:lnTo>
                  <a:lnTo>
                    <a:pt x="167" y="41"/>
                  </a:lnTo>
                  <a:lnTo>
                    <a:pt x="174" y="23"/>
                  </a:lnTo>
                  <a:lnTo>
                    <a:pt x="175" y="0"/>
                  </a:lnTo>
                  <a:lnTo>
                    <a:pt x="174" y="0"/>
                  </a:lnTo>
                  <a:lnTo>
                    <a:pt x="167" y="0"/>
                  </a:lnTo>
                  <a:lnTo>
                    <a:pt x="157" y="2"/>
                  </a:lnTo>
                  <a:lnTo>
                    <a:pt x="145" y="4"/>
                  </a:lnTo>
                  <a:lnTo>
                    <a:pt x="133" y="10"/>
                  </a:lnTo>
                  <a:lnTo>
                    <a:pt x="120" y="19"/>
                  </a:lnTo>
                  <a:lnTo>
                    <a:pt x="107" y="33"/>
                  </a:lnTo>
                  <a:lnTo>
                    <a:pt x="97" y="52"/>
                  </a:lnTo>
                  <a:lnTo>
                    <a:pt x="87" y="77"/>
                  </a:lnTo>
                  <a:lnTo>
                    <a:pt x="87" y="75"/>
                  </a:lnTo>
                  <a:lnTo>
                    <a:pt x="85" y="68"/>
                  </a:lnTo>
                  <a:lnTo>
                    <a:pt x="80" y="58"/>
                  </a:lnTo>
                  <a:lnTo>
                    <a:pt x="75" y="46"/>
                  </a:lnTo>
                  <a:lnTo>
                    <a:pt x="66" y="33"/>
                  </a:lnTo>
                  <a:lnTo>
                    <a:pt x="55" y="21"/>
                  </a:lnTo>
                  <a:lnTo>
                    <a:pt x="40" y="10"/>
                  </a:lnTo>
                  <a:lnTo>
                    <a:pt x="22" y="3"/>
                  </a:lnTo>
                  <a:lnTo>
                    <a:pt x="0" y="0"/>
                  </a:lnTo>
                  <a:lnTo>
                    <a:pt x="1" y="3"/>
                  </a:lnTo>
                  <a:lnTo>
                    <a:pt x="1" y="10"/>
                  </a:lnTo>
                  <a:lnTo>
                    <a:pt x="4" y="18"/>
                  </a:lnTo>
                  <a:lnTo>
                    <a:pt x="6" y="30"/>
                  </a:lnTo>
                  <a:lnTo>
                    <a:pt x="12" y="42"/>
                  </a:lnTo>
                  <a:lnTo>
                    <a:pt x="20" y="54"/>
                  </a:lnTo>
                  <a:lnTo>
                    <a:pt x="31" y="65"/>
                  </a:lnTo>
                  <a:lnTo>
                    <a:pt x="44" y="75"/>
                  </a:lnTo>
                  <a:lnTo>
                    <a:pt x="62" y="81"/>
                  </a:lnTo>
                  <a:lnTo>
                    <a:pt x="82" y="83"/>
                  </a:lnTo>
                  <a:lnTo>
                    <a:pt x="82" y="238"/>
                  </a:lnTo>
                  <a:lnTo>
                    <a:pt x="82" y="235"/>
                  </a:lnTo>
                  <a:lnTo>
                    <a:pt x="80" y="228"/>
                  </a:lnTo>
                  <a:lnTo>
                    <a:pt x="78" y="217"/>
                  </a:lnTo>
                  <a:lnTo>
                    <a:pt x="72" y="207"/>
                  </a:lnTo>
                  <a:lnTo>
                    <a:pt x="66" y="196"/>
                  </a:lnTo>
                  <a:lnTo>
                    <a:pt x="55" y="185"/>
                  </a:lnTo>
                  <a:lnTo>
                    <a:pt x="40" y="178"/>
                  </a:lnTo>
                  <a:lnTo>
                    <a:pt x="21" y="176"/>
                  </a:lnTo>
                  <a:lnTo>
                    <a:pt x="21" y="178"/>
                  </a:lnTo>
                  <a:lnTo>
                    <a:pt x="22" y="185"/>
                  </a:lnTo>
                  <a:lnTo>
                    <a:pt x="24" y="195"/>
                  </a:lnTo>
                  <a:lnTo>
                    <a:pt x="28" y="205"/>
                  </a:lnTo>
                  <a:lnTo>
                    <a:pt x="33" y="217"/>
                  </a:lnTo>
                  <a:lnTo>
                    <a:pt x="41" y="230"/>
                  </a:lnTo>
                  <a:lnTo>
                    <a:pt x="52" y="239"/>
                  </a:lnTo>
                  <a:lnTo>
                    <a:pt x="66" y="246"/>
                  </a:lnTo>
                  <a:lnTo>
                    <a:pt x="82" y="247"/>
                  </a:lnTo>
                  <a:lnTo>
                    <a:pt x="82" y="402"/>
                  </a:lnTo>
                  <a:lnTo>
                    <a:pt x="93" y="402"/>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23" name="Freeform 27"/>
            <p:cNvSpPr>
              <a:spLocks/>
            </p:cNvSpPr>
            <p:nvPr/>
          </p:nvSpPr>
          <p:spPr bwMode="gray">
            <a:xfrm>
              <a:off x="2161" y="220"/>
              <a:ext cx="97" cy="371"/>
            </a:xfrm>
            <a:custGeom>
              <a:avLst/>
              <a:gdLst/>
              <a:ahLst/>
              <a:cxnLst>
                <a:cxn ang="0">
                  <a:pos x="52" y="237"/>
                </a:cxn>
                <a:cxn ang="0">
                  <a:pos x="59" y="237"/>
                </a:cxn>
                <a:cxn ang="0">
                  <a:pos x="74" y="232"/>
                </a:cxn>
                <a:cxn ang="0">
                  <a:pos x="90" y="218"/>
                </a:cxn>
                <a:cxn ang="0">
                  <a:pos x="97" y="193"/>
                </a:cxn>
                <a:cxn ang="0">
                  <a:pos x="89" y="193"/>
                </a:cxn>
                <a:cxn ang="0">
                  <a:pos x="71" y="197"/>
                </a:cxn>
                <a:cxn ang="0">
                  <a:pos x="56" y="215"/>
                </a:cxn>
                <a:cxn ang="0">
                  <a:pos x="52" y="147"/>
                </a:cxn>
                <a:cxn ang="0">
                  <a:pos x="59" y="147"/>
                </a:cxn>
                <a:cxn ang="0">
                  <a:pos x="74" y="141"/>
                </a:cxn>
                <a:cxn ang="0">
                  <a:pos x="90" y="128"/>
                </a:cxn>
                <a:cxn ang="0">
                  <a:pos x="97" y="102"/>
                </a:cxn>
                <a:cxn ang="0">
                  <a:pos x="89" y="102"/>
                </a:cxn>
                <a:cxn ang="0">
                  <a:pos x="71" y="109"/>
                </a:cxn>
                <a:cxn ang="0">
                  <a:pos x="56" y="126"/>
                </a:cxn>
                <a:cxn ang="0">
                  <a:pos x="52" y="46"/>
                </a:cxn>
                <a:cxn ang="0">
                  <a:pos x="51" y="37"/>
                </a:cxn>
                <a:cxn ang="0">
                  <a:pos x="45" y="23"/>
                </a:cxn>
                <a:cxn ang="0">
                  <a:pos x="32" y="6"/>
                </a:cxn>
                <a:cxn ang="0">
                  <a:pos x="6" y="0"/>
                </a:cxn>
                <a:cxn ang="0">
                  <a:pos x="8" y="9"/>
                </a:cxn>
                <a:cxn ang="0">
                  <a:pos x="16" y="27"/>
                </a:cxn>
                <a:cxn ang="0">
                  <a:pos x="33" y="43"/>
                </a:cxn>
                <a:cxn ang="0">
                  <a:pos x="45" y="113"/>
                </a:cxn>
                <a:cxn ang="0">
                  <a:pos x="45" y="106"/>
                </a:cxn>
                <a:cxn ang="0">
                  <a:pos x="40" y="90"/>
                </a:cxn>
                <a:cxn ang="0">
                  <a:pos x="27" y="75"/>
                </a:cxn>
                <a:cxn ang="0">
                  <a:pos x="1" y="67"/>
                </a:cxn>
                <a:cxn ang="0">
                  <a:pos x="0" y="75"/>
                </a:cxn>
                <a:cxn ang="0">
                  <a:pos x="2" y="91"/>
                </a:cxn>
                <a:cxn ang="0">
                  <a:pos x="14" y="109"/>
                </a:cxn>
                <a:cxn ang="0">
                  <a:pos x="45" y="118"/>
                </a:cxn>
                <a:cxn ang="0">
                  <a:pos x="45" y="207"/>
                </a:cxn>
                <a:cxn ang="0">
                  <a:pos x="43" y="195"/>
                </a:cxn>
                <a:cxn ang="0">
                  <a:pos x="33" y="182"/>
                </a:cxn>
                <a:cxn ang="0">
                  <a:pos x="12" y="175"/>
                </a:cxn>
                <a:cxn ang="0">
                  <a:pos x="10" y="182"/>
                </a:cxn>
                <a:cxn ang="0">
                  <a:pos x="13" y="197"/>
                </a:cxn>
                <a:cxn ang="0">
                  <a:pos x="29" y="211"/>
                </a:cxn>
                <a:cxn ang="0">
                  <a:pos x="45" y="373"/>
                </a:cxn>
              </a:cxnLst>
              <a:rect l="0" t="0" r="r" b="b"/>
              <a:pathLst>
                <a:path w="97" h="373">
                  <a:moveTo>
                    <a:pt x="52" y="373"/>
                  </a:moveTo>
                  <a:lnTo>
                    <a:pt x="52" y="237"/>
                  </a:lnTo>
                  <a:lnTo>
                    <a:pt x="54" y="237"/>
                  </a:lnTo>
                  <a:lnTo>
                    <a:pt x="59" y="237"/>
                  </a:lnTo>
                  <a:lnTo>
                    <a:pt x="66" y="236"/>
                  </a:lnTo>
                  <a:lnTo>
                    <a:pt x="74" y="232"/>
                  </a:lnTo>
                  <a:lnTo>
                    <a:pt x="82" y="226"/>
                  </a:lnTo>
                  <a:lnTo>
                    <a:pt x="90" y="218"/>
                  </a:lnTo>
                  <a:lnTo>
                    <a:pt x="95" y="207"/>
                  </a:lnTo>
                  <a:lnTo>
                    <a:pt x="97" y="193"/>
                  </a:lnTo>
                  <a:lnTo>
                    <a:pt x="94" y="193"/>
                  </a:lnTo>
                  <a:lnTo>
                    <a:pt x="89" y="193"/>
                  </a:lnTo>
                  <a:lnTo>
                    <a:pt x="81" y="194"/>
                  </a:lnTo>
                  <a:lnTo>
                    <a:pt x="71" y="197"/>
                  </a:lnTo>
                  <a:lnTo>
                    <a:pt x="63" y="205"/>
                  </a:lnTo>
                  <a:lnTo>
                    <a:pt x="56" y="215"/>
                  </a:lnTo>
                  <a:lnTo>
                    <a:pt x="52" y="232"/>
                  </a:lnTo>
                  <a:lnTo>
                    <a:pt x="52" y="147"/>
                  </a:lnTo>
                  <a:lnTo>
                    <a:pt x="54" y="147"/>
                  </a:lnTo>
                  <a:lnTo>
                    <a:pt x="59" y="147"/>
                  </a:lnTo>
                  <a:lnTo>
                    <a:pt x="66" y="144"/>
                  </a:lnTo>
                  <a:lnTo>
                    <a:pt x="74" y="141"/>
                  </a:lnTo>
                  <a:lnTo>
                    <a:pt x="82" y="136"/>
                  </a:lnTo>
                  <a:lnTo>
                    <a:pt x="90" y="128"/>
                  </a:lnTo>
                  <a:lnTo>
                    <a:pt x="95" y="117"/>
                  </a:lnTo>
                  <a:lnTo>
                    <a:pt x="97" y="102"/>
                  </a:lnTo>
                  <a:lnTo>
                    <a:pt x="94" y="102"/>
                  </a:lnTo>
                  <a:lnTo>
                    <a:pt x="89" y="102"/>
                  </a:lnTo>
                  <a:lnTo>
                    <a:pt x="81" y="105"/>
                  </a:lnTo>
                  <a:lnTo>
                    <a:pt x="71" y="109"/>
                  </a:lnTo>
                  <a:lnTo>
                    <a:pt x="63" y="116"/>
                  </a:lnTo>
                  <a:lnTo>
                    <a:pt x="56" y="126"/>
                  </a:lnTo>
                  <a:lnTo>
                    <a:pt x="52" y="141"/>
                  </a:lnTo>
                  <a:lnTo>
                    <a:pt x="52" y="46"/>
                  </a:lnTo>
                  <a:lnTo>
                    <a:pt x="51" y="43"/>
                  </a:lnTo>
                  <a:lnTo>
                    <a:pt x="51" y="37"/>
                  </a:lnTo>
                  <a:lnTo>
                    <a:pt x="49" y="31"/>
                  </a:lnTo>
                  <a:lnTo>
                    <a:pt x="45" y="23"/>
                  </a:lnTo>
                  <a:lnTo>
                    <a:pt x="40" y="15"/>
                  </a:lnTo>
                  <a:lnTo>
                    <a:pt x="32" y="6"/>
                  </a:lnTo>
                  <a:lnTo>
                    <a:pt x="21" y="2"/>
                  </a:lnTo>
                  <a:lnTo>
                    <a:pt x="6" y="0"/>
                  </a:lnTo>
                  <a:lnTo>
                    <a:pt x="6" y="2"/>
                  </a:lnTo>
                  <a:lnTo>
                    <a:pt x="8" y="9"/>
                  </a:lnTo>
                  <a:lnTo>
                    <a:pt x="12" y="17"/>
                  </a:lnTo>
                  <a:lnTo>
                    <a:pt x="16" y="27"/>
                  </a:lnTo>
                  <a:lnTo>
                    <a:pt x="23" y="36"/>
                  </a:lnTo>
                  <a:lnTo>
                    <a:pt x="33" y="43"/>
                  </a:lnTo>
                  <a:lnTo>
                    <a:pt x="45" y="46"/>
                  </a:lnTo>
                  <a:lnTo>
                    <a:pt x="45" y="113"/>
                  </a:lnTo>
                  <a:lnTo>
                    <a:pt x="45" y="112"/>
                  </a:lnTo>
                  <a:lnTo>
                    <a:pt x="45" y="106"/>
                  </a:lnTo>
                  <a:lnTo>
                    <a:pt x="44" y="98"/>
                  </a:lnTo>
                  <a:lnTo>
                    <a:pt x="40" y="90"/>
                  </a:lnTo>
                  <a:lnTo>
                    <a:pt x="35" y="82"/>
                  </a:lnTo>
                  <a:lnTo>
                    <a:pt x="27" y="75"/>
                  </a:lnTo>
                  <a:lnTo>
                    <a:pt x="16" y="70"/>
                  </a:lnTo>
                  <a:lnTo>
                    <a:pt x="1" y="67"/>
                  </a:lnTo>
                  <a:lnTo>
                    <a:pt x="0" y="70"/>
                  </a:lnTo>
                  <a:lnTo>
                    <a:pt x="0" y="75"/>
                  </a:lnTo>
                  <a:lnTo>
                    <a:pt x="0" y="82"/>
                  </a:lnTo>
                  <a:lnTo>
                    <a:pt x="2" y="91"/>
                  </a:lnTo>
                  <a:lnTo>
                    <a:pt x="6" y="100"/>
                  </a:lnTo>
                  <a:lnTo>
                    <a:pt x="14" y="109"/>
                  </a:lnTo>
                  <a:lnTo>
                    <a:pt x="28" y="114"/>
                  </a:lnTo>
                  <a:lnTo>
                    <a:pt x="45" y="118"/>
                  </a:lnTo>
                  <a:lnTo>
                    <a:pt x="45" y="209"/>
                  </a:lnTo>
                  <a:lnTo>
                    <a:pt x="45" y="207"/>
                  </a:lnTo>
                  <a:lnTo>
                    <a:pt x="45" y="202"/>
                  </a:lnTo>
                  <a:lnTo>
                    <a:pt x="43" y="195"/>
                  </a:lnTo>
                  <a:lnTo>
                    <a:pt x="40" y="188"/>
                  </a:lnTo>
                  <a:lnTo>
                    <a:pt x="33" y="182"/>
                  </a:lnTo>
                  <a:lnTo>
                    <a:pt x="24" y="178"/>
                  </a:lnTo>
                  <a:lnTo>
                    <a:pt x="12" y="175"/>
                  </a:lnTo>
                  <a:lnTo>
                    <a:pt x="12" y="178"/>
                  </a:lnTo>
                  <a:lnTo>
                    <a:pt x="10" y="182"/>
                  </a:lnTo>
                  <a:lnTo>
                    <a:pt x="10" y="188"/>
                  </a:lnTo>
                  <a:lnTo>
                    <a:pt x="13" y="197"/>
                  </a:lnTo>
                  <a:lnTo>
                    <a:pt x="20" y="205"/>
                  </a:lnTo>
                  <a:lnTo>
                    <a:pt x="29" y="211"/>
                  </a:lnTo>
                  <a:lnTo>
                    <a:pt x="45" y="215"/>
                  </a:lnTo>
                  <a:lnTo>
                    <a:pt x="45" y="373"/>
                  </a:lnTo>
                  <a:lnTo>
                    <a:pt x="52" y="373"/>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24" name="Freeform 28"/>
            <p:cNvSpPr>
              <a:spLocks/>
            </p:cNvSpPr>
            <p:nvPr/>
          </p:nvSpPr>
          <p:spPr bwMode="gray">
            <a:xfrm>
              <a:off x="2708" y="220"/>
              <a:ext cx="97" cy="371"/>
            </a:xfrm>
            <a:custGeom>
              <a:avLst/>
              <a:gdLst/>
              <a:ahLst/>
              <a:cxnLst>
                <a:cxn ang="0">
                  <a:pos x="51" y="237"/>
                </a:cxn>
                <a:cxn ang="0">
                  <a:pos x="60" y="237"/>
                </a:cxn>
                <a:cxn ang="0">
                  <a:pos x="74" y="232"/>
                </a:cxn>
                <a:cxn ang="0">
                  <a:pos x="91" y="218"/>
                </a:cxn>
                <a:cxn ang="0">
                  <a:pos x="97" y="193"/>
                </a:cxn>
                <a:cxn ang="0">
                  <a:pos x="89" y="193"/>
                </a:cxn>
                <a:cxn ang="0">
                  <a:pos x="72" y="197"/>
                </a:cxn>
                <a:cxn ang="0">
                  <a:pos x="55" y="215"/>
                </a:cxn>
                <a:cxn ang="0">
                  <a:pos x="51" y="147"/>
                </a:cxn>
                <a:cxn ang="0">
                  <a:pos x="60" y="147"/>
                </a:cxn>
                <a:cxn ang="0">
                  <a:pos x="74" y="141"/>
                </a:cxn>
                <a:cxn ang="0">
                  <a:pos x="91" y="128"/>
                </a:cxn>
                <a:cxn ang="0">
                  <a:pos x="97" y="102"/>
                </a:cxn>
                <a:cxn ang="0">
                  <a:pos x="89" y="102"/>
                </a:cxn>
                <a:cxn ang="0">
                  <a:pos x="72" y="109"/>
                </a:cxn>
                <a:cxn ang="0">
                  <a:pos x="55" y="126"/>
                </a:cxn>
                <a:cxn ang="0">
                  <a:pos x="51" y="46"/>
                </a:cxn>
                <a:cxn ang="0">
                  <a:pos x="51" y="37"/>
                </a:cxn>
                <a:cxn ang="0">
                  <a:pos x="46" y="23"/>
                </a:cxn>
                <a:cxn ang="0">
                  <a:pos x="33" y="6"/>
                </a:cxn>
                <a:cxn ang="0">
                  <a:pos x="7" y="0"/>
                </a:cxn>
                <a:cxn ang="0">
                  <a:pos x="8" y="9"/>
                </a:cxn>
                <a:cxn ang="0">
                  <a:pos x="16" y="27"/>
                </a:cxn>
                <a:cxn ang="0">
                  <a:pos x="34" y="43"/>
                </a:cxn>
                <a:cxn ang="0">
                  <a:pos x="46" y="113"/>
                </a:cxn>
                <a:cxn ang="0">
                  <a:pos x="46" y="106"/>
                </a:cxn>
                <a:cxn ang="0">
                  <a:pos x="41" y="90"/>
                </a:cxn>
                <a:cxn ang="0">
                  <a:pos x="27" y="75"/>
                </a:cxn>
                <a:cxn ang="0">
                  <a:pos x="0" y="67"/>
                </a:cxn>
                <a:cxn ang="0">
                  <a:pos x="0" y="75"/>
                </a:cxn>
                <a:cxn ang="0">
                  <a:pos x="3" y="91"/>
                </a:cxn>
                <a:cxn ang="0">
                  <a:pos x="15" y="109"/>
                </a:cxn>
                <a:cxn ang="0">
                  <a:pos x="46" y="118"/>
                </a:cxn>
                <a:cxn ang="0">
                  <a:pos x="46" y="207"/>
                </a:cxn>
                <a:cxn ang="0">
                  <a:pos x="43" y="195"/>
                </a:cxn>
                <a:cxn ang="0">
                  <a:pos x="34" y="182"/>
                </a:cxn>
                <a:cxn ang="0">
                  <a:pos x="12" y="175"/>
                </a:cxn>
                <a:cxn ang="0">
                  <a:pos x="11" y="182"/>
                </a:cxn>
                <a:cxn ang="0">
                  <a:pos x="14" y="197"/>
                </a:cxn>
                <a:cxn ang="0">
                  <a:pos x="30" y="211"/>
                </a:cxn>
                <a:cxn ang="0">
                  <a:pos x="46" y="373"/>
                </a:cxn>
              </a:cxnLst>
              <a:rect l="0" t="0" r="r" b="b"/>
              <a:pathLst>
                <a:path w="97" h="373">
                  <a:moveTo>
                    <a:pt x="51" y="373"/>
                  </a:moveTo>
                  <a:lnTo>
                    <a:pt x="51" y="237"/>
                  </a:lnTo>
                  <a:lnTo>
                    <a:pt x="54" y="237"/>
                  </a:lnTo>
                  <a:lnTo>
                    <a:pt x="60" y="237"/>
                  </a:lnTo>
                  <a:lnTo>
                    <a:pt x="66" y="236"/>
                  </a:lnTo>
                  <a:lnTo>
                    <a:pt x="74" y="232"/>
                  </a:lnTo>
                  <a:lnTo>
                    <a:pt x="82" y="226"/>
                  </a:lnTo>
                  <a:lnTo>
                    <a:pt x="91" y="218"/>
                  </a:lnTo>
                  <a:lnTo>
                    <a:pt x="95" y="207"/>
                  </a:lnTo>
                  <a:lnTo>
                    <a:pt x="97" y="193"/>
                  </a:lnTo>
                  <a:lnTo>
                    <a:pt x="95" y="193"/>
                  </a:lnTo>
                  <a:lnTo>
                    <a:pt x="89" y="193"/>
                  </a:lnTo>
                  <a:lnTo>
                    <a:pt x="81" y="194"/>
                  </a:lnTo>
                  <a:lnTo>
                    <a:pt x="72" y="197"/>
                  </a:lnTo>
                  <a:lnTo>
                    <a:pt x="64" y="205"/>
                  </a:lnTo>
                  <a:lnTo>
                    <a:pt x="55" y="215"/>
                  </a:lnTo>
                  <a:lnTo>
                    <a:pt x="51" y="232"/>
                  </a:lnTo>
                  <a:lnTo>
                    <a:pt x="51" y="147"/>
                  </a:lnTo>
                  <a:lnTo>
                    <a:pt x="54" y="147"/>
                  </a:lnTo>
                  <a:lnTo>
                    <a:pt x="60" y="147"/>
                  </a:lnTo>
                  <a:lnTo>
                    <a:pt x="66" y="144"/>
                  </a:lnTo>
                  <a:lnTo>
                    <a:pt x="74" y="141"/>
                  </a:lnTo>
                  <a:lnTo>
                    <a:pt x="82" y="136"/>
                  </a:lnTo>
                  <a:lnTo>
                    <a:pt x="91" y="128"/>
                  </a:lnTo>
                  <a:lnTo>
                    <a:pt x="95" y="117"/>
                  </a:lnTo>
                  <a:lnTo>
                    <a:pt x="97" y="102"/>
                  </a:lnTo>
                  <a:lnTo>
                    <a:pt x="95" y="102"/>
                  </a:lnTo>
                  <a:lnTo>
                    <a:pt x="89" y="102"/>
                  </a:lnTo>
                  <a:lnTo>
                    <a:pt x="81" y="105"/>
                  </a:lnTo>
                  <a:lnTo>
                    <a:pt x="72" y="109"/>
                  </a:lnTo>
                  <a:lnTo>
                    <a:pt x="64" y="116"/>
                  </a:lnTo>
                  <a:lnTo>
                    <a:pt x="55" y="126"/>
                  </a:lnTo>
                  <a:lnTo>
                    <a:pt x="51" y="141"/>
                  </a:lnTo>
                  <a:lnTo>
                    <a:pt x="51" y="46"/>
                  </a:lnTo>
                  <a:lnTo>
                    <a:pt x="51" y="43"/>
                  </a:lnTo>
                  <a:lnTo>
                    <a:pt x="51" y="37"/>
                  </a:lnTo>
                  <a:lnTo>
                    <a:pt x="49" y="31"/>
                  </a:lnTo>
                  <a:lnTo>
                    <a:pt x="46" y="23"/>
                  </a:lnTo>
                  <a:lnTo>
                    <a:pt x="41" y="15"/>
                  </a:lnTo>
                  <a:lnTo>
                    <a:pt x="33" y="6"/>
                  </a:lnTo>
                  <a:lnTo>
                    <a:pt x="22" y="2"/>
                  </a:lnTo>
                  <a:lnTo>
                    <a:pt x="7" y="0"/>
                  </a:lnTo>
                  <a:lnTo>
                    <a:pt x="7" y="2"/>
                  </a:lnTo>
                  <a:lnTo>
                    <a:pt x="8" y="9"/>
                  </a:lnTo>
                  <a:lnTo>
                    <a:pt x="11" y="17"/>
                  </a:lnTo>
                  <a:lnTo>
                    <a:pt x="16" y="27"/>
                  </a:lnTo>
                  <a:lnTo>
                    <a:pt x="23" y="36"/>
                  </a:lnTo>
                  <a:lnTo>
                    <a:pt x="34" y="43"/>
                  </a:lnTo>
                  <a:lnTo>
                    <a:pt x="46" y="46"/>
                  </a:lnTo>
                  <a:lnTo>
                    <a:pt x="46" y="113"/>
                  </a:lnTo>
                  <a:lnTo>
                    <a:pt x="46" y="112"/>
                  </a:lnTo>
                  <a:lnTo>
                    <a:pt x="46" y="106"/>
                  </a:lnTo>
                  <a:lnTo>
                    <a:pt x="43" y="98"/>
                  </a:lnTo>
                  <a:lnTo>
                    <a:pt x="41" y="90"/>
                  </a:lnTo>
                  <a:lnTo>
                    <a:pt x="35" y="82"/>
                  </a:lnTo>
                  <a:lnTo>
                    <a:pt x="27" y="75"/>
                  </a:lnTo>
                  <a:lnTo>
                    <a:pt x="16" y="70"/>
                  </a:lnTo>
                  <a:lnTo>
                    <a:pt x="0" y="67"/>
                  </a:lnTo>
                  <a:lnTo>
                    <a:pt x="0" y="70"/>
                  </a:lnTo>
                  <a:lnTo>
                    <a:pt x="0" y="75"/>
                  </a:lnTo>
                  <a:lnTo>
                    <a:pt x="0" y="82"/>
                  </a:lnTo>
                  <a:lnTo>
                    <a:pt x="3" y="91"/>
                  </a:lnTo>
                  <a:lnTo>
                    <a:pt x="7" y="100"/>
                  </a:lnTo>
                  <a:lnTo>
                    <a:pt x="15" y="109"/>
                  </a:lnTo>
                  <a:lnTo>
                    <a:pt x="28" y="114"/>
                  </a:lnTo>
                  <a:lnTo>
                    <a:pt x="46" y="118"/>
                  </a:lnTo>
                  <a:lnTo>
                    <a:pt x="46" y="209"/>
                  </a:lnTo>
                  <a:lnTo>
                    <a:pt x="46" y="207"/>
                  </a:lnTo>
                  <a:lnTo>
                    <a:pt x="45" y="202"/>
                  </a:lnTo>
                  <a:lnTo>
                    <a:pt x="43" y="195"/>
                  </a:lnTo>
                  <a:lnTo>
                    <a:pt x="39" y="188"/>
                  </a:lnTo>
                  <a:lnTo>
                    <a:pt x="34" y="182"/>
                  </a:lnTo>
                  <a:lnTo>
                    <a:pt x="24" y="178"/>
                  </a:lnTo>
                  <a:lnTo>
                    <a:pt x="12" y="175"/>
                  </a:lnTo>
                  <a:lnTo>
                    <a:pt x="12" y="178"/>
                  </a:lnTo>
                  <a:lnTo>
                    <a:pt x="11" y="182"/>
                  </a:lnTo>
                  <a:lnTo>
                    <a:pt x="11" y="188"/>
                  </a:lnTo>
                  <a:lnTo>
                    <a:pt x="14" y="197"/>
                  </a:lnTo>
                  <a:lnTo>
                    <a:pt x="19" y="205"/>
                  </a:lnTo>
                  <a:lnTo>
                    <a:pt x="30" y="211"/>
                  </a:lnTo>
                  <a:lnTo>
                    <a:pt x="46" y="215"/>
                  </a:lnTo>
                  <a:lnTo>
                    <a:pt x="46" y="373"/>
                  </a:lnTo>
                  <a:lnTo>
                    <a:pt x="51" y="373"/>
                  </a:lnTo>
                  <a:close/>
                </a:path>
              </a:pathLst>
            </a:custGeom>
            <a:solidFill>
              <a:srgbClr val="D7D7D7"/>
            </a:solidFill>
            <a:ln w="0">
              <a:solidFill>
                <a:srgbClr val="D7D7D7"/>
              </a:solidFill>
              <a:prstDash val="solid"/>
              <a:round/>
              <a:headEnd/>
              <a:tailEnd/>
            </a:ln>
          </p:spPr>
          <p:txBody>
            <a:bodyPr/>
            <a:lstStyle/>
            <a:p>
              <a:pPr>
                <a:defRPr/>
              </a:pPr>
              <a:endParaRPr lang="zh-CN" altLang="en-US"/>
            </a:p>
          </p:txBody>
        </p:sp>
      </p:grpSp>
      <p:sp>
        <p:nvSpPr>
          <p:cNvPr id="25" name="Freeform 29" descr="Dark upward diagonal"/>
          <p:cNvSpPr>
            <a:spLocks/>
          </p:cNvSpPr>
          <p:nvPr/>
        </p:nvSpPr>
        <p:spPr bwMode="gray">
          <a:xfrm>
            <a:off x="85725" y="76200"/>
            <a:ext cx="8977313" cy="381000"/>
          </a:xfrm>
          <a:custGeom>
            <a:avLst/>
            <a:gdLst/>
            <a:ahLst/>
            <a:cxnLst>
              <a:cxn ang="0">
                <a:pos x="0" y="1"/>
              </a:cxn>
              <a:cxn ang="0">
                <a:pos x="5546" y="0"/>
              </a:cxn>
              <a:cxn ang="0">
                <a:pos x="5655" y="84"/>
              </a:cxn>
              <a:cxn ang="0">
                <a:pos x="5649" y="315"/>
              </a:cxn>
              <a:cxn ang="0">
                <a:pos x="1" y="314"/>
              </a:cxn>
              <a:cxn ang="0">
                <a:pos x="0" y="1"/>
              </a:cxn>
            </a:cxnLst>
            <a:rect l="0" t="0" r="r" b="b"/>
            <a:pathLst>
              <a:path w="5655" h="315">
                <a:moveTo>
                  <a:pt x="0" y="1"/>
                </a:moveTo>
                <a:lnTo>
                  <a:pt x="5546" y="0"/>
                </a:lnTo>
                <a:cubicBezTo>
                  <a:pt x="5652" y="0"/>
                  <a:pt x="5655" y="84"/>
                  <a:pt x="5655" y="84"/>
                </a:cubicBezTo>
                <a:lnTo>
                  <a:pt x="5649" y="315"/>
                </a:lnTo>
                <a:lnTo>
                  <a:pt x="1" y="314"/>
                </a:lnTo>
                <a:lnTo>
                  <a:pt x="0" y="1"/>
                </a:lnTo>
                <a:close/>
              </a:path>
            </a:pathLst>
          </a:custGeom>
          <a:pattFill prst="dkUpDiag">
            <a:fgClr>
              <a:schemeClr val="bg1">
                <a:alpha val="77000"/>
              </a:schemeClr>
            </a:fgClr>
            <a:bgClr>
              <a:schemeClr val="tx1">
                <a:alpha val="77000"/>
              </a:schemeClr>
            </a:bgClr>
          </a:pattFill>
          <a:ln w="9525">
            <a:noFill/>
            <a:round/>
            <a:headEnd/>
            <a:tailEnd/>
          </a:ln>
          <a:effectLst/>
        </p:spPr>
        <p:txBody>
          <a:bodyPr/>
          <a:lstStyle/>
          <a:p>
            <a:pPr>
              <a:defRPr/>
            </a:pPr>
            <a:endParaRPr lang="zh-CN" altLang="en-US"/>
          </a:p>
        </p:txBody>
      </p:sp>
      <p:sp>
        <p:nvSpPr>
          <p:cNvPr id="26" name="Rectangle 30"/>
          <p:cNvSpPr>
            <a:spLocks noChangeArrowheads="1"/>
          </p:cNvSpPr>
          <p:nvPr/>
        </p:nvSpPr>
        <p:spPr bwMode="gray">
          <a:xfrm>
            <a:off x="114300" y="6610350"/>
            <a:ext cx="8931275" cy="163513"/>
          </a:xfrm>
          <a:prstGeom prst="rect">
            <a:avLst/>
          </a:prstGeom>
          <a:solidFill>
            <a:schemeClr val="accent1"/>
          </a:solidFill>
          <a:ln w="9525">
            <a:noFill/>
            <a:miter lim="800000"/>
            <a:headEnd/>
            <a:tailEnd/>
          </a:ln>
          <a:effectLst/>
        </p:spPr>
        <p:txBody>
          <a:bodyPr wrap="none" anchor="ctr"/>
          <a:lstStyle/>
          <a:p>
            <a:pPr>
              <a:defRPr/>
            </a:pPr>
            <a:endParaRPr lang="zh-CN" altLang="en-US"/>
          </a:p>
        </p:txBody>
      </p:sp>
      <p:grpSp>
        <p:nvGrpSpPr>
          <p:cNvPr id="27" name="Group 31"/>
          <p:cNvGrpSpPr>
            <a:grpSpLocks/>
          </p:cNvGrpSpPr>
          <p:nvPr/>
        </p:nvGrpSpPr>
        <p:grpSpPr bwMode="auto">
          <a:xfrm>
            <a:off x="85725" y="457200"/>
            <a:ext cx="8982075" cy="1131888"/>
            <a:chOff x="54" y="538"/>
            <a:chExt cx="5658" cy="713"/>
          </a:xfrm>
        </p:grpSpPr>
        <p:sp>
          <p:nvSpPr>
            <p:cNvPr id="28" name="Freeform 32"/>
            <p:cNvSpPr>
              <a:spLocks/>
            </p:cNvSpPr>
            <p:nvPr userDrawn="1"/>
          </p:nvSpPr>
          <p:spPr bwMode="gray">
            <a:xfrm>
              <a:off x="54" y="736"/>
              <a:ext cx="5658" cy="515"/>
            </a:xfrm>
            <a:custGeom>
              <a:avLst/>
              <a:gdLst/>
              <a:ahLst/>
              <a:cxnLst>
                <a:cxn ang="0">
                  <a:pos x="0" y="0"/>
                </a:cxn>
                <a:cxn ang="0">
                  <a:pos x="5446" y="0"/>
                </a:cxn>
                <a:cxn ang="0">
                  <a:pos x="5446" y="312"/>
                </a:cxn>
                <a:cxn ang="0">
                  <a:pos x="5446" y="451"/>
                </a:cxn>
                <a:cxn ang="0">
                  <a:pos x="1512" y="443"/>
                </a:cxn>
                <a:cxn ang="0">
                  <a:pos x="1288" y="584"/>
                </a:cxn>
                <a:cxn ang="0">
                  <a:pos x="0" y="590"/>
                </a:cxn>
                <a:cxn ang="0">
                  <a:pos x="0" y="0"/>
                </a:cxn>
              </a:cxnLst>
              <a:rect l="0" t="0" r="r" b="b"/>
              <a:pathLst>
                <a:path w="5446" h="590">
                  <a:moveTo>
                    <a:pt x="0" y="0"/>
                  </a:moveTo>
                  <a:lnTo>
                    <a:pt x="5446" y="0"/>
                  </a:lnTo>
                  <a:lnTo>
                    <a:pt x="5446" y="312"/>
                  </a:lnTo>
                  <a:lnTo>
                    <a:pt x="5446" y="451"/>
                  </a:lnTo>
                  <a:cubicBezTo>
                    <a:pt x="4790" y="473"/>
                    <a:pt x="2205" y="421"/>
                    <a:pt x="1512" y="443"/>
                  </a:cubicBezTo>
                  <a:lnTo>
                    <a:pt x="1288" y="584"/>
                  </a:lnTo>
                  <a:lnTo>
                    <a:pt x="0" y="590"/>
                  </a:lnTo>
                  <a:lnTo>
                    <a:pt x="0" y="0"/>
                  </a:lnTo>
                  <a:close/>
                </a:path>
              </a:pathLst>
            </a:custGeom>
            <a:solidFill>
              <a:schemeClr val="tx1"/>
            </a:solidFill>
            <a:ln w="9525">
              <a:noFill/>
              <a:round/>
              <a:headEnd/>
              <a:tailEnd/>
            </a:ln>
            <a:effectLst/>
          </p:spPr>
          <p:txBody>
            <a:bodyPr/>
            <a:lstStyle/>
            <a:p>
              <a:pPr>
                <a:defRPr/>
              </a:pPr>
              <a:endParaRPr lang="zh-CN" altLang="en-US"/>
            </a:p>
          </p:txBody>
        </p:sp>
        <p:sp>
          <p:nvSpPr>
            <p:cNvPr id="29" name="Freeform 33"/>
            <p:cNvSpPr>
              <a:spLocks/>
            </p:cNvSpPr>
            <p:nvPr userDrawn="1"/>
          </p:nvSpPr>
          <p:spPr bwMode="gray">
            <a:xfrm>
              <a:off x="54" y="538"/>
              <a:ext cx="5658" cy="655"/>
            </a:xfrm>
            <a:custGeom>
              <a:avLst/>
              <a:gdLst/>
              <a:ahLst/>
              <a:cxnLst>
                <a:cxn ang="0">
                  <a:pos x="1" y="0"/>
                </a:cxn>
                <a:cxn ang="0">
                  <a:pos x="5657" y="0"/>
                </a:cxn>
                <a:cxn ang="0">
                  <a:pos x="5658" y="534"/>
                </a:cxn>
                <a:cxn ang="0">
                  <a:pos x="1553" y="528"/>
                </a:cxn>
                <a:cxn ang="0">
                  <a:pos x="1317" y="651"/>
                </a:cxn>
                <a:cxn ang="0">
                  <a:pos x="0" y="655"/>
                </a:cxn>
                <a:cxn ang="0">
                  <a:pos x="1" y="0"/>
                </a:cxn>
              </a:cxnLst>
              <a:rect l="0" t="0" r="r" b="b"/>
              <a:pathLst>
                <a:path w="5658" h="655">
                  <a:moveTo>
                    <a:pt x="1" y="0"/>
                  </a:moveTo>
                  <a:lnTo>
                    <a:pt x="5657" y="0"/>
                  </a:lnTo>
                  <a:lnTo>
                    <a:pt x="5658" y="534"/>
                  </a:lnTo>
                  <a:lnTo>
                    <a:pt x="1553" y="528"/>
                  </a:lnTo>
                  <a:lnTo>
                    <a:pt x="1317" y="651"/>
                  </a:lnTo>
                  <a:lnTo>
                    <a:pt x="0" y="655"/>
                  </a:lnTo>
                  <a:lnTo>
                    <a:pt x="1" y="0"/>
                  </a:lnTo>
                  <a:close/>
                </a:path>
              </a:pathLst>
            </a:custGeom>
            <a:solidFill>
              <a:schemeClr val="bg1"/>
            </a:solidFill>
            <a:ln w="9525">
              <a:noFill/>
              <a:round/>
              <a:headEnd/>
              <a:tailEnd/>
            </a:ln>
            <a:effectLst/>
          </p:spPr>
          <p:txBody>
            <a:bodyPr/>
            <a:lstStyle/>
            <a:p>
              <a:pPr>
                <a:defRPr/>
              </a:pPr>
              <a:endParaRPr lang="zh-CN" altLang="en-US"/>
            </a:p>
          </p:txBody>
        </p:sp>
        <p:sp>
          <p:nvSpPr>
            <p:cNvPr id="30" name="Freeform 34"/>
            <p:cNvSpPr>
              <a:spLocks/>
            </p:cNvSpPr>
            <p:nvPr userDrawn="1"/>
          </p:nvSpPr>
          <p:spPr bwMode="gray">
            <a:xfrm>
              <a:off x="54" y="1062"/>
              <a:ext cx="1496" cy="98"/>
            </a:xfrm>
            <a:custGeom>
              <a:avLst/>
              <a:gdLst/>
              <a:ahLst/>
              <a:cxnLst>
                <a:cxn ang="0">
                  <a:pos x="1440" y="1"/>
                </a:cxn>
                <a:cxn ang="0">
                  <a:pos x="1261" y="112"/>
                </a:cxn>
                <a:cxn ang="0">
                  <a:pos x="0" y="110"/>
                </a:cxn>
                <a:cxn ang="0">
                  <a:pos x="0" y="49"/>
                </a:cxn>
                <a:cxn ang="0">
                  <a:pos x="1069" y="50"/>
                </a:cxn>
                <a:cxn ang="0">
                  <a:pos x="1142" y="0"/>
                </a:cxn>
                <a:cxn ang="0">
                  <a:pos x="1440" y="1"/>
                </a:cxn>
              </a:cxnLst>
              <a:rect l="0" t="0" r="r" b="b"/>
              <a:pathLst>
                <a:path w="1440" h="112">
                  <a:moveTo>
                    <a:pt x="1440" y="1"/>
                  </a:moveTo>
                  <a:lnTo>
                    <a:pt x="1261" y="112"/>
                  </a:lnTo>
                  <a:lnTo>
                    <a:pt x="0" y="110"/>
                  </a:lnTo>
                  <a:lnTo>
                    <a:pt x="0" y="49"/>
                  </a:lnTo>
                  <a:lnTo>
                    <a:pt x="1069" y="50"/>
                  </a:lnTo>
                  <a:lnTo>
                    <a:pt x="1142" y="0"/>
                  </a:lnTo>
                  <a:lnTo>
                    <a:pt x="1440" y="1"/>
                  </a:lnTo>
                  <a:close/>
                </a:path>
              </a:pathLst>
            </a:custGeom>
            <a:solidFill>
              <a:srgbClr val="FFFFFF">
                <a:alpha val="30000"/>
              </a:srgbClr>
            </a:solidFill>
            <a:ln w="9525">
              <a:noFill/>
              <a:round/>
              <a:headEnd/>
              <a:tailEnd/>
            </a:ln>
            <a:effectLst/>
          </p:spPr>
          <p:txBody>
            <a:bodyPr/>
            <a:lstStyle/>
            <a:p>
              <a:pPr>
                <a:defRPr/>
              </a:pPr>
              <a:endParaRPr lang="zh-CN" altLang="en-US"/>
            </a:p>
          </p:txBody>
        </p:sp>
      </p:grpSp>
      <p:sp>
        <p:nvSpPr>
          <p:cNvPr id="31" name="Rectangle 35"/>
          <p:cNvSpPr>
            <a:spLocks noChangeArrowheads="1"/>
          </p:cNvSpPr>
          <p:nvPr/>
        </p:nvSpPr>
        <p:spPr bwMode="gray">
          <a:xfrm>
            <a:off x="85725" y="609600"/>
            <a:ext cx="8982075" cy="185738"/>
          </a:xfrm>
          <a:prstGeom prst="rect">
            <a:avLst/>
          </a:prstGeom>
          <a:solidFill>
            <a:schemeClr val="accent1"/>
          </a:solidFill>
          <a:ln w="9525">
            <a:noFill/>
            <a:miter lim="800000"/>
            <a:headEnd/>
            <a:tailEnd/>
          </a:ln>
          <a:effectLst/>
        </p:spPr>
        <p:txBody>
          <a:bodyPr wrap="none" anchor="ctr"/>
          <a:lstStyle/>
          <a:p>
            <a:pPr>
              <a:defRPr/>
            </a:pPr>
            <a:endParaRPr lang="zh-CN" altLang="en-US"/>
          </a:p>
        </p:txBody>
      </p:sp>
      <p:pic>
        <p:nvPicPr>
          <p:cNvPr id="33" name="图片 42" descr="DSC05377.JPG"/>
          <p:cNvPicPr>
            <a:picLocks noChangeAspect="1"/>
          </p:cNvPicPr>
          <p:nvPr userDrawn="1"/>
        </p:nvPicPr>
        <p:blipFill>
          <a:blip r:embed="rId2" cstate="print"/>
          <a:stretch>
            <a:fillRect/>
          </a:stretch>
        </p:blipFill>
        <p:spPr>
          <a:xfrm>
            <a:off x="251520" y="1628800"/>
            <a:ext cx="3024336" cy="1944216"/>
          </a:xfrm>
          <a:prstGeom prst="rect">
            <a:avLst/>
          </a:prstGeom>
          <a:ln>
            <a:noFill/>
          </a:ln>
          <a:effectLst>
            <a:softEdge rad="112500"/>
          </a:effectLst>
        </p:spPr>
      </p:pic>
      <p:pic>
        <p:nvPicPr>
          <p:cNvPr id="34" name="图片 44" descr="DSC02794.JPG"/>
          <p:cNvPicPr>
            <a:picLocks noChangeAspect="1"/>
          </p:cNvPicPr>
          <p:nvPr userDrawn="1"/>
        </p:nvPicPr>
        <p:blipFill>
          <a:blip r:embed="rId3" cstate="print"/>
          <a:stretch>
            <a:fillRect/>
          </a:stretch>
        </p:blipFill>
        <p:spPr>
          <a:xfrm>
            <a:off x="6372200" y="4221088"/>
            <a:ext cx="2160240" cy="198884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35" name="图片 45" descr="2012-07-15_17-52-37_702.jpg"/>
          <p:cNvPicPr>
            <a:picLocks noChangeAspect="1"/>
          </p:cNvPicPr>
          <p:nvPr userDrawn="1"/>
        </p:nvPicPr>
        <p:blipFill>
          <a:blip r:embed="rId4" cstate="print"/>
          <a:stretch>
            <a:fillRect/>
          </a:stretch>
        </p:blipFill>
        <p:spPr>
          <a:xfrm>
            <a:off x="2915816" y="4437112"/>
            <a:ext cx="3024336" cy="172819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36" name="图片 46" descr="DSC00616.JPG"/>
          <p:cNvPicPr>
            <a:picLocks noChangeAspect="1"/>
          </p:cNvPicPr>
          <p:nvPr userDrawn="1"/>
        </p:nvPicPr>
        <p:blipFill>
          <a:blip r:embed="rId5" cstate="print"/>
          <a:stretch>
            <a:fillRect/>
          </a:stretch>
        </p:blipFill>
        <p:spPr>
          <a:xfrm>
            <a:off x="395536" y="4077072"/>
            <a:ext cx="2088232" cy="100811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142376" name="Rectangle 40"/>
          <p:cNvSpPr>
            <a:spLocks noGrp="1" noChangeArrowheads="1"/>
          </p:cNvSpPr>
          <p:nvPr>
            <p:ph type="subTitle" idx="1"/>
          </p:nvPr>
        </p:nvSpPr>
        <p:spPr>
          <a:xfrm>
            <a:off x="4114800" y="6196013"/>
            <a:ext cx="4811713" cy="403225"/>
          </a:xfrm>
        </p:spPr>
        <p:txBody>
          <a:bodyPr/>
          <a:lstStyle>
            <a:lvl1pPr marL="0" indent="0" algn="r">
              <a:buFontTx/>
              <a:buNone/>
              <a:defRPr sz="1000" i="1">
                <a:solidFill>
                  <a:srgbClr val="FFFFFF"/>
                </a:solidFill>
                <a:latin typeface="Times New Roman" pitchFamily="18" charset="0"/>
              </a:defRPr>
            </a:lvl1pPr>
          </a:lstStyle>
          <a:p>
            <a:r>
              <a:rPr lang="zh-CN" altLang="en-US"/>
              <a:t>单击此处编辑母版副标题样式</a:t>
            </a:r>
          </a:p>
        </p:txBody>
      </p:sp>
      <p:sp>
        <p:nvSpPr>
          <p:cNvPr id="142385" name="Rectangle 49"/>
          <p:cNvSpPr>
            <a:spLocks noGrp="1" noChangeArrowheads="1"/>
          </p:cNvSpPr>
          <p:nvPr>
            <p:ph type="ctrTitle"/>
          </p:nvPr>
        </p:nvSpPr>
        <p:spPr>
          <a:xfrm>
            <a:off x="3124200" y="1628800"/>
            <a:ext cx="6019800" cy="1470025"/>
          </a:xfrm>
        </p:spPr>
        <p:txBody>
          <a:bodyPr/>
          <a:lstStyle>
            <a:lvl1pPr algn="ctr">
              <a:defRPr sz="4400">
                <a:solidFill>
                  <a:srgbClr val="000000"/>
                </a:solidFill>
              </a:defRPr>
            </a:lvl1pPr>
          </a:lstStyle>
          <a:p>
            <a:r>
              <a:rPr lang="zh-CN" altLang="en-US" dirty="0"/>
              <a:t>单击此处编辑母版标题样式</a:t>
            </a:r>
          </a:p>
        </p:txBody>
      </p:sp>
      <p:sp>
        <p:nvSpPr>
          <p:cNvPr id="37" name="Rectangle 41"/>
          <p:cNvSpPr>
            <a:spLocks noGrp="1" noChangeArrowheads="1"/>
          </p:cNvSpPr>
          <p:nvPr>
            <p:ph type="dt" sz="half" idx="10"/>
          </p:nvPr>
        </p:nvSpPr>
        <p:spPr>
          <a:xfrm>
            <a:off x="231775" y="6445250"/>
            <a:ext cx="2205038" cy="317500"/>
          </a:xfrm>
        </p:spPr>
        <p:txBody>
          <a:bodyPr/>
          <a:lstStyle>
            <a:lvl1pPr>
              <a:defRPr/>
            </a:lvl1pPr>
          </a:lstStyle>
          <a:p>
            <a:pPr>
              <a:defRPr/>
            </a:pPr>
            <a:endParaRPr lang="en-US" altLang="zh-CN"/>
          </a:p>
        </p:txBody>
      </p:sp>
      <p:sp>
        <p:nvSpPr>
          <p:cNvPr id="38" name="Rectangle 42"/>
          <p:cNvSpPr>
            <a:spLocks noGrp="1" noChangeArrowheads="1"/>
          </p:cNvSpPr>
          <p:nvPr>
            <p:ph type="ftr" sz="quarter" idx="11"/>
          </p:nvPr>
        </p:nvSpPr>
        <p:spPr>
          <a:xfrm>
            <a:off x="2574925" y="6445250"/>
            <a:ext cx="2990850" cy="317500"/>
          </a:xfrm>
        </p:spPr>
        <p:txBody>
          <a:bodyPr/>
          <a:lstStyle>
            <a:lvl1pPr>
              <a:defRPr/>
            </a:lvl1pPr>
          </a:lstStyle>
          <a:p>
            <a:pPr>
              <a:defRPr/>
            </a:pPr>
            <a:endParaRPr lang="en-US" altLang="zh-CN"/>
          </a:p>
        </p:txBody>
      </p:sp>
      <p:sp>
        <p:nvSpPr>
          <p:cNvPr id="39" name="Rectangle 43"/>
          <p:cNvSpPr>
            <a:spLocks noGrp="1" noChangeArrowheads="1"/>
          </p:cNvSpPr>
          <p:nvPr>
            <p:ph type="sldNum" sz="quarter" idx="12"/>
          </p:nvPr>
        </p:nvSpPr>
        <p:spPr>
          <a:xfrm>
            <a:off x="5700713" y="6445250"/>
            <a:ext cx="2205037" cy="317500"/>
          </a:xfrm>
        </p:spPr>
        <p:txBody>
          <a:bodyPr/>
          <a:lstStyle>
            <a:lvl1pPr>
              <a:defRPr/>
            </a:lvl1pPr>
          </a:lstStyle>
          <a:p>
            <a:pPr>
              <a:defRPr/>
            </a:pPr>
            <a:fld id="{74DA978E-78B5-4EFF-B4BD-37BC0D4B6F71}" type="slidenum">
              <a:rPr lang="en-US" altLang="zh-CN"/>
              <a:pPr>
                <a:defRPr/>
              </a:pPr>
              <a:t>‹#›</a:t>
            </a:fld>
            <a:endParaRPr lang="en-US" altLang="zh-CN"/>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1000" fill="hold"/>
                                        <p:tgtEl>
                                          <p:spTgt spid="25"/>
                                        </p:tgtEl>
                                        <p:attrNameLst>
                                          <p:attrName>ppt_x</p:attrName>
                                        </p:attrNameLst>
                                      </p:cBhvr>
                                      <p:tavLst>
                                        <p:tav tm="0">
                                          <p:val>
                                            <p:strVal val="#ppt_x-.2"/>
                                          </p:val>
                                        </p:tav>
                                        <p:tav tm="100000">
                                          <p:val>
                                            <p:strVal val="#ppt_x"/>
                                          </p:val>
                                        </p:tav>
                                      </p:tavLst>
                                    </p:anim>
                                    <p:anim calcmode="lin" valueType="num">
                                      <p:cBhvr>
                                        <p:cTn id="8" dur="1000" fill="hold"/>
                                        <p:tgtEl>
                                          <p:spTgt spid="25"/>
                                        </p:tgtEl>
                                        <p:attrNameLst>
                                          <p:attrName>ppt_y</p:attrName>
                                        </p:attrNameLst>
                                      </p:cBhvr>
                                      <p:tavLst>
                                        <p:tav tm="0">
                                          <p:val>
                                            <p:strVal val="#ppt_y"/>
                                          </p:val>
                                        </p:tav>
                                        <p:tav tm="100000">
                                          <p:val>
                                            <p:strVal val="#ppt_y"/>
                                          </p:val>
                                        </p:tav>
                                      </p:tavLst>
                                    </p:anim>
                                    <p:animEffect transition="in" filter="wipe(right)" prLst="gradientSize: 0.1">
                                      <p:cBhvr>
                                        <p:cTn id="9" dur="1000"/>
                                        <p:tgtEl>
                                          <p:spTgt spid="25"/>
                                        </p:tgtEl>
                                      </p:cBhvr>
                                    </p:animEffect>
                                  </p:childTnLst>
                                </p:cTn>
                              </p:par>
                            </p:childTnLst>
                          </p:cTn>
                        </p:par>
                        <p:par>
                          <p:cTn id="10" fill="hold">
                            <p:stCondLst>
                              <p:cond delay="1000"/>
                            </p:stCondLst>
                            <p:childTnLst>
                              <p:par>
                                <p:cTn id="11" presetID="22" presetClass="entr" presetSubtype="2" fill="hold" grpId="0" nodeType="after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wipe(right)">
                                      <p:cBhvr>
                                        <p:cTn id="13" dur="500"/>
                                        <p:tgtEl>
                                          <p:spTgt spid="31"/>
                                        </p:tgtEl>
                                      </p:cBhvr>
                                    </p:animEffect>
                                  </p:childTnLst>
                                </p:cTn>
                              </p:par>
                              <p:par>
                                <p:cTn id="14" presetID="22" presetClass="entr" presetSubtype="8" fill="hold"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wipe(left)">
                                      <p:cBhvr>
                                        <p:cTn id="16" dur="500"/>
                                        <p:tgtEl>
                                          <p:spTgt spid="27"/>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left)">
                                      <p:cBhvr>
                                        <p:cTn id="19" dur="1000"/>
                                        <p:tgtEl>
                                          <p:spTgt spid="26"/>
                                        </p:tgtEl>
                                      </p:cBhvr>
                                    </p:animEffect>
                                  </p:childTnLst>
                                </p:cTn>
                              </p:par>
                              <p:par>
                                <p:cTn id="20" presetID="22" presetClass="entr" presetSubtype="2"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right)">
                                      <p:cBhvr>
                                        <p:cTn id="22" dur="500"/>
                                        <p:tgtEl>
                                          <p:spTgt spid="4"/>
                                        </p:tgtEl>
                                      </p:cBhvr>
                                    </p:animEffect>
                                  </p:childTnLst>
                                </p:cTn>
                              </p:par>
                            </p:childTnLst>
                          </p:cTn>
                        </p:par>
                        <p:par>
                          <p:cTn id="23" fill="hold">
                            <p:stCondLst>
                              <p:cond delay="2000"/>
                            </p:stCondLst>
                            <p:childTnLst>
                              <p:par>
                                <p:cTn id="24" presetID="22" presetClass="entr" presetSubtype="1" fill="hold"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up)">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31"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2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2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30"/>
          <p:cNvSpPr>
            <a:spLocks noGrp="1" noChangeArrowheads="1"/>
          </p:cNvSpPr>
          <p:nvPr>
            <p:ph type="sldNum" sz="quarter" idx="12"/>
          </p:nvPr>
        </p:nvSpPr>
        <p:spPr>
          <a:ln/>
        </p:spPr>
        <p:txBody>
          <a:bodyPr/>
          <a:lstStyle>
            <a:lvl1pPr>
              <a:defRPr/>
            </a:lvl1pPr>
          </a:lstStyle>
          <a:p>
            <a:pPr>
              <a:defRPr/>
            </a:pPr>
            <a:fld id="{C6C05A67-F49E-4637-8666-27E21DDC3AA5}" type="slidenum">
              <a:rPr lang="en-US" altLang="zh-CN"/>
              <a:pPr>
                <a:defRPr/>
              </a:pPr>
              <a:t>‹#›</a:t>
            </a:fld>
            <a:endParaRPr lang="en-US" altLang="zh-CN"/>
          </a:p>
        </p:txBody>
      </p:sp>
    </p:spTree>
  </p:cSld>
  <p:clrMapOvr>
    <a:masterClrMapping/>
  </p:clrMapOvr>
  <p:transition spd="slow">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38125"/>
            <a:ext cx="2057400" cy="593407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38125"/>
            <a:ext cx="6019800" cy="593407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2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2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30"/>
          <p:cNvSpPr>
            <a:spLocks noGrp="1" noChangeArrowheads="1"/>
          </p:cNvSpPr>
          <p:nvPr>
            <p:ph type="sldNum" sz="quarter" idx="12"/>
          </p:nvPr>
        </p:nvSpPr>
        <p:spPr>
          <a:ln/>
        </p:spPr>
        <p:txBody>
          <a:bodyPr/>
          <a:lstStyle>
            <a:lvl1pPr>
              <a:defRPr/>
            </a:lvl1pPr>
          </a:lstStyle>
          <a:p>
            <a:pPr>
              <a:defRPr/>
            </a:pPr>
            <a:fld id="{A5D618ED-5FA7-411D-BA1A-BFB9EF1AC05E}" type="slidenum">
              <a:rPr lang="en-US" altLang="zh-CN"/>
              <a:pPr>
                <a:defRPr/>
              </a:pPr>
              <a:t>‹#›</a:t>
            </a:fld>
            <a:endParaRPr lang="en-US" altLang="zh-CN"/>
          </a:p>
        </p:txBody>
      </p:sp>
    </p:spTree>
  </p:cSld>
  <p:clrMapOvr>
    <a:masterClrMapping/>
  </p:clrMapOvr>
  <p:transition spd="slow">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标题和内容">
    <p:spTree>
      <p:nvGrpSpPr>
        <p:cNvPr id="1" name=""/>
        <p:cNvGrpSpPr/>
        <p:nvPr/>
      </p:nvGrpSpPr>
      <p:grpSpPr>
        <a:xfrm>
          <a:off x="0" y="0"/>
          <a:ext cx="0" cy="0"/>
          <a:chOff x="0" y="0"/>
          <a:chExt cx="0" cy="0"/>
        </a:xfrm>
      </p:grpSpPr>
      <p:sp>
        <p:nvSpPr>
          <p:cNvPr id="2" name="Rectangle 28"/>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29"/>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30"/>
          <p:cNvSpPr>
            <a:spLocks noGrp="1" noChangeArrowheads="1"/>
          </p:cNvSpPr>
          <p:nvPr>
            <p:ph type="sldNum" sz="quarter" idx="12"/>
          </p:nvPr>
        </p:nvSpPr>
        <p:spPr>
          <a:ln/>
        </p:spPr>
        <p:txBody>
          <a:bodyPr/>
          <a:lstStyle>
            <a:lvl1pPr>
              <a:defRPr/>
            </a:lvl1pPr>
          </a:lstStyle>
          <a:p>
            <a:pPr>
              <a:defRPr/>
            </a:pPr>
            <a:fld id="{38986E91-6A17-4B98-8973-6D68EB84A9F7}" type="slidenum">
              <a:rPr lang="en-US" altLang="zh-CN"/>
              <a:pPr>
                <a:defRPr/>
              </a:pPr>
              <a:t>‹#›</a:t>
            </a:fld>
            <a:endParaRPr lang="en-US" altLang="zh-CN"/>
          </a:p>
        </p:txBody>
      </p:sp>
    </p:spTree>
  </p:cSld>
  <p:clrMapOvr>
    <a:masterClrMapping/>
  </p:clrMapOvr>
  <p:transition spd="slow">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2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2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30"/>
          <p:cNvSpPr>
            <a:spLocks noGrp="1" noChangeArrowheads="1"/>
          </p:cNvSpPr>
          <p:nvPr>
            <p:ph type="sldNum" sz="quarter" idx="12"/>
          </p:nvPr>
        </p:nvSpPr>
        <p:spPr>
          <a:ln/>
        </p:spPr>
        <p:txBody>
          <a:bodyPr/>
          <a:lstStyle>
            <a:lvl1pPr>
              <a:defRPr/>
            </a:lvl1pPr>
          </a:lstStyle>
          <a:p>
            <a:pPr>
              <a:defRPr/>
            </a:pPr>
            <a:fld id="{D7C25DD2-AF88-4191-A9EF-25069B1623D4}" type="slidenum">
              <a:rPr lang="en-US" altLang="zh-CN"/>
              <a:pPr>
                <a:defRPr/>
              </a:pPr>
              <a:t>‹#›</a:t>
            </a:fld>
            <a:endParaRPr lang="en-US" altLang="zh-CN"/>
          </a:p>
        </p:txBody>
      </p:sp>
    </p:spTree>
  </p:cSld>
  <p:clrMapOvr>
    <a:masterClrMapping/>
  </p:clrMapOvr>
  <p:transition spd="slow">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438275"/>
            <a:ext cx="40386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438275"/>
            <a:ext cx="40386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28"/>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29"/>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30"/>
          <p:cNvSpPr>
            <a:spLocks noGrp="1" noChangeArrowheads="1"/>
          </p:cNvSpPr>
          <p:nvPr>
            <p:ph type="sldNum" sz="quarter" idx="12"/>
          </p:nvPr>
        </p:nvSpPr>
        <p:spPr>
          <a:ln/>
        </p:spPr>
        <p:txBody>
          <a:bodyPr/>
          <a:lstStyle>
            <a:lvl1pPr>
              <a:defRPr/>
            </a:lvl1pPr>
          </a:lstStyle>
          <a:p>
            <a:pPr>
              <a:defRPr/>
            </a:pPr>
            <a:fld id="{25585DB4-D750-426F-9B4A-96D0EF9ADEB5}" type="slidenum">
              <a:rPr lang="en-US" altLang="zh-CN"/>
              <a:pPr>
                <a:defRPr/>
              </a:pPr>
              <a:t>‹#›</a:t>
            </a:fld>
            <a:endParaRPr lang="en-US" altLang="zh-CN"/>
          </a:p>
        </p:txBody>
      </p:sp>
    </p:spTree>
  </p:cSld>
  <p:clrMapOvr>
    <a:masterClrMapping/>
  </p:clrMapOvr>
  <p:transition spd="slow">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28"/>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29"/>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30"/>
          <p:cNvSpPr>
            <a:spLocks noGrp="1" noChangeArrowheads="1"/>
          </p:cNvSpPr>
          <p:nvPr>
            <p:ph type="sldNum" sz="quarter" idx="12"/>
          </p:nvPr>
        </p:nvSpPr>
        <p:spPr>
          <a:ln/>
        </p:spPr>
        <p:txBody>
          <a:bodyPr/>
          <a:lstStyle>
            <a:lvl1pPr>
              <a:defRPr/>
            </a:lvl1pPr>
          </a:lstStyle>
          <a:p>
            <a:pPr>
              <a:defRPr/>
            </a:pPr>
            <a:fld id="{B23C5DAE-F237-4CDD-8322-6CA8AB577D40}" type="slidenum">
              <a:rPr lang="en-US" altLang="zh-CN"/>
              <a:pPr>
                <a:defRPr/>
              </a:pPr>
              <a:t>‹#›</a:t>
            </a:fld>
            <a:endParaRPr lang="en-US" altLang="zh-CN"/>
          </a:p>
        </p:txBody>
      </p:sp>
    </p:spTree>
  </p:cSld>
  <p:clrMapOvr>
    <a:masterClrMapping/>
  </p:clrMapOvr>
  <p:transition spd="slow">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28"/>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29"/>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30"/>
          <p:cNvSpPr>
            <a:spLocks noGrp="1" noChangeArrowheads="1"/>
          </p:cNvSpPr>
          <p:nvPr>
            <p:ph type="sldNum" sz="quarter" idx="12"/>
          </p:nvPr>
        </p:nvSpPr>
        <p:spPr>
          <a:ln/>
        </p:spPr>
        <p:txBody>
          <a:bodyPr/>
          <a:lstStyle>
            <a:lvl1pPr>
              <a:defRPr/>
            </a:lvl1pPr>
          </a:lstStyle>
          <a:p>
            <a:pPr>
              <a:defRPr/>
            </a:pPr>
            <a:fld id="{A52A79F8-4AE9-40D6-911E-9423E6483666}" type="slidenum">
              <a:rPr lang="en-US" altLang="zh-CN"/>
              <a:pPr>
                <a:defRPr/>
              </a:pPr>
              <a:t>‹#›</a:t>
            </a:fld>
            <a:endParaRPr lang="en-US" altLang="zh-CN"/>
          </a:p>
        </p:txBody>
      </p:sp>
    </p:spTree>
  </p:cSld>
  <p:clrMapOvr>
    <a:masterClrMapping/>
  </p:clrMapOvr>
  <p:transition spd="slow">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Rectangle 28"/>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29"/>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30"/>
          <p:cNvSpPr>
            <a:spLocks noGrp="1" noChangeArrowheads="1"/>
          </p:cNvSpPr>
          <p:nvPr>
            <p:ph type="sldNum" sz="quarter" idx="12"/>
          </p:nvPr>
        </p:nvSpPr>
        <p:spPr>
          <a:ln/>
        </p:spPr>
        <p:txBody>
          <a:bodyPr/>
          <a:lstStyle>
            <a:lvl1pPr>
              <a:defRPr/>
            </a:lvl1pPr>
          </a:lstStyle>
          <a:p>
            <a:pPr>
              <a:defRPr/>
            </a:pPr>
            <a:fld id="{C4E6B67B-2970-4DF9-9E7A-4ACA0F794947}" type="slidenum">
              <a:rPr lang="en-US" altLang="zh-CN"/>
              <a:pPr>
                <a:defRPr/>
              </a:pPr>
              <a:t>‹#›</a:t>
            </a:fld>
            <a:endParaRPr lang="en-US" altLang="zh-CN"/>
          </a:p>
        </p:txBody>
      </p:sp>
    </p:spTree>
  </p:cSld>
  <p:clrMapOvr>
    <a:masterClrMapping/>
  </p:clrMapOvr>
  <p:transition spd="slow">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28"/>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29"/>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30"/>
          <p:cNvSpPr>
            <a:spLocks noGrp="1" noChangeArrowheads="1"/>
          </p:cNvSpPr>
          <p:nvPr>
            <p:ph type="sldNum" sz="quarter" idx="12"/>
          </p:nvPr>
        </p:nvSpPr>
        <p:spPr>
          <a:ln/>
        </p:spPr>
        <p:txBody>
          <a:bodyPr/>
          <a:lstStyle>
            <a:lvl1pPr>
              <a:defRPr/>
            </a:lvl1pPr>
          </a:lstStyle>
          <a:p>
            <a:pPr>
              <a:defRPr/>
            </a:pPr>
            <a:fld id="{1059B925-394C-42D9-8B22-70AAAA3E7551}" type="slidenum">
              <a:rPr lang="en-US" altLang="zh-CN"/>
              <a:pPr>
                <a:defRPr/>
              </a:pPr>
              <a:t>‹#›</a:t>
            </a:fld>
            <a:endParaRPr lang="en-US" altLang="zh-CN"/>
          </a:p>
        </p:txBody>
      </p:sp>
    </p:spTree>
  </p:cSld>
  <p:clrMapOvr>
    <a:masterClrMapping/>
  </p:clrMapOvr>
  <p:transition spd="slow">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28"/>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29"/>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30"/>
          <p:cNvSpPr>
            <a:spLocks noGrp="1" noChangeArrowheads="1"/>
          </p:cNvSpPr>
          <p:nvPr>
            <p:ph type="sldNum" sz="quarter" idx="12"/>
          </p:nvPr>
        </p:nvSpPr>
        <p:spPr>
          <a:ln/>
        </p:spPr>
        <p:txBody>
          <a:bodyPr/>
          <a:lstStyle>
            <a:lvl1pPr>
              <a:defRPr/>
            </a:lvl1pPr>
          </a:lstStyle>
          <a:p>
            <a:pPr>
              <a:defRPr/>
            </a:pPr>
            <a:fld id="{4A5862F4-E64E-481C-A453-2EB399CB724D}" type="slidenum">
              <a:rPr lang="en-US" altLang="zh-CN"/>
              <a:pPr>
                <a:defRPr/>
              </a:pPr>
              <a:t>‹#›</a:t>
            </a:fld>
            <a:endParaRPr lang="en-US" altLang="zh-CN"/>
          </a:p>
        </p:txBody>
      </p:sp>
    </p:spTree>
  </p:cSld>
  <p:clrMapOvr>
    <a:masterClrMapping/>
  </p:clrMapOvr>
  <p:transition spd="slow">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40000"/>
            <a:lumOff val="60000"/>
          </a:schemeClr>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6553200" y="6013450"/>
            <a:ext cx="2392363" cy="563563"/>
            <a:chOff x="1566" y="164"/>
            <a:chExt cx="1455" cy="425"/>
          </a:xfrm>
        </p:grpSpPr>
        <p:sp>
          <p:nvSpPr>
            <p:cNvPr id="141315" name="Freeform 3"/>
            <p:cNvSpPr>
              <a:spLocks/>
            </p:cNvSpPr>
            <p:nvPr/>
          </p:nvSpPr>
          <p:spPr bwMode="gray">
            <a:xfrm>
              <a:off x="1892" y="468"/>
              <a:ext cx="39" cy="121"/>
            </a:xfrm>
            <a:custGeom>
              <a:avLst/>
              <a:gdLst/>
              <a:ahLst/>
              <a:cxnLst>
                <a:cxn ang="0">
                  <a:pos x="37" y="36"/>
                </a:cxn>
                <a:cxn ang="0">
                  <a:pos x="35" y="36"/>
                </a:cxn>
                <a:cxn ang="0">
                  <a:pos x="30" y="36"/>
                </a:cxn>
                <a:cxn ang="0">
                  <a:pos x="22" y="34"/>
                </a:cxn>
                <a:cxn ang="0">
                  <a:pos x="15" y="30"/>
                </a:cxn>
                <a:cxn ang="0">
                  <a:pos x="7" y="23"/>
                </a:cxn>
                <a:cxn ang="0">
                  <a:pos x="3" y="13"/>
                </a:cxn>
                <a:cxn ang="0">
                  <a:pos x="0" y="0"/>
                </a:cxn>
                <a:cxn ang="0">
                  <a:pos x="3" y="0"/>
                </a:cxn>
                <a:cxn ang="0">
                  <a:pos x="7" y="1"/>
                </a:cxn>
                <a:cxn ang="0">
                  <a:pos x="15" y="3"/>
                </a:cxn>
                <a:cxn ang="0">
                  <a:pos x="23" y="5"/>
                </a:cxn>
                <a:cxn ang="0">
                  <a:pos x="30" y="11"/>
                </a:cxn>
                <a:cxn ang="0">
                  <a:pos x="37" y="20"/>
                </a:cxn>
                <a:cxn ang="0">
                  <a:pos x="39" y="34"/>
                </a:cxn>
                <a:cxn ang="0">
                  <a:pos x="39" y="121"/>
                </a:cxn>
                <a:cxn ang="0">
                  <a:pos x="37" y="121"/>
                </a:cxn>
                <a:cxn ang="0">
                  <a:pos x="37" y="36"/>
                </a:cxn>
              </a:cxnLst>
              <a:rect l="0" t="0" r="r" b="b"/>
              <a:pathLst>
                <a:path w="39" h="121">
                  <a:moveTo>
                    <a:pt x="37" y="36"/>
                  </a:moveTo>
                  <a:lnTo>
                    <a:pt x="35" y="36"/>
                  </a:lnTo>
                  <a:lnTo>
                    <a:pt x="30" y="36"/>
                  </a:lnTo>
                  <a:lnTo>
                    <a:pt x="22" y="34"/>
                  </a:lnTo>
                  <a:lnTo>
                    <a:pt x="15" y="30"/>
                  </a:lnTo>
                  <a:lnTo>
                    <a:pt x="7" y="23"/>
                  </a:lnTo>
                  <a:lnTo>
                    <a:pt x="3" y="13"/>
                  </a:lnTo>
                  <a:lnTo>
                    <a:pt x="0" y="0"/>
                  </a:lnTo>
                  <a:lnTo>
                    <a:pt x="3" y="0"/>
                  </a:lnTo>
                  <a:lnTo>
                    <a:pt x="7" y="1"/>
                  </a:lnTo>
                  <a:lnTo>
                    <a:pt x="15" y="3"/>
                  </a:lnTo>
                  <a:lnTo>
                    <a:pt x="23" y="5"/>
                  </a:lnTo>
                  <a:lnTo>
                    <a:pt x="30" y="11"/>
                  </a:lnTo>
                  <a:lnTo>
                    <a:pt x="37" y="20"/>
                  </a:lnTo>
                  <a:lnTo>
                    <a:pt x="39" y="34"/>
                  </a:lnTo>
                  <a:lnTo>
                    <a:pt x="39" y="121"/>
                  </a:lnTo>
                  <a:lnTo>
                    <a:pt x="37" y="121"/>
                  </a:lnTo>
                  <a:lnTo>
                    <a:pt x="37" y="36"/>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16" name="Freeform 4"/>
            <p:cNvSpPr>
              <a:spLocks/>
            </p:cNvSpPr>
            <p:nvPr/>
          </p:nvSpPr>
          <p:spPr bwMode="gray">
            <a:xfrm>
              <a:off x="2271" y="450"/>
              <a:ext cx="45" cy="139"/>
            </a:xfrm>
            <a:custGeom>
              <a:avLst/>
              <a:gdLst/>
              <a:ahLst/>
              <a:cxnLst>
                <a:cxn ang="0">
                  <a:pos x="3" y="42"/>
                </a:cxn>
                <a:cxn ang="0">
                  <a:pos x="6" y="42"/>
                </a:cxn>
                <a:cxn ang="0">
                  <a:pos x="12" y="42"/>
                </a:cxn>
                <a:cxn ang="0">
                  <a:pos x="20" y="39"/>
                </a:cxn>
                <a:cxn ang="0">
                  <a:pos x="29" y="35"/>
                </a:cxn>
                <a:cxn ang="0">
                  <a:pos x="37" y="27"/>
                </a:cxn>
                <a:cxn ang="0">
                  <a:pos x="43" y="17"/>
                </a:cxn>
                <a:cxn ang="0">
                  <a:pos x="45" y="2"/>
                </a:cxn>
                <a:cxn ang="0">
                  <a:pos x="43" y="0"/>
                </a:cxn>
                <a:cxn ang="0">
                  <a:pos x="37" y="2"/>
                </a:cxn>
                <a:cxn ang="0">
                  <a:pos x="29" y="3"/>
                </a:cxn>
                <a:cxn ang="0">
                  <a:pos x="19" y="7"/>
                </a:cxn>
                <a:cxn ang="0">
                  <a:pos x="11" y="14"/>
                </a:cxn>
                <a:cxn ang="0">
                  <a:pos x="4" y="23"/>
                </a:cxn>
                <a:cxn ang="0">
                  <a:pos x="0" y="39"/>
                </a:cxn>
                <a:cxn ang="0">
                  <a:pos x="0" y="139"/>
                </a:cxn>
                <a:cxn ang="0">
                  <a:pos x="3" y="139"/>
                </a:cxn>
                <a:cxn ang="0">
                  <a:pos x="3" y="42"/>
                </a:cxn>
              </a:cxnLst>
              <a:rect l="0" t="0" r="r" b="b"/>
              <a:pathLst>
                <a:path w="45" h="139">
                  <a:moveTo>
                    <a:pt x="3" y="42"/>
                  </a:moveTo>
                  <a:lnTo>
                    <a:pt x="6" y="42"/>
                  </a:lnTo>
                  <a:lnTo>
                    <a:pt x="12" y="42"/>
                  </a:lnTo>
                  <a:lnTo>
                    <a:pt x="20" y="39"/>
                  </a:lnTo>
                  <a:lnTo>
                    <a:pt x="29" y="35"/>
                  </a:lnTo>
                  <a:lnTo>
                    <a:pt x="37" y="27"/>
                  </a:lnTo>
                  <a:lnTo>
                    <a:pt x="43" y="17"/>
                  </a:lnTo>
                  <a:lnTo>
                    <a:pt x="45" y="2"/>
                  </a:lnTo>
                  <a:lnTo>
                    <a:pt x="43" y="0"/>
                  </a:lnTo>
                  <a:lnTo>
                    <a:pt x="37" y="2"/>
                  </a:lnTo>
                  <a:lnTo>
                    <a:pt x="29" y="3"/>
                  </a:lnTo>
                  <a:lnTo>
                    <a:pt x="19" y="7"/>
                  </a:lnTo>
                  <a:lnTo>
                    <a:pt x="11" y="14"/>
                  </a:lnTo>
                  <a:lnTo>
                    <a:pt x="4" y="23"/>
                  </a:lnTo>
                  <a:lnTo>
                    <a:pt x="0" y="39"/>
                  </a:lnTo>
                  <a:lnTo>
                    <a:pt x="0" y="139"/>
                  </a:lnTo>
                  <a:lnTo>
                    <a:pt x="3" y="139"/>
                  </a:lnTo>
                  <a:lnTo>
                    <a:pt x="3" y="42"/>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17" name="Freeform 5"/>
            <p:cNvSpPr>
              <a:spLocks/>
            </p:cNvSpPr>
            <p:nvPr/>
          </p:nvSpPr>
          <p:spPr bwMode="gray">
            <a:xfrm>
              <a:off x="1765" y="378"/>
              <a:ext cx="146" cy="211"/>
            </a:xfrm>
            <a:custGeom>
              <a:avLst/>
              <a:gdLst/>
              <a:ahLst/>
              <a:cxnLst>
                <a:cxn ang="0">
                  <a:pos x="68" y="67"/>
                </a:cxn>
                <a:cxn ang="0">
                  <a:pos x="67" y="67"/>
                </a:cxn>
                <a:cxn ang="0">
                  <a:pos x="60" y="66"/>
                </a:cxn>
                <a:cxn ang="0">
                  <a:pos x="50" y="64"/>
                </a:cxn>
                <a:cxn ang="0">
                  <a:pos x="41" y="62"/>
                </a:cxn>
                <a:cxn ang="0">
                  <a:pos x="29" y="55"/>
                </a:cxn>
                <a:cxn ang="0">
                  <a:pos x="18" y="47"/>
                </a:cxn>
                <a:cxn ang="0">
                  <a:pos x="10" y="35"/>
                </a:cxn>
                <a:cxn ang="0">
                  <a:pos x="3" y="20"/>
                </a:cxn>
                <a:cxn ang="0">
                  <a:pos x="0" y="0"/>
                </a:cxn>
                <a:cxn ang="0">
                  <a:pos x="3" y="0"/>
                </a:cxn>
                <a:cxn ang="0">
                  <a:pos x="10" y="0"/>
                </a:cxn>
                <a:cxn ang="0">
                  <a:pos x="19" y="0"/>
                </a:cxn>
                <a:cxn ang="0">
                  <a:pos x="30" y="2"/>
                </a:cxn>
                <a:cxn ang="0">
                  <a:pos x="41" y="6"/>
                </a:cxn>
                <a:cxn ang="0">
                  <a:pos x="53" y="14"/>
                </a:cxn>
                <a:cxn ang="0">
                  <a:pos x="62" y="25"/>
                </a:cxn>
                <a:cxn ang="0">
                  <a:pos x="69" y="41"/>
                </a:cxn>
                <a:cxn ang="0">
                  <a:pos x="73" y="62"/>
                </a:cxn>
                <a:cxn ang="0">
                  <a:pos x="73" y="60"/>
                </a:cxn>
                <a:cxn ang="0">
                  <a:pos x="73" y="55"/>
                </a:cxn>
                <a:cxn ang="0">
                  <a:pos x="75" y="45"/>
                </a:cxn>
                <a:cxn ang="0">
                  <a:pos x="79" y="36"/>
                </a:cxn>
                <a:cxn ang="0">
                  <a:pos x="84" y="25"/>
                </a:cxn>
                <a:cxn ang="0">
                  <a:pos x="92" y="16"/>
                </a:cxn>
                <a:cxn ang="0">
                  <a:pos x="106" y="8"/>
                </a:cxn>
                <a:cxn ang="0">
                  <a:pos x="123" y="2"/>
                </a:cxn>
                <a:cxn ang="0">
                  <a:pos x="146" y="0"/>
                </a:cxn>
                <a:cxn ang="0">
                  <a:pos x="145" y="2"/>
                </a:cxn>
                <a:cxn ang="0">
                  <a:pos x="145" y="8"/>
                </a:cxn>
                <a:cxn ang="0">
                  <a:pos x="143" y="17"/>
                </a:cxn>
                <a:cxn ang="0">
                  <a:pos x="139" y="28"/>
                </a:cxn>
                <a:cxn ang="0">
                  <a:pos x="134" y="39"/>
                </a:cxn>
                <a:cxn ang="0">
                  <a:pos x="126" y="49"/>
                </a:cxn>
                <a:cxn ang="0">
                  <a:pos x="114" y="59"/>
                </a:cxn>
                <a:cxn ang="0">
                  <a:pos x="98" y="64"/>
                </a:cxn>
                <a:cxn ang="0">
                  <a:pos x="79" y="67"/>
                </a:cxn>
                <a:cxn ang="0">
                  <a:pos x="79" y="211"/>
                </a:cxn>
                <a:cxn ang="0">
                  <a:pos x="68" y="211"/>
                </a:cxn>
                <a:cxn ang="0">
                  <a:pos x="68" y="67"/>
                </a:cxn>
              </a:cxnLst>
              <a:rect l="0" t="0" r="r" b="b"/>
              <a:pathLst>
                <a:path w="146" h="211">
                  <a:moveTo>
                    <a:pt x="68" y="67"/>
                  </a:moveTo>
                  <a:lnTo>
                    <a:pt x="67" y="67"/>
                  </a:lnTo>
                  <a:lnTo>
                    <a:pt x="60" y="66"/>
                  </a:lnTo>
                  <a:lnTo>
                    <a:pt x="50" y="64"/>
                  </a:lnTo>
                  <a:lnTo>
                    <a:pt x="41" y="62"/>
                  </a:lnTo>
                  <a:lnTo>
                    <a:pt x="29" y="55"/>
                  </a:lnTo>
                  <a:lnTo>
                    <a:pt x="18" y="47"/>
                  </a:lnTo>
                  <a:lnTo>
                    <a:pt x="10" y="35"/>
                  </a:lnTo>
                  <a:lnTo>
                    <a:pt x="3" y="20"/>
                  </a:lnTo>
                  <a:lnTo>
                    <a:pt x="0" y="0"/>
                  </a:lnTo>
                  <a:lnTo>
                    <a:pt x="3" y="0"/>
                  </a:lnTo>
                  <a:lnTo>
                    <a:pt x="10" y="0"/>
                  </a:lnTo>
                  <a:lnTo>
                    <a:pt x="19" y="0"/>
                  </a:lnTo>
                  <a:lnTo>
                    <a:pt x="30" y="2"/>
                  </a:lnTo>
                  <a:lnTo>
                    <a:pt x="41" y="6"/>
                  </a:lnTo>
                  <a:lnTo>
                    <a:pt x="53" y="14"/>
                  </a:lnTo>
                  <a:lnTo>
                    <a:pt x="62" y="25"/>
                  </a:lnTo>
                  <a:lnTo>
                    <a:pt x="69" y="41"/>
                  </a:lnTo>
                  <a:lnTo>
                    <a:pt x="73" y="62"/>
                  </a:lnTo>
                  <a:lnTo>
                    <a:pt x="73" y="60"/>
                  </a:lnTo>
                  <a:lnTo>
                    <a:pt x="73" y="55"/>
                  </a:lnTo>
                  <a:lnTo>
                    <a:pt x="75" y="45"/>
                  </a:lnTo>
                  <a:lnTo>
                    <a:pt x="79" y="36"/>
                  </a:lnTo>
                  <a:lnTo>
                    <a:pt x="84" y="25"/>
                  </a:lnTo>
                  <a:lnTo>
                    <a:pt x="92" y="16"/>
                  </a:lnTo>
                  <a:lnTo>
                    <a:pt x="106" y="8"/>
                  </a:lnTo>
                  <a:lnTo>
                    <a:pt x="123" y="2"/>
                  </a:lnTo>
                  <a:lnTo>
                    <a:pt x="146" y="0"/>
                  </a:lnTo>
                  <a:lnTo>
                    <a:pt x="145" y="2"/>
                  </a:lnTo>
                  <a:lnTo>
                    <a:pt x="145" y="8"/>
                  </a:lnTo>
                  <a:lnTo>
                    <a:pt x="143" y="17"/>
                  </a:lnTo>
                  <a:lnTo>
                    <a:pt x="139" y="28"/>
                  </a:lnTo>
                  <a:lnTo>
                    <a:pt x="134" y="39"/>
                  </a:lnTo>
                  <a:lnTo>
                    <a:pt x="126" y="49"/>
                  </a:lnTo>
                  <a:lnTo>
                    <a:pt x="114" y="59"/>
                  </a:lnTo>
                  <a:lnTo>
                    <a:pt x="98" y="64"/>
                  </a:lnTo>
                  <a:lnTo>
                    <a:pt x="79" y="67"/>
                  </a:lnTo>
                  <a:lnTo>
                    <a:pt x="79" y="211"/>
                  </a:lnTo>
                  <a:lnTo>
                    <a:pt x="68" y="211"/>
                  </a:lnTo>
                  <a:lnTo>
                    <a:pt x="68" y="67"/>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18" name="Freeform 6"/>
            <p:cNvSpPr>
              <a:spLocks/>
            </p:cNvSpPr>
            <p:nvPr/>
          </p:nvSpPr>
          <p:spPr bwMode="gray">
            <a:xfrm>
              <a:off x="2792" y="378"/>
              <a:ext cx="144" cy="211"/>
            </a:xfrm>
            <a:custGeom>
              <a:avLst/>
              <a:gdLst/>
              <a:ahLst/>
              <a:cxnLst>
                <a:cxn ang="0">
                  <a:pos x="67" y="67"/>
                </a:cxn>
                <a:cxn ang="0">
                  <a:pos x="66" y="67"/>
                </a:cxn>
                <a:cxn ang="0">
                  <a:pos x="59" y="66"/>
                </a:cxn>
                <a:cxn ang="0">
                  <a:pos x="50" y="64"/>
                </a:cxn>
                <a:cxn ang="0">
                  <a:pos x="39" y="62"/>
                </a:cxn>
                <a:cxn ang="0">
                  <a:pos x="28" y="55"/>
                </a:cxn>
                <a:cxn ang="0">
                  <a:pos x="17" y="47"/>
                </a:cxn>
                <a:cxn ang="0">
                  <a:pos x="9" y="35"/>
                </a:cxn>
                <a:cxn ang="0">
                  <a:pos x="2" y="20"/>
                </a:cxn>
                <a:cxn ang="0">
                  <a:pos x="0" y="0"/>
                </a:cxn>
                <a:cxn ang="0">
                  <a:pos x="2" y="0"/>
                </a:cxn>
                <a:cxn ang="0">
                  <a:pos x="9" y="0"/>
                </a:cxn>
                <a:cxn ang="0">
                  <a:pos x="17" y="0"/>
                </a:cxn>
                <a:cxn ang="0">
                  <a:pos x="28" y="2"/>
                </a:cxn>
                <a:cxn ang="0">
                  <a:pos x="40" y="6"/>
                </a:cxn>
                <a:cxn ang="0">
                  <a:pos x="51" y="14"/>
                </a:cxn>
                <a:cxn ang="0">
                  <a:pos x="62" y="25"/>
                </a:cxn>
                <a:cxn ang="0">
                  <a:pos x="69" y="41"/>
                </a:cxn>
                <a:cxn ang="0">
                  <a:pos x="73" y="62"/>
                </a:cxn>
                <a:cxn ang="0">
                  <a:pos x="73" y="60"/>
                </a:cxn>
                <a:cxn ang="0">
                  <a:pos x="73" y="55"/>
                </a:cxn>
                <a:cxn ang="0">
                  <a:pos x="74" y="45"/>
                </a:cxn>
                <a:cxn ang="0">
                  <a:pos x="77" y="36"/>
                </a:cxn>
                <a:cxn ang="0">
                  <a:pos x="82" y="25"/>
                </a:cxn>
                <a:cxn ang="0">
                  <a:pos x="91" y="16"/>
                </a:cxn>
                <a:cxn ang="0">
                  <a:pos x="105" y="8"/>
                </a:cxn>
                <a:cxn ang="0">
                  <a:pos x="121" y="2"/>
                </a:cxn>
                <a:cxn ang="0">
                  <a:pos x="144" y="0"/>
                </a:cxn>
                <a:cxn ang="0">
                  <a:pos x="144" y="2"/>
                </a:cxn>
                <a:cxn ang="0">
                  <a:pos x="144" y="8"/>
                </a:cxn>
                <a:cxn ang="0">
                  <a:pos x="141" y="17"/>
                </a:cxn>
                <a:cxn ang="0">
                  <a:pos x="139" y="28"/>
                </a:cxn>
                <a:cxn ang="0">
                  <a:pos x="133" y="39"/>
                </a:cxn>
                <a:cxn ang="0">
                  <a:pos x="125" y="49"/>
                </a:cxn>
                <a:cxn ang="0">
                  <a:pos x="113" y="59"/>
                </a:cxn>
                <a:cxn ang="0">
                  <a:pos x="97" y="64"/>
                </a:cxn>
                <a:cxn ang="0">
                  <a:pos x="77" y="67"/>
                </a:cxn>
                <a:cxn ang="0">
                  <a:pos x="77" y="211"/>
                </a:cxn>
                <a:cxn ang="0">
                  <a:pos x="67" y="211"/>
                </a:cxn>
                <a:cxn ang="0">
                  <a:pos x="67" y="67"/>
                </a:cxn>
              </a:cxnLst>
              <a:rect l="0" t="0" r="r" b="b"/>
              <a:pathLst>
                <a:path w="144" h="211">
                  <a:moveTo>
                    <a:pt x="67" y="67"/>
                  </a:moveTo>
                  <a:lnTo>
                    <a:pt x="66" y="67"/>
                  </a:lnTo>
                  <a:lnTo>
                    <a:pt x="59" y="66"/>
                  </a:lnTo>
                  <a:lnTo>
                    <a:pt x="50" y="64"/>
                  </a:lnTo>
                  <a:lnTo>
                    <a:pt x="39" y="62"/>
                  </a:lnTo>
                  <a:lnTo>
                    <a:pt x="28" y="55"/>
                  </a:lnTo>
                  <a:lnTo>
                    <a:pt x="17" y="47"/>
                  </a:lnTo>
                  <a:lnTo>
                    <a:pt x="9" y="35"/>
                  </a:lnTo>
                  <a:lnTo>
                    <a:pt x="2" y="20"/>
                  </a:lnTo>
                  <a:lnTo>
                    <a:pt x="0" y="0"/>
                  </a:lnTo>
                  <a:lnTo>
                    <a:pt x="2" y="0"/>
                  </a:lnTo>
                  <a:lnTo>
                    <a:pt x="9" y="0"/>
                  </a:lnTo>
                  <a:lnTo>
                    <a:pt x="17" y="0"/>
                  </a:lnTo>
                  <a:lnTo>
                    <a:pt x="28" y="2"/>
                  </a:lnTo>
                  <a:lnTo>
                    <a:pt x="40" y="6"/>
                  </a:lnTo>
                  <a:lnTo>
                    <a:pt x="51" y="14"/>
                  </a:lnTo>
                  <a:lnTo>
                    <a:pt x="62" y="25"/>
                  </a:lnTo>
                  <a:lnTo>
                    <a:pt x="69" y="41"/>
                  </a:lnTo>
                  <a:lnTo>
                    <a:pt x="73" y="62"/>
                  </a:lnTo>
                  <a:lnTo>
                    <a:pt x="73" y="60"/>
                  </a:lnTo>
                  <a:lnTo>
                    <a:pt x="73" y="55"/>
                  </a:lnTo>
                  <a:lnTo>
                    <a:pt x="74" y="45"/>
                  </a:lnTo>
                  <a:lnTo>
                    <a:pt x="77" y="36"/>
                  </a:lnTo>
                  <a:lnTo>
                    <a:pt x="82" y="25"/>
                  </a:lnTo>
                  <a:lnTo>
                    <a:pt x="91" y="16"/>
                  </a:lnTo>
                  <a:lnTo>
                    <a:pt x="105" y="8"/>
                  </a:lnTo>
                  <a:lnTo>
                    <a:pt x="121" y="2"/>
                  </a:lnTo>
                  <a:lnTo>
                    <a:pt x="144" y="0"/>
                  </a:lnTo>
                  <a:lnTo>
                    <a:pt x="144" y="2"/>
                  </a:lnTo>
                  <a:lnTo>
                    <a:pt x="144" y="8"/>
                  </a:lnTo>
                  <a:lnTo>
                    <a:pt x="141" y="17"/>
                  </a:lnTo>
                  <a:lnTo>
                    <a:pt x="139" y="28"/>
                  </a:lnTo>
                  <a:lnTo>
                    <a:pt x="133" y="39"/>
                  </a:lnTo>
                  <a:lnTo>
                    <a:pt x="125" y="49"/>
                  </a:lnTo>
                  <a:lnTo>
                    <a:pt x="113" y="59"/>
                  </a:lnTo>
                  <a:lnTo>
                    <a:pt x="97" y="64"/>
                  </a:lnTo>
                  <a:lnTo>
                    <a:pt x="77" y="67"/>
                  </a:lnTo>
                  <a:lnTo>
                    <a:pt x="77" y="211"/>
                  </a:lnTo>
                  <a:lnTo>
                    <a:pt x="67" y="211"/>
                  </a:lnTo>
                  <a:lnTo>
                    <a:pt x="67" y="67"/>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19" name="Freeform 7"/>
            <p:cNvSpPr>
              <a:spLocks/>
            </p:cNvSpPr>
            <p:nvPr/>
          </p:nvSpPr>
          <p:spPr bwMode="gray">
            <a:xfrm>
              <a:off x="2631" y="457"/>
              <a:ext cx="89" cy="132"/>
            </a:xfrm>
            <a:custGeom>
              <a:avLst/>
              <a:gdLst/>
              <a:ahLst/>
              <a:cxnLst>
                <a:cxn ang="0">
                  <a:pos x="42" y="43"/>
                </a:cxn>
                <a:cxn ang="0">
                  <a:pos x="39" y="42"/>
                </a:cxn>
                <a:cxn ang="0">
                  <a:pos x="33" y="42"/>
                </a:cxn>
                <a:cxn ang="0">
                  <a:pos x="25" y="39"/>
                </a:cxn>
                <a:cxn ang="0">
                  <a:pos x="16" y="35"/>
                </a:cxn>
                <a:cxn ang="0">
                  <a:pos x="8" y="27"/>
                </a:cxn>
                <a:cxn ang="0">
                  <a:pos x="2" y="16"/>
                </a:cxn>
                <a:cxn ang="0">
                  <a:pos x="0" y="0"/>
                </a:cxn>
                <a:cxn ang="0">
                  <a:pos x="2" y="0"/>
                </a:cxn>
                <a:cxn ang="0">
                  <a:pos x="6" y="0"/>
                </a:cxn>
                <a:cxn ang="0">
                  <a:pos x="12" y="1"/>
                </a:cxn>
                <a:cxn ang="0">
                  <a:pos x="21" y="3"/>
                </a:cxn>
                <a:cxn ang="0">
                  <a:pos x="29" y="8"/>
                </a:cxn>
                <a:cxn ang="0">
                  <a:pos x="37" y="15"/>
                </a:cxn>
                <a:cxn ang="0">
                  <a:pos x="42" y="26"/>
                </a:cxn>
                <a:cxn ang="0">
                  <a:pos x="45" y="39"/>
                </a:cxn>
                <a:cxn ang="0">
                  <a:pos x="45" y="38"/>
                </a:cxn>
                <a:cxn ang="0">
                  <a:pos x="45" y="34"/>
                </a:cxn>
                <a:cxn ang="0">
                  <a:pos x="46" y="27"/>
                </a:cxn>
                <a:cxn ang="0">
                  <a:pos x="49" y="20"/>
                </a:cxn>
                <a:cxn ang="0">
                  <a:pos x="54" y="14"/>
                </a:cxn>
                <a:cxn ang="0">
                  <a:pos x="62" y="7"/>
                </a:cxn>
                <a:cxn ang="0">
                  <a:pos x="73" y="3"/>
                </a:cxn>
                <a:cxn ang="0">
                  <a:pos x="89" y="0"/>
                </a:cxn>
                <a:cxn ang="0">
                  <a:pos x="89" y="3"/>
                </a:cxn>
                <a:cxn ang="0">
                  <a:pos x="88" y="10"/>
                </a:cxn>
                <a:cxn ang="0">
                  <a:pos x="87" y="18"/>
                </a:cxn>
                <a:cxn ang="0">
                  <a:pos x="81" y="26"/>
                </a:cxn>
                <a:cxn ang="0">
                  <a:pos x="74" y="34"/>
                </a:cxn>
                <a:cxn ang="0">
                  <a:pos x="64" y="41"/>
                </a:cxn>
                <a:cxn ang="0">
                  <a:pos x="47" y="43"/>
                </a:cxn>
                <a:cxn ang="0">
                  <a:pos x="47" y="132"/>
                </a:cxn>
                <a:cxn ang="0">
                  <a:pos x="42" y="132"/>
                </a:cxn>
                <a:cxn ang="0">
                  <a:pos x="42" y="43"/>
                </a:cxn>
              </a:cxnLst>
              <a:rect l="0" t="0" r="r" b="b"/>
              <a:pathLst>
                <a:path w="89" h="132">
                  <a:moveTo>
                    <a:pt x="42" y="43"/>
                  </a:moveTo>
                  <a:lnTo>
                    <a:pt x="39" y="42"/>
                  </a:lnTo>
                  <a:lnTo>
                    <a:pt x="33" y="42"/>
                  </a:lnTo>
                  <a:lnTo>
                    <a:pt x="25" y="39"/>
                  </a:lnTo>
                  <a:lnTo>
                    <a:pt x="16" y="35"/>
                  </a:lnTo>
                  <a:lnTo>
                    <a:pt x="8" y="27"/>
                  </a:lnTo>
                  <a:lnTo>
                    <a:pt x="2" y="16"/>
                  </a:lnTo>
                  <a:lnTo>
                    <a:pt x="0" y="0"/>
                  </a:lnTo>
                  <a:lnTo>
                    <a:pt x="2" y="0"/>
                  </a:lnTo>
                  <a:lnTo>
                    <a:pt x="6" y="0"/>
                  </a:lnTo>
                  <a:lnTo>
                    <a:pt x="12" y="1"/>
                  </a:lnTo>
                  <a:lnTo>
                    <a:pt x="21" y="3"/>
                  </a:lnTo>
                  <a:lnTo>
                    <a:pt x="29" y="8"/>
                  </a:lnTo>
                  <a:lnTo>
                    <a:pt x="37" y="15"/>
                  </a:lnTo>
                  <a:lnTo>
                    <a:pt x="42" y="26"/>
                  </a:lnTo>
                  <a:lnTo>
                    <a:pt x="45" y="39"/>
                  </a:lnTo>
                  <a:lnTo>
                    <a:pt x="45" y="38"/>
                  </a:lnTo>
                  <a:lnTo>
                    <a:pt x="45" y="34"/>
                  </a:lnTo>
                  <a:lnTo>
                    <a:pt x="46" y="27"/>
                  </a:lnTo>
                  <a:lnTo>
                    <a:pt x="49" y="20"/>
                  </a:lnTo>
                  <a:lnTo>
                    <a:pt x="54" y="14"/>
                  </a:lnTo>
                  <a:lnTo>
                    <a:pt x="62" y="7"/>
                  </a:lnTo>
                  <a:lnTo>
                    <a:pt x="73" y="3"/>
                  </a:lnTo>
                  <a:lnTo>
                    <a:pt x="89" y="0"/>
                  </a:lnTo>
                  <a:lnTo>
                    <a:pt x="89" y="3"/>
                  </a:lnTo>
                  <a:lnTo>
                    <a:pt x="88" y="10"/>
                  </a:lnTo>
                  <a:lnTo>
                    <a:pt x="87" y="18"/>
                  </a:lnTo>
                  <a:lnTo>
                    <a:pt x="81" y="26"/>
                  </a:lnTo>
                  <a:lnTo>
                    <a:pt x="74" y="34"/>
                  </a:lnTo>
                  <a:lnTo>
                    <a:pt x="64" y="41"/>
                  </a:lnTo>
                  <a:lnTo>
                    <a:pt x="47" y="43"/>
                  </a:lnTo>
                  <a:lnTo>
                    <a:pt x="47" y="132"/>
                  </a:lnTo>
                  <a:lnTo>
                    <a:pt x="42" y="132"/>
                  </a:lnTo>
                  <a:lnTo>
                    <a:pt x="42" y="43"/>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20" name="Freeform 8"/>
            <p:cNvSpPr>
              <a:spLocks/>
            </p:cNvSpPr>
            <p:nvPr/>
          </p:nvSpPr>
          <p:spPr bwMode="gray">
            <a:xfrm>
              <a:off x="2430" y="403"/>
              <a:ext cx="88" cy="186"/>
            </a:xfrm>
            <a:custGeom>
              <a:avLst/>
              <a:gdLst/>
              <a:ahLst/>
              <a:cxnLst>
                <a:cxn ang="0">
                  <a:pos x="43" y="43"/>
                </a:cxn>
                <a:cxn ang="0">
                  <a:pos x="41" y="43"/>
                </a:cxn>
                <a:cxn ang="0">
                  <a:pos x="35" y="43"/>
                </a:cxn>
                <a:cxn ang="0">
                  <a:pos x="27" y="41"/>
                </a:cxn>
                <a:cxn ang="0">
                  <a:pos x="18" y="35"/>
                </a:cxn>
                <a:cxn ang="0">
                  <a:pos x="8" y="28"/>
                </a:cxn>
                <a:cxn ang="0">
                  <a:pos x="3" y="16"/>
                </a:cxn>
                <a:cxn ang="0">
                  <a:pos x="0" y="0"/>
                </a:cxn>
                <a:cxn ang="0">
                  <a:pos x="3" y="0"/>
                </a:cxn>
                <a:cxn ang="0">
                  <a:pos x="8" y="0"/>
                </a:cxn>
                <a:cxn ang="0">
                  <a:pos x="17" y="1"/>
                </a:cxn>
                <a:cxn ang="0">
                  <a:pos x="26" y="6"/>
                </a:cxn>
                <a:cxn ang="0">
                  <a:pos x="35" y="12"/>
                </a:cxn>
                <a:cxn ang="0">
                  <a:pos x="42" y="24"/>
                </a:cxn>
                <a:cxn ang="0">
                  <a:pos x="48" y="41"/>
                </a:cxn>
                <a:cxn ang="0">
                  <a:pos x="48" y="90"/>
                </a:cxn>
                <a:cxn ang="0">
                  <a:pos x="48" y="88"/>
                </a:cxn>
                <a:cxn ang="0">
                  <a:pos x="48" y="82"/>
                </a:cxn>
                <a:cxn ang="0">
                  <a:pos x="50" y="74"/>
                </a:cxn>
                <a:cxn ang="0">
                  <a:pos x="54" y="66"/>
                </a:cxn>
                <a:cxn ang="0">
                  <a:pos x="61" y="58"/>
                </a:cxn>
                <a:cxn ang="0">
                  <a:pos x="72" y="53"/>
                </a:cxn>
                <a:cxn ang="0">
                  <a:pos x="87" y="50"/>
                </a:cxn>
                <a:cxn ang="0">
                  <a:pos x="88" y="51"/>
                </a:cxn>
                <a:cxn ang="0">
                  <a:pos x="88" y="57"/>
                </a:cxn>
                <a:cxn ang="0">
                  <a:pos x="87" y="64"/>
                </a:cxn>
                <a:cxn ang="0">
                  <a:pos x="84" y="72"/>
                </a:cxn>
                <a:cxn ang="0">
                  <a:pos x="80" y="80"/>
                </a:cxn>
                <a:cxn ang="0">
                  <a:pos x="73" y="86"/>
                </a:cxn>
                <a:cxn ang="0">
                  <a:pos x="62" y="92"/>
                </a:cxn>
                <a:cxn ang="0">
                  <a:pos x="48" y="93"/>
                </a:cxn>
                <a:cxn ang="0">
                  <a:pos x="48" y="186"/>
                </a:cxn>
                <a:cxn ang="0">
                  <a:pos x="43" y="186"/>
                </a:cxn>
                <a:cxn ang="0">
                  <a:pos x="43" y="143"/>
                </a:cxn>
                <a:cxn ang="0">
                  <a:pos x="42" y="143"/>
                </a:cxn>
                <a:cxn ang="0">
                  <a:pos x="37" y="142"/>
                </a:cxn>
                <a:cxn ang="0">
                  <a:pos x="29" y="140"/>
                </a:cxn>
                <a:cxn ang="0">
                  <a:pos x="22" y="136"/>
                </a:cxn>
                <a:cxn ang="0">
                  <a:pos x="14" y="130"/>
                </a:cxn>
                <a:cxn ang="0">
                  <a:pos x="8" y="120"/>
                </a:cxn>
                <a:cxn ang="0">
                  <a:pos x="7" y="105"/>
                </a:cxn>
                <a:cxn ang="0">
                  <a:pos x="8" y="105"/>
                </a:cxn>
                <a:cxn ang="0">
                  <a:pos x="12" y="107"/>
                </a:cxn>
                <a:cxn ang="0">
                  <a:pos x="19" y="108"/>
                </a:cxn>
                <a:cxn ang="0">
                  <a:pos x="26" y="111"/>
                </a:cxn>
                <a:cxn ang="0">
                  <a:pos x="34" y="117"/>
                </a:cxn>
                <a:cxn ang="0">
                  <a:pos x="39" y="127"/>
                </a:cxn>
                <a:cxn ang="0">
                  <a:pos x="43" y="140"/>
                </a:cxn>
                <a:cxn ang="0">
                  <a:pos x="43" y="43"/>
                </a:cxn>
              </a:cxnLst>
              <a:rect l="0" t="0" r="r" b="b"/>
              <a:pathLst>
                <a:path w="88" h="186">
                  <a:moveTo>
                    <a:pt x="43" y="43"/>
                  </a:moveTo>
                  <a:lnTo>
                    <a:pt x="41" y="43"/>
                  </a:lnTo>
                  <a:lnTo>
                    <a:pt x="35" y="43"/>
                  </a:lnTo>
                  <a:lnTo>
                    <a:pt x="27" y="41"/>
                  </a:lnTo>
                  <a:lnTo>
                    <a:pt x="18" y="35"/>
                  </a:lnTo>
                  <a:lnTo>
                    <a:pt x="8" y="28"/>
                  </a:lnTo>
                  <a:lnTo>
                    <a:pt x="3" y="16"/>
                  </a:lnTo>
                  <a:lnTo>
                    <a:pt x="0" y="0"/>
                  </a:lnTo>
                  <a:lnTo>
                    <a:pt x="3" y="0"/>
                  </a:lnTo>
                  <a:lnTo>
                    <a:pt x="8" y="0"/>
                  </a:lnTo>
                  <a:lnTo>
                    <a:pt x="17" y="1"/>
                  </a:lnTo>
                  <a:lnTo>
                    <a:pt x="26" y="6"/>
                  </a:lnTo>
                  <a:lnTo>
                    <a:pt x="35" y="12"/>
                  </a:lnTo>
                  <a:lnTo>
                    <a:pt x="42" y="24"/>
                  </a:lnTo>
                  <a:lnTo>
                    <a:pt x="48" y="41"/>
                  </a:lnTo>
                  <a:lnTo>
                    <a:pt x="48" y="90"/>
                  </a:lnTo>
                  <a:lnTo>
                    <a:pt x="48" y="88"/>
                  </a:lnTo>
                  <a:lnTo>
                    <a:pt x="48" y="82"/>
                  </a:lnTo>
                  <a:lnTo>
                    <a:pt x="50" y="74"/>
                  </a:lnTo>
                  <a:lnTo>
                    <a:pt x="54" y="66"/>
                  </a:lnTo>
                  <a:lnTo>
                    <a:pt x="61" y="58"/>
                  </a:lnTo>
                  <a:lnTo>
                    <a:pt x="72" y="53"/>
                  </a:lnTo>
                  <a:lnTo>
                    <a:pt x="87" y="50"/>
                  </a:lnTo>
                  <a:lnTo>
                    <a:pt x="88" y="51"/>
                  </a:lnTo>
                  <a:lnTo>
                    <a:pt x="88" y="57"/>
                  </a:lnTo>
                  <a:lnTo>
                    <a:pt x="87" y="64"/>
                  </a:lnTo>
                  <a:lnTo>
                    <a:pt x="84" y="72"/>
                  </a:lnTo>
                  <a:lnTo>
                    <a:pt x="80" y="80"/>
                  </a:lnTo>
                  <a:lnTo>
                    <a:pt x="73" y="86"/>
                  </a:lnTo>
                  <a:lnTo>
                    <a:pt x="62" y="92"/>
                  </a:lnTo>
                  <a:lnTo>
                    <a:pt x="48" y="93"/>
                  </a:lnTo>
                  <a:lnTo>
                    <a:pt x="48" y="186"/>
                  </a:lnTo>
                  <a:lnTo>
                    <a:pt x="43" y="186"/>
                  </a:lnTo>
                  <a:lnTo>
                    <a:pt x="43" y="143"/>
                  </a:lnTo>
                  <a:lnTo>
                    <a:pt x="42" y="143"/>
                  </a:lnTo>
                  <a:lnTo>
                    <a:pt x="37" y="142"/>
                  </a:lnTo>
                  <a:lnTo>
                    <a:pt x="29" y="140"/>
                  </a:lnTo>
                  <a:lnTo>
                    <a:pt x="22" y="136"/>
                  </a:lnTo>
                  <a:lnTo>
                    <a:pt x="14" y="130"/>
                  </a:lnTo>
                  <a:lnTo>
                    <a:pt x="8" y="120"/>
                  </a:lnTo>
                  <a:lnTo>
                    <a:pt x="7" y="105"/>
                  </a:lnTo>
                  <a:lnTo>
                    <a:pt x="8" y="105"/>
                  </a:lnTo>
                  <a:lnTo>
                    <a:pt x="12" y="107"/>
                  </a:lnTo>
                  <a:lnTo>
                    <a:pt x="19" y="108"/>
                  </a:lnTo>
                  <a:lnTo>
                    <a:pt x="26" y="111"/>
                  </a:lnTo>
                  <a:lnTo>
                    <a:pt x="34" y="117"/>
                  </a:lnTo>
                  <a:lnTo>
                    <a:pt x="39" y="127"/>
                  </a:lnTo>
                  <a:lnTo>
                    <a:pt x="43" y="140"/>
                  </a:lnTo>
                  <a:lnTo>
                    <a:pt x="43" y="43"/>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21" name="Freeform 9"/>
            <p:cNvSpPr>
              <a:spLocks/>
            </p:cNvSpPr>
            <p:nvPr/>
          </p:nvSpPr>
          <p:spPr bwMode="gray">
            <a:xfrm>
              <a:off x="1914" y="233"/>
              <a:ext cx="166" cy="356"/>
            </a:xfrm>
            <a:custGeom>
              <a:avLst/>
              <a:gdLst/>
              <a:ahLst/>
              <a:cxnLst>
                <a:cxn ang="0">
                  <a:pos x="85" y="84"/>
                </a:cxn>
                <a:cxn ang="0">
                  <a:pos x="101" y="81"/>
                </a:cxn>
                <a:cxn ang="0">
                  <a:pos x="124" y="73"/>
                </a:cxn>
                <a:cxn ang="0">
                  <a:pos x="148" y="56"/>
                </a:cxn>
                <a:cxn ang="0">
                  <a:pos x="163" y="23"/>
                </a:cxn>
                <a:cxn ang="0">
                  <a:pos x="163" y="0"/>
                </a:cxn>
                <a:cxn ang="0">
                  <a:pos x="148" y="0"/>
                </a:cxn>
                <a:cxn ang="0">
                  <a:pos x="125" y="6"/>
                </a:cxn>
                <a:cxn ang="0">
                  <a:pos x="101" y="22"/>
                </a:cxn>
                <a:cxn ang="0">
                  <a:pos x="82" y="54"/>
                </a:cxn>
                <a:cxn ang="0">
                  <a:pos x="77" y="173"/>
                </a:cxn>
                <a:cxn ang="0">
                  <a:pos x="77" y="165"/>
                </a:cxn>
                <a:cxn ang="0">
                  <a:pos x="71" y="146"/>
                </a:cxn>
                <a:cxn ang="0">
                  <a:pos x="60" y="123"/>
                </a:cxn>
                <a:cxn ang="0">
                  <a:pos x="38" y="104"/>
                </a:cxn>
                <a:cxn ang="0">
                  <a:pos x="0" y="96"/>
                </a:cxn>
                <a:cxn ang="0">
                  <a:pos x="0" y="103"/>
                </a:cxn>
                <a:cxn ang="0">
                  <a:pos x="0" y="120"/>
                </a:cxn>
                <a:cxn ang="0">
                  <a:pos x="8" y="143"/>
                </a:cxn>
                <a:cxn ang="0">
                  <a:pos x="24" y="163"/>
                </a:cxn>
                <a:cxn ang="0">
                  <a:pos x="55" y="177"/>
                </a:cxn>
                <a:cxn ang="0">
                  <a:pos x="77" y="356"/>
                </a:cxn>
                <a:cxn ang="0">
                  <a:pos x="82" y="274"/>
                </a:cxn>
                <a:cxn ang="0">
                  <a:pos x="91" y="273"/>
                </a:cxn>
                <a:cxn ang="0">
                  <a:pos x="112" y="267"/>
                </a:cxn>
                <a:cxn ang="0">
                  <a:pos x="135" y="252"/>
                </a:cxn>
                <a:cxn ang="0">
                  <a:pos x="151" y="224"/>
                </a:cxn>
                <a:cxn ang="0">
                  <a:pos x="152" y="203"/>
                </a:cxn>
                <a:cxn ang="0">
                  <a:pos x="137" y="204"/>
                </a:cxn>
                <a:cxn ang="0">
                  <a:pos x="117" y="211"/>
                </a:cxn>
                <a:cxn ang="0">
                  <a:pos x="97" y="231"/>
                </a:cxn>
                <a:cxn ang="0">
                  <a:pos x="82" y="267"/>
                </a:cxn>
              </a:cxnLst>
              <a:rect l="0" t="0" r="r" b="b"/>
              <a:pathLst>
                <a:path w="166" h="356">
                  <a:moveTo>
                    <a:pt x="82" y="84"/>
                  </a:moveTo>
                  <a:lnTo>
                    <a:pt x="85" y="84"/>
                  </a:lnTo>
                  <a:lnTo>
                    <a:pt x="91" y="84"/>
                  </a:lnTo>
                  <a:lnTo>
                    <a:pt x="101" y="81"/>
                  </a:lnTo>
                  <a:lnTo>
                    <a:pt x="112" y="78"/>
                  </a:lnTo>
                  <a:lnTo>
                    <a:pt x="124" y="73"/>
                  </a:lnTo>
                  <a:lnTo>
                    <a:pt x="136" y="66"/>
                  </a:lnTo>
                  <a:lnTo>
                    <a:pt x="148" y="56"/>
                  </a:lnTo>
                  <a:lnTo>
                    <a:pt x="156" y="42"/>
                  </a:lnTo>
                  <a:lnTo>
                    <a:pt x="163" y="23"/>
                  </a:lnTo>
                  <a:lnTo>
                    <a:pt x="166" y="2"/>
                  </a:lnTo>
                  <a:lnTo>
                    <a:pt x="163" y="0"/>
                  </a:lnTo>
                  <a:lnTo>
                    <a:pt x="158" y="0"/>
                  </a:lnTo>
                  <a:lnTo>
                    <a:pt x="148" y="0"/>
                  </a:lnTo>
                  <a:lnTo>
                    <a:pt x="137" y="3"/>
                  </a:lnTo>
                  <a:lnTo>
                    <a:pt x="125" y="6"/>
                  </a:lnTo>
                  <a:lnTo>
                    <a:pt x="113" y="12"/>
                  </a:lnTo>
                  <a:lnTo>
                    <a:pt x="101" y="22"/>
                  </a:lnTo>
                  <a:lnTo>
                    <a:pt x="90" y="35"/>
                  </a:lnTo>
                  <a:lnTo>
                    <a:pt x="82" y="54"/>
                  </a:lnTo>
                  <a:lnTo>
                    <a:pt x="77" y="78"/>
                  </a:lnTo>
                  <a:lnTo>
                    <a:pt x="77" y="173"/>
                  </a:lnTo>
                  <a:lnTo>
                    <a:pt x="77" y="170"/>
                  </a:lnTo>
                  <a:lnTo>
                    <a:pt x="77" y="165"/>
                  </a:lnTo>
                  <a:lnTo>
                    <a:pt x="74" y="157"/>
                  </a:lnTo>
                  <a:lnTo>
                    <a:pt x="71" y="146"/>
                  </a:lnTo>
                  <a:lnTo>
                    <a:pt x="67" y="134"/>
                  </a:lnTo>
                  <a:lnTo>
                    <a:pt x="60" y="123"/>
                  </a:lnTo>
                  <a:lnTo>
                    <a:pt x="50" y="112"/>
                  </a:lnTo>
                  <a:lnTo>
                    <a:pt x="38" y="104"/>
                  </a:lnTo>
                  <a:lnTo>
                    <a:pt x="20" y="97"/>
                  </a:lnTo>
                  <a:lnTo>
                    <a:pt x="0" y="96"/>
                  </a:lnTo>
                  <a:lnTo>
                    <a:pt x="0" y="97"/>
                  </a:lnTo>
                  <a:lnTo>
                    <a:pt x="0" y="103"/>
                  </a:lnTo>
                  <a:lnTo>
                    <a:pt x="0" y="111"/>
                  </a:lnTo>
                  <a:lnTo>
                    <a:pt x="0" y="120"/>
                  </a:lnTo>
                  <a:lnTo>
                    <a:pt x="2" y="131"/>
                  </a:lnTo>
                  <a:lnTo>
                    <a:pt x="8" y="143"/>
                  </a:lnTo>
                  <a:lnTo>
                    <a:pt x="15" y="154"/>
                  </a:lnTo>
                  <a:lnTo>
                    <a:pt x="24" y="163"/>
                  </a:lnTo>
                  <a:lnTo>
                    <a:pt x="38" y="171"/>
                  </a:lnTo>
                  <a:lnTo>
                    <a:pt x="55" y="177"/>
                  </a:lnTo>
                  <a:lnTo>
                    <a:pt x="77" y="178"/>
                  </a:lnTo>
                  <a:lnTo>
                    <a:pt x="77" y="356"/>
                  </a:lnTo>
                  <a:lnTo>
                    <a:pt x="82" y="356"/>
                  </a:lnTo>
                  <a:lnTo>
                    <a:pt x="82" y="274"/>
                  </a:lnTo>
                  <a:lnTo>
                    <a:pt x="85" y="273"/>
                  </a:lnTo>
                  <a:lnTo>
                    <a:pt x="91" y="273"/>
                  </a:lnTo>
                  <a:lnTo>
                    <a:pt x="101" y="271"/>
                  </a:lnTo>
                  <a:lnTo>
                    <a:pt x="112" y="267"/>
                  </a:lnTo>
                  <a:lnTo>
                    <a:pt x="124" y="262"/>
                  </a:lnTo>
                  <a:lnTo>
                    <a:pt x="135" y="252"/>
                  </a:lnTo>
                  <a:lnTo>
                    <a:pt x="144" y="240"/>
                  </a:lnTo>
                  <a:lnTo>
                    <a:pt x="151" y="224"/>
                  </a:lnTo>
                  <a:lnTo>
                    <a:pt x="154" y="203"/>
                  </a:lnTo>
                  <a:lnTo>
                    <a:pt x="152" y="203"/>
                  </a:lnTo>
                  <a:lnTo>
                    <a:pt x="145" y="203"/>
                  </a:lnTo>
                  <a:lnTo>
                    <a:pt x="137" y="204"/>
                  </a:lnTo>
                  <a:lnTo>
                    <a:pt x="128" y="207"/>
                  </a:lnTo>
                  <a:lnTo>
                    <a:pt x="117" y="211"/>
                  </a:lnTo>
                  <a:lnTo>
                    <a:pt x="106" y="219"/>
                  </a:lnTo>
                  <a:lnTo>
                    <a:pt x="97" y="231"/>
                  </a:lnTo>
                  <a:lnTo>
                    <a:pt x="89" y="247"/>
                  </a:lnTo>
                  <a:lnTo>
                    <a:pt x="82" y="267"/>
                  </a:lnTo>
                  <a:lnTo>
                    <a:pt x="82" y="84"/>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22" name="Freeform 10"/>
            <p:cNvSpPr>
              <a:spLocks/>
            </p:cNvSpPr>
            <p:nvPr/>
          </p:nvSpPr>
          <p:spPr bwMode="gray">
            <a:xfrm>
              <a:off x="2514" y="379"/>
              <a:ext cx="92" cy="210"/>
            </a:xfrm>
            <a:custGeom>
              <a:avLst/>
              <a:gdLst/>
              <a:ahLst/>
              <a:cxnLst>
                <a:cxn ang="0">
                  <a:pos x="43" y="162"/>
                </a:cxn>
                <a:cxn ang="0">
                  <a:pos x="36" y="160"/>
                </a:cxn>
                <a:cxn ang="0">
                  <a:pos x="23" y="155"/>
                </a:cxn>
                <a:cxn ang="0">
                  <a:pos x="12" y="141"/>
                </a:cxn>
                <a:cxn ang="0">
                  <a:pos x="12" y="129"/>
                </a:cxn>
                <a:cxn ang="0">
                  <a:pos x="23" y="132"/>
                </a:cxn>
                <a:cxn ang="0">
                  <a:pos x="38" y="145"/>
                </a:cxn>
                <a:cxn ang="0">
                  <a:pos x="43" y="108"/>
                </a:cxn>
                <a:cxn ang="0">
                  <a:pos x="35" y="106"/>
                </a:cxn>
                <a:cxn ang="0">
                  <a:pos x="20" y="101"/>
                </a:cxn>
                <a:cxn ang="0">
                  <a:pos x="7" y="83"/>
                </a:cxn>
                <a:cxn ang="0">
                  <a:pos x="7" y="70"/>
                </a:cxn>
                <a:cxn ang="0">
                  <a:pos x="17" y="71"/>
                </a:cxn>
                <a:cxn ang="0">
                  <a:pos x="31" y="81"/>
                </a:cxn>
                <a:cxn ang="0">
                  <a:pos x="43" y="105"/>
                </a:cxn>
                <a:cxn ang="0">
                  <a:pos x="40" y="43"/>
                </a:cxn>
                <a:cxn ang="0">
                  <a:pos x="26" y="39"/>
                </a:cxn>
                <a:cxn ang="0">
                  <a:pos x="8" y="27"/>
                </a:cxn>
                <a:cxn ang="0">
                  <a:pos x="0" y="0"/>
                </a:cxn>
                <a:cxn ang="0">
                  <a:pos x="7" y="0"/>
                </a:cxn>
                <a:cxn ang="0">
                  <a:pos x="23" y="5"/>
                </a:cxn>
                <a:cxn ang="0">
                  <a:pos x="39" y="23"/>
                </a:cxn>
                <a:cxn ang="0">
                  <a:pos x="46" y="38"/>
                </a:cxn>
                <a:cxn ang="0">
                  <a:pos x="51" y="24"/>
                </a:cxn>
                <a:cxn ang="0">
                  <a:pos x="66" y="8"/>
                </a:cxn>
                <a:cxn ang="0">
                  <a:pos x="92" y="0"/>
                </a:cxn>
                <a:cxn ang="0">
                  <a:pos x="90" y="8"/>
                </a:cxn>
                <a:cxn ang="0">
                  <a:pos x="82" y="25"/>
                </a:cxn>
                <a:cxn ang="0">
                  <a:pos x="63" y="40"/>
                </a:cxn>
                <a:cxn ang="0">
                  <a:pos x="49" y="124"/>
                </a:cxn>
                <a:cxn ang="0">
                  <a:pos x="50" y="116"/>
                </a:cxn>
                <a:cxn ang="0">
                  <a:pos x="59" y="100"/>
                </a:cxn>
                <a:cxn ang="0">
                  <a:pos x="81" y="92"/>
                </a:cxn>
                <a:cxn ang="0">
                  <a:pos x="80" y="98"/>
                </a:cxn>
                <a:cxn ang="0">
                  <a:pos x="73" y="114"/>
                </a:cxn>
                <a:cxn ang="0">
                  <a:pos x="59" y="127"/>
                </a:cxn>
                <a:cxn ang="0">
                  <a:pos x="49" y="210"/>
                </a:cxn>
              </a:cxnLst>
              <a:rect l="0" t="0" r="r" b="b"/>
              <a:pathLst>
                <a:path w="92" h="210">
                  <a:moveTo>
                    <a:pt x="43" y="210"/>
                  </a:moveTo>
                  <a:lnTo>
                    <a:pt x="43" y="162"/>
                  </a:lnTo>
                  <a:lnTo>
                    <a:pt x="40" y="162"/>
                  </a:lnTo>
                  <a:lnTo>
                    <a:pt x="36" y="160"/>
                  </a:lnTo>
                  <a:lnTo>
                    <a:pt x="30" y="159"/>
                  </a:lnTo>
                  <a:lnTo>
                    <a:pt x="23" y="155"/>
                  </a:lnTo>
                  <a:lnTo>
                    <a:pt x="16" y="150"/>
                  </a:lnTo>
                  <a:lnTo>
                    <a:pt x="12" y="141"/>
                  </a:lnTo>
                  <a:lnTo>
                    <a:pt x="11" y="129"/>
                  </a:lnTo>
                  <a:lnTo>
                    <a:pt x="12" y="129"/>
                  </a:lnTo>
                  <a:lnTo>
                    <a:pt x="16" y="129"/>
                  </a:lnTo>
                  <a:lnTo>
                    <a:pt x="23" y="132"/>
                  </a:lnTo>
                  <a:lnTo>
                    <a:pt x="31" y="137"/>
                  </a:lnTo>
                  <a:lnTo>
                    <a:pt x="38" y="145"/>
                  </a:lnTo>
                  <a:lnTo>
                    <a:pt x="43" y="159"/>
                  </a:lnTo>
                  <a:lnTo>
                    <a:pt x="43" y="108"/>
                  </a:lnTo>
                  <a:lnTo>
                    <a:pt x="40" y="108"/>
                  </a:lnTo>
                  <a:lnTo>
                    <a:pt x="35" y="106"/>
                  </a:lnTo>
                  <a:lnTo>
                    <a:pt x="28" y="105"/>
                  </a:lnTo>
                  <a:lnTo>
                    <a:pt x="20" y="101"/>
                  </a:lnTo>
                  <a:lnTo>
                    <a:pt x="12" y="94"/>
                  </a:lnTo>
                  <a:lnTo>
                    <a:pt x="7" y="83"/>
                  </a:lnTo>
                  <a:lnTo>
                    <a:pt x="5" y="70"/>
                  </a:lnTo>
                  <a:lnTo>
                    <a:pt x="7" y="70"/>
                  </a:lnTo>
                  <a:lnTo>
                    <a:pt x="11" y="70"/>
                  </a:lnTo>
                  <a:lnTo>
                    <a:pt x="17" y="71"/>
                  </a:lnTo>
                  <a:lnTo>
                    <a:pt x="24" y="74"/>
                  </a:lnTo>
                  <a:lnTo>
                    <a:pt x="31" y="81"/>
                  </a:lnTo>
                  <a:lnTo>
                    <a:pt x="38" y="90"/>
                  </a:lnTo>
                  <a:lnTo>
                    <a:pt x="43" y="105"/>
                  </a:lnTo>
                  <a:lnTo>
                    <a:pt x="43" y="43"/>
                  </a:lnTo>
                  <a:lnTo>
                    <a:pt x="40" y="43"/>
                  </a:lnTo>
                  <a:lnTo>
                    <a:pt x="34" y="42"/>
                  </a:lnTo>
                  <a:lnTo>
                    <a:pt x="26" y="39"/>
                  </a:lnTo>
                  <a:lnTo>
                    <a:pt x="16" y="35"/>
                  </a:lnTo>
                  <a:lnTo>
                    <a:pt x="8" y="27"/>
                  </a:lnTo>
                  <a:lnTo>
                    <a:pt x="1" y="16"/>
                  </a:lnTo>
                  <a:lnTo>
                    <a:pt x="0" y="0"/>
                  </a:lnTo>
                  <a:lnTo>
                    <a:pt x="1" y="0"/>
                  </a:lnTo>
                  <a:lnTo>
                    <a:pt x="7" y="0"/>
                  </a:lnTo>
                  <a:lnTo>
                    <a:pt x="13" y="1"/>
                  </a:lnTo>
                  <a:lnTo>
                    <a:pt x="23" y="5"/>
                  </a:lnTo>
                  <a:lnTo>
                    <a:pt x="31" y="12"/>
                  </a:lnTo>
                  <a:lnTo>
                    <a:pt x="39" y="23"/>
                  </a:lnTo>
                  <a:lnTo>
                    <a:pt x="46" y="40"/>
                  </a:lnTo>
                  <a:lnTo>
                    <a:pt x="46" y="38"/>
                  </a:lnTo>
                  <a:lnTo>
                    <a:pt x="49" y="32"/>
                  </a:lnTo>
                  <a:lnTo>
                    <a:pt x="51" y="24"/>
                  </a:lnTo>
                  <a:lnTo>
                    <a:pt x="58" y="15"/>
                  </a:lnTo>
                  <a:lnTo>
                    <a:pt x="66" y="8"/>
                  </a:lnTo>
                  <a:lnTo>
                    <a:pt x="77" y="1"/>
                  </a:lnTo>
                  <a:lnTo>
                    <a:pt x="92" y="0"/>
                  </a:lnTo>
                  <a:lnTo>
                    <a:pt x="92" y="1"/>
                  </a:lnTo>
                  <a:lnTo>
                    <a:pt x="90" y="8"/>
                  </a:lnTo>
                  <a:lnTo>
                    <a:pt x="88" y="16"/>
                  </a:lnTo>
                  <a:lnTo>
                    <a:pt x="82" y="25"/>
                  </a:lnTo>
                  <a:lnTo>
                    <a:pt x="74" y="34"/>
                  </a:lnTo>
                  <a:lnTo>
                    <a:pt x="63" y="40"/>
                  </a:lnTo>
                  <a:lnTo>
                    <a:pt x="49" y="43"/>
                  </a:lnTo>
                  <a:lnTo>
                    <a:pt x="49" y="124"/>
                  </a:lnTo>
                  <a:lnTo>
                    <a:pt x="49" y="121"/>
                  </a:lnTo>
                  <a:lnTo>
                    <a:pt x="50" y="116"/>
                  </a:lnTo>
                  <a:lnTo>
                    <a:pt x="53" y="108"/>
                  </a:lnTo>
                  <a:lnTo>
                    <a:pt x="59" y="100"/>
                  </a:lnTo>
                  <a:lnTo>
                    <a:pt x="67" y="94"/>
                  </a:lnTo>
                  <a:lnTo>
                    <a:pt x="81" y="92"/>
                  </a:lnTo>
                  <a:lnTo>
                    <a:pt x="81" y="93"/>
                  </a:lnTo>
                  <a:lnTo>
                    <a:pt x="80" y="98"/>
                  </a:lnTo>
                  <a:lnTo>
                    <a:pt x="77" y="106"/>
                  </a:lnTo>
                  <a:lnTo>
                    <a:pt x="73" y="114"/>
                  </a:lnTo>
                  <a:lnTo>
                    <a:pt x="67" y="121"/>
                  </a:lnTo>
                  <a:lnTo>
                    <a:pt x="59" y="127"/>
                  </a:lnTo>
                  <a:lnTo>
                    <a:pt x="49" y="129"/>
                  </a:lnTo>
                  <a:lnTo>
                    <a:pt x="49" y="210"/>
                  </a:lnTo>
                  <a:lnTo>
                    <a:pt x="43" y="210"/>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23" name="Freeform 11"/>
            <p:cNvSpPr>
              <a:spLocks/>
            </p:cNvSpPr>
            <p:nvPr/>
          </p:nvSpPr>
          <p:spPr bwMode="gray">
            <a:xfrm>
              <a:off x="1566" y="297"/>
              <a:ext cx="128" cy="292"/>
            </a:xfrm>
            <a:custGeom>
              <a:avLst/>
              <a:gdLst/>
              <a:ahLst/>
              <a:cxnLst>
                <a:cxn ang="0">
                  <a:pos x="61" y="225"/>
                </a:cxn>
                <a:cxn ang="0">
                  <a:pos x="54" y="225"/>
                </a:cxn>
                <a:cxn ang="0">
                  <a:pos x="38" y="219"/>
                </a:cxn>
                <a:cxn ang="0">
                  <a:pos x="23" y="206"/>
                </a:cxn>
                <a:cxn ang="0">
                  <a:pos x="15" y="180"/>
                </a:cxn>
                <a:cxn ang="0">
                  <a:pos x="23" y="180"/>
                </a:cxn>
                <a:cxn ang="0">
                  <a:pos x="38" y="186"/>
                </a:cxn>
                <a:cxn ang="0">
                  <a:pos x="54" y="205"/>
                </a:cxn>
                <a:cxn ang="0">
                  <a:pos x="61" y="151"/>
                </a:cxn>
                <a:cxn ang="0">
                  <a:pos x="52" y="149"/>
                </a:cxn>
                <a:cxn ang="0">
                  <a:pos x="34" y="144"/>
                </a:cxn>
                <a:cxn ang="0">
                  <a:pos x="16" y="128"/>
                </a:cxn>
                <a:cxn ang="0">
                  <a:pos x="8" y="98"/>
                </a:cxn>
                <a:cxn ang="0">
                  <a:pos x="15" y="97"/>
                </a:cxn>
                <a:cxn ang="0">
                  <a:pos x="29" y="101"/>
                </a:cxn>
                <a:cxn ang="0">
                  <a:pos x="47" y="116"/>
                </a:cxn>
                <a:cxn ang="0">
                  <a:pos x="61" y="147"/>
                </a:cxn>
                <a:cxn ang="0">
                  <a:pos x="58" y="60"/>
                </a:cxn>
                <a:cxn ang="0">
                  <a:pos x="44" y="58"/>
                </a:cxn>
                <a:cxn ang="0">
                  <a:pos x="25" y="50"/>
                </a:cxn>
                <a:cxn ang="0">
                  <a:pos x="8" y="32"/>
                </a:cxn>
                <a:cxn ang="0">
                  <a:pos x="0" y="0"/>
                </a:cxn>
                <a:cxn ang="0">
                  <a:pos x="8" y="0"/>
                </a:cxn>
                <a:cxn ang="0">
                  <a:pos x="27" y="5"/>
                </a:cxn>
                <a:cxn ang="0">
                  <a:pos x="48" y="21"/>
                </a:cxn>
                <a:cxn ang="0">
                  <a:pos x="65" y="56"/>
                </a:cxn>
                <a:cxn ang="0">
                  <a:pos x="66" y="48"/>
                </a:cxn>
                <a:cxn ang="0">
                  <a:pos x="77" y="28"/>
                </a:cxn>
                <a:cxn ang="0">
                  <a:pos x="96" y="9"/>
                </a:cxn>
                <a:cxn ang="0">
                  <a:pos x="128" y="0"/>
                </a:cxn>
                <a:cxn ang="0">
                  <a:pos x="127" y="9"/>
                </a:cxn>
                <a:cxn ang="0">
                  <a:pos x="119" y="31"/>
                </a:cxn>
                <a:cxn ang="0">
                  <a:pos x="101" y="51"/>
                </a:cxn>
                <a:cxn ang="0">
                  <a:pos x="67" y="60"/>
                </a:cxn>
                <a:cxn ang="0">
                  <a:pos x="69" y="170"/>
                </a:cxn>
                <a:cxn ang="0">
                  <a:pos x="73" y="155"/>
                </a:cxn>
                <a:cxn ang="0">
                  <a:pos x="86" y="136"/>
                </a:cxn>
                <a:cxn ang="0">
                  <a:pos x="113" y="128"/>
                </a:cxn>
                <a:cxn ang="0">
                  <a:pos x="112" y="136"/>
                </a:cxn>
                <a:cxn ang="0">
                  <a:pos x="105" y="153"/>
                </a:cxn>
                <a:cxn ang="0">
                  <a:pos x="92" y="172"/>
                </a:cxn>
                <a:cxn ang="0">
                  <a:pos x="67" y="180"/>
                </a:cxn>
                <a:cxn ang="0">
                  <a:pos x="61" y="292"/>
                </a:cxn>
              </a:cxnLst>
              <a:rect l="0" t="0" r="r" b="b"/>
              <a:pathLst>
                <a:path w="128" h="292">
                  <a:moveTo>
                    <a:pt x="61" y="292"/>
                  </a:moveTo>
                  <a:lnTo>
                    <a:pt x="61" y="225"/>
                  </a:lnTo>
                  <a:lnTo>
                    <a:pt x="58" y="225"/>
                  </a:lnTo>
                  <a:lnTo>
                    <a:pt x="54" y="225"/>
                  </a:lnTo>
                  <a:lnTo>
                    <a:pt x="46" y="222"/>
                  </a:lnTo>
                  <a:lnTo>
                    <a:pt x="38" y="219"/>
                  </a:lnTo>
                  <a:lnTo>
                    <a:pt x="29" y="214"/>
                  </a:lnTo>
                  <a:lnTo>
                    <a:pt x="23" y="206"/>
                  </a:lnTo>
                  <a:lnTo>
                    <a:pt x="17" y="195"/>
                  </a:lnTo>
                  <a:lnTo>
                    <a:pt x="15" y="180"/>
                  </a:lnTo>
                  <a:lnTo>
                    <a:pt x="17" y="180"/>
                  </a:lnTo>
                  <a:lnTo>
                    <a:pt x="23" y="180"/>
                  </a:lnTo>
                  <a:lnTo>
                    <a:pt x="29" y="182"/>
                  </a:lnTo>
                  <a:lnTo>
                    <a:pt x="38" y="186"/>
                  </a:lnTo>
                  <a:lnTo>
                    <a:pt x="47" y="194"/>
                  </a:lnTo>
                  <a:lnTo>
                    <a:pt x="54" y="205"/>
                  </a:lnTo>
                  <a:lnTo>
                    <a:pt x="61" y="221"/>
                  </a:lnTo>
                  <a:lnTo>
                    <a:pt x="61" y="151"/>
                  </a:lnTo>
                  <a:lnTo>
                    <a:pt x="58" y="149"/>
                  </a:lnTo>
                  <a:lnTo>
                    <a:pt x="52" y="149"/>
                  </a:lnTo>
                  <a:lnTo>
                    <a:pt x="44" y="147"/>
                  </a:lnTo>
                  <a:lnTo>
                    <a:pt x="34" y="144"/>
                  </a:lnTo>
                  <a:lnTo>
                    <a:pt x="24" y="137"/>
                  </a:lnTo>
                  <a:lnTo>
                    <a:pt x="16" y="128"/>
                  </a:lnTo>
                  <a:lnTo>
                    <a:pt x="11" y="114"/>
                  </a:lnTo>
                  <a:lnTo>
                    <a:pt x="8" y="98"/>
                  </a:lnTo>
                  <a:lnTo>
                    <a:pt x="9" y="97"/>
                  </a:lnTo>
                  <a:lnTo>
                    <a:pt x="15" y="97"/>
                  </a:lnTo>
                  <a:lnTo>
                    <a:pt x="21" y="98"/>
                  </a:lnTo>
                  <a:lnTo>
                    <a:pt x="29" y="101"/>
                  </a:lnTo>
                  <a:lnTo>
                    <a:pt x="39" y="106"/>
                  </a:lnTo>
                  <a:lnTo>
                    <a:pt x="47" y="116"/>
                  </a:lnTo>
                  <a:lnTo>
                    <a:pt x="55" y="128"/>
                  </a:lnTo>
                  <a:lnTo>
                    <a:pt x="61" y="147"/>
                  </a:lnTo>
                  <a:lnTo>
                    <a:pt x="61" y="60"/>
                  </a:lnTo>
                  <a:lnTo>
                    <a:pt x="58" y="60"/>
                  </a:lnTo>
                  <a:lnTo>
                    <a:pt x="52" y="59"/>
                  </a:lnTo>
                  <a:lnTo>
                    <a:pt x="44" y="58"/>
                  </a:lnTo>
                  <a:lnTo>
                    <a:pt x="35" y="55"/>
                  </a:lnTo>
                  <a:lnTo>
                    <a:pt x="25" y="50"/>
                  </a:lnTo>
                  <a:lnTo>
                    <a:pt x="16" y="43"/>
                  </a:lnTo>
                  <a:lnTo>
                    <a:pt x="8" y="32"/>
                  </a:lnTo>
                  <a:lnTo>
                    <a:pt x="3" y="19"/>
                  </a:lnTo>
                  <a:lnTo>
                    <a:pt x="0" y="0"/>
                  </a:lnTo>
                  <a:lnTo>
                    <a:pt x="3" y="0"/>
                  </a:lnTo>
                  <a:lnTo>
                    <a:pt x="8" y="0"/>
                  </a:lnTo>
                  <a:lnTo>
                    <a:pt x="16" y="1"/>
                  </a:lnTo>
                  <a:lnTo>
                    <a:pt x="27" y="5"/>
                  </a:lnTo>
                  <a:lnTo>
                    <a:pt x="38" y="10"/>
                  </a:lnTo>
                  <a:lnTo>
                    <a:pt x="48" y="21"/>
                  </a:lnTo>
                  <a:lnTo>
                    <a:pt x="56" y="36"/>
                  </a:lnTo>
                  <a:lnTo>
                    <a:pt x="65" y="56"/>
                  </a:lnTo>
                  <a:lnTo>
                    <a:pt x="65" y="54"/>
                  </a:lnTo>
                  <a:lnTo>
                    <a:pt x="66" y="48"/>
                  </a:lnTo>
                  <a:lnTo>
                    <a:pt x="70" y="39"/>
                  </a:lnTo>
                  <a:lnTo>
                    <a:pt x="77" y="28"/>
                  </a:lnTo>
                  <a:lnTo>
                    <a:pt x="85" y="19"/>
                  </a:lnTo>
                  <a:lnTo>
                    <a:pt x="96" y="9"/>
                  </a:lnTo>
                  <a:lnTo>
                    <a:pt x="110" y="2"/>
                  </a:lnTo>
                  <a:lnTo>
                    <a:pt x="128" y="0"/>
                  </a:lnTo>
                  <a:lnTo>
                    <a:pt x="128" y="2"/>
                  </a:lnTo>
                  <a:lnTo>
                    <a:pt x="127" y="9"/>
                  </a:lnTo>
                  <a:lnTo>
                    <a:pt x="124" y="19"/>
                  </a:lnTo>
                  <a:lnTo>
                    <a:pt x="119" y="31"/>
                  </a:lnTo>
                  <a:lnTo>
                    <a:pt x="112" y="41"/>
                  </a:lnTo>
                  <a:lnTo>
                    <a:pt x="101" y="51"/>
                  </a:lnTo>
                  <a:lnTo>
                    <a:pt x="86" y="58"/>
                  </a:lnTo>
                  <a:lnTo>
                    <a:pt x="67" y="60"/>
                  </a:lnTo>
                  <a:lnTo>
                    <a:pt x="67" y="172"/>
                  </a:lnTo>
                  <a:lnTo>
                    <a:pt x="69" y="170"/>
                  </a:lnTo>
                  <a:lnTo>
                    <a:pt x="70" y="164"/>
                  </a:lnTo>
                  <a:lnTo>
                    <a:pt x="73" y="155"/>
                  </a:lnTo>
                  <a:lnTo>
                    <a:pt x="78" y="145"/>
                  </a:lnTo>
                  <a:lnTo>
                    <a:pt x="86" y="136"/>
                  </a:lnTo>
                  <a:lnTo>
                    <a:pt x="97" y="130"/>
                  </a:lnTo>
                  <a:lnTo>
                    <a:pt x="113" y="128"/>
                  </a:lnTo>
                  <a:lnTo>
                    <a:pt x="113" y="130"/>
                  </a:lnTo>
                  <a:lnTo>
                    <a:pt x="112" y="136"/>
                  </a:lnTo>
                  <a:lnTo>
                    <a:pt x="109" y="144"/>
                  </a:lnTo>
                  <a:lnTo>
                    <a:pt x="105" y="153"/>
                  </a:lnTo>
                  <a:lnTo>
                    <a:pt x="100" y="163"/>
                  </a:lnTo>
                  <a:lnTo>
                    <a:pt x="92" y="172"/>
                  </a:lnTo>
                  <a:lnTo>
                    <a:pt x="82" y="178"/>
                  </a:lnTo>
                  <a:lnTo>
                    <a:pt x="67" y="180"/>
                  </a:lnTo>
                  <a:lnTo>
                    <a:pt x="67" y="292"/>
                  </a:lnTo>
                  <a:lnTo>
                    <a:pt x="61" y="292"/>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24" name="Freeform 12"/>
            <p:cNvSpPr>
              <a:spLocks/>
            </p:cNvSpPr>
            <p:nvPr/>
          </p:nvSpPr>
          <p:spPr bwMode="gray">
            <a:xfrm>
              <a:off x="2596" y="332"/>
              <a:ext cx="68" cy="257"/>
            </a:xfrm>
            <a:custGeom>
              <a:avLst/>
              <a:gdLst/>
              <a:ahLst/>
              <a:cxnLst>
                <a:cxn ang="0">
                  <a:pos x="31" y="164"/>
                </a:cxn>
                <a:cxn ang="0">
                  <a:pos x="23" y="163"/>
                </a:cxn>
                <a:cxn ang="0">
                  <a:pos x="8" y="155"/>
                </a:cxn>
                <a:cxn ang="0">
                  <a:pos x="0" y="132"/>
                </a:cxn>
                <a:cxn ang="0">
                  <a:pos x="7" y="132"/>
                </a:cxn>
                <a:cxn ang="0">
                  <a:pos x="22" y="139"/>
                </a:cxn>
                <a:cxn ang="0">
                  <a:pos x="31" y="160"/>
                </a:cxn>
                <a:cxn ang="0">
                  <a:pos x="29" y="101"/>
                </a:cxn>
                <a:cxn ang="0">
                  <a:pos x="16" y="97"/>
                </a:cxn>
                <a:cxn ang="0">
                  <a:pos x="3" y="83"/>
                </a:cxn>
                <a:cxn ang="0">
                  <a:pos x="3" y="70"/>
                </a:cxn>
                <a:cxn ang="0">
                  <a:pos x="15" y="74"/>
                </a:cxn>
                <a:cxn ang="0">
                  <a:pos x="27" y="86"/>
                </a:cxn>
                <a:cxn ang="0">
                  <a:pos x="31" y="31"/>
                </a:cxn>
                <a:cxn ang="0">
                  <a:pos x="33" y="23"/>
                </a:cxn>
                <a:cxn ang="0">
                  <a:pos x="41" y="8"/>
                </a:cxn>
                <a:cxn ang="0">
                  <a:pos x="62" y="0"/>
                </a:cxn>
                <a:cxn ang="0">
                  <a:pos x="61" y="8"/>
                </a:cxn>
                <a:cxn ang="0">
                  <a:pos x="53" y="23"/>
                </a:cxn>
                <a:cxn ang="0">
                  <a:pos x="35" y="31"/>
                </a:cxn>
                <a:cxn ang="0">
                  <a:pos x="35" y="75"/>
                </a:cxn>
                <a:cxn ang="0">
                  <a:pos x="39" y="62"/>
                </a:cxn>
                <a:cxn ang="0">
                  <a:pos x="54" y="48"/>
                </a:cxn>
                <a:cxn ang="0">
                  <a:pos x="68" y="48"/>
                </a:cxn>
                <a:cxn ang="0">
                  <a:pos x="66" y="59"/>
                </a:cxn>
                <a:cxn ang="0">
                  <a:pos x="58" y="72"/>
                </a:cxn>
                <a:cxn ang="0">
                  <a:pos x="35" y="82"/>
                </a:cxn>
                <a:cxn ang="0">
                  <a:pos x="35" y="143"/>
                </a:cxn>
                <a:cxn ang="0">
                  <a:pos x="38" y="132"/>
                </a:cxn>
                <a:cxn ang="0">
                  <a:pos x="49" y="122"/>
                </a:cxn>
                <a:cxn ang="0">
                  <a:pos x="60" y="122"/>
                </a:cxn>
                <a:cxn ang="0">
                  <a:pos x="58" y="133"/>
                </a:cxn>
                <a:cxn ang="0">
                  <a:pos x="47" y="144"/>
                </a:cxn>
                <a:cxn ang="0">
                  <a:pos x="35" y="257"/>
                </a:cxn>
              </a:cxnLst>
              <a:rect l="0" t="0" r="r" b="b"/>
              <a:pathLst>
                <a:path w="68" h="257">
                  <a:moveTo>
                    <a:pt x="31" y="257"/>
                  </a:moveTo>
                  <a:lnTo>
                    <a:pt x="31" y="164"/>
                  </a:lnTo>
                  <a:lnTo>
                    <a:pt x="29" y="163"/>
                  </a:lnTo>
                  <a:lnTo>
                    <a:pt x="23" y="163"/>
                  </a:lnTo>
                  <a:lnTo>
                    <a:pt x="16" y="160"/>
                  </a:lnTo>
                  <a:lnTo>
                    <a:pt x="8" y="155"/>
                  </a:lnTo>
                  <a:lnTo>
                    <a:pt x="3" y="145"/>
                  </a:lnTo>
                  <a:lnTo>
                    <a:pt x="0" y="132"/>
                  </a:lnTo>
                  <a:lnTo>
                    <a:pt x="3" y="132"/>
                  </a:lnTo>
                  <a:lnTo>
                    <a:pt x="7" y="132"/>
                  </a:lnTo>
                  <a:lnTo>
                    <a:pt x="15" y="135"/>
                  </a:lnTo>
                  <a:lnTo>
                    <a:pt x="22" y="139"/>
                  </a:lnTo>
                  <a:lnTo>
                    <a:pt x="27" y="147"/>
                  </a:lnTo>
                  <a:lnTo>
                    <a:pt x="31" y="160"/>
                  </a:lnTo>
                  <a:lnTo>
                    <a:pt x="31" y="101"/>
                  </a:lnTo>
                  <a:lnTo>
                    <a:pt x="29" y="101"/>
                  </a:lnTo>
                  <a:lnTo>
                    <a:pt x="23" y="99"/>
                  </a:lnTo>
                  <a:lnTo>
                    <a:pt x="16" y="97"/>
                  </a:lnTo>
                  <a:lnTo>
                    <a:pt x="8" y="91"/>
                  </a:lnTo>
                  <a:lnTo>
                    <a:pt x="3" y="83"/>
                  </a:lnTo>
                  <a:lnTo>
                    <a:pt x="0" y="70"/>
                  </a:lnTo>
                  <a:lnTo>
                    <a:pt x="3" y="70"/>
                  </a:lnTo>
                  <a:lnTo>
                    <a:pt x="7" y="71"/>
                  </a:lnTo>
                  <a:lnTo>
                    <a:pt x="15" y="74"/>
                  </a:lnTo>
                  <a:lnTo>
                    <a:pt x="22" y="78"/>
                  </a:lnTo>
                  <a:lnTo>
                    <a:pt x="27" y="86"/>
                  </a:lnTo>
                  <a:lnTo>
                    <a:pt x="31" y="97"/>
                  </a:lnTo>
                  <a:lnTo>
                    <a:pt x="31" y="31"/>
                  </a:lnTo>
                  <a:lnTo>
                    <a:pt x="31" y="28"/>
                  </a:lnTo>
                  <a:lnTo>
                    <a:pt x="33" y="23"/>
                  </a:lnTo>
                  <a:lnTo>
                    <a:pt x="35" y="15"/>
                  </a:lnTo>
                  <a:lnTo>
                    <a:pt x="41" y="8"/>
                  </a:lnTo>
                  <a:lnTo>
                    <a:pt x="50" y="2"/>
                  </a:lnTo>
                  <a:lnTo>
                    <a:pt x="62" y="0"/>
                  </a:lnTo>
                  <a:lnTo>
                    <a:pt x="62" y="2"/>
                  </a:lnTo>
                  <a:lnTo>
                    <a:pt x="61" y="8"/>
                  </a:lnTo>
                  <a:lnTo>
                    <a:pt x="58" y="15"/>
                  </a:lnTo>
                  <a:lnTo>
                    <a:pt x="53" y="23"/>
                  </a:lnTo>
                  <a:lnTo>
                    <a:pt x="46" y="28"/>
                  </a:lnTo>
                  <a:lnTo>
                    <a:pt x="35" y="31"/>
                  </a:lnTo>
                  <a:lnTo>
                    <a:pt x="35" y="78"/>
                  </a:lnTo>
                  <a:lnTo>
                    <a:pt x="35" y="75"/>
                  </a:lnTo>
                  <a:lnTo>
                    <a:pt x="37" y="70"/>
                  </a:lnTo>
                  <a:lnTo>
                    <a:pt x="39" y="62"/>
                  </a:lnTo>
                  <a:lnTo>
                    <a:pt x="45" y="55"/>
                  </a:lnTo>
                  <a:lnTo>
                    <a:pt x="54" y="48"/>
                  </a:lnTo>
                  <a:lnTo>
                    <a:pt x="66" y="47"/>
                  </a:lnTo>
                  <a:lnTo>
                    <a:pt x="68" y="48"/>
                  </a:lnTo>
                  <a:lnTo>
                    <a:pt x="68" y="52"/>
                  </a:lnTo>
                  <a:lnTo>
                    <a:pt x="66" y="59"/>
                  </a:lnTo>
                  <a:lnTo>
                    <a:pt x="64" y="66"/>
                  </a:lnTo>
                  <a:lnTo>
                    <a:pt x="58" y="72"/>
                  </a:lnTo>
                  <a:lnTo>
                    <a:pt x="50" y="78"/>
                  </a:lnTo>
                  <a:lnTo>
                    <a:pt x="35" y="82"/>
                  </a:lnTo>
                  <a:lnTo>
                    <a:pt x="35" y="144"/>
                  </a:lnTo>
                  <a:lnTo>
                    <a:pt x="35" y="143"/>
                  </a:lnTo>
                  <a:lnTo>
                    <a:pt x="37" y="139"/>
                  </a:lnTo>
                  <a:lnTo>
                    <a:pt x="38" y="132"/>
                  </a:lnTo>
                  <a:lnTo>
                    <a:pt x="42" y="126"/>
                  </a:lnTo>
                  <a:lnTo>
                    <a:pt x="49" y="122"/>
                  </a:lnTo>
                  <a:lnTo>
                    <a:pt x="58" y="121"/>
                  </a:lnTo>
                  <a:lnTo>
                    <a:pt x="60" y="122"/>
                  </a:lnTo>
                  <a:lnTo>
                    <a:pt x="60" y="126"/>
                  </a:lnTo>
                  <a:lnTo>
                    <a:pt x="58" y="133"/>
                  </a:lnTo>
                  <a:lnTo>
                    <a:pt x="56" y="139"/>
                  </a:lnTo>
                  <a:lnTo>
                    <a:pt x="47" y="144"/>
                  </a:lnTo>
                  <a:lnTo>
                    <a:pt x="35" y="148"/>
                  </a:lnTo>
                  <a:lnTo>
                    <a:pt x="35" y="257"/>
                  </a:lnTo>
                  <a:lnTo>
                    <a:pt x="31" y="257"/>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25" name="Freeform 13"/>
            <p:cNvSpPr>
              <a:spLocks/>
            </p:cNvSpPr>
            <p:nvPr/>
          </p:nvSpPr>
          <p:spPr bwMode="gray">
            <a:xfrm>
              <a:off x="1672" y="164"/>
              <a:ext cx="111" cy="425"/>
            </a:xfrm>
            <a:custGeom>
              <a:avLst/>
              <a:gdLst/>
              <a:ahLst/>
              <a:cxnLst>
                <a:cxn ang="0">
                  <a:pos x="52" y="272"/>
                </a:cxn>
                <a:cxn ang="0">
                  <a:pos x="44" y="270"/>
                </a:cxn>
                <a:cxn ang="0">
                  <a:pos x="26" y="265"/>
                </a:cxn>
                <a:cxn ang="0">
                  <a:pos x="8" y="249"/>
                </a:cxn>
                <a:cxn ang="0">
                  <a:pos x="0" y="219"/>
                </a:cxn>
                <a:cxn ang="0">
                  <a:pos x="8" y="219"/>
                </a:cxn>
                <a:cxn ang="0">
                  <a:pos x="25" y="223"/>
                </a:cxn>
                <a:cxn ang="0">
                  <a:pos x="41" y="235"/>
                </a:cxn>
                <a:cxn ang="0">
                  <a:pos x="52" y="265"/>
                </a:cxn>
                <a:cxn ang="0">
                  <a:pos x="50" y="168"/>
                </a:cxn>
                <a:cxn ang="0">
                  <a:pos x="35" y="165"/>
                </a:cxn>
                <a:cxn ang="0">
                  <a:pos x="17" y="156"/>
                </a:cxn>
                <a:cxn ang="0">
                  <a:pos x="3" y="134"/>
                </a:cxn>
                <a:cxn ang="0">
                  <a:pos x="3" y="116"/>
                </a:cxn>
                <a:cxn ang="0">
                  <a:pos x="19" y="120"/>
                </a:cxn>
                <a:cxn ang="0">
                  <a:pos x="39" y="133"/>
                </a:cxn>
                <a:cxn ang="0">
                  <a:pos x="52" y="161"/>
                </a:cxn>
                <a:cxn ang="0">
                  <a:pos x="53" y="50"/>
                </a:cxn>
                <a:cxn ang="0">
                  <a:pos x="54" y="36"/>
                </a:cxn>
                <a:cxn ang="0">
                  <a:pos x="65" y="17"/>
                </a:cxn>
                <a:cxn ang="0">
                  <a:pos x="87" y="3"/>
                </a:cxn>
                <a:cxn ang="0">
                  <a:pos x="103" y="3"/>
                </a:cxn>
                <a:cxn ang="0">
                  <a:pos x="99" y="21"/>
                </a:cxn>
                <a:cxn ang="0">
                  <a:pos x="84" y="42"/>
                </a:cxn>
                <a:cxn ang="0">
                  <a:pos x="58" y="52"/>
                </a:cxn>
                <a:cxn ang="0">
                  <a:pos x="58" y="127"/>
                </a:cxn>
                <a:cxn ang="0">
                  <a:pos x="61" y="112"/>
                </a:cxn>
                <a:cxn ang="0">
                  <a:pos x="72" y="94"/>
                </a:cxn>
                <a:cxn ang="0">
                  <a:pos x="93" y="80"/>
                </a:cxn>
                <a:cxn ang="0">
                  <a:pos x="111" y="80"/>
                </a:cxn>
                <a:cxn ang="0">
                  <a:pos x="111" y="91"/>
                </a:cxn>
                <a:cxn ang="0">
                  <a:pos x="107" y="108"/>
                </a:cxn>
                <a:cxn ang="0">
                  <a:pos x="91" y="126"/>
                </a:cxn>
                <a:cxn ang="0">
                  <a:pos x="58" y="135"/>
                </a:cxn>
                <a:cxn ang="0">
                  <a:pos x="58" y="236"/>
                </a:cxn>
                <a:cxn ang="0">
                  <a:pos x="61" y="223"/>
                </a:cxn>
                <a:cxn ang="0">
                  <a:pos x="73" y="208"/>
                </a:cxn>
                <a:cxn ang="0">
                  <a:pos x="97" y="200"/>
                </a:cxn>
                <a:cxn ang="0">
                  <a:pos x="99" y="207"/>
                </a:cxn>
                <a:cxn ang="0">
                  <a:pos x="97" y="220"/>
                </a:cxn>
                <a:cxn ang="0">
                  <a:pos x="87" y="235"/>
                </a:cxn>
                <a:cxn ang="0">
                  <a:pos x="58" y="245"/>
                </a:cxn>
                <a:cxn ang="0">
                  <a:pos x="52" y="425"/>
                </a:cxn>
              </a:cxnLst>
              <a:rect l="0" t="0" r="r" b="b"/>
              <a:pathLst>
                <a:path w="111" h="425">
                  <a:moveTo>
                    <a:pt x="52" y="425"/>
                  </a:moveTo>
                  <a:lnTo>
                    <a:pt x="52" y="272"/>
                  </a:lnTo>
                  <a:lnTo>
                    <a:pt x="50" y="270"/>
                  </a:lnTo>
                  <a:lnTo>
                    <a:pt x="44" y="270"/>
                  </a:lnTo>
                  <a:lnTo>
                    <a:pt x="35" y="269"/>
                  </a:lnTo>
                  <a:lnTo>
                    <a:pt x="26" y="265"/>
                  </a:lnTo>
                  <a:lnTo>
                    <a:pt x="17" y="258"/>
                  </a:lnTo>
                  <a:lnTo>
                    <a:pt x="8" y="249"/>
                  </a:lnTo>
                  <a:lnTo>
                    <a:pt x="3" y="236"/>
                  </a:lnTo>
                  <a:lnTo>
                    <a:pt x="0" y="219"/>
                  </a:lnTo>
                  <a:lnTo>
                    <a:pt x="3" y="219"/>
                  </a:lnTo>
                  <a:lnTo>
                    <a:pt x="8" y="219"/>
                  </a:lnTo>
                  <a:lnTo>
                    <a:pt x="15" y="220"/>
                  </a:lnTo>
                  <a:lnTo>
                    <a:pt x="25" y="223"/>
                  </a:lnTo>
                  <a:lnTo>
                    <a:pt x="33" y="227"/>
                  </a:lnTo>
                  <a:lnTo>
                    <a:pt x="41" y="235"/>
                  </a:lnTo>
                  <a:lnTo>
                    <a:pt x="48" y="247"/>
                  </a:lnTo>
                  <a:lnTo>
                    <a:pt x="52" y="265"/>
                  </a:lnTo>
                  <a:lnTo>
                    <a:pt x="52" y="168"/>
                  </a:lnTo>
                  <a:lnTo>
                    <a:pt x="50" y="168"/>
                  </a:lnTo>
                  <a:lnTo>
                    <a:pt x="44" y="168"/>
                  </a:lnTo>
                  <a:lnTo>
                    <a:pt x="35" y="165"/>
                  </a:lnTo>
                  <a:lnTo>
                    <a:pt x="26" y="161"/>
                  </a:lnTo>
                  <a:lnTo>
                    <a:pt x="17" y="156"/>
                  </a:lnTo>
                  <a:lnTo>
                    <a:pt x="8" y="146"/>
                  </a:lnTo>
                  <a:lnTo>
                    <a:pt x="3" y="134"/>
                  </a:lnTo>
                  <a:lnTo>
                    <a:pt x="0" y="116"/>
                  </a:lnTo>
                  <a:lnTo>
                    <a:pt x="3" y="116"/>
                  </a:lnTo>
                  <a:lnTo>
                    <a:pt x="10" y="118"/>
                  </a:lnTo>
                  <a:lnTo>
                    <a:pt x="19" y="120"/>
                  </a:lnTo>
                  <a:lnTo>
                    <a:pt x="29" y="125"/>
                  </a:lnTo>
                  <a:lnTo>
                    <a:pt x="39" y="133"/>
                  </a:lnTo>
                  <a:lnTo>
                    <a:pt x="48" y="145"/>
                  </a:lnTo>
                  <a:lnTo>
                    <a:pt x="52" y="161"/>
                  </a:lnTo>
                  <a:lnTo>
                    <a:pt x="52" y="52"/>
                  </a:lnTo>
                  <a:lnTo>
                    <a:pt x="53" y="50"/>
                  </a:lnTo>
                  <a:lnTo>
                    <a:pt x="53" y="44"/>
                  </a:lnTo>
                  <a:lnTo>
                    <a:pt x="54" y="36"/>
                  </a:lnTo>
                  <a:lnTo>
                    <a:pt x="58" y="26"/>
                  </a:lnTo>
                  <a:lnTo>
                    <a:pt x="65" y="17"/>
                  </a:lnTo>
                  <a:lnTo>
                    <a:pt x="75" y="9"/>
                  </a:lnTo>
                  <a:lnTo>
                    <a:pt x="87" y="3"/>
                  </a:lnTo>
                  <a:lnTo>
                    <a:pt x="104" y="0"/>
                  </a:lnTo>
                  <a:lnTo>
                    <a:pt x="103" y="3"/>
                  </a:lnTo>
                  <a:lnTo>
                    <a:pt x="102" y="11"/>
                  </a:lnTo>
                  <a:lnTo>
                    <a:pt x="99" y="21"/>
                  </a:lnTo>
                  <a:lnTo>
                    <a:pt x="92" y="32"/>
                  </a:lnTo>
                  <a:lnTo>
                    <a:pt x="84" y="42"/>
                  </a:lnTo>
                  <a:lnTo>
                    <a:pt x="73" y="49"/>
                  </a:lnTo>
                  <a:lnTo>
                    <a:pt x="58" y="52"/>
                  </a:lnTo>
                  <a:lnTo>
                    <a:pt x="58" y="130"/>
                  </a:lnTo>
                  <a:lnTo>
                    <a:pt x="58" y="127"/>
                  </a:lnTo>
                  <a:lnTo>
                    <a:pt x="60" y="122"/>
                  </a:lnTo>
                  <a:lnTo>
                    <a:pt x="61" y="112"/>
                  </a:lnTo>
                  <a:lnTo>
                    <a:pt x="65" y="103"/>
                  </a:lnTo>
                  <a:lnTo>
                    <a:pt x="72" y="94"/>
                  </a:lnTo>
                  <a:lnTo>
                    <a:pt x="80" y="85"/>
                  </a:lnTo>
                  <a:lnTo>
                    <a:pt x="93" y="80"/>
                  </a:lnTo>
                  <a:lnTo>
                    <a:pt x="110" y="77"/>
                  </a:lnTo>
                  <a:lnTo>
                    <a:pt x="111" y="80"/>
                  </a:lnTo>
                  <a:lnTo>
                    <a:pt x="111" y="84"/>
                  </a:lnTo>
                  <a:lnTo>
                    <a:pt x="111" y="91"/>
                  </a:lnTo>
                  <a:lnTo>
                    <a:pt x="110" y="100"/>
                  </a:lnTo>
                  <a:lnTo>
                    <a:pt x="107" y="108"/>
                  </a:lnTo>
                  <a:lnTo>
                    <a:pt x="100" y="118"/>
                  </a:lnTo>
                  <a:lnTo>
                    <a:pt x="91" y="126"/>
                  </a:lnTo>
                  <a:lnTo>
                    <a:pt x="77" y="133"/>
                  </a:lnTo>
                  <a:lnTo>
                    <a:pt x="58" y="135"/>
                  </a:lnTo>
                  <a:lnTo>
                    <a:pt x="58" y="239"/>
                  </a:lnTo>
                  <a:lnTo>
                    <a:pt x="58" y="236"/>
                  </a:lnTo>
                  <a:lnTo>
                    <a:pt x="60" y="231"/>
                  </a:lnTo>
                  <a:lnTo>
                    <a:pt x="61" y="223"/>
                  </a:lnTo>
                  <a:lnTo>
                    <a:pt x="66" y="215"/>
                  </a:lnTo>
                  <a:lnTo>
                    <a:pt x="73" y="208"/>
                  </a:lnTo>
                  <a:lnTo>
                    <a:pt x="83" y="203"/>
                  </a:lnTo>
                  <a:lnTo>
                    <a:pt x="97" y="200"/>
                  </a:lnTo>
                  <a:lnTo>
                    <a:pt x="97" y="201"/>
                  </a:lnTo>
                  <a:lnTo>
                    <a:pt x="99" y="207"/>
                  </a:lnTo>
                  <a:lnTo>
                    <a:pt x="99" y="212"/>
                  </a:lnTo>
                  <a:lnTo>
                    <a:pt x="97" y="220"/>
                  </a:lnTo>
                  <a:lnTo>
                    <a:pt x="93" y="228"/>
                  </a:lnTo>
                  <a:lnTo>
                    <a:pt x="87" y="235"/>
                  </a:lnTo>
                  <a:lnTo>
                    <a:pt x="75" y="242"/>
                  </a:lnTo>
                  <a:lnTo>
                    <a:pt x="58" y="245"/>
                  </a:lnTo>
                  <a:lnTo>
                    <a:pt x="58" y="425"/>
                  </a:lnTo>
                  <a:lnTo>
                    <a:pt x="52" y="425"/>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26" name="Freeform 14"/>
            <p:cNvSpPr>
              <a:spLocks/>
            </p:cNvSpPr>
            <p:nvPr/>
          </p:nvSpPr>
          <p:spPr bwMode="gray">
            <a:xfrm>
              <a:off x="2065" y="362"/>
              <a:ext cx="98" cy="227"/>
            </a:xfrm>
            <a:custGeom>
              <a:avLst/>
              <a:gdLst/>
              <a:ahLst/>
              <a:cxnLst>
                <a:cxn ang="0">
                  <a:pos x="52" y="176"/>
                </a:cxn>
                <a:cxn ang="0">
                  <a:pos x="59" y="176"/>
                </a:cxn>
                <a:cxn ang="0">
                  <a:pos x="74" y="169"/>
                </a:cxn>
                <a:cxn ang="0">
                  <a:pos x="86" y="154"/>
                </a:cxn>
                <a:cxn ang="0">
                  <a:pos x="86" y="141"/>
                </a:cxn>
                <a:cxn ang="0">
                  <a:pos x="74" y="143"/>
                </a:cxn>
                <a:cxn ang="0">
                  <a:pos x="58" y="158"/>
                </a:cxn>
                <a:cxn ang="0">
                  <a:pos x="52" y="118"/>
                </a:cxn>
                <a:cxn ang="0">
                  <a:pos x="61" y="116"/>
                </a:cxn>
                <a:cxn ang="0">
                  <a:pos x="78" y="110"/>
                </a:cxn>
                <a:cxn ang="0">
                  <a:pos x="92" y="92"/>
                </a:cxn>
                <a:cxn ang="0">
                  <a:pos x="92" y="77"/>
                </a:cxn>
                <a:cxn ang="0">
                  <a:pos x="81" y="79"/>
                </a:cxn>
                <a:cxn ang="0">
                  <a:pos x="65" y="88"/>
                </a:cxn>
                <a:cxn ang="0">
                  <a:pos x="52" y="115"/>
                </a:cxn>
                <a:cxn ang="0">
                  <a:pos x="55" y="48"/>
                </a:cxn>
                <a:cxn ang="0">
                  <a:pos x="67" y="45"/>
                </a:cxn>
                <a:cxn ang="0">
                  <a:pos x="85" y="37"/>
                </a:cxn>
                <a:cxn ang="0">
                  <a:pos x="97" y="17"/>
                </a:cxn>
                <a:cxn ang="0">
                  <a:pos x="97" y="0"/>
                </a:cxn>
                <a:cxn ang="0">
                  <a:pos x="83" y="3"/>
                </a:cxn>
                <a:cxn ang="0">
                  <a:pos x="65" y="14"/>
                </a:cxn>
                <a:cxn ang="0">
                  <a:pos x="50" y="45"/>
                </a:cxn>
                <a:cxn ang="0">
                  <a:pos x="47" y="35"/>
                </a:cxn>
                <a:cxn ang="0">
                  <a:pos x="38" y="18"/>
                </a:cxn>
                <a:cxn ang="0">
                  <a:pos x="16" y="3"/>
                </a:cxn>
                <a:cxn ang="0">
                  <a:pos x="1" y="3"/>
                </a:cxn>
                <a:cxn ang="0">
                  <a:pos x="5" y="19"/>
                </a:cxn>
                <a:cxn ang="0">
                  <a:pos x="19" y="38"/>
                </a:cxn>
                <a:cxn ang="0">
                  <a:pos x="47" y="48"/>
                </a:cxn>
                <a:cxn ang="0">
                  <a:pos x="47" y="132"/>
                </a:cxn>
                <a:cxn ang="0">
                  <a:pos x="42" y="118"/>
                </a:cxn>
                <a:cxn ang="0">
                  <a:pos x="25" y="103"/>
                </a:cxn>
                <a:cxn ang="0">
                  <a:pos x="12" y="103"/>
                </a:cxn>
                <a:cxn ang="0">
                  <a:pos x="16" y="116"/>
                </a:cxn>
                <a:cxn ang="0">
                  <a:pos x="25" y="132"/>
                </a:cxn>
                <a:cxn ang="0">
                  <a:pos x="47" y="141"/>
                </a:cxn>
                <a:cxn ang="0">
                  <a:pos x="52" y="228"/>
                </a:cxn>
              </a:cxnLst>
              <a:rect l="0" t="0" r="r" b="b"/>
              <a:pathLst>
                <a:path w="100" h="228">
                  <a:moveTo>
                    <a:pt x="52" y="228"/>
                  </a:moveTo>
                  <a:lnTo>
                    <a:pt x="52" y="176"/>
                  </a:lnTo>
                  <a:lnTo>
                    <a:pt x="55" y="176"/>
                  </a:lnTo>
                  <a:lnTo>
                    <a:pt x="59" y="176"/>
                  </a:lnTo>
                  <a:lnTo>
                    <a:pt x="67" y="173"/>
                  </a:lnTo>
                  <a:lnTo>
                    <a:pt x="74" y="169"/>
                  </a:lnTo>
                  <a:lnTo>
                    <a:pt x="81" y="163"/>
                  </a:lnTo>
                  <a:lnTo>
                    <a:pt x="86" y="154"/>
                  </a:lnTo>
                  <a:lnTo>
                    <a:pt x="88" y="141"/>
                  </a:lnTo>
                  <a:lnTo>
                    <a:pt x="86" y="141"/>
                  </a:lnTo>
                  <a:lnTo>
                    <a:pt x="81" y="142"/>
                  </a:lnTo>
                  <a:lnTo>
                    <a:pt x="74" y="143"/>
                  </a:lnTo>
                  <a:lnTo>
                    <a:pt x="66" y="149"/>
                  </a:lnTo>
                  <a:lnTo>
                    <a:pt x="58" y="158"/>
                  </a:lnTo>
                  <a:lnTo>
                    <a:pt x="52" y="173"/>
                  </a:lnTo>
                  <a:lnTo>
                    <a:pt x="52" y="118"/>
                  </a:lnTo>
                  <a:lnTo>
                    <a:pt x="55" y="118"/>
                  </a:lnTo>
                  <a:lnTo>
                    <a:pt x="61" y="116"/>
                  </a:lnTo>
                  <a:lnTo>
                    <a:pt x="69" y="115"/>
                  </a:lnTo>
                  <a:lnTo>
                    <a:pt x="78" y="110"/>
                  </a:lnTo>
                  <a:lnTo>
                    <a:pt x="86" y="103"/>
                  </a:lnTo>
                  <a:lnTo>
                    <a:pt x="92" y="92"/>
                  </a:lnTo>
                  <a:lnTo>
                    <a:pt x="94" y="77"/>
                  </a:lnTo>
                  <a:lnTo>
                    <a:pt x="92" y="77"/>
                  </a:lnTo>
                  <a:lnTo>
                    <a:pt x="88" y="77"/>
                  </a:lnTo>
                  <a:lnTo>
                    <a:pt x="81" y="79"/>
                  </a:lnTo>
                  <a:lnTo>
                    <a:pt x="73" y="81"/>
                  </a:lnTo>
                  <a:lnTo>
                    <a:pt x="65" y="88"/>
                  </a:lnTo>
                  <a:lnTo>
                    <a:pt x="58" y="99"/>
                  </a:lnTo>
                  <a:lnTo>
                    <a:pt x="52" y="115"/>
                  </a:lnTo>
                  <a:lnTo>
                    <a:pt x="52" y="48"/>
                  </a:lnTo>
                  <a:lnTo>
                    <a:pt x="55" y="48"/>
                  </a:lnTo>
                  <a:lnTo>
                    <a:pt x="61" y="48"/>
                  </a:lnTo>
                  <a:lnTo>
                    <a:pt x="67" y="45"/>
                  </a:lnTo>
                  <a:lnTo>
                    <a:pt x="77" y="42"/>
                  </a:lnTo>
                  <a:lnTo>
                    <a:pt x="85" y="37"/>
                  </a:lnTo>
                  <a:lnTo>
                    <a:pt x="92" y="27"/>
                  </a:lnTo>
                  <a:lnTo>
                    <a:pt x="97" y="17"/>
                  </a:lnTo>
                  <a:lnTo>
                    <a:pt x="100" y="0"/>
                  </a:lnTo>
                  <a:lnTo>
                    <a:pt x="97" y="0"/>
                  </a:lnTo>
                  <a:lnTo>
                    <a:pt x="92" y="0"/>
                  </a:lnTo>
                  <a:lnTo>
                    <a:pt x="83" y="3"/>
                  </a:lnTo>
                  <a:lnTo>
                    <a:pt x="74" y="7"/>
                  </a:lnTo>
                  <a:lnTo>
                    <a:pt x="65" y="14"/>
                  </a:lnTo>
                  <a:lnTo>
                    <a:pt x="56" y="27"/>
                  </a:lnTo>
                  <a:lnTo>
                    <a:pt x="50" y="45"/>
                  </a:lnTo>
                  <a:lnTo>
                    <a:pt x="50" y="42"/>
                  </a:lnTo>
                  <a:lnTo>
                    <a:pt x="47" y="35"/>
                  </a:lnTo>
                  <a:lnTo>
                    <a:pt x="43" y="27"/>
                  </a:lnTo>
                  <a:lnTo>
                    <a:pt x="38" y="18"/>
                  </a:lnTo>
                  <a:lnTo>
                    <a:pt x="28" y="10"/>
                  </a:lnTo>
                  <a:lnTo>
                    <a:pt x="16" y="3"/>
                  </a:lnTo>
                  <a:lnTo>
                    <a:pt x="0" y="0"/>
                  </a:lnTo>
                  <a:lnTo>
                    <a:pt x="1" y="3"/>
                  </a:lnTo>
                  <a:lnTo>
                    <a:pt x="3" y="10"/>
                  </a:lnTo>
                  <a:lnTo>
                    <a:pt x="5" y="19"/>
                  </a:lnTo>
                  <a:lnTo>
                    <a:pt x="11" y="29"/>
                  </a:lnTo>
                  <a:lnTo>
                    <a:pt x="19" y="38"/>
                  </a:lnTo>
                  <a:lnTo>
                    <a:pt x="31" y="45"/>
                  </a:lnTo>
                  <a:lnTo>
                    <a:pt x="47" y="48"/>
                  </a:lnTo>
                  <a:lnTo>
                    <a:pt x="47" y="135"/>
                  </a:lnTo>
                  <a:lnTo>
                    <a:pt x="47" y="132"/>
                  </a:lnTo>
                  <a:lnTo>
                    <a:pt x="46" y="126"/>
                  </a:lnTo>
                  <a:lnTo>
                    <a:pt x="42" y="118"/>
                  </a:lnTo>
                  <a:lnTo>
                    <a:pt x="35" y="110"/>
                  </a:lnTo>
                  <a:lnTo>
                    <a:pt x="25" y="103"/>
                  </a:lnTo>
                  <a:lnTo>
                    <a:pt x="12" y="100"/>
                  </a:lnTo>
                  <a:lnTo>
                    <a:pt x="12" y="103"/>
                  </a:lnTo>
                  <a:lnTo>
                    <a:pt x="13" y="108"/>
                  </a:lnTo>
                  <a:lnTo>
                    <a:pt x="16" y="116"/>
                  </a:lnTo>
                  <a:lnTo>
                    <a:pt x="20" y="124"/>
                  </a:lnTo>
                  <a:lnTo>
                    <a:pt x="25" y="132"/>
                  </a:lnTo>
                  <a:lnTo>
                    <a:pt x="35" y="139"/>
                  </a:lnTo>
                  <a:lnTo>
                    <a:pt x="47" y="141"/>
                  </a:lnTo>
                  <a:lnTo>
                    <a:pt x="47" y="228"/>
                  </a:lnTo>
                  <a:lnTo>
                    <a:pt x="52" y="228"/>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27" name="Freeform 15"/>
            <p:cNvSpPr>
              <a:spLocks/>
            </p:cNvSpPr>
            <p:nvPr/>
          </p:nvSpPr>
          <p:spPr bwMode="gray">
            <a:xfrm>
              <a:off x="2921" y="362"/>
              <a:ext cx="100" cy="227"/>
            </a:xfrm>
            <a:custGeom>
              <a:avLst/>
              <a:gdLst/>
              <a:ahLst/>
              <a:cxnLst>
                <a:cxn ang="0">
                  <a:pos x="53" y="176"/>
                </a:cxn>
                <a:cxn ang="0">
                  <a:pos x="60" y="176"/>
                </a:cxn>
                <a:cxn ang="0">
                  <a:pos x="74" y="169"/>
                </a:cxn>
                <a:cxn ang="0">
                  <a:pos x="87" y="154"/>
                </a:cxn>
                <a:cxn ang="0">
                  <a:pos x="87" y="141"/>
                </a:cxn>
                <a:cxn ang="0">
                  <a:pos x="74" y="143"/>
                </a:cxn>
                <a:cxn ang="0">
                  <a:pos x="60" y="158"/>
                </a:cxn>
                <a:cxn ang="0">
                  <a:pos x="53" y="118"/>
                </a:cxn>
                <a:cxn ang="0">
                  <a:pos x="61" y="116"/>
                </a:cxn>
                <a:cxn ang="0">
                  <a:pos x="78" y="110"/>
                </a:cxn>
                <a:cxn ang="0">
                  <a:pos x="92" y="92"/>
                </a:cxn>
                <a:cxn ang="0">
                  <a:pos x="92" y="77"/>
                </a:cxn>
                <a:cxn ang="0">
                  <a:pos x="81" y="79"/>
                </a:cxn>
                <a:cxn ang="0">
                  <a:pos x="65" y="88"/>
                </a:cxn>
                <a:cxn ang="0">
                  <a:pos x="53" y="115"/>
                </a:cxn>
                <a:cxn ang="0">
                  <a:pos x="56" y="48"/>
                </a:cxn>
                <a:cxn ang="0">
                  <a:pos x="68" y="45"/>
                </a:cxn>
                <a:cxn ang="0">
                  <a:pos x="85" y="37"/>
                </a:cxn>
                <a:cxn ang="0">
                  <a:pos x="97" y="17"/>
                </a:cxn>
                <a:cxn ang="0">
                  <a:pos x="97" y="0"/>
                </a:cxn>
                <a:cxn ang="0">
                  <a:pos x="84" y="3"/>
                </a:cxn>
                <a:cxn ang="0">
                  <a:pos x="65" y="14"/>
                </a:cxn>
                <a:cxn ang="0">
                  <a:pos x="50" y="45"/>
                </a:cxn>
                <a:cxn ang="0">
                  <a:pos x="47" y="35"/>
                </a:cxn>
                <a:cxn ang="0">
                  <a:pos x="38" y="18"/>
                </a:cxn>
                <a:cxn ang="0">
                  <a:pos x="16" y="3"/>
                </a:cxn>
                <a:cxn ang="0">
                  <a:pos x="2" y="3"/>
                </a:cxn>
                <a:cxn ang="0">
                  <a:pos x="6" y="19"/>
                </a:cxn>
                <a:cxn ang="0">
                  <a:pos x="19" y="38"/>
                </a:cxn>
                <a:cxn ang="0">
                  <a:pos x="47" y="48"/>
                </a:cxn>
                <a:cxn ang="0">
                  <a:pos x="47" y="132"/>
                </a:cxn>
                <a:cxn ang="0">
                  <a:pos x="42" y="118"/>
                </a:cxn>
                <a:cxn ang="0">
                  <a:pos x="26" y="103"/>
                </a:cxn>
                <a:cxn ang="0">
                  <a:pos x="12" y="103"/>
                </a:cxn>
                <a:cxn ang="0">
                  <a:pos x="16" y="116"/>
                </a:cxn>
                <a:cxn ang="0">
                  <a:pos x="26" y="132"/>
                </a:cxn>
                <a:cxn ang="0">
                  <a:pos x="47" y="141"/>
                </a:cxn>
                <a:cxn ang="0">
                  <a:pos x="53" y="228"/>
                </a:cxn>
              </a:cxnLst>
              <a:rect l="0" t="0" r="r" b="b"/>
              <a:pathLst>
                <a:path w="100" h="228">
                  <a:moveTo>
                    <a:pt x="53" y="228"/>
                  </a:moveTo>
                  <a:lnTo>
                    <a:pt x="53" y="176"/>
                  </a:lnTo>
                  <a:lnTo>
                    <a:pt x="56" y="176"/>
                  </a:lnTo>
                  <a:lnTo>
                    <a:pt x="60" y="176"/>
                  </a:lnTo>
                  <a:lnTo>
                    <a:pt x="68" y="173"/>
                  </a:lnTo>
                  <a:lnTo>
                    <a:pt x="74" y="169"/>
                  </a:lnTo>
                  <a:lnTo>
                    <a:pt x="81" y="163"/>
                  </a:lnTo>
                  <a:lnTo>
                    <a:pt x="87" y="154"/>
                  </a:lnTo>
                  <a:lnTo>
                    <a:pt x="88" y="141"/>
                  </a:lnTo>
                  <a:lnTo>
                    <a:pt x="87" y="141"/>
                  </a:lnTo>
                  <a:lnTo>
                    <a:pt x="81" y="142"/>
                  </a:lnTo>
                  <a:lnTo>
                    <a:pt x="74" y="143"/>
                  </a:lnTo>
                  <a:lnTo>
                    <a:pt x="66" y="149"/>
                  </a:lnTo>
                  <a:lnTo>
                    <a:pt x="60" y="158"/>
                  </a:lnTo>
                  <a:lnTo>
                    <a:pt x="53" y="173"/>
                  </a:lnTo>
                  <a:lnTo>
                    <a:pt x="53" y="118"/>
                  </a:lnTo>
                  <a:lnTo>
                    <a:pt x="56" y="118"/>
                  </a:lnTo>
                  <a:lnTo>
                    <a:pt x="61" y="116"/>
                  </a:lnTo>
                  <a:lnTo>
                    <a:pt x="69" y="115"/>
                  </a:lnTo>
                  <a:lnTo>
                    <a:pt x="78" y="110"/>
                  </a:lnTo>
                  <a:lnTo>
                    <a:pt x="87" y="103"/>
                  </a:lnTo>
                  <a:lnTo>
                    <a:pt x="92" y="92"/>
                  </a:lnTo>
                  <a:lnTo>
                    <a:pt x="95" y="77"/>
                  </a:lnTo>
                  <a:lnTo>
                    <a:pt x="92" y="77"/>
                  </a:lnTo>
                  <a:lnTo>
                    <a:pt x="88" y="77"/>
                  </a:lnTo>
                  <a:lnTo>
                    <a:pt x="81" y="79"/>
                  </a:lnTo>
                  <a:lnTo>
                    <a:pt x="73" y="81"/>
                  </a:lnTo>
                  <a:lnTo>
                    <a:pt x="65" y="88"/>
                  </a:lnTo>
                  <a:lnTo>
                    <a:pt x="58" y="99"/>
                  </a:lnTo>
                  <a:lnTo>
                    <a:pt x="53" y="115"/>
                  </a:lnTo>
                  <a:lnTo>
                    <a:pt x="53" y="48"/>
                  </a:lnTo>
                  <a:lnTo>
                    <a:pt x="56" y="48"/>
                  </a:lnTo>
                  <a:lnTo>
                    <a:pt x="61" y="48"/>
                  </a:lnTo>
                  <a:lnTo>
                    <a:pt x="68" y="45"/>
                  </a:lnTo>
                  <a:lnTo>
                    <a:pt x="77" y="42"/>
                  </a:lnTo>
                  <a:lnTo>
                    <a:pt x="85" y="37"/>
                  </a:lnTo>
                  <a:lnTo>
                    <a:pt x="93" y="27"/>
                  </a:lnTo>
                  <a:lnTo>
                    <a:pt x="97" y="17"/>
                  </a:lnTo>
                  <a:lnTo>
                    <a:pt x="100" y="0"/>
                  </a:lnTo>
                  <a:lnTo>
                    <a:pt x="97" y="0"/>
                  </a:lnTo>
                  <a:lnTo>
                    <a:pt x="92" y="0"/>
                  </a:lnTo>
                  <a:lnTo>
                    <a:pt x="84" y="3"/>
                  </a:lnTo>
                  <a:lnTo>
                    <a:pt x="74" y="7"/>
                  </a:lnTo>
                  <a:lnTo>
                    <a:pt x="65" y="14"/>
                  </a:lnTo>
                  <a:lnTo>
                    <a:pt x="57" y="27"/>
                  </a:lnTo>
                  <a:lnTo>
                    <a:pt x="50" y="45"/>
                  </a:lnTo>
                  <a:lnTo>
                    <a:pt x="50" y="42"/>
                  </a:lnTo>
                  <a:lnTo>
                    <a:pt x="47" y="35"/>
                  </a:lnTo>
                  <a:lnTo>
                    <a:pt x="43" y="27"/>
                  </a:lnTo>
                  <a:lnTo>
                    <a:pt x="38" y="18"/>
                  </a:lnTo>
                  <a:lnTo>
                    <a:pt x="29" y="10"/>
                  </a:lnTo>
                  <a:lnTo>
                    <a:pt x="16" y="3"/>
                  </a:lnTo>
                  <a:lnTo>
                    <a:pt x="0" y="0"/>
                  </a:lnTo>
                  <a:lnTo>
                    <a:pt x="2" y="3"/>
                  </a:lnTo>
                  <a:lnTo>
                    <a:pt x="3" y="10"/>
                  </a:lnTo>
                  <a:lnTo>
                    <a:pt x="6" y="19"/>
                  </a:lnTo>
                  <a:lnTo>
                    <a:pt x="11" y="29"/>
                  </a:lnTo>
                  <a:lnTo>
                    <a:pt x="19" y="38"/>
                  </a:lnTo>
                  <a:lnTo>
                    <a:pt x="31" y="45"/>
                  </a:lnTo>
                  <a:lnTo>
                    <a:pt x="47" y="48"/>
                  </a:lnTo>
                  <a:lnTo>
                    <a:pt x="47" y="135"/>
                  </a:lnTo>
                  <a:lnTo>
                    <a:pt x="47" y="132"/>
                  </a:lnTo>
                  <a:lnTo>
                    <a:pt x="46" y="126"/>
                  </a:lnTo>
                  <a:lnTo>
                    <a:pt x="42" y="118"/>
                  </a:lnTo>
                  <a:lnTo>
                    <a:pt x="35" y="110"/>
                  </a:lnTo>
                  <a:lnTo>
                    <a:pt x="26" y="103"/>
                  </a:lnTo>
                  <a:lnTo>
                    <a:pt x="12" y="100"/>
                  </a:lnTo>
                  <a:lnTo>
                    <a:pt x="12" y="103"/>
                  </a:lnTo>
                  <a:lnTo>
                    <a:pt x="14" y="108"/>
                  </a:lnTo>
                  <a:lnTo>
                    <a:pt x="16" y="116"/>
                  </a:lnTo>
                  <a:lnTo>
                    <a:pt x="20" y="124"/>
                  </a:lnTo>
                  <a:lnTo>
                    <a:pt x="26" y="132"/>
                  </a:lnTo>
                  <a:lnTo>
                    <a:pt x="35" y="139"/>
                  </a:lnTo>
                  <a:lnTo>
                    <a:pt x="47" y="141"/>
                  </a:lnTo>
                  <a:lnTo>
                    <a:pt x="47" y="228"/>
                  </a:lnTo>
                  <a:lnTo>
                    <a:pt x="53" y="228"/>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28" name="Freeform 16"/>
            <p:cNvSpPr>
              <a:spLocks/>
            </p:cNvSpPr>
            <p:nvPr/>
          </p:nvSpPr>
          <p:spPr bwMode="gray">
            <a:xfrm>
              <a:off x="2273" y="187"/>
              <a:ext cx="180" cy="402"/>
            </a:xfrm>
            <a:custGeom>
              <a:avLst/>
              <a:gdLst/>
              <a:ahLst/>
              <a:cxnLst>
                <a:cxn ang="0">
                  <a:pos x="93" y="309"/>
                </a:cxn>
                <a:cxn ang="0">
                  <a:pos x="101" y="309"/>
                </a:cxn>
                <a:cxn ang="0">
                  <a:pos x="118" y="304"/>
                </a:cxn>
                <a:cxn ang="0">
                  <a:pos x="138" y="292"/>
                </a:cxn>
                <a:cxn ang="0">
                  <a:pos x="152" y="266"/>
                </a:cxn>
                <a:cxn ang="0">
                  <a:pos x="152" y="247"/>
                </a:cxn>
                <a:cxn ang="0">
                  <a:pos x="138" y="250"/>
                </a:cxn>
                <a:cxn ang="0">
                  <a:pos x="120" y="259"/>
                </a:cxn>
                <a:cxn ang="0">
                  <a:pos x="99" y="285"/>
                </a:cxn>
                <a:cxn ang="0">
                  <a:pos x="93" y="207"/>
                </a:cxn>
                <a:cxn ang="0">
                  <a:pos x="102" y="205"/>
                </a:cxn>
                <a:cxn ang="0">
                  <a:pos x="122" y="200"/>
                </a:cxn>
                <a:cxn ang="0">
                  <a:pos x="147" y="185"/>
                </a:cxn>
                <a:cxn ang="0">
                  <a:pos x="163" y="155"/>
                </a:cxn>
                <a:cxn ang="0">
                  <a:pos x="163" y="134"/>
                </a:cxn>
                <a:cxn ang="0">
                  <a:pos x="149" y="135"/>
                </a:cxn>
                <a:cxn ang="0">
                  <a:pos x="129" y="142"/>
                </a:cxn>
                <a:cxn ang="0">
                  <a:pos x="107" y="162"/>
                </a:cxn>
                <a:cxn ang="0">
                  <a:pos x="93" y="201"/>
                </a:cxn>
                <a:cxn ang="0">
                  <a:pos x="95" y="83"/>
                </a:cxn>
                <a:cxn ang="0">
                  <a:pos x="110" y="81"/>
                </a:cxn>
                <a:cxn ang="0">
                  <a:pos x="134" y="73"/>
                </a:cxn>
                <a:cxn ang="0">
                  <a:pos x="157" y="54"/>
                </a:cxn>
                <a:cxn ang="0">
                  <a:pos x="174" y="23"/>
                </a:cxn>
                <a:cxn ang="0">
                  <a:pos x="174" y="0"/>
                </a:cxn>
                <a:cxn ang="0">
                  <a:pos x="157" y="2"/>
                </a:cxn>
                <a:cxn ang="0">
                  <a:pos x="133" y="10"/>
                </a:cxn>
                <a:cxn ang="0">
                  <a:pos x="107" y="33"/>
                </a:cxn>
                <a:cxn ang="0">
                  <a:pos x="87" y="77"/>
                </a:cxn>
                <a:cxn ang="0">
                  <a:pos x="85" y="68"/>
                </a:cxn>
                <a:cxn ang="0">
                  <a:pos x="75" y="46"/>
                </a:cxn>
                <a:cxn ang="0">
                  <a:pos x="55" y="21"/>
                </a:cxn>
                <a:cxn ang="0">
                  <a:pos x="22" y="3"/>
                </a:cxn>
                <a:cxn ang="0">
                  <a:pos x="1" y="3"/>
                </a:cxn>
                <a:cxn ang="0">
                  <a:pos x="4" y="18"/>
                </a:cxn>
                <a:cxn ang="0">
                  <a:pos x="12" y="42"/>
                </a:cxn>
                <a:cxn ang="0">
                  <a:pos x="31" y="65"/>
                </a:cxn>
                <a:cxn ang="0">
                  <a:pos x="62" y="81"/>
                </a:cxn>
                <a:cxn ang="0">
                  <a:pos x="82" y="238"/>
                </a:cxn>
                <a:cxn ang="0">
                  <a:pos x="80" y="228"/>
                </a:cxn>
                <a:cxn ang="0">
                  <a:pos x="72" y="207"/>
                </a:cxn>
                <a:cxn ang="0">
                  <a:pos x="55" y="185"/>
                </a:cxn>
                <a:cxn ang="0">
                  <a:pos x="21" y="176"/>
                </a:cxn>
                <a:cxn ang="0">
                  <a:pos x="22" y="185"/>
                </a:cxn>
                <a:cxn ang="0">
                  <a:pos x="28" y="205"/>
                </a:cxn>
                <a:cxn ang="0">
                  <a:pos x="41" y="230"/>
                </a:cxn>
                <a:cxn ang="0">
                  <a:pos x="66" y="246"/>
                </a:cxn>
                <a:cxn ang="0">
                  <a:pos x="82" y="402"/>
                </a:cxn>
              </a:cxnLst>
              <a:rect l="0" t="0" r="r" b="b"/>
              <a:pathLst>
                <a:path w="175" h="402">
                  <a:moveTo>
                    <a:pt x="93" y="402"/>
                  </a:moveTo>
                  <a:lnTo>
                    <a:pt x="93" y="309"/>
                  </a:lnTo>
                  <a:lnTo>
                    <a:pt x="95" y="309"/>
                  </a:lnTo>
                  <a:lnTo>
                    <a:pt x="101" y="309"/>
                  </a:lnTo>
                  <a:lnTo>
                    <a:pt x="109" y="308"/>
                  </a:lnTo>
                  <a:lnTo>
                    <a:pt x="118" y="304"/>
                  </a:lnTo>
                  <a:lnTo>
                    <a:pt x="129" y="298"/>
                  </a:lnTo>
                  <a:lnTo>
                    <a:pt x="138" y="292"/>
                  </a:lnTo>
                  <a:lnTo>
                    <a:pt x="147" y="281"/>
                  </a:lnTo>
                  <a:lnTo>
                    <a:pt x="152" y="266"/>
                  </a:lnTo>
                  <a:lnTo>
                    <a:pt x="155" y="247"/>
                  </a:lnTo>
                  <a:lnTo>
                    <a:pt x="152" y="247"/>
                  </a:lnTo>
                  <a:lnTo>
                    <a:pt x="147" y="249"/>
                  </a:lnTo>
                  <a:lnTo>
                    <a:pt x="138" y="250"/>
                  </a:lnTo>
                  <a:lnTo>
                    <a:pt x="129" y="253"/>
                  </a:lnTo>
                  <a:lnTo>
                    <a:pt x="120" y="259"/>
                  </a:lnTo>
                  <a:lnTo>
                    <a:pt x="109" y="270"/>
                  </a:lnTo>
                  <a:lnTo>
                    <a:pt x="99" y="285"/>
                  </a:lnTo>
                  <a:lnTo>
                    <a:pt x="93" y="304"/>
                  </a:lnTo>
                  <a:lnTo>
                    <a:pt x="93" y="207"/>
                  </a:lnTo>
                  <a:lnTo>
                    <a:pt x="95" y="207"/>
                  </a:lnTo>
                  <a:lnTo>
                    <a:pt x="102" y="205"/>
                  </a:lnTo>
                  <a:lnTo>
                    <a:pt x="111" y="204"/>
                  </a:lnTo>
                  <a:lnTo>
                    <a:pt x="122" y="200"/>
                  </a:lnTo>
                  <a:lnTo>
                    <a:pt x="134" y="195"/>
                  </a:lnTo>
                  <a:lnTo>
                    <a:pt x="147" y="185"/>
                  </a:lnTo>
                  <a:lnTo>
                    <a:pt x="156" y="173"/>
                  </a:lnTo>
                  <a:lnTo>
                    <a:pt x="163" y="155"/>
                  </a:lnTo>
                  <a:lnTo>
                    <a:pt x="165" y="134"/>
                  </a:lnTo>
                  <a:lnTo>
                    <a:pt x="163" y="134"/>
                  </a:lnTo>
                  <a:lnTo>
                    <a:pt x="157" y="134"/>
                  </a:lnTo>
                  <a:lnTo>
                    <a:pt x="149" y="135"/>
                  </a:lnTo>
                  <a:lnTo>
                    <a:pt x="140" y="137"/>
                  </a:lnTo>
                  <a:lnTo>
                    <a:pt x="129" y="142"/>
                  </a:lnTo>
                  <a:lnTo>
                    <a:pt x="118" y="150"/>
                  </a:lnTo>
                  <a:lnTo>
                    <a:pt x="107" y="162"/>
                  </a:lnTo>
                  <a:lnTo>
                    <a:pt x="99" y="178"/>
                  </a:lnTo>
                  <a:lnTo>
                    <a:pt x="93" y="201"/>
                  </a:lnTo>
                  <a:lnTo>
                    <a:pt x="93" y="83"/>
                  </a:lnTo>
                  <a:lnTo>
                    <a:pt x="95" y="83"/>
                  </a:lnTo>
                  <a:lnTo>
                    <a:pt x="101" y="83"/>
                  </a:lnTo>
                  <a:lnTo>
                    <a:pt x="110" y="81"/>
                  </a:lnTo>
                  <a:lnTo>
                    <a:pt x="122" y="77"/>
                  </a:lnTo>
                  <a:lnTo>
                    <a:pt x="134" y="73"/>
                  </a:lnTo>
                  <a:lnTo>
                    <a:pt x="147" y="65"/>
                  </a:lnTo>
                  <a:lnTo>
                    <a:pt x="157" y="54"/>
                  </a:lnTo>
                  <a:lnTo>
                    <a:pt x="167" y="41"/>
                  </a:lnTo>
                  <a:lnTo>
                    <a:pt x="174" y="23"/>
                  </a:lnTo>
                  <a:lnTo>
                    <a:pt x="175" y="0"/>
                  </a:lnTo>
                  <a:lnTo>
                    <a:pt x="174" y="0"/>
                  </a:lnTo>
                  <a:lnTo>
                    <a:pt x="167" y="0"/>
                  </a:lnTo>
                  <a:lnTo>
                    <a:pt x="157" y="2"/>
                  </a:lnTo>
                  <a:lnTo>
                    <a:pt x="145" y="4"/>
                  </a:lnTo>
                  <a:lnTo>
                    <a:pt x="133" y="10"/>
                  </a:lnTo>
                  <a:lnTo>
                    <a:pt x="120" y="19"/>
                  </a:lnTo>
                  <a:lnTo>
                    <a:pt x="107" y="33"/>
                  </a:lnTo>
                  <a:lnTo>
                    <a:pt x="97" y="52"/>
                  </a:lnTo>
                  <a:lnTo>
                    <a:pt x="87" y="77"/>
                  </a:lnTo>
                  <a:lnTo>
                    <a:pt x="87" y="75"/>
                  </a:lnTo>
                  <a:lnTo>
                    <a:pt x="85" y="68"/>
                  </a:lnTo>
                  <a:lnTo>
                    <a:pt x="80" y="58"/>
                  </a:lnTo>
                  <a:lnTo>
                    <a:pt x="75" y="46"/>
                  </a:lnTo>
                  <a:lnTo>
                    <a:pt x="66" y="33"/>
                  </a:lnTo>
                  <a:lnTo>
                    <a:pt x="55" y="21"/>
                  </a:lnTo>
                  <a:lnTo>
                    <a:pt x="40" y="10"/>
                  </a:lnTo>
                  <a:lnTo>
                    <a:pt x="22" y="3"/>
                  </a:lnTo>
                  <a:lnTo>
                    <a:pt x="0" y="0"/>
                  </a:lnTo>
                  <a:lnTo>
                    <a:pt x="1" y="3"/>
                  </a:lnTo>
                  <a:lnTo>
                    <a:pt x="1" y="10"/>
                  </a:lnTo>
                  <a:lnTo>
                    <a:pt x="4" y="18"/>
                  </a:lnTo>
                  <a:lnTo>
                    <a:pt x="6" y="30"/>
                  </a:lnTo>
                  <a:lnTo>
                    <a:pt x="12" y="42"/>
                  </a:lnTo>
                  <a:lnTo>
                    <a:pt x="20" y="54"/>
                  </a:lnTo>
                  <a:lnTo>
                    <a:pt x="31" y="65"/>
                  </a:lnTo>
                  <a:lnTo>
                    <a:pt x="44" y="75"/>
                  </a:lnTo>
                  <a:lnTo>
                    <a:pt x="62" y="81"/>
                  </a:lnTo>
                  <a:lnTo>
                    <a:pt x="82" y="83"/>
                  </a:lnTo>
                  <a:lnTo>
                    <a:pt x="82" y="238"/>
                  </a:lnTo>
                  <a:lnTo>
                    <a:pt x="82" y="235"/>
                  </a:lnTo>
                  <a:lnTo>
                    <a:pt x="80" y="228"/>
                  </a:lnTo>
                  <a:lnTo>
                    <a:pt x="78" y="217"/>
                  </a:lnTo>
                  <a:lnTo>
                    <a:pt x="72" y="207"/>
                  </a:lnTo>
                  <a:lnTo>
                    <a:pt x="66" y="196"/>
                  </a:lnTo>
                  <a:lnTo>
                    <a:pt x="55" y="185"/>
                  </a:lnTo>
                  <a:lnTo>
                    <a:pt x="40" y="178"/>
                  </a:lnTo>
                  <a:lnTo>
                    <a:pt x="21" y="176"/>
                  </a:lnTo>
                  <a:lnTo>
                    <a:pt x="21" y="178"/>
                  </a:lnTo>
                  <a:lnTo>
                    <a:pt x="22" y="185"/>
                  </a:lnTo>
                  <a:lnTo>
                    <a:pt x="24" y="195"/>
                  </a:lnTo>
                  <a:lnTo>
                    <a:pt x="28" y="205"/>
                  </a:lnTo>
                  <a:lnTo>
                    <a:pt x="33" y="217"/>
                  </a:lnTo>
                  <a:lnTo>
                    <a:pt x="41" y="230"/>
                  </a:lnTo>
                  <a:lnTo>
                    <a:pt x="52" y="239"/>
                  </a:lnTo>
                  <a:lnTo>
                    <a:pt x="66" y="246"/>
                  </a:lnTo>
                  <a:lnTo>
                    <a:pt x="82" y="247"/>
                  </a:lnTo>
                  <a:lnTo>
                    <a:pt x="82" y="402"/>
                  </a:lnTo>
                  <a:lnTo>
                    <a:pt x="93" y="402"/>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29" name="Freeform 17"/>
            <p:cNvSpPr>
              <a:spLocks/>
            </p:cNvSpPr>
            <p:nvPr/>
          </p:nvSpPr>
          <p:spPr bwMode="gray">
            <a:xfrm>
              <a:off x="2161" y="215"/>
              <a:ext cx="98" cy="374"/>
            </a:xfrm>
            <a:custGeom>
              <a:avLst/>
              <a:gdLst/>
              <a:ahLst/>
              <a:cxnLst>
                <a:cxn ang="0">
                  <a:pos x="52" y="237"/>
                </a:cxn>
                <a:cxn ang="0">
                  <a:pos x="59" y="237"/>
                </a:cxn>
                <a:cxn ang="0">
                  <a:pos x="74" y="232"/>
                </a:cxn>
                <a:cxn ang="0">
                  <a:pos x="90" y="218"/>
                </a:cxn>
                <a:cxn ang="0">
                  <a:pos x="97" y="193"/>
                </a:cxn>
                <a:cxn ang="0">
                  <a:pos x="89" y="193"/>
                </a:cxn>
                <a:cxn ang="0">
                  <a:pos x="71" y="197"/>
                </a:cxn>
                <a:cxn ang="0">
                  <a:pos x="56" y="215"/>
                </a:cxn>
                <a:cxn ang="0">
                  <a:pos x="52" y="147"/>
                </a:cxn>
                <a:cxn ang="0">
                  <a:pos x="59" y="147"/>
                </a:cxn>
                <a:cxn ang="0">
                  <a:pos x="74" y="141"/>
                </a:cxn>
                <a:cxn ang="0">
                  <a:pos x="90" y="128"/>
                </a:cxn>
                <a:cxn ang="0">
                  <a:pos x="97" y="102"/>
                </a:cxn>
                <a:cxn ang="0">
                  <a:pos x="89" y="102"/>
                </a:cxn>
                <a:cxn ang="0">
                  <a:pos x="71" y="109"/>
                </a:cxn>
                <a:cxn ang="0">
                  <a:pos x="56" y="126"/>
                </a:cxn>
                <a:cxn ang="0">
                  <a:pos x="52" y="46"/>
                </a:cxn>
                <a:cxn ang="0">
                  <a:pos x="51" y="37"/>
                </a:cxn>
                <a:cxn ang="0">
                  <a:pos x="45" y="23"/>
                </a:cxn>
                <a:cxn ang="0">
                  <a:pos x="32" y="6"/>
                </a:cxn>
                <a:cxn ang="0">
                  <a:pos x="6" y="0"/>
                </a:cxn>
                <a:cxn ang="0">
                  <a:pos x="8" y="9"/>
                </a:cxn>
                <a:cxn ang="0">
                  <a:pos x="16" y="27"/>
                </a:cxn>
                <a:cxn ang="0">
                  <a:pos x="33" y="43"/>
                </a:cxn>
                <a:cxn ang="0">
                  <a:pos x="45" y="113"/>
                </a:cxn>
                <a:cxn ang="0">
                  <a:pos x="45" y="106"/>
                </a:cxn>
                <a:cxn ang="0">
                  <a:pos x="40" y="90"/>
                </a:cxn>
                <a:cxn ang="0">
                  <a:pos x="27" y="75"/>
                </a:cxn>
                <a:cxn ang="0">
                  <a:pos x="1" y="67"/>
                </a:cxn>
                <a:cxn ang="0">
                  <a:pos x="0" y="75"/>
                </a:cxn>
                <a:cxn ang="0">
                  <a:pos x="2" y="91"/>
                </a:cxn>
                <a:cxn ang="0">
                  <a:pos x="14" y="109"/>
                </a:cxn>
                <a:cxn ang="0">
                  <a:pos x="45" y="118"/>
                </a:cxn>
                <a:cxn ang="0">
                  <a:pos x="45" y="207"/>
                </a:cxn>
                <a:cxn ang="0">
                  <a:pos x="43" y="195"/>
                </a:cxn>
                <a:cxn ang="0">
                  <a:pos x="33" y="182"/>
                </a:cxn>
                <a:cxn ang="0">
                  <a:pos x="12" y="175"/>
                </a:cxn>
                <a:cxn ang="0">
                  <a:pos x="10" y="182"/>
                </a:cxn>
                <a:cxn ang="0">
                  <a:pos x="13" y="197"/>
                </a:cxn>
                <a:cxn ang="0">
                  <a:pos x="29" y="211"/>
                </a:cxn>
                <a:cxn ang="0">
                  <a:pos x="45" y="373"/>
                </a:cxn>
              </a:cxnLst>
              <a:rect l="0" t="0" r="r" b="b"/>
              <a:pathLst>
                <a:path w="97" h="373">
                  <a:moveTo>
                    <a:pt x="52" y="373"/>
                  </a:moveTo>
                  <a:lnTo>
                    <a:pt x="52" y="237"/>
                  </a:lnTo>
                  <a:lnTo>
                    <a:pt x="54" y="237"/>
                  </a:lnTo>
                  <a:lnTo>
                    <a:pt x="59" y="237"/>
                  </a:lnTo>
                  <a:lnTo>
                    <a:pt x="66" y="236"/>
                  </a:lnTo>
                  <a:lnTo>
                    <a:pt x="74" y="232"/>
                  </a:lnTo>
                  <a:lnTo>
                    <a:pt x="82" y="226"/>
                  </a:lnTo>
                  <a:lnTo>
                    <a:pt x="90" y="218"/>
                  </a:lnTo>
                  <a:lnTo>
                    <a:pt x="95" y="207"/>
                  </a:lnTo>
                  <a:lnTo>
                    <a:pt x="97" y="193"/>
                  </a:lnTo>
                  <a:lnTo>
                    <a:pt x="94" y="193"/>
                  </a:lnTo>
                  <a:lnTo>
                    <a:pt x="89" y="193"/>
                  </a:lnTo>
                  <a:lnTo>
                    <a:pt x="81" y="194"/>
                  </a:lnTo>
                  <a:lnTo>
                    <a:pt x="71" y="197"/>
                  </a:lnTo>
                  <a:lnTo>
                    <a:pt x="63" y="205"/>
                  </a:lnTo>
                  <a:lnTo>
                    <a:pt x="56" y="215"/>
                  </a:lnTo>
                  <a:lnTo>
                    <a:pt x="52" y="232"/>
                  </a:lnTo>
                  <a:lnTo>
                    <a:pt x="52" y="147"/>
                  </a:lnTo>
                  <a:lnTo>
                    <a:pt x="54" y="147"/>
                  </a:lnTo>
                  <a:lnTo>
                    <a:pt x="59" y="147"/>
                  </a:lnTo>
                  <a:lnTo>
                    <a:pt x="66" y="144"/>
                  </a:lnTo>
                  <a:lnTo>
                    <a:pt x="74" y="141"/>
                  </a:lnTo>
                  <a:lnTo>
                    <a:pt x="82" y="136"/>
                  </a:lnTo>
                  <a:lnTo>
                    <a:pt x="90" y="128"/>
                  </a:lnTo>
                  <a:lnTo>
                    <a:pt x="95" y="117"/>
                  </a:lnTo>
                  <a:lnTo>
                    <a:pt x="97" y="102"/>
                  </a:lnTo>
                  <a:lnTo>
                    <a:pt x="94" y="102"/>
                  </a:lnTo>
                  <a:lnTo>
                    <a:pt x="89" y="102"/>
                  </a:lnTo>
                  <a:lnTo>
                    <a:pt x="81" y="105"/>
                  </a:lnTo>
                  <a:lnTo>
                    <a:pt x="71" y="109"/>
                  </a:lnTo>
                  <a:lnTo>
                    <a:pt x="63" y="116"/>
                  </a:lnTo>
                  <a:lnTo>
                    <a:pt x="56" y="126"/>
                  </a:lnTo>
                  <a:lnTo>
                    <a:pt x="52" y="141"/>
                  </a:lnTo>
                  <a:lnTo>
                    <a:pt x="52" y="46"/>
                  </a:lnTo>
                  <a:lnTo>
                    <a:pt x="51" y="43"/>
                  </a:lnTo>
                  <a:lnTo>
                    <a:pt x="51" y="37"/>
                  </a:lnTo>
                  <a:lnTo>
                    <a:pt x="49" y="31"/>
                  </a:lnTo>
                  <a:lnTo>
                    <a:pt x="45" y="23"/>
                  </a:lnTo>
                  <a:lnTo>
                    <a:pt x="40" y="15"/>
                  </a:lnTo>
                  <a:lnTo>
                    <a:pt x="32" y="6"/>
                  </a:lnTo>
                  <a:lnTo>
                    <a:pt x="21" y="2"/>
                  </a:lnTo>
                  <a:lnTo>
                    <a:pt x="6" y="0"/>
                  </a:lnTo>
                  <a:lnTo>
                    <a:pt x="6" y="2"/>
                  </a:lnTo>
                  <a:lnTo>
                    <a:pt x="8" y="9"/>
                  </a:lnTo>
                  <a:lnTo>
                    <a:pt x="12" y="17"/>
                  </a:lnTo>
                  <a:lnTo>
                    <a:pt x="16" y="27"/>
                  </a:lnTo>
                  <a:lnTo>
                    <a:pt x="23" y="36"/>
                  </a:lnTo>
                  <a:lnTo>
                    <a:pt x="33" y="43"/>
                  </a:lnTo>
                  <a:lnTo>
                    <a:pt x="45" y="46"/>
                  </a:lnTo>
                  <a:lnTo>
                    <a:pt x="45" y="113"/>
                  </a:lnTo>
                  <a:lnTo>
                    <a:pt x="45" y="112"/>
                  </a:lnTo>
                  <a:lnTo>
                    <a:pt x="45" y="106"/>
                  </a:lnTo>
                  <a:lnTo>
                    <a:pt x="44" y="98"/>
                  </a:lnTo>
                  <a:lnTo>
                    <a:pt x="40" y="90"/>
                  </a:lnTo>
                  <a:lnTo>
                    <a:pt x="35" y="82"/>
                  </a:lnTo>
                  <a:lnTo>
                    <a:pt x="27" y="75"/>
                  </a:lnTo>
                  <a:lnTo>
                    <a:pt x="16" y="70"/>
                  </a:lnTo>
                  <a:lnTo>
                    <a:pt x="1" y="67"/>
                  </a:lnTo>
                  <a:lnTo>
                    <a:pt x="0" y="70"/>
                  </a:lnTo>
                  <a:lnTo>
                    <a:pt x="0" y="75"/>
                  </a:lnTo>
                  <a:lnTo>
                    <a:pt x="0" y="82"/>
                  </a:lnTo>
                  <a:lnTo>
                    <a:pt x="2" y="91"/>
                  </a:lnTo>
                  <a:lnTo>
                    <a:pt x="6" y="100"/>
                  </a:lnTo>
                  <a:lnTo>
                    <a:pt x="14" y="109"/>
                  </a:lnTo>
                  <a:lnTo>
                    <a:pt x="28" y="114"/>
                  </a:lnTo>
                  <a:lnTo>
                    <a:pt x="45" y="118"/>
                  </a:lnTo>
                  <a:lnTo>
                    <a:pt x="45" y="209"/>
                  </a:lnTo>
                  <a:lnTo>
                    <a:pt x="45" y="207"/>
                  </a:lnTo>
                  <a:lnTo>
                    <a:pt x="45" y="202"/>
                  </a:lnTo>
                  <a:lnTo>
                    <a:pt x="43" y="195"/>
                  </a:lnTo>
                  <a:lnTo>
                    <a:pt x="40" y="188"/>
                  </a:lnTo>
                  <a:lnTo>
                    <a:pt x="33" y="182"/>
                  </a:lnTo>
                  <a:lnTo>
                    <a:pt x="24" y="178"/>
                  </a:lnTo>
                  <a:lnTo>
                    <a:pt x="12" y="175"/>
                  </a:lnTo>
                  <a:lnTo>
                    <a:pt x="12" y="178"/>
                  </a:lnTo>
                  <a:lnTo>
                    <a:pt x="10" y="182"/>
                  </a:lnTo>
                  <a:lnTo>
                    <a:pt x="10" y="188"/>
                  </a:lnTo>
                  <a:lnTo>
                    <a:pt x="13" y="197"/>
                  </a:lnTo>
                  <a:lnTo>
                    <a:pt x="20" y="205"/>
                  </a:lnTo>
                  <a:lnTo>
                    <a:pt x="29" y="211"/>
                  </a:lnTo>
                  <a:lnTo>
                    <a:pt x="45" y="215"/>
                  </a:lnTo>
                  <a:lnTo>
                    <a:pt x="45" y="373"/>
                  </a:lnTo>
                  <a:lnTo>
                    <a:pt x="52" y="373"/>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30" name="Freeform 18"/>
            <p:cNvSpPr>
              <a:spLocks/>
            </p:cNvSpPr>
            <p:nvPr/>
          </p:nvSpPr>
          <p:spPr bwMode="gray">
            <a:xfrm>
              <a:off x="2708" y="215"/>
              <a:ext cx="97" cy="374"/>
            </a:xfrm>
            <a:custGeom>
              <a:avLst/>
              <a:gdLst/>
              <a:ahLst/>
              <a:cxnLst>
                <a:cxn ang="0">
                  <a:pos x="51" y="237"/>
                </a:cxn>
                <a:cxn ang="0">
                  <a:pos x="60" y="237"/>
                </a:cxn>
                <a:cxn ang="0">
                  <a:pos x="74" y="232"/>
                </a:cxn>
                <a:cxn ang="0">
                  <a:pos x="91" y="218"/>
                </a:cxn>
                <a:cxn ang="0">
                  <a:pos x="97" y="193"/>
                </a:cxn>
                <a:cxn ang="0">
                  <a:pos x="89" y="193"/>
                </a:cxn>
                <a:cxn ang="0">
                  <a:pos x="72" y="197"/>
                </a:cxn>
                <a:cxn ang="0">
                  <a:pos x="55" y="215"/>
                </a:cxn>
                <a:cxn ang="0">
                  <a:pos x="51" y="147"/>
                </a:cxn>
                <a:cxn ang="0">
                  <a:pos x="60" y="147"/>
                </a:cxn>
                <a:cxn ang="0">
                  <a:pos x="74" y="141"/>
                </a:cxn>
                <a:cxn ang="0">
                  <a:pos x="91" y="128"/>
                </a:cxn>
                <a:cxn ang="0">
                  <a:pos x="97" y="102"/>
                </a:cxn>
                <a:cxn ang="0">
                  <a:pos x="89" y="102"/>
                </a:cxn>
                <a:cxn ang="0">
                  <a:pos x="72" y="109"/>
                </a:cxn>
                <a:cxn ang="0">
                  <a:pos x="55" y="126"/>
                </a:cxn>
                <a:cxn ang="0">
                  <a:pos x="51" y="46"/>
                </a:cxn>
                <a:cxn ang="0">
                  <a:pos x="51" y="37"/>
                </a:cxn>
                <a:cxn ang="0">
                  <a:pos x="46" y="23"/>
                </a:cxn>
                <a:cxn ang="0">
                  <a:pos x="33" y="6"/>
                </a:cxn>
                <a:cxn ang="0">
                  <a:pos x="7" y="0"/>
                </a:cxn>
                <a:cxn ang="0">
                  <a:pos x="8" y="9"/>
                </a:cxn>
                <a:cxn ang="0">
                  <a:pos x="16" y="27"/>
                </a:cxn>
                <a:cxn ang="0">
                  <a:pos x="34" y="43"/>
                </a:cxn>
                <a:cxn ang="0">
                  <a:pos x="46" y="113"/>
                </a:cxn>
                <a:cxn ang="0">
                  <a:pos x="46" y="106"/>
                </a:cxn>
                <a:cxn ang="0">
                  <a:pos x="41" y="90"/>
                </a:cxn>
                <a:cxn ang="0">
                  <a:pos x="27" y="75"/>
                </a:cxn>
                <a:cxn ang="0">
                  <a:pos x="0" y="67"/>
                </a:cxn>
                <a:cxn ang="0">
                  <a:pos x="0" y="75"/>
                </a:cxn>
                <a:cxn ang="0">
                  <a:pos x="3" y="91"/>
                </a:cxn>
                <a:cxn ang="0">
                  <a:pos x="15" y="109"/>
                </a:cxn>
                <a:cxn ang="0">
                  <a:pos x="46" y="118"/>
                </a:cxn>
                <a:cxn ang="0">
                  <a:pos x="46" y="207"/>
                </a:cxn>
                <a:cxn ang="0">
                  <a:pos x="43" y="195"/>
                </a:cxn>
                <a:cxn ang="0">
                  <a:pos x="34" y="182"/>
                </a:cxn>
                <a:cxn ang="0">
                  <a:pos x="12" y="175"/>
                </a:cxn>
                <a:cxn ang="0">
                  <a:pos x="11" y="182"/>
                </a:cxn>
                <a:cxn ang="0">
                  <a:pos x="14" y="197"/>
                </a:cxn>
                <a:cxn ang="0">
                  <a:pos x="30" y="211"/>
                </a:cxn>
                <a:cxn ang="0">
                  <a:pos x="46" y="373"/>
                </a:cxn>
              </a:cxnLst>
              <a:rect l="0" t="0" r="r" b="b"/>
              <a:pathLst>
                <a:path w="97" h="373">
                  <a:moveTo>
                    <a:pt x="51" y="373"/>
                  </a:moveTo>
                  <a:lnTo>
                    <a:pt x="51" y="237"/>
                  </a:lnTo>
                  <a:lnTo>
                    <a:pt x="54" y="237"/>
                  </a:lnTo>
                  <a:lnTo>
                    <a:pt x="60" y="237"/>
                  </a:lnTo>
                  <a:lnTo>
                    <a:pt x="66" y="236"/>
                  </a:lnTo>
                  <a:lnTo>
                    <a:pt x="74" y="232"/>
                  </a:lnTo>
                  <a:lnTo>
                    <a:pt x="82" y="226"/>
                  </a:lnTo>
                  <a:lnTo>
                    <a:pt x="91" y="218"/>
                  </a:lnTo>
                  <a:lnTo>
                    <a:pt x="95" y="207"/>
                  </a:lnTo>
                  <a:lnTo>
                    <a:pt x="97" y="193"/>
                  </a:lnTo>
                  <a:lnTo>
                    <a:pt x="95" y="193"/>
                  </a:lnTo>
                  <a:lnTo>
                    <a:pt x="89" y="193"/>
                  </a:lnTo>
                  <a:lnTo>
                    <a:pt x="81" y="194"/>
                  </a:lnTo>
                  <a:lnTo>
                    <a:pt x="72" y="197"/>
                  </a:lnTo>
                  <a:lnTo>
                    <a:pt x="64" y="205"/>
                  </a:lnTo>
                  <a:lnTo>
                    <a:pt x="55" y="215"/>
                  </a:lnTo>
                  <a:lnTo>
                    <a:pt x="51" y="232"/>
                  </a:lnTo>
                  <a:lnTo>
                    <a:pt x="51" y="147"/>
                  </a:lnTo>
                  <a:lnTo>
                    <a:pt x="54" y="147"/>
                  </a:lnTo>
                  <a:lnTo>
                    <a:pt x="60" y="147"/>
                  </a:lnTo>
                  <a:lnTo>
                    <a:pt x="66" y="144"/>
                  </a:lnTo>
                  <a:lnTo>
                    <a:pt x="74" y="141"/>
                  </a:lnTo>
                  <a:lnTo>
                    <a:pt x="82" y="136"/>
                  </a:lnTo>
                  <a:lnTo>
                    <a:pt x="91" y="128"/>
                  </a:lnTo>
                  <a:lnTo>
                    <a:pt x="95" y="117"/>
                  </a:lnTo>
                  <a:lnTo>
                    <a:pt x="97" y="102"/>
                  </a:lnTo>
                  <a:lnTo>
                    <a:pt x="95" y="102"/>
                  </a:lnTo>
                  <a:lnTo>
                    <a:pt x="89" y="102"/>
                  </a:lnTo>
                  <a:lnTo>
                    <a:pt x="81" y="105"/>
                  </a:lnTo>
                  <a:lnTo>
                    <a:pt x="72" y="109"/>
                  </a:lnTo>
                  <a:lnTo>
                    <a:pt x="64" y="116"/>
                  </a:lnTo>
                  <a:lnTo>
                    <a:pt x="55" y="126"/>
                  </a:lnTo>
                  <a:lnTo>
                    <a:pt x="51" y="141"/>
                  </a:lnTo>
                  <a:lnTo>
                    <a:pt x="51" y="46"/>
                  </a:lnTo>
                  <a:lnTo>
                    <a:pt x="51" y="43"/>
                  </a:lnTo>
                  <a:lnTo>
                    <a:pt x="51" y="37"/>
                  </a:lnTo>
                  <a:lnTo>
                    <a:pt x="49" y="31"/>
                  </a:lnTo>
                  <a:lnTo>
                    <a:pt x="46" y="23"/>
                  </a:lnTo>
                  <a:lnTo>
                    <a:pt x="41" y="15"/>
                  </a:lnTo>
                  <a:lnTo>
                    <a:pt x="33" y="6"/>
                  </a:lnTo>
                  <a:lnTo>
                    <a:pt x="22" y="2"/>
                  </a:lnTo>
                  <a:lnTo>
                    <a:pt x="7" y="0"/>
                  </a:lnTo>
                  <a:lnTo>
                    <a:pt x="7" y="2"/>
                  </a:lnTo>
                  <a:lnTo>
                    <a:pt x="8" y="9"/>
                  </a:lnTo>
                  <a:lnTo>
                    <a:pt x="11" y="17"/>
                  </a:lnTo>
                  <a:lnTo>
                    <a:pt x="16" y="27"/>
                  </a:lnTo>
                  <a:lnTo>
                    <a:pt x="23" y="36"/>
                  </a:lnTo>
                  <a:lnTo>
                    <a:pt x="34" y="43"/>
                  </a:lnTo>
                  <a:lnTo>
                    <a:pt x="46" y="46"/>
                  </a:lnTo>
                  <a:lnTo>
                    <a:pt x="46" y="113"/>
                  </a:lnTo>
                  <a:lnTo>
                    <a:pt x="46" y="112"/>
                  </a:lnTo>
                  <a:lnTo>
                    <a:pt x="46" y="106"/>
                  </a:lnTo>
                  <a:lnTo>
                    <a:pt x="43" y="98"/>
                  </a:lnTo>
                  <a:lnTo>
                    <a:pt x="41" y="90"/>
                  </a:lnTo>
                  <a:lnTo>
                    <a:pt x="35" y="82"/>
                  </a:lnTo>
                  <a:lnTo>
                    <a:pt x="27" y="75"/>
                  </a:lnTo>
                  <a:lnTo>
                    <a:pt x="16" y="70"/>
                  </a:lnTo>
                  <a:lnTo>
                    <a:pt x="0" y="67"/>
                  </a:lnTo>
                  <a:lnTo>
                    <a:pt x="0" y="70"/>
                  </a:lnTo>
                  <a:lnTo>
                    <a:pt x="0" y="75"/>
                  </a:lnTo>
                  <a:lnTo>
                    <a:pt x="0" y="82"/>
                  </a:lnTo>
                  <a:lnTo>
                    <a:pt x="3" y="91"/>
                  </a:lnTo>
                  <a:lnTo>
                    <a:pt x="7" y="100"/>
                  </a:lnTo>
                  <a:lnTo>
                    <a:pt x="15" y="109"/>
                  </a:lnTo>
                  <a:lnTo>
                    <a:pt x="28" y="114"/>
                  </a:lnTo>
                  <a:lnTo>
                    <a:pt x="46" y="118"/>
                  </a:lnTo>
                  <a:lnTo>
                    <a:pt x="46" y="209"/>
                  </a:lnTo>
                  <a:lnTo>
                    <a:pt x="46" y="207"/>
                  </a:lnTo>
                  <a:lnTo>
                    <a:pt x="45" y="202"/>
                  </a:lnTo>
                  <a:lnTo>
                    <a:pt x="43" y="195"/>
                  </a:lnTo>
                  <a:lnTo>
                    <a:pt x="39" y="188"/>
                  </a:lnTo>
                  <a:lnTo>
                    <a:pt x="34" y="182"/>
                  </a:lnTo>
                  <a:lnTo>
                    <a:pt x="24" y="178"/>
                  </a:lnTo>
                  <a:lnTo>
                    <a:pt x="12" y="175"/>
                  </a:lnTo>
                  <a:lnTo>
                    <a:pt x="12" y="178"/>
                  </a:lnTo>
                  <a:lnTo>
                    <a:pt x="11" y="182"/>
                  </a:lnTo>
                  <a:lnTo>
                    <a:pt x="11" y="188"/>
                  </a:lnTo>
                  <a:lnTo>
                    <a:pt x="14" y="197"/>
                  </a:lnTo>
                  <a:lnTo>
                    <a:pt x="19" y="205"/>
                  </a:lnTo>
                  <a:lnTo>
                    <a:pt x="30" y="211"/>
                  </a:lnTo>
                  <a:lnTo>
                    <a:pt x="46" y="215"/>
                  </a:lnTo>
                  <a:lnTo>
                    <a:pt x="46" y="373"/>
                  </a:lnTo>
                  <a:lnTo>
                    <a:pt x="51" y="373"/>
                  </a:lnTo>
                  <a:close/>
                </a:path>
              </a:pathLst>
            </a:custGeom>
            <a:solidFill>
              <a:srgbClr val="D7D7D7"/>
            </a:solidFill>
            <a:ln w="0">
              <a:solidFill>
                <a:srgbClr val="D7D7D7"/>
              </a:solidFill>
              <a:prstDash val="solid"/>
              <a:round/>
              <a:headEnd/>
              <a:tailEnd/>
            </a:ln>
          </p:spPr>
          <p:txBody>
            <a:bodyPr/>
            <a:lstStyle/>
            <a:p>
              <a:pPr>
                <a:defRPr/>
              </a:pPr>
              <a:endParaRPr lang="zh-CN" altLang="en-US"/>
            </a:p>
          </p:txBody>
        </p:sp>
      </p:grpSp>
      <p:sp>
        <p:nvSpPr>
          <p:cNvPr id="141331" name="Freeform 19"/>
          <p:cNvSpPr>
            <a:spLocks/>
          </p:cNvSpPr>
          <p:nvPr/>
        </p:nvSpPr>
        <p:spPr bwMode="gray">
          <a:xfrm>
            <a:off x="95250" y="6446838"/>
            <a:ext cx="8970963" cy="314325"/>
          </a:xfrm>
          <a:custGeom>
            <a:avLst/>
            <a:gdLst/>
            <a:ahLst/>
            <a:cxnLst>
              <a:cxn ang="0">
                <a:pos x="4" y="198"/>
              </a:cxn>
              <a:cxn ang="0">
                <a:pos x="5651" y="198"/>
              </a:cxn>
              <a:cxn ang="0">
                <a:pos x="5646" y="94"/>
              </a:cxn>
              <a:cxn ang="0">
                <a:pos x="1491" y="94"/>
              </a:cxn>
              <a:cxn ang="0">
                <a:pos x="1343" y="2"/>
              </a:cxn>
              <a:cxn ang="0">
                <a:pos x="0" y="0"/>
              </a:cxn>
              <a:cxn ang="0">
                <a:pos x="4" y="198"/>
              </a:cxn>
            </a:cxnLst>
            <a:rect l="0" t="0" r="r" b="b"/>
            <a:pathLst>
              <a:path w="5651" h="198">
                <a:moveTo>
                  <a:pt x="4" y="198"/>
                </a:moveTo>
                <a:lnTo>
                  <a:pt x="5651" y="198"/>
                </a:lnTo>
                <a:lnTo>
                  <a:pt x="5646" y="94"/>
                </a:lnTo>
                <a:lnTo>
                  <a:pt x="1491" y="94"/>
                </a:lnTo>
                <a:lnTo>
                  <a:pt x="1343" y="2"/>
                </a:lnTo>
                <a:lnTo>
                  <a:pt x="0" y="0"/>
                </a:lnTo>
                <a:lnTo>
                  <a:pt x="4" y="198"/>
                </a:lnTo>
                <a:close/>
              </a:path>
            </a:pathLst>
          </a:custGeom>
          <a:solidFill>
            <a:schemeClr val="tx1"/>
          </a:solidFill>
          <a:ln w="9525">
            <a:noFill/>
            <a:round/>
            <a:headEnd/>
            <a:tailEnd/>
          </a:ln>
          <a:effectLst/>
        </p:spPr>
        <p:txBody>
          <a:bodyPr/>
          <a:lstStyle/>
          <a:p>
            <a:pPr>
              <a:defRPr/>
            </a:pPr>
            <a:endParaRPr lang="zh-CN" altLang="en-US"/>
          </a:p>
        </p:txBody>
      </p:sp>
      <p:sp>
        <p:nvSpPr>
          <p:cNvPr id="141332" name="Freeform 20"/>
          <p:cNvSpPr>
            <a:spLocks/>
          </p:cNvSpPr>
          <p:nvPr/>
        </p:nvSpPr>
        <p:spPr bwMode="gray">
          <a:xfrm>
            <a:off x="95250" y="6491288"/>
            <a:ext cx="8975725" cy="279400"/>
          </a:xfrm>
          <a:custGeom>
            <a:avLst/>
            <a:gdLst/>
            <a:ahLst/>
            <a:cxnLst>
              <a:cxn ang="0">
                <a:pos x="0" y="176"/>
              </a:cxn>
              <a:cxn ang="0">
                <a:pos x="5650" y="169"/>
              </a:cxn>
              <a:cxn ang="0">
                <a:pos x="5646" y="95"/>
              </a:cxn>
              <a:cxn ang="0">
                <a:pos x="1478" y="95"/>
              </a:cxn>
              <a:cxn ang="0">
                <a:pos x="1317" y="3"/>
              </a:cxn>
              <a:cxn ang="0">
                <a:pos x="0" y="0"/>
              </a:cxn>
              <a:cxn ang="0">
                <a:pos x="0" y="176"/>
              </a:cxn>
            </a:cxnLst>
            <a:rect l="0" t="0" r="r" b="b"/>
            <a:pathLst>
              <a:path w="5650" h="176">
                <a:moveTo>
                  <a:pt x="0" y="176"/>
                </a:moveTo>
                <a:lnTo>
                  <a:pt x="5650" y="169"/>
                </a:lnTo>
                <a:lnTo>
                  <a:pt x="5646" y="95"/>
                </a:lnTo>
                <a:lnTo>
                  <a:pt x="1478" y="95"/>
                </a:lnTo>
                <a:lnTo>
                  <a:pt x="1317" y="3"/>
                </a:lnTo>
                <a:lnTo>
                  <a:pt x="0" y="0"/>
                </a:lnTo>
                <a:lnTo>
                  <a:pt x="0" y="176"/>
                </a:lnTo>
                <a:close/>
              </a:path>
            </a:pathLst>
          </a:custGeom>
          <a:solidFill>
            <a:schemeClr val="bg1"/>
          </a:solidFill>
          <a:ln w="9525">
            <a:noFill/>
            <a:round/>
            <a:headEnd/>
            <a:tailEnd/>
          </a:ln>
          <a:effectLst/>
        </p:spPr>
        <p:txBody>
          <a:bodyPr/>
          <a:lstStyle/>
          <a:p>
            <a:pPr>
              <a:defRPr/>
            </a:pPr>
            <a:endParaRPr lang="zh-CN" altLang="en-US"/>
          </a:p>
        </p:txBody>
      </p:sp>
      <p:sp>
        <p:nvSpPr>
          <p:cNvPr id="141333" name="Freeform 21" descr="Dark upward diagonal"/>
          <p:cNvSpPr>
            <a:spLocks/>
          </p:cNvSpPr>
          <p:nvPr/>
        </p:nvSpPr>
        <p:spPr bwMode="gray">
          <a:xfrm>
            <a:off x="92075" y="98425"/>
            <a:ext cx="8956675" cy="179388"/>
          </a:xfrm>
          <a:custGeom>
            <a:avLst/>
            <a:gdLst/>
            <a:ahLst/>
            <a:cxnLst>
              <a:cxn ang="0">
                <a:pos x="0" y="0"/>
              </a:cxn>
              <a:cxn ang="0">
                <a:pos x="5582" y="0"/>
              </a:cxn>
              <a:cxn ang="0">
                <a:pos x="5639" y="45"/>
              </a:cxn>
              <a:cxn ang="0">
                <a:pos x="5636" y="113"/>
              </a:cxn>
              <a:cxn ang="0">
                <a:pos x="0" y="113"/>
              </a:cxn>
              <a:cxn ang="0">
                <a:pos x="0" y="0"/>
              </a:cxn>
            </a:cxnLst>
            <a:rect l="0" t="0" r="r" b="b"/>
            <a:pathLst>
              <a:path w="5639" h="113">
                <a:moveTo>
                  <a:pt x="0" y="0"/>
                </a:moveTo>
                <a:lnTo>
                  <a:pt x="5582" y="0"/>
                </a:lnTo>
                <a:cubicBezTo>
                  <a:pt x="5630" y="3"/>
                  <a:pt x="5639" y="45"/>
                  <a:pt x="5639" y="45"/>
                </a:cubicBezTo>
                <a:lnTo>
                  <a:pt x="5636" y="113"/>
                </a:lnTo>
                <a:lnTo>
                  <a:pt x="0" y="113"/>
                </a:lnTo>
                <a:lnTo>
                  <a:pt x="0" y="0"/>
                </a:lnTo>
                <a:close/>
              </a:path>
            </a:pathLst>
          </a:custGeom>
          <a:pattFill prst="dkUpDiag">
            <a:fgClr>
              <a:schemeClr val="accent1"/>
            </a:fgClr>
            <a:bgClr>
              <a:schemeClr val="bg1"/>
            </a:bgClr>
          </a:pattFill>
          <a:ln w="9525">
            <a:noFill/>
            <a:round/>
            <a:headEnd/>
            <a:tailEnd/>
          </a:ln>
          <a:effectLst/>
        </p:spPr>
        <p:txBody>
          <a:bodyPr/>
          <a:lstStyle/>
          <a:p>
            <a:pPr>
              <a:defRPr/>
            </a:pPr>
            <a:endParaRPr lang="zh-CN" altLang="en-US"/>
          </a:p>
        </p:txBody>
      </p:sp>
      <p:sp>
        <p:nvSpPr>
          <p:cNvPr id="141334" name="Freeform 22"/>
          <p:cNvSpPr>
            <a:spLocks/>
          </p:cNvSpPr>
          <p:nvPr/>
        </p:nvSpPr>
        <p:spPr bwMode="gray">
          <a:xfrm>
            <a:off x="92075" y="307975"/>
            <a:ext cx="8955088" cy="938213"/>
          </a:xfrm>
          <a:custGeom>
            <a:avLst/>
            <a:gdLst/>
            <a:ahLst/>
            <a:cxnLst>
              <a:cxn ang="0">
                <a:pos x="5446" y="0"/>
              </a:cxn>
              <a:cxn ang="0">
                <a:pos x="0" y="0"/>
              </a:cxn>
              <a:cxn ang="0">
                <a:pos x="2" y="470"/>
              </a:cxn>
              <a:cxn ang="0">
                <a:pos x="4078" y="474"/>
              </a:cxn>
              <a:cxn ang="0">
                <a:pos x="4178" y="527"/>
              </a:cxn>
              <a:cxn ang="0">
                <a:pos x="5446" y="531"/>
              </a:cxn>
              <a:cxn ang="0">
                <a:pos x="5446" y="0"/>
              </a:cxn>
            </a:cxnLst>
            <a:rect l="0" t="0" r="r" b="b"/>
            <a:pathLst>
              <a:path w="5446" h="531">
                <a:moveTo>
                  <a:pt x="5446" y="0"/>
                </a:moveTo>
                <a:lnTo>
                  <a:pt x="0" y="0"/>
                </a:lnTo>
                <a:lnTo>
                  <a:pt x="2" y="470"/>
                </a:lnTo>
                <a:lnTo>
                  <a:pt x="4078" y="474"/>
                </a:lnTo>
                <a:lnTo>
                  <a:pt x="4178" y="527"/>
                </a:lnTo>
                <a:lnTo>
                  <a:pt x="5446" y="531"/>
                </a:lnTo>
                <a:lnTo>
                  <a:pt x="5446" y="0"/>
                </a:lnTo>
                <a:close/>
              </a:path>
            </a:pathLst>
          </a:custGeom>
          <a:solidFill>
            <a:schemeClr val="tx1"/>
          </a:solidFill>
          <a:ln w="9525">
            <a:noFill/>
            <a:round/>
            <a:headEnd/>
            <a:tailEnd/>
          </a:ln>
          <a:effectLst/>
        </p:spPr>
        <p:txBody>
          <a:bodyPr/>
          <a:lstStyle/>
          <a:p>
            <a:pPr>
              <a:defRPr/>
            </a:pPr>
            <a:endParaRPr lang="zh-CN" altLang="en-US"/>
          </a:p>
        </p:txBody>
      </p:sp>
      <p:sp>
        <p:nvSpPr>
          <p:cNvPr id="141335" name="Freeform 23"/>
          <p:cNvSpPr>
            <a:spLocks/>
          </p:cNvSpPr>
          <p:nvPr/>
        </p:nvSpPr>
        <p:spPr bwMode="gray">
          <a:xfrm>
            <a:off x="92075" y="306388"/>
            <a:ext cx="8955088" cy="836612"/>
          </a:xfrm>
          <a:custGeom>
            <a:avLst/>
            <a:gdLst/>
            <a:ahLst/>
            <a:cxnLst>
              <a:cxn ang="0">
                <a:pos x="5446" y="0"/>
              </a:cxn>
              <a:cxn ang="0">
                <a:pos x="0" y="0"/>
              </a:cxn>
              <a:cxn ang="0">
                <a:pos x="2" y="470"/>
              </a:cxn>
              <a:cxn ang="0">
                <a:pos x="4078" y="474"/>
              </a:cxn>
              <a:cxn ang="0">
                <a:pos x="4178" y="527"/>
              </a:cxn>
              <a:cxn ang="0">
                <a:pos x="5446" y="531"/>
              </a:cxn>
              <a:cxn ang="0">
                <a:pos x="5446" y="0"/>
              </a:cxn>
            </a:cxnLst>
            <a:rect l="0" t="0" r="r" b="b"/>
            <a:pathLst>
              <a:path w="5446" h="531">
                <a:moveTo>
                  <a:pt x="5446" y="0"/>
                </a:moveTo>
                <a:lnTo>
                  <a:pt x="0" y="0"/>
                </a:lnTo>
                <a:lnTo>
                  <a:pt x="2" y="470"/>
                </a:lnTo>
                <a:lnTo>
                  <a:pt x="4078" y="474"/>
                </a:lnTo>
                <a:lnTo>
                  <a:pt x="4178" y="527"/>
                </a:lnTo>
                <a:lnTo>
                  <a:pt x="5446" y="531"/>
                </a:lnTo>
                <a:lnTo>
                  <a:pt x="5446" y="0"/>
                </a:lnTo>
                <a:close/>
              </a:path>
            </a:pathLst>
          </a:custGeom>
          <a:gradFill rotWithShape="0">
            <a:gsLst>
              <a:gs pos="0">
                <a:schemeClr val="bg1"/>
              </a:gs>
              <a:gs pos="100000">
                <a:schemeClr val="bg1">
                  <a:gamma/>
                  <a:tint val="66667"/>
                  <a:invGamma/>
                </a:schemeClr>
              </a:gs>
            </a:gsLst>
            <a:lin ang="0" scaled="1"/>
          </a:gradFill>
          <a:ln w="9525">
            <a:noFill/>
            <a:round/>
            <a:headEnd/>
            <a:tailEnd/>
          </a:ln>
          <a:effectLst/>
        </p:spPr>
        <p:txBody>
          <a:bodyPr/>
          <a:lstStyle/>
          <a:p>
            <a:pPr>
              <a:defRPr/>
            </a:pPr>
            <a:endParaRPr lang="zh-CN" altLang="en-US"/>
          </a:p>
        </p:txBody>
      </p:sp>
      <p:sp>
        <p:nvSpPr>
          <p:cNvPr id="141336" name="Rectangle 24"/>
          <p:cNvSpPr>
            <a:spLocks noChangeArrowheads="1"/>
          </p:cNvSpPr>
          <p:nvPr/>
        </p:nvSpPr>
        <p:spPr bwMode="gray">
          <a:xfrm flipV="1">
            <a:off x="95250" y="6723063"/>
            <a:ext cx="8977313" cy="55562"/>
          </a:xfrm>
          <a:prstGeom prst="rect">
            <a:avLst/>
          </a:prstGeom>
          <a:solidFill>
            <a:schemeClr val="accent1"/>
          </a:solidFill>
          <a:ln w="9525">
            <a:noFill/>
            <a:miter lim="800000"/>
            <a:headEnd/>
            <a:tailEnd/>
          </a:ln>
          <a:effectLst/>
        </p:spPr>
        <p:txBody>
          <a:bodyPr wrap="none" anchor="ctr"/>
          <a:lstStyle/>
          <a:p>
            <a:pPr>
              <a:defRPr/>
            </a:pPr>
            <a:endParaRPr lang="zh-CN" altLang="en-US"/>
          </a:p>
        </p:txBody>
      </p:sp>
      <p:sp>
        <p:nvSpPr>
          <p:cNvPr id="141337" name="Freeform 25"/>
          <p:cNvSpPr>
            <a:spLocks/>
          </p:cNvSpPr>
          <p:nvPr/>
        </p:nvSpPr>
        <p:spPr bwMode="gray">
          <a:xfrm>
            <a:off x="6896100" y="1047750"/>
            <a:ext cx="2155825" cy="52388"/>
          </a:xfrm>
          <a:custGeom>
            <a:avLst/>
            <a:gdLst/>
            <a:ahLst/>
            <a:cxnLst>
              <a:cxn ang="0">
                <a:pos x="0" y="2"/>
              </a:cxn>
              <a:cxn ang="0">
                <a:pos x="1358" y="0"/>
              </a:cxn>
              <a:cxn ang="0">
                <a:pos x="1356" y="32"/>
              </a:cxn>
              <a:cxn ang="0">
                <a:pos x="60" y="33"/>
              </a:cxn>
              <a:cxn ang="0">
                <a:pos x="0" y="2"/>
              </a:cxn>
            </a:cxnLst>
            <a:rect l="0" t="0" r="r" b="b"/>
            <a:pathLst>
              <a:path w="1358" h="33">
                <a:moveTo>
                  <a:pt x="0" y="2"/>
                </a:moveTo>
                <a:lnTo>
                  <a:pt x="1358" y="0"/>
                </a:lnTo>
                <a:lnTo>
                  <a:pt x="1356" y="32"/>
                </a:lnTo>
                <a:lnTo>
                  <a:pt x="60" y="33"/>
                </a:lnTo>
                <a:lnTo>
                  <a:pt x="0" y="2"/>
                </a:lnTo>
                <a:close/>
              </a:path>
            </a:pathLst>
          </a:custGeom>
          <a:solidFill>
            <a:srgbClr val="FFFFFF">
              <a:alpha val="30000"/>
            </a:srgbClr>
          </a:solidFill>
          <a:ln w="9525">
            <a:noFill/>
            <a:round/>
            <a:headEnd/>
            <a:tailEnd/>
          </a:ln>
          <a:effectLst/>
        </p:spPr>
        <p:txBody>
          <a:bodyPr/>
          <a:lstStyle/>
          <a:p>
            <a:pPr>
              <a:defRPr/>
            </a:pPr>
            <a:endParaRPr lang="zh-CN" altLang="en-US"/>
          </a:p>
        </p:txBody>
      </p:sp>
      <p:sp>
        <p:nvSpPr>
          <p:cNvPr id="141338" name="Rectangle 26"/>
          <p:cNvSpPr>
            <a:spLocks noGrp="1" noChangeArrowheads="1"/>
          </p:cNvSpPr>
          <p:nvPr>
            <p:ph type="title"/>
          </p:nvPr>
        </p:nvSpPr>
        <p:spPr bwMode="gray">
          <a:xfrm>
            <a:off x="457200" y="238125"/>
            <a:ext cx="6477000" cy="8683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35" name="Rectangle 27"/>
          <p:cNvSpPr>
            <a:spLocks noGrp="1" noChangeArrowheads="1"/>
          </p:cNvSpPr>
          <p:nvPr>
            <p:ph type="body" idx="1"/>
          </p:nvPr>
        </p:nvSpPr>
        <p:spPr bwMode="gray">
          <a:xfrm>
            <a:off x="457200" y="1438275"/>
            <a:ext cx="8229600" cy="4733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41340" name="Rectangle 28"/>
          <p:cNvSpPr>
            <a:spLocks noGrp="1" noChangeArrowheads="1"/>
          </p:cNvSpPr>
          <p:nvPr>
            <p:ph type="dt" sz="half" idx="2"/>
          </p:nvPr>
        </p:nvSpPr>
        <p:spPr bwMode="gray">
          <a:xfrm>
            <a:off x="3048000" y="6311900"/>
            <a:ext cx="1712913" cy="2905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0">
                <a:solidFill>
                  <a:srgbClr val="000000"/>
                </a:solidFill>
              </a:defRPr>
            </a:lvl1pPr>
          </a:lstStyle>
          <a:p>
            <a:pPr>
              <a:defRPr/>
            </a:pPr>
            <a:endParaRPr lang="en-US" altLang="zh-CN"/>
          </a:p>
        </p:txBody>
      </p:sp>
      <p:sp>
        <p:nvSpPr>
          <p:cNvPr id="141341" name="Rectangle 29"/>
          <p:cNvSpPr>
            <a:spLocks noGrp="1" noChangeArrowheads="1"/>
          </p:cNvSpPr>
          <p:nvPr>
            <p:ph type="ftr" sz="quarter" idx="3"/>
          </p:nvPr>
        </p:nvSpPr>
        <p:spPr bwMode="gray">
          <a:xfrm>
            <a:off x="4830763" y="6323013"/>
            <a:ext cx="2311400" cy="2905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0">
                <a:solidFill>
                  <a:srgbClr val="000000"/>
                </a:solidFill>
              </a:defRPr>
            </a:lvl1pPr>
          </a:lstStyle>
          <a:p>
            <a:pPr>
              <a:defRPr/>
            </a:pPr>
            <a:endParaRPr lang="en-US" altLang="zh-CN"/>
          </a:p>
        </p:txBody>
      </p:sp>
      <p:sp>
        <p:nvSpPr>
          <p:cNvPr id="141342" name="Rectangle 30"/>
          <p:cNvSpPr>
            <a:spLocks noGrp="1" noChangeArrowheads="1"/>
          </p:cNvSpPr>
          <p:nvPr>
            <p:ph type="sldNum" sz="quarter" idx="4"/>
          </p:nvPr>
        </p:nvSpPr>
        <p:spPr bwMode="gray">
          <a:xfrm>
            <a:off x="7116763" y="6323013"/>
            <a:ext cx="1616075" cy="2905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0">
                <a:solidFill>
                  <a:srgbClr val="000000"/>
                </a:solidFill>
              </a:defRPr>
            </a:lvl1pPr>
          </a:lstStyle>
          <a:p>
            <a:pPr>
              <a:defRPr/>
            </a:pPr>
            <a:fld id="{35BF4A81-E5B1-4F4A-81AA-35EE45F9B1C8}" type="slidenum">
              <a:rPr lang="en-US" altLang="zh-CN"/>
              <a:pPr>
                <a:defRPr/>
              </a:pPr>
              <a:t>‹#›</a:t>
            </a:fld>
            <a:endParaRPr lang="en-US" altLang="zh-CN"/>
          </a:p>
        </p:txBody>
      </p:sp>
      <p:sp>
        <p:nvSpPr>
          <p:cNvPr id="141343" name="Text Box 31"/>
          <p:cNvSpPr txBox="1">
            <a:spLocks noChangeArrowheads="1"/>
          </p:cNvSpPr>
          <p:nvPr/>
        </p:nvSpPr>
        <p:spPr bwMode="gray">
          <a:xfrm>
            <a:off x="144463" y="6443663"/>
            <a:ext cx="184150" cy="260350"/>
          </a:xfrm>
          <a:prstGeom prst="rect">
            <a:avLst/>
          </a:prstGeom>
          <a:noFill/>
          <a:ln w="9525">
            <a:noFill/>
            <a:miter lim="800000"/>
            <a:headEnd/>
            <a:tailEnd/>
          </a:ln>
          <a:effectLst/>
        </p:spPr>
        <p:txBody>
          <a:bodyPr wrap="none">
            <a:spAutoFit/>
          </a:bodyPr>
          <a:lstStyle/>
          <a:p>
            <a:pPr>
              <a:defRPr/>
            </a:pPr>
            <a:endParaRPr lang="zh-CN" altLang="zh-CN" sz="1100" b="0" i="1">
              <a:solidFill>
                <a:srgbClr val="FFFFFF"/>
              </a:solidFill>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3661"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41338"/>
                                        </p:tgtEl>
                                        <p:attrNameLst>
                                          <p:attrName>style.visibility</p:attrName>
                                        </p:attrNameLst>
                                      </p:cBhvr>
                                      <p:to>
                                        <p:strVal val="visible"/>
                                      </p:to>
                                    </p:set>
                                    <p:anim calcmode="lin" valueType="num">
                                      <p:cBhvr>
                                        <p:cTn id="7" dur="500" fill="hold"/>
                                        <p:tgtEl>
                                          <p:spTgt spid="141338"/>
                                        </p:tgtEl>
                                        <p:attrNameLst>
                                          <p:attrName>ppt_x</p:attrName>
                                        </p:attrNameLst>
                                      </p:cBhvr>
                                      <p:tavLst>
                                        <p:tav tm="0">
                                          <p:val>
                                            <p:strVal val="#ppt_x-.2"/>
                                          </p:val>
                                        </p:tav>
                                        <p:tav tm="100000">
                                          <p:val>
                                            <p:strVal val="#ppt_x"/>
                                          </p:val>
                                        </p:tav>
                                      </p:tavLst>
                                    </p:anim>
                                    <p:anim calcmode="lin" valueType="num">
                                      <p:cBhvr>
                                        <p:cTn id="8" dur="500" fill="hold"/>
                                        <p:tgtEl>
                                          <p:spTgt spid="141338"/>
                                        </p:tgtEl>
                                        <p:attrNameLst>
                                          <p:attrName>ppt_y</p:attrName>
                                        </p:attrNameLst>
                                      </p:cBhvr>
                                      <p:tavLst>
                                        <p:tav tm="0">
                                          <p:val>
                                            <p:strVal val="#ppt_y"/>
                                          </p:val>
                                        </p:tav>
                                        <p:tav tm="100000">
                                          <p:val>
                                            <p:strVal val="#ppt_y"/>
                                          </p:val>
                                        </p:tav>
                                      </p:tavLst>
                                    </p:anim>
                                    <p:animEffect transition="in" filter="wipe(right)" prLst="gradientSize: 0.1">
                                      <p:cBhvr>
                                        <p:cTn id="9" dur="500"/>
                                        <p:tgtEl>
                                          <p:spTgt spid="141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38" grpId="0"/>
    </p:bldLst>
  </p:timing>
  <p:txStyles>
    <p:titleStyle>
      <a:lvl1pPr algn="l" rtl="0" eaLnBrk="0" fontAlgn="base" hangingPunct="0">
        <a:spcBef>
          <a:spcPct val="0"/>
        </a:spcBef>
        <a:spcAft>
          <a:spcPct val="0"/>
        </a:spcAft>
        <a:defRPr sz="2800" b="1">
          <a:solidFill>
            <a:srgbClr val="FFFFFF"/>
          </a:solidFill>
          <a:latin typeface="+mj-lt"/>
          <a:ea typeface="+mj-ea"/>
          <a:cs typeface="+mj-cs"/>
        </a:defRPr>
      </a:lvl1pPr>
      <a:lvl2pPr algn="l" rtl="0" eaLnBrk="0" fontAlgn="base" hangingPunct="0">
        <a:spcBef>
          <a:spcPct val="0"/>
        </a:spcBef>
        <a:spcAft>
          <a:spcPct val="0"/>
        </a:spcAft>
        <a:defRPr sz="2800" b="1">
          <a:solidFill>
            <a:srgbClr val="FFFFFF"/>
          </a:solidFill>
          <a:latin typeface="黑体" pitchFamily="2" charset="-122"/>
          <a:ea typeface="黑体" pitchFamily="2" charset="-122"/>
        </a:defRPr>
      </a:lvl2pPr>
      <a:lvl3pPr algn="l" rtl="0" eaLnBrk="0" fontAlgn="base" hangingPunct="0">
        <a:spcBef>
          <a:spcPct val="0"/>
        </a:spcBef>
        <a:spcAft>
          <a:spcPct val="0"/>
        </a:spcAft>
        <a:defRPr sz="2800" b="1">
          <a:solidFill>
            <a:srgbClr val="FFFFFF"/>
          </a:solidFill>
          <a:latin typeface="黑体" pitchFamily="2" charset="-122"/>
          <a:ea typeface="黑体" pitchFamily="2" charset="-122"/>
        </a:defRPr>
      </a:lvl3pPr>
      <a:lvl4pPr algn="l" rtl="0" eaLnBrk="0" fontAlgn="base" hangingPunct="0">
        <a:spcBef>
          <a:spcPct val="0"/>
        </a:spcBef>
        <a:spcAft>
          <a:spcPct val="0"/>
        </a:spcAft>
        <a:defRPr sz="2800" b="1">
          <a:solidFill>
            <a:srgbClr val="FFFFFF"/>
          </a:solidFill>
          <a:latin typeface="黑体" pitchFamily="2" charset="-122"/>
          <a:ea typeface="黑体" pitchFamily="2" charset="-122"/>
        </a:defRPr>
      </a:lvl4pPr>
      <a:lvl5pPr algn="l" rtl="0" eaLnBrk="0" fontAlgn="base" hangingPunct="0">
        <a:spcBef>
          <a:spcPct val="0"/>
        </a:spcBef>
        <a:spcAft>
          <a:spcPct val="0"/>
        </a:spcAft>
        <a:defRPr sz="2800" b="1">
          <a:solidFill>
            <a:srgbClr val="FFFFFF"/>
          </a:solidFill>
          <a:latin typeface="黑体" pitchFamily="2" charset="-122"/>
          <a:ea typeface="黑体" pitchFamily="2" charset="-122"/>
        </a:defRPr>
      </a:lvl5pPr>
      <a:lvl6pPr marL="457200" algn="l" rtl="0" eaLnBrk="1" fontAlgn="base" hangingPunct="1">
        <a:spcBef>
          <a:spcPct val="0"/>
        </a:spcBef>
        <a:spcAft>
          <a:spcPct val="0"/>
        </a:spcAft>
        <a:defRPr sz="2800" b="1">
          <a:solidFill>
            <a:srgbClr val="FFFFFF"/>
          </a:solidFill>
          <a:latin typeface="黑体" pitchFamily="2" charset="-122"/>
          <a:ea typeface="黑体" pitchFamily="2" charset="-122"/>
        </a:defRPr>
      </a:lvl6pPr>
      <a:lvl7pPr marL="914400" algn="l" rtl="0" eaLnBrk="1" fontAlgn="base" hangingPunct="1">
        <a:spcBef>
          <a:spcPct val="0"/>
        </a:spcBef>
        <a:spcAft>
          <a:spcPct val="0"/>
        </a:spcAft>
        <a:defRPr sz="2800" b="1">
          <a:solidFill>
            <a:srgbClr val="FFFFFF"/>
          </a:solidFill>
          <a:latin typeface="黑体" pitchFamily="2" charset="-122"/>
          <a:ea typeface="黑体" pitchFamily="2" charset="-122"/>
        </a:defRPr>
      </a:lvl7pPr>
      <a:lvl8pPr marL="1371600" algn="l" rtl="0" eaLnBrk="1" fontAlgn="base" hangingPunct="1">
        <a:spcBef>
          <a:spcPct val="0"/>
        </a:spcBef>
        <a:spcAft>
          <a:spcPct val="0"/>
        </a:spcAft>
        <a:defRPr sz="2800" b="1">
          <a:solidFill>
            <a:srgbClr val="FFFFFF"/>
          </a:solidFill>
          <a:latin typeface="黑体" pitchFamily="2" charset="-122"/>
          <a:ea typeface="黑体" pitchFamily="2" charset="-122"/>
        </a:defRPr>
      </a:lvl8pPr>
      <a:lvl9pPr marL="1828800" algn="l" rtl="0" eaLnBrk="1" fontAlgn="base" hangingPunct="1">
        <a:spcBef>
          <a:spcPct val="0"/>
        </a:spcBef>
        <a:spcAft>
          <a:spcPct val="0"/>
        </a:spcAft>
        <a:defRPr sz="2800" b="1">
          <a:solidFill>
            <a:srgbClr val="FFFFFF"/>
          </a:solidFill>
          <a:latin typeface="黑体" pitchFamily="2" charset="-122"/>
          <a:ea typeface="黑体" pitchFamily="2" charset="-122"/>
        </a:defRPr>
      </a:lvl9pPr>
    </p:titleStyle>
    <p:bodyStyle>
      <a:lvl1pPr marL="342900" indent="-342900" algn="l" rtl="0" eaLnBrk="0" fontAlgn="base" hangingPunct="0">
        <a:spcBef>
          <a:spcPct val="20000"/>
        </a:spcBef>
        <a:spcAft>
          <a:spcPct val="0"/>
        </a:spcAft>
        <a:buChar char="•"/>
        <a:defRPr sz="2000" b="1">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b="1">
          <a:solidFill>
            <a:srgbClr val="000000"/>
          </a:solidFill>
          <a:latin typeface="+mn-lt"/>
          <a:ea typeface="+mn-ea"/>
        </a:defRPr>
      </a:lvl2pPr>
      <a:lvl3pPr marL="1143000" indent="-228600" algn="l" rtl="0" eaLnBrk="0" fontAlgn="base" hangingPunct="0">
        <a:spcBef>
          <a:spcPct val="20000"/>
        </a:spcBef>
        <a:spcAft>
          <a:spcPct val="0"/>
        </a:spcAft>
        <a:buChar char="•"/>
        <a:defRPr sz="2000" b="1">
          <a:solidFill>
            <a:srgbClr val="000000"/>
          </a:solidFill>
          <a:latin typeface="+mn-lt"/>
          <a:ea typeface="+mn-ea"/>
        </a:defRPr>
      </a:lvl3pPr>
      <a:lvl4pPr marL="1600200" indent="-228600" algn="l" rtl="0" eaLnBrk="0" fontAlgn="base" hangingPunct="0">
        <a:spcBef>
          <a:spcPct val="20000"/>
        </a:spcBef>
        <a:spcAft>
          <a:spcPct val="0"/>
        </a:spcAft>
        <a:buChar char="–"/>
        <a:defRPr sz="2000" b="1">
          <a:solidFill>
            <a:srgbClr val="000000"/>
          </a:solidFill>
          <a:latin typeface="+mn-lt"/>
          <a:ea typeface="+mn-ea"/>
        </a:defRPr>
      </a:lvl4pPr>
      <a:lvl5pPr marL="2057400" indent="-228600" algn="l" rtl="0" eaLnBrk="0" fontAlgn="base" hangingPunct="0">
        <a:spcBef>
          <a:spcPct val="20000"/>
        </a:spcBef>
        <a:spcAft>
          <a:spcPct val="0"/>
        </a:spcAft>
        <a:buChar char="»"/>
        <a:defRPr sz="2000" b="1">
          <a:solidFill>
            <a:srgbClr val="000000"/>
          </a:solidFill>
          <a:latin typeface="+mn-lt"/>
          <a:ea typeface="+mn-ea"/>
        </a:defRPr>
      </a:lvl5pPr>
      <a:lvl6pPr marL="2514600" indent="-228600" algn="l" rtl="0" eaLnBrk="1" fontAlgn="base" hangingPunct="1">
        <a:spcBef>
          <a:spcPct val="20000"/>
        </a:spcBef>
        <a:spcAft>
          <a:spcPct val="0"/>
        </a:spcAft>
        <a:buChar char="»"/>
        <a:defRPr sz="2000" b="1">
          <a:solidFill>
            <a:srgbClr val="000000"/>
          </a:solidFill>
          <a:latin typeface="+mn-lt"/>
          <a:ea typeface="+mn-ea"/>
        </a:defRPr>
      </a:lvl6pPr>
      <a:lvl7pPr marL="2971800" indent="-228600" algn="l" rtl="0" eaLnBrk="1" fontAlgn="base" hangingPunct="1">
        <a:spcBef>
          <a:spcPct val="20000"/>
        </a:spcBef>
        <a:spcAft>
          <a:spcPct val="0"/>
        </a:spcAft>
        <a:buChar char="»"/>
        <a:defRPr sz="2000" b="1">
          <a:solidFill>
            <a:srgbClr val="000000"/>
          </a:solidFill>
          <a:latin typeface="+mn-lt"/>
          <a:ea typeface="+mn-ea"/>
        </a:defRPr>
      </a:lvl7pPr>
      <a:lvl8pPr marL="3429000" indent="-228600" algn="l" rtl="0" eaLnBrk="1" fontAlgn="base" hangingPunct="1">
        <a:spcBef>
          <a:spcPct val="20000"/>
        </a:spcBef>
        <a:spcAft>
          <a:spcPct val="0"/>
        </a:spcAft>
        <a:buChar char="»"/>
        <a:defRPr sz="2000" b="1">
          <a:solidFill>
            <a:srgbClr val="000000"/>
          </a:solidFill>
          <a:latin typeface="+mn-lt"/>
          <a:ea typeface="+mn-ea"/>
        </a:defRPr>
      </a:lvl8pPr>
      <a:lvl9pPr marL="3886200" indent="-228600" algn="l" rtl="0" eaLnBrk="1" fontAlgn="base" hangingPunct="1">
        <a:spcBef>
          <a:spcPct val="20000"/>
        </a:spcBef>
        <a:spcAft>
          <a:spcPct val="0"/>
        </a:spcAft>
        <a:buChar char="»"/>
        <a:defRPr sz="2000" b="1">
          <a:solidFill>
            <a:srgbClr val="000000"/>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827584" y="2492896"/>
            <a:ext cx="7434808" cy="1219200"/>
          </a:xfrm>
        </p:spPr>
        <p:txBody>
          <a:bodyPr/>
          <a:lstStyle/>
          <a:p>
            <a:pPr eaLnBrk="1" hangingPunct="1"/>
            <a:r>
              <a:rPr lang="zh-CN" altLang="zh-CN" dirty="0"/>
              <a:t>任务</a:t>
            </a:r>
            <a:r>
              <a:rPr lang="en-US" altLang="zh-CN" dirty="0"/>
              <a:t>5 </a:t>
            </a:r>
            <a:r>
              <a:rPr lang="zh-CN" altLang="zh-CN" dirty="0"/>
              <a:t>轮状病毒病防控</a:t>
            </a:r>
            <a:endParaRPr lang="zh-CN" altLang="en-US" dirty="0">
              <a:solidFill>
                <a:srgbClr val="002060"/>
              </a:solidFill>
              <a:latin typeface="隶书" pitchFamily="49" charset="-122"/>
              <a:ea typeface="隶书" pitchFamily="49" charset="-122"/>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amond(in)">
                                      <p:cBhvr>
                                        <p:cTn id="7"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内容占位符 3"/>
          <p:cNvGrpSpPr>
            <a:grpSpLocks noGrp="1"/>
          </p:cNvGrpSpPr>
          <p:nvPr/>
        </p:nvGrpSpPr>
        <p:grpSpPr bwMode="auto">
          <a:xfrm>
            <a:off x="4716463" y="3690938"/>
            <a:ext cx="4038600" cy="3167062"/>
            <a:chOff x="2868" y="2196"/>
            <a:chExt cx="2692" cy="2016"/>
          </a:xfrm>
        </p:grpSpPr>
        <p:pic>
          <p:nvPicPr>
            <p:cNvPr id="14341" name="内容占位符 3"/>
            <p:cNvPicPr>
              <a:picLocks noChangeArrowheads="1"/>
            </p:cNvPicPr>
            <p:nvPr/>
          </p:nvPicPr>
          <p:blipFill>
            <a:blip r:embed="rId2"/>
            <a:srcRect/>
            <a:stretch>
              <a:fillRect/>
            </a:stretch>
          </p:blipFill>
          <p:spPr bwMode="auto">
            <a:xfrm>
              <a:off x="2868" y="2196"/>
              <a:ext cx="2692" cy="2016"/>
            </a:xfrm>
            <a:prstGeom prst="rect">
              <a:avLst/>
            </a:prstGeom>
            <a:solidFill>
              <a:srgbClr val="FFFFFF"/>
            </a:solidFill>
            <a:ln w="9525">
              <a:noFill/>
              <a:miter lim="800000"/>
              <a:headEnd/>
              <a:tailEnd/>
            </a:ln>
            <a:effectLst/>
          </p:spPr>
        </p:pic>
        <p:sp>
          <p:nvSpPr>
            <p:cNvPr id="14342" name="Text Box 2"/>
            <p:cNvSpPr txBox="1">
              <a:spLocks noChangeArrowheads="1"/>
            </p:cNvSpPr>
            <p:nvPr/>
          </p:nvSpPr>
          <p:spPr bwMode="auto">
            <a:xfrm>
              <a:off x="2970" y="2256"/>
              <a:ext cx="2544" cy="1676"/>
            </a:xfrm>
            <a:prstGeom prst="rect">
              <a:avLst/>
            </a:prstGeom>
            <a:solidFill>
              <a:srgbClr val="FFFFFF"/>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folHlink"/>
              </a:extrusionClr>
            </a:sp3d>
          </p:spPr>
          <p:txBody>
            <a:bodyPr>
              <a:flatTx/>
            </a:bodyPr>
            <a:lstStyle/>
            <a:p>
              <a:pPr marL="342900" indent="-342900">
                <a:spcBef>
                  <a:spcPct val="20000"/>
                </a:spcBef>
                <a:buFont typeface="Wingdings" pitchFamily="2" charset="2"/>
                <a:buChar char="u"/>
              </a:pPr>
              <a:r>
                <a:rPr lang="zh-CN" altLang="en-US" sz="3200">
                  <a:solidFill>
                    <a:srgbClr val="000000"/>
                  </a:solidFill>
                  <a:latin typeface="宋体" charset="-122"/>
                </a:rPr>
                <a:t>临床上以仔猪表现较明显，出现厌食、呕吐、下痢等。</a:t>
              </a:r>
            </a:p>
            <a:p>
              <a:pPr marL="342900" indent="-342900">
                <a:spcBef>
                  <a:spcPct val="20000"/>
                </a:spcBef>
                <a:buFont typeface="Wingdings" pitchFamily="2" charset="2"/>
                <a:buChar char="u"/>
              </a:pPr>
              <a:r>
                <a:rPr lang="zh-CN" altLang="en-US" sz="3200">
                  <a:solidFill>
                    <a:srgbClr val="000000"/>
                  </a:solidFill>
                  <a:latin typeface="宋体" charset="-122"/>
                </a:rPr>
                <a:t>种猪和大猪多为隐性感染</a:t>
              </a:r>
              <a:r>
                <a:rPr lang="zh-CN" altLang="zh-CN" sz="3200">
                  <a:solidFill>
                    <a:srgbClr val="000000"/>
                  </a:solidFill>
                  <a:latin typeface="宋体" charset="-122"/>
                </a:rPr>
                <a:t>。</a:t>
              </a:r>
              <a:endParaRPr lang="zh-CN" altLang="en-US" sz="3200">
                <a:solidFill>
                  <a:srgbClr val="000000"/>
                </a:solidFill>
                <a:latin typeface="宋体" charset="-122"/>
              </a:endParaRPr>
            </a:p>
          </p:txBody>
        </p:sp>
      </p:grpSp>
      <p:sp>
        <p:nvSpPr>
          <p:cNvPr id="14343" name="Text Box 7"/>
          <p:cNvSpPr txBox="1">
            <a:spLocks noChangeArrowheads="1"/>
          </p:cNvSpPr>
          <p:nvPr/>
        </p:nvSpPr>
        <p:spPr bwMode="auto">
          <a:xfrm>
            <a:off x="539750" y="1341438"/>
            <a:ext cx="2952750" cy="641350"/>
          </a:xfrm>
          <a:prstGeom prst="rect">
            <a:avLst/>
          </a:prstGeom>
          <a:solidFill>
            <a:srgbClr val="C7401B"/>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C7401B"/>
            </a:extrusionClr>
          </a:sp3d>
        </p:spPr>
        <p:txBody>
          <a:bodyPr>
            <a:spAutoFit/>
            <a:flatTx/>
          </a:bodyPr>
          <a:lstStyle/>
          <a:p>
            <a:pPr algn="ctr">
              <a:spcBef>
                <a:spcPct val="50000"/>
              </a:spcBef>
            </a:pPr>
            <a:r>
              <a:rPr lang="zh-CN" altLang="en-US" sz="3600"/>
              <a:t>一    概     述</a:t>
            </a:r>
          </a:p>
        </p:txBody>
      </p:sp>
      <p:sp>
        <p:nvSpPr>
          <p:cNvPr id="14344" name="Text Box 8"/>
          <p:cNvSpPr txBox="1">
            <a:spLocks noChangeArrowheads="1"/>
          </p:cNvSpPr>
          <p:nvPr/>
        </p:nvSpPr>
        <p:spPr bwMode="auto">
          <a:xfrm>
            <a:off x="468313" y="2708275"/>
            <a:ext cx="4105275" cy="1563688"/>
          </a:xfrm>
          <a:prstGeom prst="rect">
            <a:avLst/>
          </a:prstGeom>
          <a:solidFill>
            <a:schemeClr val="tx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a:spAutoFit/>
            <a:flatTx/>
          </a:bodyPr>
          <a:lstStyle/>
          <a:p>
            <a:pPr>
              <a:spcBef>
                <a:spcPct val="50000"/>
              </a:spcBef>
            </a:pPr>
            <a:r>
              <a:rPr lang="zh-CN" altLang="en-US" sz="3200">
                <a:solidFill>
                  <a:srgbClr val="000000"/>
                </a:solidFill>
                <a:latin typeface="宋体" charset="-122"/>
              </a:rPr>
              <a:t>猪轮状病毒感染由猪轮状病毒引起的一种急性肠道传染病。</a:t>
            </a:r>
            <a:r>
              <a:rPr lang="zh-CN" altLang="en-US" sz="3200">
                <a:solidFill>
                  <a:srgbClr val="C7401B"/>
                </a:solidFill>
                <a:latin typeface="宋体" charset="-122"/>
              </a:rPr>
              <a:t> </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4343"/>
                                        </p:tgtEl>
                                        <p:attrNameLst>
                                          <p:attrName>style.visibility</p:attrName>
                                        </p:attrNameLst>
                                      </p:cBhvr>
                                      <p:to>
                                        <p:strVal val="visible"/>
                                      </p:to>
                                    </p:set>
                                    <p:animEffect transition="in" filter="diamond(in)">
                                      <p:cBhvr>
                                        <p:cTn id="7" dur="2000"/>
                                        <p:tgtEl>
                                          <p:spTgt spid="1434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4344"/>
                                        </p:tgtEl>
                                        <p:attrNameLst>
                                          <p:attrName>style.visibility</p:attrName>
                                        </p:attrNameLst>
                                      </p:cBhvr>
                                      <p:to>
                                        <p:strVal val="visible"/>
                                      </p:to>
                                    </p:set>
                                    <p:animEffect transition="in" filter="diamond(in)">
                                      <p:cBhvr>
                                        <p:cTn id="12" dur="2000"/>
                                        <p:tgtEl>
                                          <p:spTgt spid="1434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amond(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3" grpId="0" animBg="1"/>
      <p:bldP spid="14344"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78" name="AutoShape 18"/>
          <p:cNvSpPr>
            <a:spLocks/>
          </p:cNvSpPr>
          <p:nvPr/>
        </p:nvSpPr>
        <p:spPr bwMode="auto">
          <a:xfrm>
            <a:off x="3419475" y="4724400"/>
            <a:ext cx="5467350" cy="1584325"/>
          </a:xfrm>
          <a:prstGeom prst="borderCallout1">
            <a:avLst>
              <a:gd name="adj1" fmla="val 7213"/>
              <a:gd name="adj2" fmla="val -1394"/>
              <a:gd name="adj3" fmla="val 63329"/>
              <a:gd name="adj4" fmla="val -9787"/>
            </a:avLst>
          </a:prstGeom>
          <a:solidFill>
            <a:schemeClr val="tx1"/>
          </a:solidFill>
          <a:ln w="9525">
            <a:solidFill>
              <a:schemeClr val="tx1"/>
            </a:solidFill>
            <a:miter lim="800000"/>
            <a:headEnd/>
            <a:tailEnd/>
          </a:ln>
        </p:spPr>
        <p:txBody>
          <a:bodyPr/>
          <a:lstStyle/>
          <a:p>
            <a:r>
              <a:rPr lang="zh-CN" altLang="en-US" sz="2400">
                <a:solidFill>
                  <a:srgbClr val="000000"/>
                </a:solidFill>
                <a:latin typeface="宋体" charset="-122"/>
              </a:rPr>
              <a:t>在</a:t>
            </a:r>
            <a:r>
              <a:rPr lang="en-US" altLang="zh-CN" sz="2400">
                <a:solidFill>
                  <a:srgbClr val="000000"/>
                </a:solidFill>
                <a:latin typeface="宋体" charset="-122"/>
              </a:rPr>
              <a:t>18</a:t>
            </a:r>
            <a:r>
              <a:rPr lang="zh-CN" altLang="en-US" sz="2400">
                <a:solidFill>
                  <a:srgbClr val="000000"/>
                </a:solidFill>
                <a:latin typeface="宋体" charset="-122"/>
              </a:rPr>
              <a:t>～</a:t>
            </a:r>
            <a:r>
              <a:rPr lang="en-US" altLang="zh-CN" sz="2400">
                <a:solidFill>
                  <a:srgbClr val="000000"/>
                </a:solidFill>
                <a:latin typeface="宋体" charset="-122"/>
              </a:rPr>
              <a:t>20℃</a:t>
            </a:r>
            <a:r>
              <a:rPr lang="zh-CN" altLang="en-US" sz="2400">
                <a:solidFill>
                  <a:srgbClr val="000000"/>
                </a:solidFill>
                <a:latin typeface="宋体" charset="-122"/>
              </a:rPr>
              <a:t>的粪便和乳汁中，能存活</a:t>
            </a:r>
            <a:r>
              <a:rPr lang="en-US" altLang="zh-CN" sz="2400">
                <a:solidFill>
                  <a:srgbClr val="000000"/>
                </a:solidFill>
                <a:latin typeface="宋体" charset="-122"/>
              </a:rPr>
              <a:t>7</a:t>
            </a:r>
            <a:r>
              <a:rPr lang="zh-CN" altLang="en-US" sz="2400">
                <a:solidFill>
                  <a:srgbClr val="000000"/>
                </a:solidFill>
                <a:latin typeface="宋体" charset="-122"/>
              </a:rPr>
              <a:t>～</a:t>
            </a:r>
            <a:r>
              <a:rPr lang="en-US" altLang="zh-CN" sz="2400">
                <a:solidFill>
                  <a:srgbClr val="000000"/>
                </a:solidFill>
                <a:latin typeface="宋体" charset="-122"/>
              </a:rPr>
              <a:t>9</a:t>
            </a:r>
            <a:r>
              <a:rPr lang="zh-CN" altLang="en-US" sz="2400">
                <a:solidFill>
                  <a:srgbClr val="000000"/>
                </a:solidFill>
                <a:latin typeface="宋体" charset="-122"/>
              </a:rPr>
              <a:t>个月；在室温中能保存</a:t>
            </a:r>
            <a:r>
              <a:rPr lang="en-US" altLang="zh-CN" sz="2400">
                <a:solidFill>
                  <a:srgbClr val="000000"/>
                </a:solidFill>
                <a:latin typeface="宋体" charset="-122"/>
              </a:rPr>
              <a:t>7</a:t>
            </a:r>
            <a:r>
              <a:rPr lang="zh-CN" altLang="en-US" sz="2400">
                <a:solidFill>
                  <a:srgbClr val="000000"/>
                </a:solidFill>
                <a:latin typeface="宋体" charset="-122"/>
              </a:rPr>
              <a:t>个月；加热</a:t>
            </a:r>
            <a:r>
              <a:rPr lang="en-US" altLang="zh-CN" sz="2400">
                <a:solidFill>
                  <a:srgbClr val="000000"/>
                </a:solidFill>
                <a:latin typeface="宋体" charset="-122"/>
              </a:rPr>
              <a:t>60℃</a:t>
            </a:r>
            <a:r>
              <a:rPr lang="zh-CN" altLang="en-US" sz="2400">
                <a:solidFill>
                  <a:srgbClr val="000000"/>
                </a:solidFill>
                <a:latin typeface="宋体" charset="-122"/>
              </a:rPr>
              <a:t>时，需</a:t>
            </a:r>
            <a:r>
              <a:rPr lang="en-US" altLang="zh-CN" sz="2400">
                <a:solidFill>
                  <a:srgbClr val="000000"/>
                </a:solidFill>
                <a:latin typeface="宋体" charset="-122"/>
              </a:rPr>
              <a:t>30</a:t>
            </a:r>
            <a:r>
              <a:rPr lang="zh-CN" altLang="en-US" sz="2400">
                <a:solidFill>
                  <a:srgbClr val="000000"/>
                </a:solidFill>
                <a:latin typeface="宋体" charset="-122"/>
              </a:rPr>
              <a:t>分钟才能存活，但在</a:t>
            </a:r>
            <a:r>
              <a:rPr lang="en-US" altLang="zh-CN" sz="2400">
                <a:solidFill>
                  <a:srgbClr val="000000"/>
                </a:solidFill>
                <a:latin typeface="宋体" charset="-122"/>
              </a:rPr>
              <a:t>63℃</a:t>
            </a:r>
            <a:r>
              <a:rPr lang="zh-CN" altLang="en-US" sz="2400">
                <a:solidFill>
                  <a:srgbClr val="000000"/>
                </a:solidFill>
                <a:latin typeface="宋体" charset="-122"/>
              </a:rPr>
              <a:t>条件下，</a:t>
            </a:r>
            <a:r>
              <a:rPr lang="en-US" altLang="zh-CN" sz="2400">
                <a:solidFill>
                  <a:srgbClr val="000000"/>
                </a:solidFill>
                <a:latin typeface="宋体" charset="-122"/>
              </a:rPr>
              <a:t>30</a:t>
            </a:r>
            <a:r>
              <a:rPr lang="zh-CN" altLang="en-US" sz="2400">
                <a:solidFill>
                  <a:srgbClr val="000000"/>
                </a:solidFill>
                <a:latin typeface="宋体" charset="-122"/>
              </a:rPr>
              <a:t>分钟即可失活； </a:t>
            </a:r>
          </a:p>
        </p:txBody>
      </p:sp>
      <p:sp>
        <p:nvSpPr>
          <p:cNvPr id="14" name="线形标注 2 13"/>
          <p:cNvSpPr>
            <a:spLocks/>
          </p:cNvSpPr>
          <p:nvPr/>
        </p:nvSpPr>
        <p:spPr bwMode="auto">
          <a:xfrm>
            <a:off x="4643438" y="2276475"/>
            <a:ext cx="1970087" cy="504825"/>
          </a:xfrm>
          <a:prstGeom prst="borderCallout2">
            <a:avLst>
              <a:gd name="adj1" fmla="val 22644"/>
              <a:gd name="adj2" fmla="val -3866"/>
              <a:gd name="adj3" fmla="val 22644"/>
              <a:gd name="adj4" fmla="val -25542"/>
              <a:gd name="adj5" fmla="val 59750"/>
              <a:gd name="adj6" fmla="val -103222"/>
            </a:avLst>
          </a:prstGeom>
          <a:solidFill>
            <a:srgbClr val="FFFFFF"/>
          </a:solidFill>
          <a:ln w="25400" algn="ctr">
            <a:solidFill>
              <a:schemeClr val="accent2"/>
            </a:solidFill>
            <a:miter lim="800000"/>
            <a:headEnd/>
            <a:tailEnd/>
          </a:ln>
        </p:spPr>
        <p:txBody>
          <a:bodyPr/>
          <a:lstStyle/>
          <a:p>
            <a:r>
              <a:rPr lang="zh-CN" altLang="zh-CN" sz="2400">
                <a:solidFill>
                  <a:srgbClr val="000000"/>
                </a:solidFill>
              </a:rPr>
              <a:t>猪轮状病毒。</a:t>
            </a:r>
          </a:p>
        </p:txBody>
      </p:sp>
      <p:grpSp>
        <p:nvGrpSpPr>
          <p:cNvPr id="15363" name="Group 13"/>
          <p:cNvGrpSpPr>
            <a:grpSpLocks/>
          </p:cNvGrpSpPr>
          <p:nvPr/>
        </p:nvGrpSpPr>
        <p:grpSpPr bwMode="auto">
          <a:xfrm>
            <a:off x="1116013" y="1341438"/>
            <a:ext cx="2808287" cy="688975"/>
            <a:chOff x="720" y="1392"/>
            <a:chExt cx="4058" cy="480"/>
          </a:xfrm>
        </p:grpSpPr>
        <p:sp>
          <p:nvSpPr>
            <p:cNvPr id="15374" name="AutoShape 14"/>
            <p:cNvSpPr>
              <a:spLocks noChangeArrowheads="1"/>
            </p:cNvSpPr>
            <p:nvPr/>
          </p:nvSpPr>
          <p:spPr bwMode="gray">
            <a:xfrm>
              <a:off x="720" y="1392"/>
              <a:ext cx="4058" cy="480"/>
            </a:xfrm>
            <a:prstGeom prst="roundRect">
              <a:avLst>
                <a:gd name="adj" fmla="val 17509"/>
              </a:avLst>
            </a:prstGeom>
            <a:solidFill>
              <a:srgbClr val="C7401B"/>
            </a:solidFill>
            <a:ln w="9525">
              <a:round/>
              <a:headEnd/>
              <a:tailEnd/>
            </a:ln>
            <a:scene3d>
              <a:camera prst="legacyObliqueTopRight"/>
              <a:lightRig rig="legacyFlat3" dir="b"/>
            </a:scene3d>
            <a:sp3d extrusionH="430200" prstMaterial="legacyMatte">
              <a:bevelT w="13500" h="13500" prst="angle"/>
              <a:bevelB w="13500" h="13500" prst="angle"/>
              <a:extrusionClr>
                <a:srgbClr val="C7401B"/>
              </a:extrusionClr>
            </a:sp3d>
          </p:spPr>
          <p:txBody>
            <a:bodyPr wrap="none" anchor="ctr">
              <a:flatTx/>
            </a:bodyPr>
            <a:lstStyle/>
            <a:p>
              <a:endParaRPr lang="zh-CN" altLang="en-US"/>
            </a:p>
          </p:txBody>
        </p:sp>
        <p:grpSp>
          <p:nvGrpSpPr>
            <p:cNvPr id="15375" name="Group 15"/>
            <p:cNvGrpSpPr>
              <a:grpSpLocks/>
            </p:cNvGrpSpPr>
            <p:nvPr/>
          </p:nvGrpSpPr>
          <p:grpSpPr bwMode="auto">
            <a:xfrm>
              <a:off x="730" y="1407"/>
              <a:ext cx="4043" cy="444"/>
              <a:chOff x="744" y="1407"/>
              <a:chExt cx="3988" cy="444"/>
            </a:xfrm>
          </p:grpSpPr>
          <p:sp>
            <p:nvSpPr>
              <p:cNvPr id="3" name="AutoShape 16"/>
              <p:cNvSpPr>
                <a:spLocks noChangeArrowheads="1"/>
              </p:cNvSpPr>
              <p:nvPr/>
            </p:nvSpPr>
            <p:spPr bwMode="gray">
              <a:xfrm>
                <a:off x="744" y="1736"/>
                <a:ext cx="3988" cy="115"/>
              </a:xfrm>
              <a:prstGeom prst="roundRect">
                <a:avLst>
                  <a:gd name="adj" fmla="val 50000"/>
                </a:avLst>
              </a:prstGeom>
              <a:solidFill>
                <a:srgbClr val="C7401B">
                  <a:alpha val="0"/>
                </a:srgbClr>
              </a:solidFill>
              <a:ln w="9525">
                <a:noFill/>
                <a:round/>
                <a:headEnd/>
                <a:tailEnd/>
              </a:ln>
            </p:spPr>
            <p:txBody>
              <a:bodyPr wrap="none" anchor="ctr"/>
              <a:lstStyle/>
              <a:p>
                <a:endParaRPr lang="zh-CN" altLang="en-US"/>
              </a:p>
            </p:txBody>
          </p:sp>
          <p:sp>
            <p:nvSpPr>
              <p:cNvPr id="15377" name="AutoShape 17"/>
              <p:cNvSpPr>
                <a:spLocks noChangeArrowheads="1"/>
              </p:cNvSpPr>
              <p:nvPr/>
            </p:nvSpPr>
            <p:spPr bwMode="gray">
              <a:xfrm>
                <a:off x="744" y="1407"/>
                <a:ext cx="3988" cy="115"/>
              </a:xfrm>
              <a:prstGeom prst="roundRect">
                <a:avLst>
                  <a:gd name="adj" fmla="val 50000"/>
                </a:avLst>
              </a:prstGeom>
              <a:solidFill>
                <a:srgbClr val="C7401B"/>
              </a:solidFill>
              <a:ln w="9525">
                <a:noFill/>
                <a:round/>
                <a:headEnd/>
                <a:tailEnd/>
              </a:ln>
            </p:spPr>
            <p:txBody>
              <a:bodyPr wrap="none" anchor="ctr"/>
              <a:lstStyle/>
              <a:p>
                <a:endParaRPr lang="zh-CN" altLang="en-US"/>
              </a:p>
            </p:txBody>
          </p:sp>
        </p:grpSp>
      </p:grpSp>
      <p:sp>
        <p:nvSpPr>
          <p:cNvPr id="15364" name="Text Box 18"/>
          <p:cNvSpPr txBox="1">
            <a:spLocks noChangeArrowheads="1"/>
          </p:cNvSpPr>
          <p:nvPr/>
        </p:nvSpPr>
        <p:spPr bwMode="white">
          <a:xfrm>
            <a:off x="1187450" y="1268413"/>
            <a:ext cx="2979738" cy="641350"/>
          </a:xfrm>
          <a:prstGeom prst="rect">
            <a:avLst/>
          </a:prstGeom>
          <a:noFill/>
          <a:ln w="9525">
            <a:noFill/>
            <a:miter lim="800000"/>
            <a:headEnd/>
            <a:tailEnd/>
          </a:ln>
        </p:spPr>
        <p:txBody>
          <a:bodyPr>
            <a:spAutoFit/>
          </a:bodyPr>
          <a:lstStyle/>
          <a:p>
            <a:pPr marL="457200" indent="-457200">
              <a:spcBef>
                <a:spcPct val="50000"/>
              </a:spcBef>
              <a:buClr>
                <a:schemeClr val="tx1"/>
              </a:buClr>
            </a:pPr>
            <a:r>
              <a:rPr lang="zh-CN" altLang="en-US" sz="3600">
                <a:solidFill>
                  <a:srgbClr val="FFFFFF"/>
                </a:solidFill>
                <a:latin typeface="隶书" pitchFamily="49" charset="-122"/>
                <a:ea typeface="隶书" pitchFamily="49" charset="-122"/>
              </a:rPr>
              <a:t>二  病  原</a:t>
            </a:r>
          </a:p>
        </p:txBody>
      </p:sp>
      <p:sp>
        <p:nvSpPr>
          <p:cNvPr id="15" name="TextBox 14"/>
          <p:cNvSpPr txBox="1">
            <a:spLocks noChangeArrowheads="1"/>
          </p:cNvSpPr>
          <p:nvPr/>
        </p:nvSpPr>
        <p:spPr bwMode="auto">
          <a:xfrm>
            <a:off x="1403350" y="2420938"/>
            <a:ext cx="1081088" cy="579437"/>
          </a:xfrm>
          <a:prstGeom prst="rect">
            <a:avLst/>
          </a:prstGeom>
          <a:solidFill>
            <a:srgbClr val="FF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CC00"/>
            </a:extrusionClr>
          </a:sp3d>
        </p:spPr>
        <p:txBody>
          <a:bodyPr>
            <a:spAutoFit/>
            <a:flatTx/>
          </a:bodyPr>
          <a:lstStyle/>
          <a:p>
            <a:r>
              <a:rPr lang="zh-CN" altLang="en-US" sz="3200">
                <a:solidFill>
                  <a:srgbClr val="000000"/>
                </a:solidFill>
              </a:rPr>
              <a:t>病原</a:t>
            </a:r>
          </a:p>
        </p:txBody>
      </p:sp>
      <p:sp>
        <p:nvSpPr>
          <p:cNvPr id="17" name="TextBox 16"/>
          <p:cNvSpPr txBox="1">
            <a:spLocks noChangeArrowheads="1"/>
          </p:cNvSpPr>
          <p:nvPr/>
        </p:nvSpPr>
        <p:spPr bwMode="auto">
          <a:xfrm>
            <a:off x="1403350" y="3357563"/>
            <a:ext cx="1081088" cy="579437"/>
          </a:xfrm>
          <a:prstGeom prst="rect">
            <a:avLst/>
          </a:prstGeom>
          <a:solidFill>
            <a:srgbClr val="FF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CC00"/>
            </a:extrusionClr>
          </a:sp3d>
        </p:spPr>
        <p:txBody>
          <a:bodyPr>
            <a:spAutoFit/>
            <a:flatTx/>
          </a:bodyPr>
          <a:lstStyle/>
          <a:p>
            <a:r>
              <a:rPr lang="zh-CN" altLang="en-US" sz="3200">
                <a:solidFill>
                  <a:srgbClr val="000000"/>
                </a:solidFill>
              </a:rPr>
              <a:t>分类</a:t>
            </a:r>
          </a:p>
        </p:txBody>
      </p:sp>
      <p:sp>
        <p:nvSpPr>
          <p:cNvPr id="19" name="TextBox 18"/>
          <p:cNvSpPr txBox="1">
            <a:spLocks noChangeArrowheads="1"/>
          </p:cNvSpPr>
          <p:nvPr/>
        </p:nvSpPr>
        <p:spPr bwMode="auto">
          <a:xfrm>
            <a:off x="1187450" y="5661025"/>
            <a:ext cx="1657350" cy="579438"/>
          </a:xfrm>
          <a:prstGeom prst="rect">
            <a:avLst/>
          </a:prstGeom>
          <a:solidFill>
            <a:srgbClr val="FF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CC00"/>
            </a:extrusionClr>
          </a:sp3d>
        </p:spPr>
        <p:txBody>
          <a:bodyPr>
            <a:spAutoFit/>
            <a:flatTx/>
          </a:bodyPr>
          <a:lstStyle/>
          <a:p>
            <a:pPr algn="ctr"/>
            <a:r>
              <a:rPr lang="zh-CN" altLang="zh-CN" sz="3200">
                <a:solidFill>
                  <a:srgbClr val="000000"/>
                </a:solidFill>
              </a:rPr>
              <a:t>抵</a:t>
            </a:r>
            <a:r>
              <a:rPr lang="en-US" altLang="zh-CN" sz="3200">
                <a:solidFill>
                  <a:srgbClr val="000000"/>
                </a:solidFill>
              </a:rPr>
              <a:t> </a:t>
            </a:r>
            <a:r>
              <a:rPr lang="zh-CN" altLang="zh-CN" sz="3200">
                <a:solidFill>
                  <a:srgbClr val="000000"/>
                </a:solidFill>
              </a:rPr>
              <a:t>抗</a:t>
            </a:r>
            <a:r>
              <a:rPr lang="en-US" altLang="zh-CN" sz="3200">
                <a:solidFill>
                  <a:srgbClr val="000000"/>
                </a:solidFill>
              </a:rPr>
              <a:t> </a:t>
            </a:r>
            <a:r>
              <a:rPr lang="zh-CN" altLang="zh-CN" sz="3200">
                <a:solidFill>
                  <a:srgbClr val="000000"/>
                </a:solidFill>
              </a:rPr>
              <a:t>力</a:t>
            </a:r>
            <a:endParaRPr lang="zh-CN" altLang="en-US" sz="3200">
              <a:solidFill>
                <a:srgbClr val="000000"/>
              </a:solidFill>
            </a:endParaRPr>
          </a:p>
        </p:txBody>
      </p:sp>
      <p:sp>
        <p:nvSpPr>
          <p:cNvPr id="15376" name="AutoShape 16"/>
          <p:cNvSpPr>
            <a:spLocks/>
          </p:cNvSpPr>
          <p:nvPr/>
        </p:nvSpPr>
        <p:spPr bwMode="auto">
          <a:xfrm>
            <a:off x="3132138" y="2997200"/>
            <a:ext cx="5761037" cy="1511300"/>
          </a:xfrm>
          <a:prstGeom prst="borderCallout2">
            <a:avLst>
              <a:gd name="adj1" fmla="val 7565"/>
              <a:gd name="adj2" fmla="val -1324"/>
              <a:gd name="adj3" fmla="val 7565"/>
              <a:gd name="adj4" fmla="val -6199"/>
              <a:gd name="adj5" fmla="val 35296"/>
              <a:gd name="adj6" fmla="val -11241"/>
            </a:avLst>
          </a:prstGeom>
          <a:solidFill>
            <a:srgbClr val="FFCC00"/>
          </a:solidFill>
          <a:ln w="9525">
            <a:solidFill>
              <a:schemeClr val="tx1"/>
            </a:solidFill>
            <a:miter lim="800000"/>
            <a:headEnd/>
            <a:tailEnd/>
          </a:ln>
        </p:spPr>
        <p:txBody>
          <a:bodyPr/>
          <a:lstStyle/>
          <a:p>
            <a:pPr>
              <a:buFont typeface="Wingdings" pitchFamily="2" charset="2"/>
              <a:buChar char="Ø"/>
            </a:pPr>
            <a:r>
              <a:rPr lang="zh-CN" altLang="en-US" sz="2400">
                <a:solidFill>
                  <a:srgbClr val="000000"/>
                </a:solidFill>
                <a:latin typeface="宋体" charset="-122"/>
              </a:rPr>
              <a:t>呼肠孤病毒科、轮状病毒属。</a:t>
            </a:r>
          </a:p>
          <a:p>
            <a:pPr>
              <a:buFont typeface="Wingdings" pitchFamily="2" charset="2"/>
              <a:buChar char="Ø"/>
            </a:pPr>
            <a:r>
              <a:rPr lang="zh-CN" altLang="en-US" sz="2400">
                <a:solidFill>
                  <a:srgbClr val="000000"/>
                </a:solidFill>
                <a:latin typeface="宋体" charset="-122"/>
              </a:rPr>
              <a:t>除猪轮状病毒外，从小孩、犊牛、羔羊、马驹分离的轮状病毒也可感染仔猪，引起不同程度的症状。 </a:t>
            </a:r>
          </a:p>
        </p:txBody>
      </p:sp>
      <p:sp>
        <p:nvSpPr>
          <p:cNvPr id="2" name="TextBox 16"/>
          <p:cNvSpPr txBox="1">
            <a:spLocks noChangeArrowheads="1"/>
          </p:cNvSpPr>
          <p:nvPr/>
        </p:nvSpPr>
        <p:spPr bwMode="auto">
          <a:xfrm>
            <a:off x="1258888" y="4581525"/>
            <a:ext cx="1441450" cy="579438"/>
          </a:xfrm>
          <a:prstGeom prst="rect">
            <a:avLst/>
          </a:prstGeom>
          <a:solidFill>
            <a:srgbClr val="FF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CC00"/>
            </a:extrusionClr>
          </a:sp3d>
        </p:spPr>
        <p:txBody>
          <a:bodyPr>
            <a:spAutoFit/>
            <a:flatTx/>
          </a:bodyPr>
          <a:lstStyle/>
          <a:p>
            <a:r>
              <a:rPr lang="zh-CN" altLang="en-US" sz="3200">
                <a:solidFill>
                  <a:srgbClr val="000000"/>
                </a:solidFill>
              </a:rPr>
              <a:t>血清型</a:t>
            </a:r>
          </a:p>
        </p:txBody>
      </p:sp>
      <p:sp>
        <p:nvSpPr>
          <p:cNvPr id="18" name="线形标注 2 17"/>
          <p:cNvSpPr>
            <a:spLocks/>
          </p:cNvSpPr>
          <p:nvPr/>
        </p:nvSpPr>
        <p:spPr bwMode="auto">
          <a:xfrm>
            <a:off x="3276600" y="3789363"/>
            <a:ext cx="5616575" cy="1330325"/>
          </a:xfrm>
          <a:prstGeom prst="borderCallout2">
            <a:avLst>
              <a:gd name="adj1" fmla="val 8593"/>
              <a:gd name="adj2" fmla="val -1356"/>
              <a:gd name="adj3" fmla="val 8593"/>
              <a:gd name="adj4" fmla="val -4069"/>
              <a:gd name="adj5" fmla="val 59903"/>
              <a:gd name="adj6" fmla="val -13653"/>
            </a:avLst>
          </a:prstGeom>
          <a:solidFill>
            <a:schemeClr val="tx1"/>
          </a:solidFill>
          <a:ln w="25400" algn="ctr">
            <a:solidFill>
              <a:schemeClr val="accent2"/>
            </a:solidFill>
            <a:miter lim="800000"/>
            <a:headEnd/>
            <a:tailEnd/>
          </a:ln>
        </p:spPr>
        <p:txBody>
          <a:bodyPr/>
          <a:lstStyle/>
          <a:p>
            <a:r>
              <a:rPr lang="zh-CN" altLang="en-US" sz="2400">
                <a:solidFill>
                  <a:srgbClr val="000000"/>
                </a:solidFill>
                <a:latin typeface="楷体" pitchFamily="49" charset="-122"/>
                <a:ea typeface="楷体" pitchFamily="49" charset="-122"/>
              </a:rPr>
              <a:t>可分为</a:t>
            </a:r>
            <a:r>
              <a:rPr lang="en-US" altLang="zh-CN" sz="2400">
                <a:solidFill>
                  <a:srgbClr val="000000"/>
                </a:solidFill>
                <a:latin typeface="楷体" pitchFamily="49" charset="-122"/>
                <a:ea typeface="楷体" pitchFamily="49" charset="-122"/>
              </a:rPr>
              <a:t>A</a:t>
            </a:r>
            <a:r>
              <a:rPr lang="zh-CN" altLang="en-US" sz="2400">
                <a:solidFill>
                  <a:srgbClr val="000000"/>
                </a:solidFill>
                <a:latin typeface="楷体" pitchFamily="49" charset="-122"/>
                <a:ea typeface="楷体" pitchFamily="49" charset="-122"/>
              </a:rPr>
              <a:t>、</a:t>
            </a:r>
            <a:r>
              <a:rPr lang="en-US" altLang="zh-CN" sz="2400">
                <a:solidFill>
                  <a:srgbClr val="000000"/>
                </a:solidFill>
                <a:latin typeface="楷体" pitchFamily="49" charset="-122"/>
                <a:ea typeface="楷体" pitchFamily="49" charset="-122"/>
              </a:rPr>
              <a:t>B</a:t>
            </a:r>
            <a:r>
              <a:rPr lang="zh-CN" altLang="en-US" sz="2400">
                <a:solidFill>
                  <a:srgbClr val="000000"/>
                </a:solidFill>
                <a:latin typeface="楷体" pitchFamily="49" charset="-122"/>
                <a:ea typeface="楷体" pitchFamily="49" charset="-122"/>
              </a:rPr>
              <a:t>、</a:t>
            </a:r>
            <a:r>
              <a:rPr lang="en-US" altLang="zh-CN" sz="2400">
                <a:solidFill>
                  <a:srgbClr val="000000"/>
                </a:solidFill>
                <a:latin typeface="楷体" pitchFamily="49" charset="-122"/>
                <a:ea typeface="楷体" pitchFamily="49" charset="-122"/>
              </a:rPr>
              <a:t>C</a:t>
            </a:r>
            <a:r>
              <a:rPr lang="zh-CN" altLang="en-US" sz="2400">
                <a:solidFill>
                  <a:srgbClr val="000000"/>
                </a:solidFill>
                <a:latin typeface="楷体" pitchFamily="49" charset="-122"/>
                <a:ea typeface="楷体" pitchFamily="49" charset="-122"/>
              </a:rPr>
              <a:t>、</a:t>
            </a:r>
            <a:r>
              <a:rPr lang="en-US" altLang="zh-CN" sz="2400">
                <a:solidFill>
                  <a:srgbClr val="000000"/>
                </a:solidFill>
                <a:latin typeface="楷体" pitchFamily="49" charset="-122"/>
                <a:ea typeface="楷体" pitchFamily="49" charset="-122"/>
              </a:rPr>
              <a:t>D</a:t>
            </a:r>
            <a:r>
              <a:rPr lang="zh-CN" altLang="en-US" sz="2400">
                <a:solidFill>
                  <a:srgbClr val="000000"/>
                </a:solidFill>
                <a:latin typeface="楷体" pitchFamily="49" charset="-122"/>
                <a:ea typeface="楷体" pitchFamily="49" charset="-122"/>
              </a:rPr>
              <a:t>、</a:t>
            </a:r>
            <a:r>
              <a:rPr lang="en-US" altLang="zh-CN" sz="2400">
                <a:solidFill>
                  <a:srgbClr val="000000"/>
                </a:solidFill>
                <a:latin typeface="楷体" pitchFamily="49" charset="-122"/>
                <a:ea typeface="楷体" pitchFamily="49" charset="-122"/>
              </a:rPr>
              <a:t>E</a:t>
            </a:r>
            <a:r>
              <a:rPr lang="zh-CN" altLang="en-US" sz="2400">
                <a:solidFill>
                  <a:srgbClr val="000000"/>
                </a:solidFill>
                <a:latin typeface="楷体" pitchFamily="49" charset="-122"/>
                <a:ea typeface="楷体" pitchFamily="49" charset="-122"/>
              </a:rPr>
              <a:t>、</a:t>
            </a:r>
            <a:r>
              <a:rPr lang="en-US" altLang="zh-CN" sz="2400">
                <a:solidFill>
                  <a:srgbClr val="000000"/>
                </a:solidFill>
                <a:latin typeface="楷体" pitchFamily="49" charset="-122"/>
                <a:ea typeface="楷体" pitchFamily="49" charset="-122"/>
              </a:rPr>
              <a:t>F</a:t>
            </a:r>
            <a:r>
              <a:rPr lang="zh-CN" altLang="en-US" sz="2400">
                <a:solidFill>
                  <a:srgbClr val="000000"/>
                </a:solidFill>
                <a:latin typeface="楷体" pitchFamily="49" charset="-122"/>
                <a:ea typeface="楷体" pitchFamily="49" charset="-122"/>
              </a:rPr>
              <a:t>等</a:t>
            </a:r>
            <a:r>
              <a:rPr lang="en-US" altLang="zh-CN" sz="2400">
                <a:solidFill>
                  <a:srgbClr val="000000"/>
                </a:solidFill>
                <a:latin typeface="楷体" pitchFamily="49" charset="-122"/>
                <a:ea typeface="楷体" pitchFamily="49" charset="-122"/>
              </a:rPr>
              <a:t>6</a:t>
            </a:r>
            <a:r>
              <a:rPr lang="zh-CN" altLang="en-US" sz="2400">
                <a:solidFill>
                  <a:srgbClr val="000000"/>
                </a:solidFill>
                <a:latin typeface="楷体" pitchFamily="49" charset="-122"/>
                <a:ea typeface="楷体" pitchFamily="49" charset="-122"/>
              </a:rPr>
              <a:t>个群，其中</a:t>
            </a:r>
            <a:r>
              <a:rPr lang="en-US" altLang="zh-CN" sz="2400">
                <a:solidFill>
                  <a:srgbClr val="000000"/>
                </a:solidFill>
                <a:latin typeface="楷体" pitchFamily="49" charset="-122"/>
                <a:ea typeface="楷体" pitchFamily="49" charset="-122"/>
              </a:rPr>
              <a:t>C</a:t>
            </a:r>
            <a:r>
              <a:rPr lang="zh-CN" altLang="en-US" sz="2400">
                <a:solidFill>
                  <a:srgbClr val="000000"/>
                </a:solidFill>
                <a:latin typeface="楷体" pitchFamily="49" charset="-122"/>
                <a:ea typeface="楷体" pitchFamily="49" charset="-122"/>
              </a:rPr>
              <a:t>群和</a:t>
            </a:r>
            <a:r>
              <a:rPr lang="en-US" altLang="zh-CN" sz="2400">
                <a:solidFill>
                  <a:srgbClr val="000000"/>
                </a:solidFill>
                <a:latin typeface="楷体" pitchFamily="49" charset="-122"/>
                <a:ea typeface="楷体" pitchFamily="49" charset="-122"/>
              </a:rPr>
              <a:t>E</a:t>
            </a:r>
            <a:r>
              <a:rPr lang="zh-CN" altLang="en-US" sz="2400">
                <a:solidFill>
                  <a:srgbClr val="000000"/>
                </a:solidFill>
                <a:latin typeface="楷体" pitchFamily="49" charset="-122"/>
                <a:ea typeface="楷体" pitchFamily="49" charset="-122"/>
              </a:rPr>
              <a:t>群主要感染猪，而</a:t>
            </a:r>
            <a:r>
              <a:rPr lang="en-US" altLang="zh-CN" sz="2400">
                <a:solidFill>
                  <a:srgbClr val="000000"/>
                </a:solidFill>
                <a:latin typeface="楷体" pitchFamily="49" charset="-122"/>
                <a:ea typeface="楷体" pitchFamily="49" charset="-122"/>
              </a:rPr>
              <a:t>A</a:t>
            </a:r>
            <a:r>
              <a:rPr lang="zh-CN" altLang="en-US" sz="2400">
                <a:solidFill>
                  <a:srgbClr val="000000"/>
                </a:solidFill>
                <a:latin typeface="楷体" pitchFamily="49" charset="-122"/>
                <a:ea typeface="楷体" pitchFamily="49" charset="-122"/>
              </a:rPr>
              <a:t>群和</a:t>
            </a:r>
            <a:r>
              <a:rPr lang="en-US" altLang="zh-CN" sz="2400">
                <a:solidFill>
                  <a:srgbClr val="000000"/>
                </a:solidFill>
                <a:latin typeface="楷体" pitchFamily="49" charset="-122"/>
                <a:ea typeface="楷体" pitchFamily="49" charset="-122"/>
              </a:rPr>
              <a:t>B</a:t>
            </a:r>
            <a:r>
              <a:rPr lang="zh-CN" altLang="en-US" sz="2400">
                <a:solidFill>
                  <a:srgbClr val="000000"/>
                </a:solidFill>
                <a:latin typeface="楷体" pitchFamily="49" charset="-122"/>
                <a:ea typeface="楷体" pitchFamily="49" charset="-122"/>
              </a:rPr>
              <a:t>群也可感染猪。</a:t>
            </a:r>
            <a:r>
              <a:rPr lang="zh-CN" altLang="en-US" sz="2400">
                <a:latin typeface="楷体" pitchFamily="49" charset="-122"/>
                <a:ea typeface="楷体" pitchFamily="49" charset="-122"/>
              </a:rPr>
              <a:t> </a:t>
            </a:r>
          </a:p>
        </p:txBody>
      </p:sp>
      <p:sp>
        <p:nvSpPr>
          <p:cNvPr id="22" name="线形标注 2 21"/>
          <p:cNvSpPr>
            <a:spLocks/>
          </p:cNvSpPr>
          <p:nvPr/>
        </p:nvSpPr>
        <p:spPr bwMode="auto">
          <a:xfrm>
            <a:off x="3059113" y="5157788"/>
            <a:ext cx="5761037" cy="576262"/>
          </a:xfrm>
          <a:prstGeom prst="borderCallout2">
            <a:avLst>
              <a:gd name="adj1" fmla="val 19833"/>
              <a:gd name="adj2" fmla="val -1324"/>
              <a:gd name="adj3" fmla="val 19833"/>
              <a:gd name="adj4" fmla="val -2398"/>
              <a:gd name="adj5" fmla="val 72176"/>
              <a:gd name="adj6" fmla="val -6338"/>
            </a:avLst>
          </a:prstGeom>
          <a:solidFill>
            <a:srgbClr val="FFCC00"/>
          </a:solidFill>
          <a:ln w="25400" algn="ctr">
            <a:solidFill>
              <a:schemeClr val="accent2"/>
            </a:solidFill>
            <a:miter lim="800000"/>
            <a:headEnd/>
            <a:tailEnd/>
          </a:ln>
        </p:spPr>
        <p:txBody>
          <a:bodyPr/>
          <a:lstStyle/>
          <a:p>
            <a:r>
              <a:rPr lang="zh-CN" altLang="en-US" sz="2400">
                <a:solidFill>
                  <a:srgbClr val="000000"/>
                </a:solidFill>
                <a:latin typeface="楷体" pitchFamily="49" charset="-122"/>
                <a:ea typeface="楷体" pitchFamily="49" charset="-122"/>
              </a:rPr>
              <a:t>病毒对外界环境和理化因素的抵抗力较强。 </a:t>
            </a:r>
          </a:p>
        </p:txBody>
      </p:sp>
      <p:sp>
        <p:nvSpPr>
          <p:cNvPr id="15379" name="AutoShape 19"/>
          <p:cNvSpPr>
            <a:spLocks/>
          </p:cNvSpPr>
          <p:nvPr/>
        </p:nvSpPr>
        <p:spPr bwMode="auto">
          <a:xfrm>
            <a:off x="3492500" y="4724400"/>
            <a:ext cx="5400675" cy="1266825"/>
          </a:xfrm>
          <a:prstGeom prst="borderCallout2">
            <a:avLst>
              <a:gd name="adj1" fmla="val 9023"/>
              <a:gd name="adj2" fmla="val -1412"/>
              <a:gd name="adj3" fmla="val 9023"/>
              <a:gd name="adj4" fmla="val -6616"/>
              <a:gd name="adj5" fmla="val 88597"/>
              <a:gd name="adj6" fmla="val -12023"/>
            </a:avLst>
          </a:prstGeom>
          <a:solidFill>
            <a:schemeClr val="tx1"/>
          </a:solidFill>
          <a:ln w="9525">
            <a:solidFill>
              <a:schemeClr val="tx1"/>
            </a:solidFill>
            <a:miter lim="800000"/>
            <a:headEnd/>
            <a:tailEnd/>
          </a:ln>
        </p:spPr>
        <p:txBody>
          <a:bodyPr/>
          <a:lstStyle/>
          <a:p>
            <a:r>
              <a:rPr lang="zh-CN" altLang="en-US" sz="2400">
                <a:solidFill>
                  <a:srgbClr val="000000"/>
                </a:solidFill>
                <a:latin typeface="宋体" charset="-122"/>
              </a:rPr>
              <a:t>对</a:t>
            </a:r>
            <a:r>
              <a:rPr lang="en-US" altLang="zh-CN" sz="2400">
                <a:solidFill>
                  <a:srgbClr val="000000"/>
                </a:solidFill>
                <a:latin typeface="宋体" charset="-122"/>
              </a:rPr>
              <a:t>PH</a:t>
            </a:r>
            <a:r>
              <a:rPr lang="zh-CN" altLang="en-US" sz="2400">
                <a:solidFill>
                  <a:srgbClr val="000000"/>
                </a:solidFill>
                <a:latin typeface="宋体" charset="-122"/>
              </a:rPr>
              <a:t>在</a:t>
            </a:r>
            <a:r>
              <a:rPr lang="en-US" altLang="zh-CN" sz="2400">
                <a:solidFill>
                  <a:srgbClr val="000000"/>
                </a:solidFill>
                <a:latin typeface="宋体" charset="-122"/>
              </a:rPr>
              <a:t>3</a:t>
            </a:r>
            <a:r>
              <a:rPr lang="zh-CN" altLang="en-US" sz="2400">
                <a:solidFill>
                  <a:srgbClr val="000000"/>
                </a:solidFill>
                <a:latin typeface="宋体" charset="-122"/>
              </a:rPr>
              <a:t>～</a:t>
            </a:r>
            <a:r>
              <a:rPr lang="en-US" altLang="zh-CN" sz="2400">
                <a:solidFill>
                  <a:srgbClr val="000000"/>
                </a:solidFill>
                <a:latin typeface="宋体" charset="-122"/>
              </a:rPr>
              <a:t>9</a:t>
            </a:r>
            <a:r>
              <a:rPr lang="zh-CN" altLang="en-US" sz="2400">
                <a:solidFill>
                  <a:srgbClr val="000000"/>
                </a:solidFill>
                <a:latin typeface="宋体" charset="-122"/>
              </a:rPr>
              <a:t>之间稳定，能耐超声振荡和脂溶剂；但</a:t>
            </a:r>
            <a:r>
              <a:rPr lang="en-US" altLang="zh-CN" sz="2400">
                <a:solidFill>
                  <a:srgbClr val="000000"/>
                </a:solidFill>
                <a:latin typeface="宋体" charset="-122"/>
              </a:rPr>
              <a:t>0.01%</a:t>
            </a:r>
            <a:r>
              <a:rPr lang="zh-CN" altLang="en-US" sz="2400">
                <a:solidFill>
                  <a:srgbClr val="000000"/>
                </a:solidFill>
                <a:latin typeface="宋体" charset="-122"/>
              </a:rPr>
              <a:t>碘、</a:t>
            </a:r>
            <a:r>
              <a:rPr lang="en-US" altLang="zh-CN" sz="2400">
                <a:solidFill>
                  <a:srgbClr val="000000"/>
                </a:solidFill>
                <a:latin typeface="宋体" charset="-122"/>
              </a:rPr>
              <a:t>1</a:t>
            </a:r>
            <a:r>
              <a:rPr lang="zh-CN" altLang="en-US" sz="2400">
                <a:solidFill>
                  <a:srgbClr val="000000"/>
                </a:solidFill>
                <a:latin typeface="宋体" charset="-122"/>
              </a:rPr>
              <a:t>％次氯酸钠和</a:t>
            </a:r>
            <a:r>
              <a:rPr lang="en-US" altLang="zh-CN" sz="2400">
                <a:solidFill>
                  <a:srgbClr val="000000"/>
                </a:solidFill>
                <a:latin typeface="宋体" charset="-122"/>
              </a:rPr>
              <a:t>70</a:t>
            </a:r>
            <a:r>
              <a:rPr lang="zh-CN" altLang="en-US" sz="2400">
                <a:solidFill>
                  <a:srgbClr val="000000"/>
                </a:solidFill>
                <a:latin typeface="宋体" charset="-122"/>
              </a:rPr>
              <a:t>％酒精则可使之丧失感染力。 </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amond(in)">
                                      <p:cBhvr>
                                        <p:cTn id="7" dur="2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diamond(in)">
                                      <p:cBhvr>
                                        <p:cTn id="12" dur="2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1" nodeType="clickEffect">
                                  <p:stCondLst>
                                    <p:cond delay="0"/>
                                  </p:stCondLst>
                                  <p:childTnLst>
                                    <p:anim calcmode="lin" valueType="num">
                                      <p:cBhvr additive="base">
                                        <p:cTn id="16" dur="500"/>
                                        <p:tgtEl>
                                          <p:spTgt spid="14"/>
                                        </p:tgtEl>
                                        <p:attrNameLst>
                                          <p:attrName>ppt_x</p:attrName>
                                        </p:attrNameLst>
                                      </p:cBhvr>
                                      <p:tavLst>
                                        <p:tav tm="0">
                                          <p:val>
                                            <p:strVal val="ppt_x"/>
                                          </p:val>
                                        </p:tav>
                                        <p:tav tm="100000">
                                          <p:val>
                                            <p:strVal val="ppt_x"/>
                                          </p:val>
                                        </p:tav>
                                      </p:tavLst>
                                    </p:anim>
                                    <p:anim calcmode="lin" valueType="num">
                                      <p:cBhvr additive="base">
                                        <p:cTn id="17" dur="500"/>
                                        <p:tgtEl>
                                          <p:spTgt spid="14"/>
                                        </p:tgtEl>
                                        <p:attrNameLst>
                                          <p:attrName>ppt_y</p:attrName>
                                        </p:attrNameLst>
                                      </p:cBhvr>
                                      <p:tavLst>
                                        <p:tav tm="0">
                                          <p:val>
                                            <p:strVal val="ppt_y"/>
                                          </p:val>
                                        </p:tav>
                                        <p:tav tm="100000">
                                          <p:val>
                                            <p:strVal val="1+ppt_h/2"/>
                                          </p:val>
                                        </p:tav>
                                      </p:tavLst>
                                    </p:anim>
                                    <p:set>
                                      <p:cBhvr>
                                        <p:cTn id="18" dur="1" fill="hold">
                                          <p:stCondLst>
                                            <p:cond delay="499"/>
                                          </p:stCondLst>
                                        </p:cTn>
                                        <p:tgtEl>
                                          <p:spTgt spid="1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diamond(in)">
                                      <p:cBhvr>
                                        <p:cTn id="23" dur="2000"/>
                                        <p:tgtEl>
                                          <p:spTgt spid="17"/>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15376"/>
                                        </p:tgtEl>
                                        <p:attrNameLst>
                                          <p:attrName>style.visibility</p:attrName>
                                        </p:attrNameLst>
                                      </p:cBhvr>
                                      <p:to>
                                        <p:strVal val="visible"/>
                                      </p:to>
                                    </p:set>
                                    <p:animEffect transition="in" filter="diamond(in)">
                                      <p:cBhvr>
                                        <p:cTn id="28" dur="2000"/>
                                        <p:tgtEl>
                                          <p:spTgt spid="15376"/>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xit" presetSubtype="4" fill="hold" grpId="1" nodeType="clickEffect">
                                  <p:stCondLst>
                                    <p:cond delay="0"/>
                                  </p:stCondLst>
                                  <p:childTnLst>
                                    <p:anim calcmode="lin" valueType="num">
                                      <p:cBhvr additive="base">
                                        <p:cTn id="32" dur="500"/>
                                        <p:tgtEl>
                                          <p:spTgt spid="15376"/>
                                        </p:tgtEl>
                                        <p:attrNameLst>
                                          <p:attrName>ppt_x</p:attrName>
                                        </p:attrNameLst>
                                      </p:cBhvr>
                                      <p:tavLst>
                                        <p:tav tm="0">
                                          <p:val>
                                            <p:strVal val="ppt_x"/>
                                          </p:val>
                                        </p:tav>
                                        <p:tav tm="100000">
                                          <p:val>
                                            <p:strVal val="ppt_x"/>
                                          </p:val>
                                        </p:tav>
                                      </p:tavLst>
                                    </p:anim>
                                    <p:anim calcmode="lin" valueType="num">
                                      <p:cBhvr additive="base">
                                        <p:cTn id="33" dur="500"/>
                                        <p:tgtEl>
                                          <p:spTgt spid="15376"/>
                                        </p:tgtEl>
                                        <p:attrNameLst>
                                          <p:attrName>ppt_y</p:attrName>
                                        </p:attrNameLst>
                                      </p:cBhvr>
                                      <p:tavLst>
                                        <p:tav tm="0">
                                          <p:val>
                                            <p:strVal val="ppt_y"/>
                                          </p:val>
                                        </p:tav>
                                        <p:tav tm="100000">
                                          <p:val>
                                            <p:strVal val="1+ppt_h/2"/>
                                          </p:val>
                                        </p:tav>
                                      </p:tavLst>
                                    </p:anim>
                                    <p:set>
                                      <p:cBhvr>
                                        <p:cTn id="34" dur="1" fill="hold">
                                          <p:stCondLst>
                                            <p:cond delay="499"/>
                                          </p:stCondLst>
                                        </p:cTn>
                                        <p:tgtEl>
                                          <p:spTgt spid="15376"/>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diamond(in)">
                                      <p:cBhvr>
                                        <p:cTn id="39" dur="2000"/>
                                        <p:tgtEl>
                                          <p:spTgt spid="2"/>
                                        </p:tgtEl>
                                      </p:cBhvr>
                                    </p:animEffect>
                                  </p:childTnLst>
                                </p:cTn>
                              </p:par>
                            </p:childTnLst>
                          </p:cTn>
                        </p:par>
                      </p:childTnLst>
                    </p:cTn>
                  </p:par>
                  <p:par>
                    <p:cTn id="40" fill="hold">
                      <p:stCondLst>
                        <p:cond delay="indefinite"/>
                      </p:stCondLst>
                      <p:childTnLst>
                        <p:par>
                          <p:cTn id="41" fill="hold">
                            <p:stCondLst>
                              <p:cond delay="0"/>
                            </p:stCondLst>
                            <p:childTnLst>
                              <p:par>
                                <p:cTn id="42" presetID="8" presetClass="entr" presetSubtype="16" fill="hold" grpId="0" nodeType="click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diamond(in)">
                                      <p:cBhvr>
                                        <p:cTn id="44" dur="2000"/>
                                        <p:tgtEl>
                                          <p:spTgt spid="18"/>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xit" presetSubtype="4" fill="hold" grpId="1" nodeType="clickEffect">
                                  <p:stCondLst>
                                    <p:cond delay="0"/>
                                  </p:stCondLst>
                                  <p:childTnLst>
                                    <p:anim calcmode="lin" valueType="num">
                                      <p:cBhvr additive="base">
                                        <p:cTn id="48" dur="500"/>
                                        <p:tgtEl>
                                          <p:spTgt spid="18"/>
                                        </p:tgtEl>
                                        <p:attrNameLst>
                                          <p:attrName>ppt_x</p:attrName>
                                        </p:attrNameLst>
                                      </p:cBhvr>
                                      <p:tavLst>
                                        <p:tav tm="0">
                                          <p:val>
                                            <p:strVal val="ppt_x"/>
                                          </p:val>
                                        </p:tav>
                                        <p:tav tm="100000">
                                          <p:val>
                                            <p:strVal val="ppt_x"/>
                                          </p:val>
                                        </p:tav>
                                      </p:tavLst>
                                    </p:anim>
                                    <p:anim calcmode="lin" valueType="num">
                                      <p:cBhvr additive="base">
                                        <p:cTn id="49" dur="500"/>
                                        <p:tgtEl>
                                          <p:spTgt spid="18"/>
                                        </p:tgtEl>
                                        <p:attrNameLst>
                                          <p:attrName>ppt_y</p:attrName>
                                        </p:attrNameLst>
                                      </p:cBhvr>
                                      <p:tavLst>
                                        <p:tav tm="0">
                                          <p:val>
                                            <p:strVal val="ppt_y"/>
                                          </p:val>
                                        </p:tav>
                                        <p:tav tm="100000">
                                          <p:val>
                                            <p:strVal val="1+ppt_h/2"/>
                                          </p:val>
                                        </p:tav>
                                      </p:tavLst>
                                    </p:anim>
                                    <p:set>
                                      <p:cBhvr>
                                        <p:cTn id="50" dur="1" fill="hold">
                                          <p:stCondLst>
                                            <p:cond delay="499"/>
                                          </p:stCondLst>
                                        </p:cTn>
                                        <p:tgtEl>
                                          <p:spTgt spid="18"/>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8" presetClass="entr" presetSubtype="16"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diamond(in)">
                                      <p:cBhvr>
                                        <p:cTn id="55" dur="2000"/>
                                        <p:tgtEl>
                                          <p:spTgt spid="19"/>
                                        </p:tgtEl>
                                      </p:cBhvr>
                                    </p:animEffect>
                                  </p:childTnLst>
                                </p:cTn>
                              </p:par>
                            </p:childTnLst>
                          </p:cTn>
                        </p:par>
                      </p:childTnLst>
                    </p:cTn>
                  </p:par>
                  <p:par>
                    <p:cTn id="56" fill="hold">
                      <p:stCondLst>
                        <p:cond delay="indefinite"/>
                      </p:stCondLst>
                      <p:childTnLst>
                        <p:par>
                          <p:cTn id="57" fill="hold">
                            <p:stCondLst>
                              <p:cond delay="0"/>
                            </p:stCondLst>
                            <p:childTnLst>
                              <p:par>
                                <p:cTn id="58" presetID="8" presetClass="entr" presetSubtype="16" fill="hold" grpId="0" nodeType="click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diamond(in)">
                                      <p:cBhvr>
                                        <p:cTn id="60" dur="2000"/>
                                        <p:tgtEl>
                                          <p:spTgt spid="22"/>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xit" presetSubtype="4" fill="hold" grpId="1" nodeType="clickEffect">
                                  <p:stCondLst>
                                    <p:cond delay="0"/>
                                  </p:stCondLst>
                                  <p:childTnLst>
                                    <p:anim calcmode="lin" valueType="num">
                                      <p:cBhvr additive="base">
                                        <p:cTn id="64" dur="500"/>
                                        <p:tgtEl>
                                          <p:spTgt spid="22"/>
                                        </p:tgtEl>
                                        <p:attrNameLst>
                                          <p:attrName>ppt_x</p:attrName>
                                        </p:attrNameLst>
                                      </p:cBhvr>
                                      <p:tavLst>
                                        <p:tav tm="0">
                                          <p:val>
                                            <p:strVal val="ppt_x"/>
                                          </p:val>
                                        </p:tav>
                                        <p:tav tm="100000">
                                          <p:val>
                                            <p:strVal val="ppt_x"/>
                                          </p:val>
                                        </p:tav>
                                      </p:tavLst>
                                    </p:anim>
                                    <p:anim calcmode="lin" valueType="num">
                                      <p:cBhvr additive="base">
                                        <p:cTn id="65" dur="500"/>
                                        <p:tgtEl>
                                          <p:spTgt spid="22"/>
                                        </p:tgtEl>
                                        <p:attrNameLst>
                                          <p:attrName>ppt_y</p:attrName>
                                        </p:attrNameLst>
                                      </p:cBhvr>
                                      <p:tavLst>
                                        <p:tav tm="0">
                                          <p:val>
                                            <p:strVal val="ppt_y"/>
                                          </p:val>
                                        </p:tav>
                                        <p:tav tm="100000">
                                          <p:val>
                                            <p:strVal val="1+ppt_h/2"/>
                                          </p:val>
                                        </p:tav>
                                      </p:tavLst>
                                    </p:anim>
                                    <p:set>
                                      <p:cBhvr>
                                        <p:cTn id="66" dur="1" fill="hold">
                                          <p:stCondLst>
                                            <p:cond delay="499"/>
                                          </p:stCondLst>
                                        </p:cTn>
                                        <p:tgtEl>
                                          <p:spTgt spid="22"/>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8" presetClass="entr" presetSubtype="16" fill="hold" grpId="0" nodeType="clickEffect">
                                  <p:stCondLst>
                                    <p:cond delay="0"/>
                                  </p:stCondLst>
                                  <p:childTnLst>
                                    <p:set>
                                      <p:cBhvr>
                                        <p:cTn id="70" dur="1" fill="hold">
                                          <p:stCondLst>
                                            <p:cond delay="0"/>
                                          </p:stCondLst>
                                        </p:cTn>
                                        <p:tgtEl>
                                          <p:spTgt spid="15378"/>
                                        </p:tgtEl>
                                        <p:attrNameLst>
                                          <p:attrName>style.visibility</p:attrName>
                                        </p:attrNameLst>
                                      </p:cBhvr>
                                      <p:to>
                                        <p:strVal val="visible"/>
                                      </p:to>
                                    </p:set>
                                    <p:animEffect transition="in" filter="diamond(in)">
                                      <p:cBhvr>
                                        <p:cTn id="71" dur="2000"/>
                                        <p:tgtEl>
                                          <p:spTgt spid="15378"/>
                                        </p:tgtEl>
                                      </p:cBhvr>
                                    </p:animEffect>
                                  </p:childTnLst>
                                </p:cTn>
                              </p:par>
                            </p:childTnLst>
                          </p:cTn>
                        </p:par>
                      </p:childTnLst>
                    </p:cTn>
                  </p:par>
                  <p:par>
                    <p:cTn id="72" fill="hold">
                      <p:stCondLst>
                        <p:cond delay="indefinite"/>
                      </p:stCondLst>
                      <p:childTnLst>
                        <p:par>
                          <p:cTn id="73" fill="hold">
                            <p:stCondLst>
                              <p:cond delay="0"/>
                            </p:stCondLst>
                            <p:childTnLst>
                              <p:par>
                                <p:cTn id="74" presetID="2" presetClass="exit" presetSubtype="4" fill="hold" grpId="1" nodeType="clickEffect">
                                  <p:stCondLst>
                                    <p:cond delay="0"/>
                                  </p:stCondLst>
                                  <p:childTnLst>
                                    <p:anim calcmode="lin" valueType="num">
                                      <p:cBhvr additive="base">
                                        <p:cTn id="75" dur="500"/>
                                        <p:tgtEl>
                                          <p:spTgt spid="15378"/>
                                        </p:tgtEl>
                                        <p:attrNameLst>
                                          <p:attrName>ppt_x</p:attrName>
                                        </p:attrNameLst>
                                      </p:cBhvr>
                                      <p:tavLst>
                                        <p:tav tm="0">
                                          <p:val>
                                            <p:strVal val="ppt_x"/>
                                          </p:val>
                                        </p:tav>
                                        <p:tav tm="100000">
                                          <p:val>
                                            <p:strVal val="ppt_x"/>
                                          </p:val>
                                        </p:tav>
                                      </p:tavLst>
                                    </p:anim>
                                    <p:anim calcmode="lin" valueType="num">
                                      <p:cBhvr additive="base">
                                        <p:cTn id="76" dur="500"/>
                                        <p:tgtEl>
                                          <p:spTgt spid="15378"/>
                                        </p:tgtEl>
                                        <p:attrNameLst>
                                          <p:attrName>ppt_y</p:attrName>
                                        </p:attrNameLst>
                                      </p:cBhvr>
                                      <p:tavLst>
                                        <p:tav tm="0">
                                          <p:val>
                                            <p:strVal val="ppt_y"/>
                                          </p:val>
                                        </p:tav>
                                        <p:tav tm="100000">
                                          <p:val>
                                            <p:strVal val="1+ppt_h/2"/>
                                          </p:val>
                                        </p:tav>
                                      </p:tavLst>
                                    </p:anim>
                                    <p:set>
                                      <p:cBhvr>
                                        <p:cTn id="77" dur="1" fill="hold">
                                          <p:stCondLst>
                                            <p:cond delay="499"/>
                                          </p:stCondLst>
                                        </p:cTn>
                                        <p:tgtEl>
                                          <p:spTgt spid="15378"/>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8" presetClass="entr" presetSubtype="16" fill="hold" grpId="0" nodeType="clickEffect">
                                  <p:stCondLst>
                                    <p:cond delay="0"/>
                                  </p:stCondLst>
                                  <p:childTnLst>
                                    <p:set>
                                      <p:cBhvr>
                                        <p:cTn id="81" dur="1" fill="hold">
                                          <p:stCondLst>
                                            <p:cond delay="0"/>
                                          </p:stCondLst>
                                        </p:cTn>
                                        <p:tgtEl>
                                          <p:spTgt spid="15379"/>
                                        </p:tgtEl>
                                        <p:attrNameLst>
                                          <p:attrName>style.visibility</p:attrName>
                                        </p:attrNameLst>
                                      </p:cBhvr>
                                      <p:to>
                                        <p:strVal val="visible"/>
                                      </p:to>
                                    </p:set>
                                    <p:animEffect transition="in" filter="diamond(in)">
                                      <p:cBhvr>
                                        <p:cTn id="82" dur="2000"/>
                                        <p:tgtEl>
                                          <p:spTgt spid="15379"/>
                                        </p:tgtEl>
                                      </p:cBhvr>
                                    </p:animEffect>
                                  </p:childTnLst>
                                </p:cTn>
                              </p:par>
                            </p:childTnLst>
                          </p:cTn>
                        </p:par>
                      </p:childTnLst>
                    </p:cTn>
                  </p:par>
                  <p:par>
                    <p:cTn id="83" fill="hold">
                      <p:stCondLst>
                        <p:cond delay="indefinite"/>
                      </p:stCondLst>
                      <p:childTnLst>
                        <p:par>
                          <p:cTn id="84" fill="hold">
                            <p:stCondLst>
                              <p:cond delay="0"/>
                            </p:stCondLst>
                            <p:childTnLst>
                              <p:par>
                                <p:cTn id="85" presetID="2" presetClass="exit" presetSubtype="4" fill="hold" grpId="1" nodeType="clickEffect">
                                  <p:stCondLst>
                                    <p:cond delay="0"/>
                                  </p:stCondLst>
                                  <p:childTnLst>
                                    <p:anim calcmode="lin" valueType="num">
                                      <p:cBhvr additive="base">
                                        <p:cTn id="86" dur="500"/>
                                        <p:tgtEl>
                                          <p:spTgt spid="15379"/>
                                        </p:tgtEl>
                                        <p:attrNameLst>
                                          <p:attrName>ppt_x</p:attrName>
                                        </p:attrNameLst>
                                      </p:cBhvr>
                                      <p:tavLst>
                                        <p:tav tm="0">
                                          <p:val>
                                            <p:strVal val="ppt_x"/>
                                          </p:val>
                                        </p:tav>
                                        <p:tav tm="100000">
                                          <p:val>
                                            <p:strVal val="ppt_x"/>
                                          </p:val>
                                        </p:tav>
                                      </p:tavLst>
                                    </p:anim>
                                    <p:anim calcmode="lin" valueType="num">
                                      <p:cBhvr additive="base">
                                        <p:cTn id="87" dur="500"/>
                                        <p:tgtEl>
                                          <p:spTgt spid="15379"/>
                                        </p:tgtEl>
                                        <p:attrNameLst>
                                          <p:attrName>ppt_y</p:attrName>
                                        </p:attrNameLst>
                                      </p:cBhvr>
                                      <p:tavLst>
                                        <p:tav tm="0">
                                          <p:val>
                                            <p:strVal val="ppt_y"/>
                                          </p:val>
                                        </p:tav>
                                        <p:tav tm="100000">
                                          <p:val>
                                            <p:strVal val="1+ppt_h/2"/>
                                          </p:val>
                                        </p:tav>
                                      </p:tavLst>
                                    </p:anim>
                                    <p:set>
                                      <p:cBhvr>
                                        <p:cTn id="88" dur="1" fill="hold">
                                          <p:stCondLst>
                                            <p:cond delay="499"/>
                                          </p:stCondLst>
                                        </p:cTn>
                                        <p:tgtEl>
                                          <p:spTgt spid="1537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8" grpId="0" animBg="1"/>
      <p:bldP spid="15378" grpId="1" animBg="1"/>
      <p:bldP spid="14" grpId="0" animBg="1"/>
      <p:bldP spid="14" grpId="1" animBg="1"/>
      <p:bldP spid="15" grpId="0" animBg="1"/>
      <p:bldP spid="17" grpId="0" animBg="1"/>
      <p:bldP spid="19" grpId="0" animBg="1"/>
      <p:bldP spid="15376" grpId="0" animBg="1"/>
      <p:bldP spid="15376" grpId="1" animBg="1"/>
      <p:bldP spid="2" grpId="0" animBg="1"/>
      <p:bldP spid="18" grpId="0" animBg="1"/>
      <p:bldP spid="18" grpId="1" animBg="1"/>
      <p:bldP spid="22" grpId="0" animBg="1"/>
      <p:bldP spid="22" grpId="1" animBg="1"/>
      <p:bldP spid="15379" grpId="0" animBg="1"/>
      <p:bldP spid="15379" grpId="1"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403" name="AutoShape 19"/>
          <p:cNvSpPr>
            <a:spLocks/>
          </p:cNvSpPr>
          <p:nvPr/>
        </p:nvSpPr>
        <p:spPr bwMode="auto">
          <a:xfrm>
            <a:off x="4211638" y="2133600"/>
            <a:ext cx="4676775" cy="2562225"/>
          </a:xfrm>
          <a:prstGeom prst="borderCallout2">
            <a:avLst>
              <a:gd name="adj1" fmla="val 4463"/>
              <a:gd name="adj2" fmla="val -1630"/>
              <a:gd name="adj3" fmla="val 4463"/>
              <a:gd name="adj4" fmla="val -12968"/>
              <a:gd name="adj5" fmla="val 24102"/>
              <a:gd name="adj6" fmla="val -24713"/>
            </a:avLst>
          </a:prstGeom>
          <a:solidFill>
            <a:srgbClr val="FFCC00"/>
          </a:solidFill>
          <a:ln w="9525">
            <a:solidFill>
              <a:schemeClr val="tx1"/>
            </a:solidFill>
            <a:miter lim="800000"/>
            <a:headEnd/>
            <a:tailEnd/>
          </a:ln>
        </p:spPr>
        <p:txBody>
          <a:bodyPr/>
          <a:lstStyle/>
          <a:p>
            <a:r>
              <a:rPr lang="zh-CN" altLang="en-US" sz="2400">
                <a:solidFill>
                  <a:srgbClr val="000000"/>
                </a:solidFill>
                <a:latin typeface="宋体" charset="-122"/>
              </a:rPr>
              <a:t>    发病多见于</a:t>
            </a:r>
            <a:r>
              <a:rPr lang="en-US" altLang="zh-CN" sz="2400">
                <a:solidFill>
                  <a:srgbClr val="000000"/>
                </a:solidFill>
                <a:latin typeface="宋体" charset="-122"/>
              </a:rPr>
              <a:t>2</a:t>
            </a:r>
            <a:r>
              <a:rPr lang="zh-CN" altLang="en-US" sz="2400">
                <a:solidFill>
                  <a:srgbClr val="000000"/>
                </a:solidFill>
                <a:latin typeface="宋体" charset="-122"/>
              </a:rPr>
              <a:t>～</a:t>
            </a:r>
            <a:r>
              <a:rPr lang="en-US" altLang="zh-CN" sz="2400">
                <a:solidFill>
                  <a:srgbClr val="000000"/>
                </a:solidFill>
                <a:latin typeface="宋体" charset="-122"/>
              </a:rPr>
              <a:t>8</a:t>
            </a:r>
            <a:r>
              <a:rPr lang="zh-CN" altLang="en-US" sz="2400">
                <a:solidFill>
                  <a:srgbClr val="000000"/>
                </a:solidFill>
                <a:latin typeface="宋体" charset="-122"/>
              </a:rPr>
              <a:t>周龄的仔猪。发病的严重程度与死亡率与猪的发病日龄有关，日龄越小的仔猪，发病率越高，发病率一般为</a:t>
            </a:r>
            <a:r>
              <a:rPr lang="en-US" altLang="zh-CN" sz="2400">
                <a:solidFill>
                  <a:srgbClr val="000000"/>
                </a:solidFill>
                <a:latin typeface="宋体" charset="-122"/>
              </a:rPr>
              <a:t>50</a:t>
            </a:r>
            <a:r>
              <a:rPr lang="zh-CN" altLang="en-US" sz="2400">
                <a:solidFill>
                  <a:srgbClr val="000000"/>
                </a:solidFill>
                <a:latin typeface="宋体" charset="-122"/>
              </a:rPr>
              <a:t>％～</a:t>
            </a:r>
            <a:r>
              <a:rPr lang="en-US" altLang="zh-CN" sz="2400">
                <a:solidFill>
                  <a:srgbClr val="000000"/>
                </a:solidFill>
                <a:latin typeface="宋体" charset="-122"/>
              </a:rPr>
              <a:t>80</a:t>
            </a:r>
            <a:r>
              <a:rPr lang="zh-CN" altLang="en-US" sz="2400">
                <a:solidFill>
                  <a:srgbClr val="000000"/>
                </a:solidFill>
                <a:latin typeface="宋体" charset="-122"/>
              </a:rPr>
              <a:t>％，病死率一般为</a:t>
            </a:r>
            <a:r>
              <a:rPr lang="en-US" altLang="zh-CN" sz="2400">
                <a:solidFill>
                  <a:srgbClr val="000000"/>
                </a:solidFill>
                <a:latin typeface="宋体" charset="-122"/>
              </a:rPr>
              <a:t>1</a:t>
            </a:r>
            <a:r>
              <a:rPr lang="zh-CN" altLang="en-US" sz="2400">
                <a:solidFill>
                  <a:srgbClr val="000000"/>
                </a:solidFill>
                <a:latin typeface="宋体" charset="-122"/>
              </a:rPr>
              <a:t>％～</a:t>
            </a:r>
            <a:r>
              <a:rPr lang="en-US" altLang="zh-CN" sz="2400">
                <a:solidFill>
                  <a:srgbClr val="000000"/>
                </a:solidFill>
                <a:latin typeface="宋体" charset="-122"/>
              </a:rPr>
              <a:t>10</a:t>
            </a:r>
            <a:r>
              <a:rPr lang="zh-CN" altLang="en-US" sz="2400">
                <a:solidFill>
                  <a:srgbClr val="000000"/>
                </a:solidFill>
                <a:latin typeface="宋体" charset="-122"/>
              </a:rPr>
              <a:t>％。</a:t>
            </a:r>
          </a:p>
        </p:txBody>
      </p:sp>
      <p:sp>
        <p:nvSpPr>
          <p:cNvPr id="28" name="线形标注 2 27"/>
          <p:cNvSpPr>
            <a:spLocks/>
          </p:cNvSpPr>
          <p:nvPr/>
        </p:nvSpPr>
        <p:spPr bwMode="auto">
          <a:xfrm>
            <a:off x="4175125" y="4724400"/>
            <a:ext cx="4968875" cy="1943100"/>
          </a:xfrm>
          <a:prstGeom prst="borderCallout2">
            <a:avLst>
              <a:gd name="adj1" fmla="val 5884"/>
              <a:gd name="adj2" fmla="val -1532"/>
              <a:gd name="adj3" fmla="val 5884"/>
              <a:gd name="adj4" fmla="val -5495"/>
              <a:gd name="adj5" fmla="val 25000"/>
              <a:gd name="adj6" fmla="val -19745"/>
            </a:avLst>
          </a:prstGeom>
          <a:solidFill>
            <a:schemeClr val="tx1"/>
          </a:solidFill>
          <a:ln w="25400" algn="ctr">
            <a:solidFill>
              <a:srgbClr val="497EBF"/>
            </a:solidFill>
            <a:miter lim="800000"/>
            <a:headEnd/>
            <a:tailEnd/>
          </a:ln>
        </p:spPr>
        <p:txBody>
          <a:bodyPr/>
          <a:lstStyle/>
          <a:p>
            <a:r>
              <a:rPr lang="zh-CN" altLang="zh-CN" sz="2400">
                <a:solidFill>
                  <a:srgbClr val="000000"/>
                </a:solidFill>
              </a:rPr>
              <a:t>据报道，轮状病毒感染是断奶前后仔猪腹泻的重要原因。如与其他病原如致病性大肠杆菌及冠状病毒混合感染时，病的严重性明显增加。</a:t>
            </a:r>
            <a:endParaRPr lang="zh-CN" altLang="en-US">
              <a:solidFill>
                <a:srgbClr val="000000"/>
              </a:solidFill>
            </a:endParaRPr>
          </a:p>
        </p:txBody>
      </p:sp>
      <p:grpSp>
        <p:nvGrpSpPr>
          <p:cNvPr id="16386" name="Group 13"/>
          <p:cNvGrpSpPr>
            <a:grpSpLocks/>
          </p:cNvGrpSpPr>
          <p:nvPr/>
        </p:nvGrpSpPr>
        <p:grpSpPr bwMode="auto">
          <a:xfrm>
            <a:off x="1116013" y="1341438"/>
            <a:ext cx="3971925" cy="688975"/>
            <a:chOff x="720" y="1392"/>
            <a:chExt cx="4058" cy="480"/>
          </a:xfrm>
        </p:grpSpPr>
        <p:sp>
          <p:nvSpPr>
            <p:cNvPr id="16400" name="AutoShape 14"/>
            <p:cNvSpPr>
              <a:spLocks noChangeArrowheads="1"/>
            </p:cNvSpPr>
            <p:nvPr/>
          </p:nvSpPr>
          <p:spPr bwMode="gray">
            <a:xfrm>
              <a:off x="720" y="1392"/>
              <a:ext cx="4058" cy="480"/>
            </a:xfrm>
            <a:prstGeom prst="roundRect">
              <a:avLst>
                <a:gd name="adj" fmla="val 17509"/>
              </a:avLst>
            </a:prstGeom>
            <a:solidFill>
              <a:srgbClr val="C7401B"/>
            </a:solidFill>
            <a:ln w="9525">
              <a:round/>
              <a:headEnd/>
              <a:tailEnd/>
            </a:ln>
            <a:scene3d>
              <a:camera prst="legacyObliqueTopRight"/>
              <a:lightRig rig="legacyFlat3" dir="b"/>
            </a:scene3d>
            <a:sp3d extrusionH="430200" prstMaterial="legacyMatte">
              <a:bevelT w="13500" h="13500" prst="angle"/>
              <a:bevelB w="13500" h="13500" prst="angle"/>
              <a:extrusionClr>
                <a:srgbClr val="C7401B"/>
              </a:extrusionClr>
            </a:sp3d>
          </p:spPr>
          <p:txBody>
            <a:bodyPr wrap="none" anchor="ctr">
              <a:flatTx/>
            </a:bodyPr>
            <a:lstStyle/>
            <a:p>
              <a:endParaRPr lang="zh-CN" altLang="en-US"/>
            </a:p>
          </p:txBody>
        </p:sp>
        <p:grpSp>
          <p:nvGrpSpPr>
            <p:cNvPr id="16401" name="Group 15"/>
            <p:cNvGrpSpPr>
              <a:grpSpLocks/>
            </p:cNvGrpSpPr>
            <p:nvPr/>
          </p:nvGrpSpPr>
          <p:grpSpPr bwMode="auto">
            <a:xfrm>
              <a:off x="730" y="1407"/>
              <a:ext cx="4043" cy="444"/>
              <a:chOff x="744" y="1407"/>
              <a:chExt cx="3988" cy="444"/>
            </a:xfrm>
          </p:grpSpPr>
          <p:sp>
            <p:nvSpPr>
              <p:cNvPr id="16402" name="AutoShape 16"/>
              <p:cNvSpPr>
                <a:spLocks noChangeArrowheads="1"/>
              </p:cNvSpPr>
              <p:nvPr/>
            </p:nvSpPr>
            <p:spPr bwMode="gray">
              <a:xfrm>
                <a:off x="744" y="1736"/>
                <a:ext cx="3988" cy="115"/>
              </a:xfrm>
              <a:prstGeom prst="roundRect">
                <a:avLst>
                  <a:gd name="adj" fmla="val 50000"/>
                </a:avLst>
              </a:prstGeom>
              <a:solidFill>
                <a:srgbClr val="C7401B">
                  <a:alpha val="0"/>
                </a:srgbClr>
              </a:solidFill>
              <a:ln w="9525">
                <a:round/>
                <a:headEnd/>
                <a:tailEnd/>
              </a:ln>
              <a:scene3d>
                <a:camera prst="legacyObliqueTopRight"/>
                <a:lightRig rig="legacyFlat3" dir="b"/>
              </a:scene3d>
              <a:sp3d extrusionH="430200" prstMaterial="legacyMatte">
                <a:bevelT w="13500" h="13500" prst="angle"/>
                <a:bevelB w="13500" h="13500" prst="angle"/>
                <a:extrusionClr>
                  <a:srgbClr val="C7401B"/>
                </a:extrusionClr>
              </a:sp3d>
            </p:spPr>
            <p:txBody>
              <a:bodyPr wrap="none" anchor="ctr">
                <a:flatTx/>
              </a:bodyPr>
              <a:lstStyle/>
              <a:p>
                <a:endParaRPr lang="zh-CN" altLang="en-US"/>
              </a:p>
            </p:txBody>
          </p:sp>
          <p:sp>
            <p:nvSpPr>
              <p:cNvPr id="2" name="AutoShape 17"/>
              <p:cNvSpPr>
                <a:spLocks noChangeArrowheads="1"/>
              </p:cNvSpPr>
              <p:nvPr/>
            </p:nvSpPr>
            <p:spPr bwMode="gray">
              <a:xfrm>
                <a:off x="744" y="1407"/>
                <a:ext cx="3988" cy="115"/>
              </a:xfrm>
              <a:prstGeom prst="roundRect">
                <a:avLst>
                  <a:gd name="adj" fmla="val 50000"/>
                </a:avLst>
              </a:prstGeom>
              <a:solidFill>
                <a:srgbClr val="C7401B"/>
              </a:solidFill>
              <a:ln w="9525">
                <a:round/>
                <a:headEnd/>
                <a:tailEnd/>
              </a:ln>
              <a:scene3d>
                <a:camera prst="legacyObliqueTopRight"/>
                <a:lightRig rig="legacyFlat3" dir="b"/>
              </a:scene3d>
              <a:sp3d extrusionH="430200" prstMaterial="legacyMatte">
                <a:bevelT w="13500" h="13500" prst="angle"/>
                <a:bevelB w="13500" h="13500" prst="angle"/>
                <a:extrusionClr>
                  <a:srgbClr val="C7401B"/>
                </a:extrusionClr>
              </a:sp3d>
            </p:spPr>
            <p:txBody>
              <a:bodyPr wrap="none" anchor="ctr">
                <a:flatTx/>
              </a:bodyPr>
              <a:lstStyle/>
              <a:p>
                <a:endParaRPr lang="zh-CN" altLang="en-US"/>
              </a:p>
            </p:txBody>
          </p:sp>
        </p:grpSp>
      </p:grpSp>
      <p:sp>
        <p:nvSpPr>
          <p:cNvPr id="16387" name="Text Box 18"/>
          <p:cNvSpPr txBox="1">
            <a:spLocks noChangeArrowheads="1"/>
          </p:cNvSpPr>
          <p:nvPr/>
        </p:nvSpPr>
        <p:spPr bwMode="white">
          <a:xfrm>
            <a:off x="1476375" y="1268413"/>
            <a:ext cx="3733800" cy="641350"/>
          </a:xfrm>
          <a:prstGeom prst="rect">
            <a:avLst/>
          </a:prstGeom>
          <a:noFill/>
          <a:ln w="9525">
            <a:noFill/>
            <a:miter lim="800000"/>
            <a:headEnd/>
            <a:tailEnd/>
          </a:ln>
        </p:spPr>
        <p:txBody>
          <a:bodyPr>
            <a:spAutoFit/>
          </a:bodyPr>
          <a:lstStyle/>
          <a:p>
            <a:pPr marL="457200" indent="-457200">
              <a:spcBef>
                <a:spcPct val="50000"/>
              </a:spcBef>
              <a:buClr>
                <a:schemeClr val="tx1"/>
              </a:buClr>
            </a:pPr>
            <a:r>
              <a:rPr lang="zh-CN" altLang="en-US" sz="3600">
                <a:solidFill>
                  <a:srgbClr val="FFFFFF"/>
                </a:solidFill>
                <a:latin typeface="隶书" pitchFamily="49" charset="-122"/>
                <a:ea typeface="隶书" pitchFamily="49" charset="-122"/>
              </a:rPr>
              <a:t>三  流行病学</a:t>
            </a:r>
          </a:p>
        </p:txBody>
      </p:sp>
      <p:sp>
        <p:nvSpPr>
          <p:cNvPr id="16388" name="Text Box 11"/>
          <p:cNvSpPr txBox="1">
            <a:spLocks noChangeArrowheads="1"/>
          </p:cNvSpPr>
          <p:nvPr/>
        </p:nvSpPr>
        <p:spPr bwMode="white">
          <a:xfrm>
            <a:off x="1133475" y="4395788"/>
            <a:ext cx="381000" cy="646112"/>
          </a:xfrm>
          <a:prstGeom prst="rect">
            <a:avLst/>
          </a:prstGeom>
          <a:noFill/>
          <a:ln w="9525">
            <a:noFill/>
            <a:miter lim="800000"/>
            <a:headEnd/>
            <a:tailEnd/>
          </a:ln>
        </p:spPr>
        <p:txBody>
          <a:bodyPr>
            <a:spAutoFit/>
          </a:bodyPr>
          <a:lstStyle/>
          <a:p>
            <a:pPr algn="ctr">
              <a:spcBef>
                <a:spcPct val="50000"/>
              </a:spcBef>
            </a:pPr>
            <a:r>
              <a:rPr lang="zh-CN" altLang="en-US" sz="3600">
                <a:solidFill>
                  <a:srgbClr val="FFFFFF"/>
                </a:solidFill>
                <a:latin typeface="隶书" pitchFamily="49" charset="-122"/>
                <a:ea typeface="隶书" pitchFamily="49" charset="-122"/>
                <a:cs typeface="经典综艺体简"/>
              </a:rPr>
              <a:t>二</a:t>
            </a:r>
            <a:endParaRPr lang="en-US" altLang="zh-CN" sz="3600">
              <a:solidFill>
                <a:srgbClr val="FFFFFF"/>
              </a:solidFill>
              <a:latin typeface="隶书" pitchFamily="49" charset="-122"/>
              <a:ea typeface="隶书" pitchFamily="49" charset="-122"/>
              <a:cs typeface="经典综艺体简"/>
            </a:endParaRPr>
          </a:p>
        </p:txBody>
      </p:sp>
      <p:sp>
        <p:nvSpPr>
          <p:cNvPr id="15" name="TextBox 14"/>
          <p:cNvSpPr txBox="1">
            <a:spLocks noChangeArrowheads="1"/>
          </p:cNvSpPr>
          <p:nvPr/>
        </p:nvSpPr>
        <p:spPr bwMode="auto">
          <a:xfrm>
            <a:off x="1258888" y="2492375"/>
            <a:ext cx="1873250" cy="579438"/>
          </a:xfrm>
          <a:prstGeom prst="rect">
            <a:avLst/>
          </a:prstGeom>
          <a:solidFill>
            <a:schemeClr val="tx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tx1"/>
            </a:extrusionClr>
          </a:sp3d>
        </p:spPr>
        <p:txBody>
          <a:bodyPr>
            <a:spAutoFit/>
            <a:flatTx/>
          </a:bodyPr>
          <a:lstStyle/>
          <a:p>
            <a:r>
              <a:rPr lang="zh-CN" altLang="en-US" sz="3200">
                <a:solidFill>
                  <a:srgbClr val="000000"/>
                </a:solidFill>
              </a:rPr>
              <a:t>易感动物</a:t>
            </a:r>
          </a:p>
        </p:txBody>
      </p:sp>
      <p:sp>
        <p:nvSpPr>
          <p:cNvPr id="17" name="TextBox 16"/>
          <p:cNvSpPr txBox="1">
            <a:spLocks noChangeArrowheads="1"/>
          </p:cNvSpPr>
          <p:nvPr/>
        </p:nvSpPr>
        <p:spPr bwMode="auto">
          <a:xfrm>
            <a:off x="1258888" y="3284538"/>
            <a:ext cx="1873250" cy="579437"/>
          </a:xfrm>
          <a:prstGeom prst="rect">
            <a:avLst/>
          </a:prstGeom>
          <a:solidFill>
            <a:schemeClr val="tx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tx1"/>
            </a:extrusionClr>
          </a:sp3d>
        </p:spPr>
        <p:txBody>
          <a:bodyPr>
            <a:spAutoFit/>
            <a:flatTx/>
          </a:bodyPr>
          <a:lstStyle/>
          <a:p>
            <a:r>
              <a:rPr lang="zh-CN" altLang="en-US" sz="3200">
                <a:solidFill>
                  <a:srgbClr val="000000"/>
                </a:solidFill>
              </a:rPr>
              <a:t>传  染  源</a:t>
            </a:r>
          </a:p>
        </p:txBody>
      </p:sp>
      <p:sp>
        <p:nvSpPr>
          <p:cNvPr id="19" name="TextBox 18"/>
          <p:cNvSpPr txBox="1">
            <a:spLocks noChangeArrowheads="1"/>
          </p:cNvSpPr>
          <p:nvPr/>
        </p:nvSpPr>
        <p:spPr bwMode="auto">
          <a:xfrm>
            <a:off x="1258888" y="4076700"/>
            <a:ext cx="1944687" cy="579438"/>
          </a:xfrm>
          <a:prstGeom prst="rect">
            <a:avLst/>
          </a:prstGeom>
          <a:solidFill>
            <a:schemeClr val="tx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tx1"/>
            </a:extrusionClr>
          </a:sp3d>
        </p:spPr>
        <p:txBody>
          <a:bodyPr>
            <a:spAutoFit/>
            <a:flatTx/>
          </a:bodyPr>
          <a:lstStyle/>
          <a:p>
            <a:r>
              <a:rPr lang="zh-CN" altLang="en-US" sz="3200">
                <a:solidFill>
                  <a:srgbClr val="000000"/>
                </a:solidFill>
              </a:rPr>
              <a:t>传播途径</a:t>
            </a:r>
          </a:p>
        </p:txBody>
      </p:sp>
      <p:sp>
        <p:nvSpPr>
          <p:cNvPr id="27" name="TextBox 26"/>
          <p:cNvSpPr txBox="1">
            <a:spLocks noChangeArrowheads="1"/>
          </p:cNvSpPr>
          <p:nvPr/>
        </p:nvSpPr>
        <p:spPr bwMode="auto">
          <a:xfrm>
            <a:off x="1258888" y="4941888"/>
            <a:ext cx="1873250" cy="579437"/>
          </a:xfrm>
          <a:prstGeom prst="rect">
            <a:avLst/>
          </a:prstGeom>
          <a:solidFill>
            <a:schemeClr val="tx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tx1"/>
            </a:extrusionClr>
          </a:sp3d>
        </p:spPr>
        <p:txBody>
          <a:bodyPr>
            <a:spAutoFit/>
            <a:flatTx/>
          </a:bodyPr>
          <a:lstStyle/>
          <a:p>
            <a:pPr algn="ctr"/>
            <a:r>
              <a:rPr lang="zh-CN" altLang="zh-CN" sz="3200">
                <a:solidFill>
                  <a:srgbClr val="000000"/>
                </a:solidFill>
              </a:rPr>
              <a:t>流行特点</a:t>
            </a:r>
            <a:endParaRPr lang="zh-CN" altLang="en-US" sz="3200">
              <a:solidFill>
                <a:srgbClr val="000000"/>
              </a:solidFill>
            </a:endParaRPr>
          </a:p>
        </p:txBody>
      </p:sp>
      <p:sp>
        <p:nvSpPr>
          <p:cNvPr id="16405" name="AutoShape 21"/>
          <p:cNvSpPr>
            <a:spLocks/>
          </p:cNvSpPr>
          <p:nvPr/>
        </p:nvSpPr>
        <p:spPr bwMode="auto">
          <a:xfrm>
            <a:off x="3995738" y="4724400"/>
            <a:ext cx="4824412" cy="835025"/>
          </a:xfrm>
          <a:prstGeom prst="borderCallout2">
            <a:avLst>
              <a:gd name="adj1" fmla="val 13690"/>
              <a:gd name="adj2" fmla="val -1579"/>
              <a:gd name="adj3" fmla="val 13690"/>
              <a:gd name="adj4" fmla="val -9606"/>
              <a:gd name="adj5" fmla="val 39542"/>
              <a:gd name="adj6" fmla="val -17903"/>
            </a:avLst>
          </a:prstGeom>
          <a:solidFill>
            <a:srgbClr val="FFCC00"/>
          </a:solidFill>
          <a:ln w="9525">
            <a:solidFill>
              <a:schemeClr val="tx1"/>
            </a:solidFill>
            <a:miter lim="800000"/>
            <a:headEnd/>
            <a:tailEnd/>
          </a:ln>
        </p:spPr>
        <p:txBody>
          <a:bodyPr/>
          <a:lstStyle/>
          <a:p>
            <a:r>
              <a:rPr lang="zh-CN" altLang="en-US" sz="2400">
                <a:solidFill>
                  <a:srgbClr val="000000"/>
                </a:solidFill>
              </a:rPr>
              <a:t>多发生于晚秋、冬季和早春，呈地方性流行。</a:t>
            </a:r>
          </a:p>
        </p:txBody>
      </p:sp>
      <p:sp>
        <p:nvSpPr>
          <p:cNvPr id="25" name="线形标注 2 24"/>
          <p:cNvSpPr>
            <a:spLocks/>
          </p:cNvSpPr>
          <p:nvPr/>
        </p:nvSpPr>
        <p:spPr bwMode="auto">
          <a:xfrm>
            <a:off x="3995738" y="3789363"/>
            <a:ext cx="4176712" cy="935037"/>
          </a:xfrm>
          <a:prstGeom prst="borderCallout2">
            <a:avLst>
              <a:gd name="adj1" fmla="val 12222"/>
              <a:gd name="adj2" fmla="val -1824"/>
              <a:gd name="adj3" fmla="val 12222"/>
              <a:gd name="adj4" fmla="val -5208"/>
              <a:gd name="adj5" fmla="val 32259"/>
              <a:gd name="adj6" fmla="val -17407"/>
            </a:avLst>
          </a:prstGeom>
          <a:solidFill>
            <a:schemeClr val="tx1"/>
          </a:solidFill>
          <a:ln w="25400" algn="ctr">
            <a:solidFill>
              <a:srgbClr val="C0E2AE"/>
            </a:solidFill>
            <a:miter lim="800000"/>
            <a:headEnd/>
            <a:tailEnd/>
          </a:ln>
        </p:spPr>
        <p:txBody>
          <a:bodyPr/>
          <a:lstStyle/>
          <a:p>
            <a:r>
              <a:rPr lang="zh-CN" altLang="en-US" sz="2400">
                <a:solidFill>
                  <a:srgbClr val="000000"/>
                </a:solidFill>
                <a:latin typeface="宋体" charset="-122"/>
              </a:rPr>
              <a:t>主要经消化道传播。</a:t>
            </a:r>
          </a:p>
          <a:p>
            <a:r>
              <a:rPr lang="zh-CN" altLang="en-US" sz="2400">
                <a:solidFill>
                  <a:srgbClr val="000000"/>
                </a:solidFill>
                <a:latin typeface="宋体" charset="-122"/>
              </a:rPr>
              <a:t>人和其他动物也可散播本病。 </a:t>
            </a:r>
          </a:p>
        </p:txBody>
      </p:sp>
      <p:sp>
        <p:nvSpPr>
          <p:cNvPr id="14" name="线形标注 2 13"/>
          <p:cNvSpPr>
            <a:spLocks/>
          </p:cNvSpPr>
          <p:nvPr/>
        </p:nvSpPr>
        <p:spPr bwMode="auto">
          <a:xfrm>
            <a:off x="4140200" y="2133600"/>
            <a:ext cx="4679950" cy="863600"/>
          </a:xfrm>
          <a:prstGeom prst="borderCallout2">
            <a:avLst>
              <a:gd name="adj1" fmla="val 13236"/>
              <a:gd name="adj2" fmla="val -1630"/>
              <a:gd name="adj3" fmla="val 13236"/>
              <a:gd name="adj4" fmla="val -6750"/>
              <a:gd name="adj5" fmla="val 61213"/>
              <a:gd name="adj6" fmla="val -25102"/>
            </a:avLst>
          </a:prstGeom>
          <a:solidFill>
            <a:schemeClr val="tx1"/>
          </a:solidFill>
          <a:ln w="25400" algn="ctr">
            <a:solidFill>
              <a:schemeClr val="accent2"/>
            </a:solidFill>
            <a:miter lim="800000"/>
            <a:headEnd/>
            <a:tailEnd/>
          </a:ln>
        </p:spPr>
        <p:txBody>
          <a:bodyPr/>
          <a:lstStyle/>
          <a:p>
            <a:r>
              <a:rPr lang="zh-CN" altLang="en-US" sz="2400">
                <a:solidFill>
                  <a:srgbClr val="000000"/>
                </a:solidFill>
                <a:latin typeface="宋体" charset="-122"/>
              </a:rPr>
              <a:t>可感染各种日龄的猪，感染率最高达</a:t>
            </a:r>
            <a:r>
              <a:rPr lang="en-US" altLang="zh-CN" sz="2400">
                <a:solidFill>
                  <a:srgbClr val="000000"/>
                </a:solidFill>
                <a:latin typeface="宋体" charset="-122"/>
              </a:rPr>
              <a:t>90</a:t>
            </a:r>
            <a:r>
              <a:rPr lang="zh-CN" altLang="en-US" sz="2400">
                <a:solidFill>
                  <a:srgbClr val="000000"/>
                </a:solidFill>
                <a:latin typeface="宋体" charset="-122"/>
              </a:rPr>
              <a:t>％～</a:t>
            </a:r>
            <a:r>
              <a:rPr lang="en-US" altLang="zh-CN" sz="2400">
                <a:solidFill>
                  <a:srgbClr val="000000"/>
                </a:solidFill>
                <a:latin typeface="宋体" charset="-122"/>
              </a:rPr>
              <a:t>100</a:t>
            </a:r>
            <a:r>
              <a:rPr lang="zh-CN" altLang="en-US" sz="2400">
                <a:solidFill>
                  <a:srgbClr val="000000"/>
                </a:solidFill>
                <a:latin typeface="宋体" charset="-122"/>
              </a:rPr>
              <a:t>％。 </a:t>
            </a:r>
            <a:endParaRPr lang="zh-CN" altLang="zh-CN" sz="2400">
              <a:solidFill>
                <a:srgbClr val="000000"/>
              </a:solidFill>
              <a:latin typeface="宋体" charset="-122"/>
            </a:endParaRPr>
          </a:p>
        </p:txBody>
      </p:sp>
      <p:sp>
        <p:nvSpPr>
          <p:cNvPr id="18" name="线形标注 2 17"/>
          <p:cNvSpPr>
            <a:spLocks/>
          </p:cNvSpPr>
          <p:nvPr/>
        </p:nvSpPr>
        <p:spPr bwMode="auto">
          <a:xfrm>
            <a:off x="4716463" y="2852738"/>
            <a:ext cx="2303462" cy="431800"/>
          </a:xfrm>
          <a:prstGeom prst="borderCallout2">
            <a:avLst>
              <a:gd name="adj1" fmla="val 26472"/>
              <a:gd name="adj2" fmla="val -3310"/>
              <a:gd name="adj3" fmla="val 26472"/>
              <a:gd name="adj4" fmla="val -16611"/>
              <a:gd name="adj5" fmla="val 109190"/>
              <a:gd name="adj6" fmla="val -64440"/>
            </a:avLst>
          </a:prstGeom>
          <a:solidFill>
            <a:srgbClr val="FFCC00"/>
          </a:solidFill>
          <a:ln w="25400" algn="ctr">
            <a:solidFill>
              <a:schemeClr val="accent2"/>
            </a:solidFill>
            <a:miter lim="800000"/>
            <a:headEnd/>
            <a:tailEnd/>
          </a:ln>
        </p:spPr>
        <p:txBody>
          <a:bodyPr/>
          <a:lstStyle/>
          <a:p>
            <a:r>
              <a:rPr lang="zh-CN" altLang="zh-CN" sz="2400">
                <a:solidFill>
                  <a:srgbClr val="000000"/>
                </a:solidFill>
                <a:latin typeface="宋体" charset="-122"/>
              </a:rPr>
              <a:t>病猪和带毒猪</a:t>
            </a:r>
            <a:r>
              <a:rPr lang="zh-CN" altLang="zh-CN">
                <a:solidFill>
                  <a:srgbClr val="000000"/>
                </a:solidFill>
                <a:latin typeface="宋体" charset="-122"/>
              </a:rPr>
              <a:t>。</a:t>
            </a:r>
            <a:endParaRPr lang="zh-CN" altLang="en-US">
              <a:solidFill>
                <a:srgbClr val="000000"/>
              </a:solidFill>
            </a:endParaRPr>
          </a:p>
        </p:txBody>
      </p:sp>
      <p:sp>
        <p:nvSpPr>
          <p:cNvPr id="16404" name="AutoShape 20"/>
          <p:cNvSpPr>
            <a:spLocks/>
          </p:cNvSpPr>
          <p:nvPr/>
        </p:nvSpPr>
        <p:spPr bwMode="auto">
          <a:xfrm>
            <a:off x="4140200" y="2781300"/>
            <a:ext cx="4537075" cy="1698625"/>
          </a:xfrm>
          <a:prstGeom prst="borderCallout2">
            <a:avLst>
              <a:gd name="adj1" fmla="val 6727"/>
              <a:gd name="adj2" fmla="val -1681"/>
              <a:gd name="adj3" fmla="val 6727"/>
              <a:gd name="adj4" fmla="val -9204"/>
              <a:gd name="adj5" fmla="val 28222"/>
              <a:gd name="adj6" fmla="val -22218"/>
            </a:avLst>
          </a:prstGeom>
          <a:solidFill>
            <a:schemeClr val="tx1"/>
          </a:solidFill>
          <a:ln w="9525">
            <a:solidFill>
              <a:schemeClr val="tx1"/>
            </a:solidFill>
            <a:miter lim="800000"/>
            <a:headEnd/>
            <a:tailEnd/>
          </a:ln>
        </p:spPr>
        <p:txBody>
          <a:bodyPr/>
          <a:lstStyle/>
          <a:p>
            <a:r>
              <a:rPr lang="zh-CN" altLang="en-US" sz="2400">
                <a:solidFill>
                  <a:srgbClr val="000000"/>
                </a:solidFill>
                <a:latin typeface="宋体" charset="-122"/>
              </a:rPr>
              <a:t>    病毒主要存在于病猪及带毒猪的消化道，随粪便排到外界环境后，污染饲料、饮水、垫草及土壤等而引起感染。 </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amond(in)">
                                      <p:cBhvr>
                                        <p:cTn id="7" dur="2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diamond(in)">
                                      <p:cBhvr>
                                        <p:cTn id="12" dur="2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1" nodeType="clickEffect">
                                  <p:stCondLst>
                                    <p:cond delay="0"/>
                                  </p:stCondLst>
                                  <p:childTnLst>
                                    <p:anim calcmode="lin" valueType="num">
                                      <p:cBhvr additive="base">
                                        <p:cTn id="16" dur="500"/>
                                        <p:tgtEl>
                                          <p:spTgt spid="14"/>
                                        </p:tgtEl>
                                        <p:attrNameLst>
                                          <p:attrName>ppt_x</p:attrName>
                                        </p:attrNameLst>
                                      </p:cBhvr>
                                      <p:tavLst>
                                        <p:tav tm="0">
                                          <p:val>
                                            <p:strVal val="ppt_x"/>
                                          </p:val>
                                        </p:tav>
                                        <p:tav tm="100000">
                                          <p:val>
                                            <p:strVal val="ppt_x"/>
                                          </p:val>
                                        </p:tav>
                                      </p:tavLst>
                                    </p:anim>
                                    <p:anim calcmode="lin" valueType="num">
                                      <p:cBhvr additive="base">
                                        <p:cTn id="17" dur="500"/>
                                        <p:tgtEl>
                                          <p:spTgt spid="14"/>
                                        </p:tgtEl>
                                        <p:attrNameLst>
                                          <p:attrName>ppt_y</p:attrName>
                                        </p:attrNameLst>
                                      </p:cBhvr>
                                      <p:tavLst>
                                        <p:tav tm="0">
                                          <p:val>
                                            <p:strVal val="ppt_y"/>
                                          </p:val>
                                        </p:tav>
                                        <p:tav tm="100000">
                                          <p:val>
                                            <p:strVal val="1+ppt_h/2"/>
                                          </p:val>
                                        </p:tav>
                                      </p:tavLst>
                                    </p:anim>
                                    <p:set>
                                      <p:cBhvr>
                                        <p:cTn id="18" dur="1" fill="hold">
                                          <p:stCondLst>
                                            <p:cond delay="499"/>
                                          </p:stCondLst>
                                        </p:cTn>
                                        <p:tgtEl>
                                          <p:spTgt spid="1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16403"/>
                                        </p:tgtEl>
                                        <p:attrNameLst>
                                          <p:attrName>style.visibility</p:attrName>
                                        </p:attrNameLst>
                                      </p:cBhvr>
                                      <p:to>
                                        <p:strVal val="visible"/>
                                      </p:to>
                                    </p:set>
                                    <p:animEffect transition="in" filter="diamond(in)">
                                      <p:cBhvr>
                                        <p:cTn id="23" dur="2000"/>
                                        <p:tgtEl>
                                          <p:spTgt spid="16403"/>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xit" presetSubtype="4" fill="hold" grpId="1" nodeType="clickEffect">
                                  <p:stCondLst>
                                    <p:cond delay="0"/>
                                  </p:stCondLst>
                                  <p:childTnLst>
                                    <p:anim calcmode="lin" valueType="num">
                                      <p:cBhvr additive="base">
                                        <p:cTn id="27" dur="500"/>
                                        <p:tgtEl>
                                          <p:spTgt spid="16403"/>
                                        </p:tgtEl>
                                        <p:attrNameLst>
                                          <p:attrName>ppt_x</p:attrName>
                                        </p:attrNameLst>
                                      </p:cBhvr>
                                      <p:tavLst>
                                        <p:tav tm="0">
                                          <p:val>
                                            <p:strVal val="ppt_x"/>
                                          </p:val>
                                        </p:tav>
                                        <p:tav tm="100000">
                                          <p:val>
                                            <p:strVal val="ppt_x"/>
                                          </p:val>
                                        </p:tav>
                                      </p:tavLst>
                                    </p:anim>
                                    <p:anim calcmode="lin" valueType="num">
                                      <p:cBhvr additive="base">
                                        <p:cTn id="28" dur="500"/>
                                        <p:tgtEl>
                                          <p:spTgt spid="16403"/>
                                        </p:tgtEl>
                                        <p:attrNameLst>
                                          <p:attrName>ppt_y</p:attrName>
                                        </p:attrNameLst>
                                      </p:cBhvr>
                                      <p:tavLst>
                                        <p:tav tm="0">
                                          <p:val>
                                            <p:strVal val="ppt_y"/>
                                          </p:val>
                                        </p:tav>
                                        <p:tav tm="100000">
                                          <p:val>
                                            <p:strVal val="1+ppt_h/2"/>
                                          </p:val>
                                        </p:tav>
                                      </p:tavLst>
                                    </p:anim>
                                    <p:set>
                                      <p:cBhvr>
                                        <p:cTn id="29" dur="1" fill="hold">
                                          <p:stCondLst>
                                            <p:cond delay="499"/>
                                          </p:stCondLst>
                                        </p:cTn>
                                        <p:tgtEl>
                                          <p:spTgt spid="16403"/>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8" presetClass="entr" presetSubtype="16"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diamond(in)">
                                      <p:cBhvr>
                                        <p:cTn id="34" dur="20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diamond(in)">
                                      <p:cBhvr>
                                        <p:cTn id="39" dur="2000"/>
                                        <p:tgtEl>
                                          <p:spTgt spid="18"/>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xit" presetSubtype="4" fill="hold" grpId="1" nodeType="clickEffect">
                                  <p:stCondLst>
                                    <p:cond delay="0"/>
                                  </p:stCondLst>
                                  <p:childTnLst>
                                    <p:anim calcmode="lin" valueType="num">
                                      <p:cBhvr additive="base">
                                        <p:cTn id="43" dur="500"/>
                                        <p:tgtEl>
                                          <p:spTgt spid="18"/>
                                        </p:tgtEl>
                                        <p:attrNameLst>
                                          <p:attrName>ppt_x</p:attrName>
                                        </p:attrNameLst>
                                      </p:cBhvr>
                                      <p:tavLst>
                                        <p:tav tm="0">
                                          <p:val>
                                            <p:strVal val="ppt_x"/>
                                          </p:val>
                                        </p:tav>
                                        <p:tav tm="100000">
                                          <p:val>
                                            <p:strVal val="ppt_x"/>
                                          </p:val>
                                        </p:tav>
                                      </p:tavLst>
                                    </p:anim>
                                    <p:anim calcmode="lin" valueType="num">
                                      <p:cBhvr additive="base">
                                        <p:cTn id="44" dur="500"/>
                                        <p:tgtEl>
                                          <p:spTgt spid="18"/>
                                        </p:tgtEl>
                                        <p:attrNameLst>
                                          <p:attrName>ppt_y</p:attrName>
                                        </p:attrNameLst>
                                      </p:cBhvr>
                                      <p:tavLst>
                                        <p:tav tm="0">
                                          <p:val>
                                            <p:strVal val="ppt_y"/>
                                          </p:val>
                                        </p:tav>
                                        <p:tav tm="100000">
                                          <p:val>
                                            <p:strVal val="1+ppt_h/2"/>
                                          </p:val>
                                        </p:tav>
                                      </p:tavLst>
                                    </p:anim>
                                    <p:set>
                                      <p:cBhvr>
                                        <p:cTn id="45" dur="1" fill="hold">
                                          <p:stCondLst>
                                            <p:cond delay="499"/>
                                          </p:stCondLst>
                                        </p:cTn>
                                        <p:tgtEl>
                                          <p:spTgt spid="18"/>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8" presetClass="entr" presetSubtype="16" fill="hold" grpId="0" nodeType="clickEffect">
                                  <p:stCondLst>
                                    <p:cond delay="0"/>
                                  </p:stCondLst>
                                  <p:childTnLst>
                                    <p:set>
                                      <p:cBhvr>
                                        <p:cTn id="49" dur="1" fill="hold">
                                          <p:stCondLst>
                                            <p:cond delay="0"/>
                                          </p:stCondLst>
                                        </p:cTn>
                                        <p:tgtEl>
                                          <p:spTgt spid="16404"/>
                                        </p:tgtEl>
                                        <p:attrNameLst>
                                          <p:attrName>style.visibility</p:attrName>
                                        </p:attrNameLst>
                                      </p:cBhvr>
                                      <p:to>
                                        <p:strVal val="visible"/>
                                      </p:to>
                                    </p:set>
                                    <p:animEffect transition="in" filter="diamond(in)">
                                      <p:cBhvr>
                                        <p:cTn id="50" dur="2000"/>
                                        <p:tgtEl>
                                          <p:spTgt spid="16404"/>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xit" presetSubtype="4" fill="hold" grpId="1" nodeType="clickEffect">
                                  <p:stCondLst>
                                    <p:cond delay="0"/>
                                  </p:stCondLst>
                                  <p:childTnLst>
                                    <p:anim calcmode="lin" valueType="num">
                                      <p:cBhvr additive="base">
                                        <p:cTn id="54" dur="500"/>
                                        <p:tgtEl>
                                          <p:spTgt spid="16404"/>
                                        </p:tgtEl>
                                        <p:attrNameLst>
                                          <p:attrName>ppt_x</p:attrName>
                                        </p:attrNameLst>
                                      </p:cBhvr>
                                      <p:tavLst>
                                        <p:tav tm="0">
                                          <p:val>
                                            <p:strVal val="ppt_x"/>
                                          </p:val>
                                        </p:tav>
                                        <p:tav tm="100000">
                                          <p:val>
                                            <p:strVal val="ppt_x"/>
                                          </p:val>
                                        </p:tav>
                                      </p:tavLst>
                                    </p:anim>
                                    <p:anim calcmode="lin" valueType="num">
                                      <p:cBhvr additive="base">
                                        <p:cTn id="55" dur="500"/>
                                        <p:tgtEl>
                                          <p:spTgt spid="16404"/>
                                        </p:tgtEl>
                                        <p:attrNameLst>
                                          <p:attrName>ppt_y</p:attrName>
                                        </p:attrNameLst>
                                      </p:cBhvr>
                                      <p:tavLst>
                                        <p:tav tm="0">
                                          <p:val>
                                            <p:strVal val="ppt_y"/>
                                          </p:val>
                                        </p:tav>
                                        <p:tav tm="100000">
                                          <p:val>
                                            <p:strVal val="1+ppt_h/2"/>
                                          </p:val>
                                        </p:tav>
                                      </p:tavLst>
                                    </p:anim>
                                    <p:set>
                                      <p:cBhvr>
                                        <p:cTn id="56" dur="1" fill="hold">
                                          <p:stCondLst>
                                            <p:cond delay="499"/>
                                          </p:stCondLst>
                                        </p:cTn>
                                        <p:tgtEl>
                                          <p:spTgt spid="16404"/>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8" presetClass="entr" presetSubtype="16" fill="hold" grpId="0" nodeType="click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diamond(in)">
                                      <p:cBhvr>
                                        <p:cTn id="61" dur="2000"/>
                                        <p:tgtEl>
                                          <p:spTgt spid="19"/>
                                        </p:tgtEl>
                                      </p:cBhvr>
                                    </p:animEffect>
                                  </p:childTnLst>
                                </p:cTn>
                              </p:par>
                            </p:childTnLst>
                          </p:cTn>
                        </p:par>
                      </p:childTnLst>
                    </p:cTn>
                  </p:par>
                  <p:par>
                    <p:cTn id="62" fill="hold">
                      <p:stCondLst>
                        <p:cond delay="indefinite"/>
                      </p:stCondLst>
                      <p:childTnLst>
                        <p:par>
                          <p:cTn id="63" fill="hold">
                            <p:stCondLst>
                              <p:cond delay="0"/>
                            </p:stCondLst>
                            <p:childTnLst>
                              <p:par>
                                <p:cTn id="64" presetID="8" presetClass="entr" presetSubtype="16" fill="hold" grpId="0" nodeType="click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diamond(in)">
                                      <p:cBhvr>
                                        <p:cTn id="66" dur="2000"/>
                                        <p:tgtEl>
                                          <p:spTgt spid="25"/>
                                        </p:tgtEl>
                                      </p:cBhvr>
                                    </p:animEffect>
                                  </p:childTnLst>
                                </p:cTn>
                              </p:par>
                            </p:childTnLst>
                          </p:cTn>
                        </p:par>
                      </p:childTnLst>
                    </p:cTn>
                  </p:par>
                  <p:par>
                    <p:cTn id="67" fill="hold">
                      <p:stCondLst>
                        <p:cond delay="indefinite"/>
                      </p:stCondLst>
                      <p:childTnLst>
                        <p:par>
                          <p:cTn id="68" fill="hold">
                            <p:stCondLst>
                              <p:cond delay="0"/>
                            </p:stCondLst>
                            <p:childTnLst>
                              <p:par>
                                <p:cTn id="69" presetID="2" presetClass="exit" presetSubtype="4" fill="hold" grpId="1" nodeType="clickEffect">
                                  <p:stCondLst>
                                    <p:cond delay="0"/>
                                  </p:stCondLst>
                                  <p:childTnLst>
                                    <p:anim calcmode="lin" valueType="num">
                                      <p:cBhvr additive="base">
                                        <p:cTn id="70" dur="500"/>
                                        <p:tgtEl>
                                          <p:spTgt spid="25"/>
                                        </p:tgtEl>
                                        <p:attrNameLst>
                                          <p:attrName>ppt_x</p:attrName>
                                        </p:attrNameLst>
                                      </p:cBhvr>
                                      <p:tavLst>
                                        <p:tav tm="0">
                                          <p:val>
                                            <p:strVal val="ppt_x"/>
                                          </p:val>
                                        </p:tav>
                                        <p:tav tm="100000">
                                          <p:val>
                                            <p:strVal val="ppt_x"/>
                                          </p:val>
                                        </p:tav>
                                      </p:tavLst>
                                    </p:anim>
                                    <p:anim calcmode="lin" valueType="num">
                                      <p:cBhvr additive="base">
                                        <p:cTn id="71" dur="500"/>
                                        <p:tgtEl>
                                          <p:spTgt spid="25"/>
                                        </p:tgtEl>
                                        <p:attrNameLst>
                                          <p:attrName>ppt_y</p:attrName>
                                        </p:attrNameLst>
                                      </p:cBhvr>
                                      <p:tavLst>
                                        <p:tav tm="0">
                                          <p:val>
                                            <p:strVal val="ppt_y"/>
                                          </p:val>
                                        </p:tav>
                                        <p:tav tm="100000">
                                          <p:val>
                                            <p:strVal val="1+ppt_h/2"/>
                                          </p:val>
                                        </p:tav>
                                      </p:tavLst>
                                    </p:anim>
                                    <p:set>
                                      <p:cBhvr>
                                        <p:cTn id="72" dur="1" fill="hold">
                                          <p:stCondLst>
                                            <p:cond delay="499"/>
                                          </p:stCondLst>
                                        </p:cTn>
                                        <p:tgtEl>
                                          <p:spTgt spid="25"/>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8" presetClass="entr" presetSubtype="16" fill="hold" grpId="0" nodeType="click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diamond(in)">
                                      <p:cBhvr>
                                        <p:cTn id="77" dur="2000"/>
                                        <p:tgtEl>
                                          <p:spTgt spid="27"/>
                                        </p:tgtEl>
                                      </p:cBhvr>
                                    </p:animEffect>
                                  </p:childTnLst>
                                </p:cTn>
                              </p:par>
                            </p:childTnLst>
                          </p:cTn>
                        </p:par>
                      </p:childTnLst>
                    </p:cTn>
                  </p:par>
                  <p:par>
                    <p:cTn id="78" fill="hold">
                      <p:stCondLst>
                        <p:cond delay="indefinite"/>
                      </p:stCondLst>
                      <p:childTnLst>
                        <p:par>
                          <p:cTn id="79" fill="hold">
                            <p:stCondLst>
                              <p:cond delay="0"/>
                            </p:stCondLst>
                            <p:childTnLst>
                              <p:par>
                                <p:cTn id="80" presetID="8" presetClass="entr" presetSubtype="16" fill="hold" grpId="0" nodeType="clickEffect">
                                  <p:stCondLst>
                                    <p:cond delay="0"/>
                                  </p:stCondLst>
                                  <p:childTnLst>
                                    <p:set>
                                      <p:cBhvr>
                                        <p:cTn id="81" dur="1" fill="hold">
                                          <p:stCondLst>
                                            <p:cond delay="0"/>
                                          </p:stCondLst>
                                        </p:cTn>
                                        <p:tgtEl>
                                          <p:spTgt spid="16405"/>
                                        </p:tgtEl>
                                        <p:attrNameLst>
                                          <p:attrName>style.visibility</p:attrName>
                                        </p:attrNameLst>
                                      </p:cBhvr>
                                      <p:to>
                                        <p:strVal val="visible"/>
                                      </p:to>
                                    </p:set>
                                    <p:animEffect transition="in" filter="diamond(in)">
                                      <p:cBhvr>
                                        <p:cTn id="82" dur="2000"/>
                                        <p:tgtEl>
                                          <p:spTgt spid="16405"/>
                                        </p:tgtEl>
                                      </p:cBhvr>
                                    </p:animEffect>
                                  </p:childTnLst>
                                </p:cTn>
                              </p:par>
                            </p:childTnLst>
                          </p:cTn>
                        </p:par>
                      </p:childTnLst>
                    </p:cTn>
                  </p:par>
                  <p:par>
                    <p:cTn id="83" fill="hold">
                      <p:stCondLst>
                        <p:cond delay="indefinite"/>
                      </p:stCondLst>
                      <p:childTnLst>
                        <p:par>
                          <p:cTn id="84" fill="hold">
                            <p:stCondLst>
                              <p:cond delay="0"/>
                            </p:stCondLst>
                            <p:childTnLst>
                              <p:par>
                                <p:cTn id="85" presetID="2" presetClass="exit" presetSubtype="4" fill="hold" grpId="1" nodeType="clickEffect">
                                  <p:stCondLst>
                                    <p:cond delay="0"/>
                                  </p:stCondLst>
                                  <p:childTnLst>
                                    <p:anim calcmode="lin" valueType="num">
                                      <p:cBhvr additive="base">
                                        <p:cTn id="86" dur="500"/>
                                        <p:tgtEl>
                                          <p:spTgt spid="16405"/>
                                        </p:tgtEl>
                                        <p:attrNameLst>
                                          <p:attrName>ppt_x</p:attrName>
                                        </p:attrNameLst>
                                      </p:cBhvr>
                                      <p:tavLst>
                                        <p:tav tm="0">
                                          <p:val>
                                            <p:strVal val="ppt_x"/>
                                          </p:val>
                                        </p:tav>
                                        <p:tav tm="100000">
                                          <p:val>
                                            <p:strVal val="ppt_x"/>
                                          </p:val>
                                        </p:tav>
                                      </p:tavLst>
                                    </p:anim>
                                    <p:anim calcmode="lin" valueType="num">
                                      <p:cBhvr additive="base">
                                        <p:cTn id="87" dur="500"/>
                                        <p:tgtEl>
                                          <p:spTgt spid="16405"/>
                                        </p:tgtEl>
                                        <p:attrNameLst>
                                          <p:attrName>ppt_y</p:attrName>
                                        </p:attrNameLst>
                                      </p:cBhvr>
                                      <p:tavLst>
                                        <p:tav tm="0">
                                          <p:val>
                                            <p:strVal val="ppt_y"/>
                                          </p:val>
                                        </p:tav>
                                        <p:tav tm="100000">
                                          <p:val>
                                            <p:strVal val="1+ppt_h/2"/>
                                          </p:val>
                                        </p:tav>
                                      </p:tavLst>
                                    </p:anim>
                                    <p:set>
                                      <p:cBhvr>
                                        <p:cTn id="88" dur="1" fill="hold">
                                          <p:stCondLst>
                                            <p:cond delay="499"/>
                                          </p:stCondLst>
                                        </p:cTn>
                                        <p:tgtEl>
                                          <p:spTgt spid="16405"/>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8" presetClass="entr" presetSubtype="16" fill="hold" grpId="0" nodeType="click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diamond(in)">
                                      <p:cBhvr>
                                        <p:cTn id="93" dur="2000"/>
                                        <p:tgtEl>
                                          <p:spTgt spid="28"/>
                                        </p:tgtEl>
                                      </p:cBhvr>
                                    </p:animEffect>
                                  </p:childTnLst>
                                </p:cTn>
                              </p:par>
                            </p:childTnLst>
                          </p:cTn>
                        </p:par>
                      </p:childTnLst>
                    </p:cTn>
                  </p:par>
                  <p:par>
                    <p:cTn id="94" fill="hold">
                      <p:stCondLst>
                        <p:cond delay="indefinite"/>
                      </p:stCondLst>
                      <p:childTnLst>
                        <p:par>
                          <p:cTn id="95" fill="hold">
                            <p:stCondLst>
                              <p:cond delay="0"/>
                            </p:stCondLst>
                            <p:childTnLst>
                              <p:par>
                                <p:cTn id="96" presetID="2" presetClass="exit" presetSubtype="4" fill="hold" grpId="1" nodeType="clickEffect">
                                  <p:stCondLst>
                                    <p:cond delay="0"/>
                                  </p:stCondLst>
                                  <p:childTnLst>
                                    <p:anim calcmode="lin" valueType="num">
                                      <p:cBhvr additive="base">
                                        <p:cTn id="97" dur="500"/>
                                        <p:tgtEl>
                                          <p:spTgt spid="28"/>
                                        </p:tgtEl>
                                        <p:attrNameLst>
                                          <p:attrName>ppt_x</p:attrName>
                                        </p:attrNameLst>
                                      </p:cBhvr>
                                      <p:tavLst>
                                        <p:tav tm="0">
                                          <p:val>
                                            <p:strVal val="ppt_x"/>
                                          </p:val>
                                        </p:tav>
                                        <p:tav tm="100000">
                                          <p:val>
                                            <p:strVal val="ppt_x"/>
                                          </p:val>
                                        </p:tav>
                                      </p:tavLst>
                                    </p:anim>
                                    <p:anim calcmode="lin" valueType="num">
                                      <p:cBhvr additive="base">
                                        <p:cTn id="98" dur="500"/>
                                        <p:tgtEl>
                                          <p:spTgt spid="28"/>
                                        </p:tgtEl>
                                        <p:attrNameLst>
                                          <p:attrName>ppt_y</p:attrName>
                                        </p:attrNameLst>
                                      </p:cBhvr>
                                      <p:tavLst>
                                        <p:tav tm="0">
                                          <p:val>
                                            <p:strVal val="ppt_y"/>
                                          </p:val>
                                        </p:tav>
                                        <p:tav tm="100000">
                                          <p:val>
                                            <p:strVal val="1+ppt_h/2"/>
                                          </p:val>
                                        </p:tav>
                                      </p:tavLst>
                                    </p:anim>
                                    <p:set>
                                      <p:cBhvr>
                                        <p:cTn id="99" dur="1" fill="hold">
                                          <p:stCondLst>
                                            <p:cond delay="499"/>
                                          </p:stCondLst>
                                        </p:cTn>
                                        <p:tgtEl>
                                          <p:spTgt spid="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3" grpId="0" animBg="1"/>
      <p:bldP spid="16403" grpId="1" animBg="1"/>
      <p:bldP spid="28" grpId="0" animBg="1"/>
      <p:bldP spid="28" grpId="1" animBg="1"/>
      <p:bldP spid="15" grpId="0" animBg="1"/>
      <p:bldP spid="17" grpId="0" animBg="1"/>
      <p:bldP spid="19" grpId="0" animBg="1"/>
      <p:bldP spid="27" grpId="0" animBg="1"/>
      <p:bldP spid="16405" grpId="0" animBg="1"/>
      <p:bldP spid="16405" grpId="1" animBg="1"/>
      <p:bldP spid="25" grpId="0" animBg="1"/>
      <p:bldP spid="25" grpId="1" animBg="1"/>
      <p:bldP spid="14" grpId="0" animBg="1"/>
      <p:bldP spid="14" grpId="1" animBg="1"/>
      <p:bldP spid="18" grpId="0" animBg="1"/>
      <p:bldP spid="18" grpId="1" animBg="1"/>
      <p:bldP spid="16404" grpId="0" animBg="1"/>
      <p:bldP spid="16404" grpId="1"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Group 13"/>
          <p:cNvGrpSpPr>
            <a:grpSpLocks/>
          </p:cNvGrpSpPr>
          <p:nvPr/>
        </p:nvGrpSpPr>
        <p:grpSpPr bwMode="auto">
          <a:xfrm>
            <a:off x="755650" y="1268413"/>
            <a:ext cx="3240088" cy="688975"/>
            <a:chOff x="720" y="1392"/>
            <a:chExt cx="4058" cy="480"/>
          </a:xfrm>
        </p:grpSpPr>
        <p:sp>
          <p:nvSpPr>
            <p:cNvPr id="17428" name="AutoShape 14"/>
            <p:cNvSpPr>
              <a:spLocks noChangeArrowheads="1"/>
            </p:cNvSpPr>
            <p:nvPr/>
          </p:nvSpPr>
          <p:spPr bwMode="gray">
            <a:xfrm>
              <a:off x="720" y="1392"/>
              <a:ext cx="4058" cy="480"/>
            </a:xfrm>
            <a:prstGeom prst="roundRect">
              <a:avLst>
                <a:gd name="adj" fmla="val 17509"/>
              </a:avLst>
            </a:prstGeom>
            <a:solidFill>
              <a:srgbClr val="C7401B"/>
            </a:solidFill>
            <a:ln w="9525">
              <a:round/>
              <a:headEnd/>
              <a:tailEnd/>
            </a:ln>
            <a:scene3d>
              <a:camera prst="legacyObliqueTopRight"/>
              <a:lightRig rig="legacyFlat3" dir="b"/>
            </a:scene3d>
            <a:sp3d extrusionH="430200" prstMaterial="legacyMatte">
              <a:bevelT w="13500" h="13500" prst="angle"/>
              <a:bevelB w="13500" h="13500" prst="angle"/>
              <a:extrusionClr>
                <a:srgbClr val="C7401B"/>
              </a:extrusionClr>
            </a:sp3d>
          </p:spPr>
          <p:txBody>
            <a:bodyPr wrap="none" anchor="ctr">
              <a:flatTx/>
            </a:bodyPr>
            <a:lstStyle/>
            <a:p>
              <a:r>
                <a:rPr lang="zh-CN" altLang="en-US" sz="3200">
                  <a:solidFill>
                    <a:srgbClr val="FFFFFF"/>
                  </a:solidFill>
                </a:rPr>
                <a:t>四   临床症状</a:t>
              </a:r>
            </a:p>
          </p:txBody>
        </p:sp>
        <p:grpSp>
          <p:nvGrpSpPr>
            <p:cNvPr id="17429" name="Group 15"/>
            <p:cNvGrpSpPr>
              <a:grpSpLocks/>
            </p:cNvGrpSpPr>
            <p:nvPr/>
          </p:nvGrpSpPr>
          <p:grpSpPr bwMode="auto">
            <a:xfrm>
              <a:off x="730" y="1407"/>
              <a:ext cx="4043" cy="444"/>
              <a:chOff x="744" y="1407"/>
              <a:chExt cx="3988" cy="444"/>
            </a:xfrm>
          </p:grpSpPr>
          <p:sp>
            <p:nvSpPr>
              <p:cNvPr id="6" name="AutoShape 16"/>
              <p:cNvSpPr>
                <a:spLocks noChangeArrowheads="1"/>
              </p:cNvSpPr>
              <p:nvPr/>
            </p:nvSpPr>
            <p:spPr bwMode="gray">
              <a:xfrm>
                <a:off x="744" y="1736"/>
                <a:ext cx="3979" cy="115"/>
              </a:xfrm>
              <a:prstGeom prst="roundRect">
                <a:avLst>
                  <a:gd name="adj" fmla="val 50000"/>
                </a:avLst>
              </a:prstGeom>
              <a:gradFill rotWithShape="1">
                <a:gsLst>
                  <a:gs pos="0">
                    <a:schemeClr val="accent1">
                      <a:alpha val="0"/>
                    </a:schemeClr>
                  </a:gs>
                  <a:gs pos="100000">
                    <a:schemeClr val="accent1">
                      <a:gamma/>
                      <a:tint val="0"/>
                      <a:invGamma/>
                    </a:schemeClr>
                  </a:gs>
                </a:gsLst>
                <a:lin ang="5400000" scaled="1"/>
              </a:gradFill>
              <a:ln w="9525">
                <a:noFill/>
                <a:round/>
                <a:headEnd/>
                <a:tailEnd/>
              </a:ln>
              <a:effectLst/>
            </p:spPr>
            <p:txBody>
              <a:bodyPr wrap="none" anchor="ctr"/>
              <a:lstStyle/>
              <a:p>
                <a:pPr>
                  <a:defRPr/>
                </a:pPr>
                <a:endParaRPr lang="zh-CN" altLang="en-US"/>
              </a:p>
            </p:txBody>
          </p:sp>
          <p:sp>
            <p:nvSpPr>
              <p:cNvPr id="7" name="AutoShape 17"/>
              <p:cNvSpPr>
                <a:spLocks noChangeArrowheads="1"/>
              </p:cNvSpPr>
              <p:nvPr/>
            </p:nvSpPr>
            <p:spPr bwMode="gray">
              <a:xfrm>
                <a:off x="744" y="1407"/>
                <a:ext cx="3979" cy="115"/>
              </a:xfrm>
              <a:prstGeom prst="roundRect">
                <a:avLst>
                  <a:gd name="adj" fmla="val 50000"/>
                </a:avLst>
              </a:prstGeom>
              <a:gradFill rotWithShape="1">
                <a:gsLst>
                  <a:gs pos="0">
                    <a:schemeClr val="accent1">
                      <a:gamma/>
                      <a:tint val="0"/>
                      <a:invGamma/>
                    </a:schemeClr>
                  </a:gs>
                  <a:gs pos="100000">
                    <a:schemeClr val="accent1">
                      <a:alpha val="0"/>
                    </a:schemeClr>
                  </a:gs>
                </a:gsLst>
                <a:lin ang="5400000" scaled="1"/>
              </a:gradFill>
              <a:ln w="9525">
                <a:noFill/>
                <a:round/>
                <a:headEnd/>
                <a:tailEnd/>
              </a:ln>
              <a:effectLst/>
            </p:spPr>
            <p:txBody>
              <a:bodyPr wrap="none" anchor="ctr"/>
              <a:lstStyle/>
              <a:p>
                <a:pPr>
                  <a:defRPr/>
                </a:pPr>
                <a:endParaRPr lang="zh-CN" altLang="en-US"/>
              </a:p>
            </p:txBody>
          </p:sp>
        </p:grpSp>
      </p:grpSp>
      <p:grpSp>
        <p:nvGrpSpPr>
          <p:cNvPr id="8" name="Group 13"/>
          <p:cNvGrpSpPr>
            <a:grpSpLocks/>
          </p:cNvGrpSpPr>
          <p:nvPr/>
        </p:nvGrpSpPr>
        <p:grpSpPr bwMode="auto">
          <a:xfrm>
            <a:off x="755650" y="2636838"/>
            <a:ext cx="2592388" cy="473075"/>
            <a:chOff x="720" y="1543"/>
            <a:chExt cx="4053" cy="329"/>
          </a:xfrm>
        </p:grpSpPr>
        <p:sp>
          <p:nvSpPr>
            <p:cNvPr id="17426" name="AutoShape 14"/>
            <p:cNvSpPr>
              <a:spLocks noChangeArrowheads="1"/>
            </p:cNvSpPr>
            <p:nvPr/>
          </p:nvSpPr>
          <p:spPr bwMode="gray">
            <a:xfrm>
              <a:off x="720" y="1543"/>
              <a:ext cx="2164" cy="329"/>
            </a:xfrm>
            <a:prstGeom prst="roundRect">
              <a:avLst>
                <a:gd name="adj" fmla="val 17509"/>
              </a:avLst>
            </a:prstGeom>
            <a:solidFill>
              <a:srgbClr val="00B0F0"/>
            </a:solidFill>
            <a:ln w="9525">
              <a:noFill/>
              <a:round/>
              <a:headEnd/>
              <a:tailEnd/>
            </a:ln>
          </p:spPr>
          <p:txBody>
            <a:bodyPr wrap="none" anchor="ctr"/>
            <a:lstStyle/>
            <a:p>
              <a:pPr algn="ctr"/>
              <a:r>
                <a:rPr lang="zh-CN" altLang="zh-CN" sz="2800">
                  <a:solidFill>
                    <a:srgbClr val="002060"/>
                  </a:solidFill>
                </a:rPr>
                <a:t>潜伏期</a:t>
              </a:r>
              <a:endParaRPr lang="zh-CN" altLang="en-US" sz="2800">
                <a:solidFill>
                  <a:srgbClr val="002060"/>
                </a:solidFill>
              </a:endParaRPr>
            </a:p>
          </p:txBody>
        </p:sp>
        <p:sp>
          <p:nvSpPr>
            <p:cNvPr id="11" name="AutoShape 16"/>
            <p:cNvSpPr>
              <a:spLocks noChangeArrowheads="1"/>
            </p:cNvSpPr>
            <p:nvPr/>
          </p:nvSpPr>
          <p:spPr bwMode="gray">
            <a:xfrm>
              <a:off x="730" y="1736"/>
              <a:ext cx="4043" cy="115"/>
            </a:xfrm>
            <a:prstGeom prst="roundRect">
              <a:avLst>
                <a:gd name="adj" fmla="val 50000"/>
              </a:avLst>
            </a:prstGeom>
            <a:gradFill rotWithShape="1">
              <a:gsLst>
                <a:gs pos="0">
                  <a:schemeClr val="accent1">
                    <a:alpha val="0"/>
                  </a:schemeClr>
                </a:gs>
                <a:gs pos="100000">
                  <a:schemeClr val="accent1">
                    <a:gamma/>
                    <a:tint val="0"/>
                    <a:invGamma/>
                  </a:schemeClr>
                </a:gs>
              </a:gsLst>
              <a:lin ang="5400000" scaled="1"/>
            </a:gradFill>
            <a:ln w="9525">
              <a:noFill/>
              <a:round/>
              <a:headEnd/>
              <a:tailEnd/>
            </a:ln>
            <a:effectLst/>
          </p:spPr>
          <p:txBody>
            <a:bodyPr wrap="none" anchor="ctr"/>
            <a:lstStyle/>
            <a:p>
              <a:pPr>
                <a:defRPr/>
              </a:pPr>
              <a:endParaRPr lang="zh-CN" altLang="en-US"/>
            </a:p>
          </p:txBody>
        </p:sp>
      </p:grpSp>
      <p:grpSp>
        <p:nvGrpSpPr>
          <p:cNvPr id="15" name="Group 13"/>
          <p:cNvGrpSpPr>
            <a:grpSpLocks/>
          </p:cNvGrpSpPr>
          <p:nvPr/>
        </p:nvGrpSpPr>
        <p:grpSpPr bwMode="auto">
          <a:xfrm>
            <a:off x="755650" y="3573463"/>
            <a:ext cx="2376488" cy="576262"/>
            <a:chOff x="720" y="1543"/>
            <a:chExt cx="4606" cy="1068"/>
          </a:xfrm>
        </p:grpSpPr>
        <p:sp>
          <p:nvSpPr>
            <p:cNvPr id="17424" name="AutoShape 14"/>
            <p:cNvSpPr>
              <a:spLocks noChangeArrowheads="1"/>
            </p:cNvSpPr>
            <p:nvPr/>
          </p:nvSpPr>
          <p:spPr bwMode="gray">
            <a:xfrm>
              <a:off x="720" y="1543"/>
              <a:ext cx="2931" cy="667"/>
            </a:xfrm>
            <a:prstGeom prst="roundRect">
              <a:avLst>
                <a:gd name="adj" fmla="val 17509"/>
              </a:avLst>
            </a:prstGeom>
            <a:solidFill>
              <a:srgbClr val="00B0F0"/>
            </a:solidFill>
            <a:ln w="9525">
              <a:noFill/>
              <a:round/>
              <a:headEnd/>
              <a:tailEnd/>
            </a:ln>
          </p:spPr>
          <p:txBody>
            <a:bodyPr wrap="none" anchor="ctr"/>
            <a:lstStyle/>
            <a:p>
              <a:pPr algn="ctr"/>
              <a:r>
                <a:rPr lang="zh-CN" altLang="en-US" sz="2800">
                  <a:solidFill>
                    <a:srgbClr val="002060"/>
                  </a:solidFill>
                </a:rPr>
                <a:t>临床表现</a:t>
              </a:r>
            </a:p>
          </p:txBody>
        </p:sp>
        <p:sp>
          <p:nvSpPr>
            <p:cNvPr id="17" name="AutoShape 16"/>
            <p:cNvSpPr>
              <a:spLocks noChangeArrowheads="1"/>
            </p:cNvSpPr>
            <p:nvPr/>
          </p:nvSpPr>
          <p:spPr bwMode="gray">
            <a:xfrm>
              <a:off x="1283" y="2496"/>
              <a:ext cx="4043" cy="115"/>
            </a:xfrm>
            <a:prstGeom prst="roundRect">
              <a:avLst>
                <a:gd name="adj" fmla="val 50000"/>
              </a:avLst>
            </a:prstGeom>
            <a:gradFill rotWithShape="1">
              <a:gsLst>
                <a:gs pos="0">
                  <a:schemeClr val="accent1">
                    <a:alpha val="0"/>
                  </a:schemeClr>
                </a:gs>
                <a:gs pos="100000">
                  <a:schemeClr val="accent1">
                    <a:gamma/>
                    <a:tint val="0"/>
                    <a:invGamma/>
                  </a:schemeClr>
                </a:gs>
              </a:gsLst>
              <a:lin ang="5400000" scaled="1"/>
            </a:gradFill>
            <a:ln w="9525">
              <a:noFill/>
              <a:round/>
              <a:headEnd/>
              <a:tailEnd/>
            </a:ln>
            <a:effectLst/>
          </p:spPr>
          <p:txBody>
            <a:bodyPr wrap="none" anchor="ctr"/>
            <a:lstStyle/>
            <a:p>
              <a:pPr>
                <a:defRPr/>
              </a:pPr>
              <a:endParaRPr lang="zh-CN" altLang="en-US"/>
            </a:p>
          </p:txBody>
        </p:sp>
      </p:grpSp>
      <p:grpSp>
        <p:nvGrpSpPr>
          <p:cNvPr id="18" name="Group 13"/>
          <p:cNvGrpSpPr>
            <a:grpSpLocks/>
          </p:cNvGrpSpPr>
          <p:nvPr/>
        </p:nvGrpSpPr>
        <p:grpSpPr bwMode="auto">
          <a:xfrm>
            <a:off x="1258888" y="4437063"/>
            <a:ext cx="2376487" cy="576262"/>
            <a:chOff x="720" y="1543"/>
            <a:chExt cx="4606" cy="1068"/>
          </a:xfrm>
        </p:grpSpPr>
        <p:sp>
          <p:nvSpPr>
            <p:cNvPr id="17422" name="AutoShape 14"/>
            <p:cNvSpPr>
              <a:spLocks noChangeArrowheads="1"/>
            </p:cNvSpPr>
            <p:nvPr/>
          </p:nvSpPr>
          <p:spPr bwMode="gray">
            <a:xfrm>
              <a:off x="720" y="1543"/>
              <a:ext cx="2931" cy="667"/>
            </a:xfrm>
            <a:prstGeom prst="roundRect">
              <a:avLst>
                <a:gd name="adj" fmla="val 17509"/>
              </a:avLst>
            </a:prstGeom>
            <a:solidFill>
              <a:srgbClr val="00B0F0"/>
            </a:solidFill>
            <a:ln w="9525">
              <a:noFill/>
              <a:round/>
              <a:headEnd/>
              <a:tailEnd/>
            </a:ln>
          </p:spPr>
          <p:txBody>
            <a:bodyPr wrap="none" anchor="ctr"/>
            <a:lstStyle/>
            <a:p>
              <a:pPr algn="ctr"/>
              <a:r>
                <a:rPr lang="zh-CN" altLang="en-US" sz="2400">
                  <a:solidFill>
                    <a:srgbClr val="002060"/>
                  </a:solidFill>
                </a:rPr>
                <a:t>仔     猪</a:t>
              </a:r>
            </a:p>
          </p:txBody>
        </p:sp>
        <p:sp>
          <p:nvSpPr>
            <p:cNvPr id="20" name="AutoShape 16"/>
            <p:cNvSpPr>
              <a:spLocks noChangeArrowheads="1"/>
            </p:cNvSpPr>
            <p:nvPr/>
          </p:nvSpPr>
          <p:spPr bwMode="gray">
            <a:xfrm>
              <a:off x="1283" y="2496"/>
              <a:ext cx="4043" cy="115"/>
            </a:xfrm>
            <a:prstGeom prst="roundRect">
              <a:avLst>
                <a:gd name="adj" fmla="val 50000"/>
              </a:avLst>
            </a:prstGeom>
            <a:gradFill rotWithShape="1">
              <a:gsLst>
                <a:gs pos="0">
                  <a:schemeClr val="accent1">
                    <a:alpha val="0"/>
                  </a:schemeClr>
                </a:gs>
                <a:gs pos="100000">
                  <a:schemeClr val="accent1">
                    <a:gamma/>
                    <a:tint val="0"/>
                    <a:invGamma/>
                  </a:schemeClr>
                </a:gs>
              </a:gsLst>
              <a:lin ang="5400000" scaled="1"/>
            </a:gradFill>
            <a:ln w="9525">
              <a:noFill/>
              <a:round/>
              <a:headEnd/>
              <a:tailEnd/>
            </a:ln>
            <a:effectLst/>
          </p:spPr>
          <p:txBody>
            <a:bodyPr wrap="none" anchor="ctr"/>
            <a:lstStyle/>
            <a:p>
              <a:pPr>
                <a:defRPr/>
              </a:pPr>
              <a:endParaRPr lang="zh-CN" altLang="en-US"/>
            </a:p>
          </p:txBody>
        </p:sp>
      </p:grpSp>
      <p:grpSp>
        <p:nvGrpSpPr>
          <p:cNvPr id="21" name="Group 13"/>
          <p:cNvGrpSpPr>
            <a:grpSpLocks/>
          </p:cNvGrpSpPr>
          <p:nvPr/>
        </p:nvGrpSpPr>
        <p:grpSpPr bwMode="auto">
          <a:xfrm>
            <a:off x="1258888" y="5445125"/>
            <a:ext cx="2017712" cy="576263"/>
            <a:chOff x="720" y="1543"/>
            <a:chExt cx="4606" cy="1068"/>
          </a:xfrm>
        </p:grpSpPr>
        <p:sp>
          <p:nvSpPr>
            <p:cNvPr id="17420" name="AutoShape 14"/>
            <p:cNvSpPr>
              <a:spLocks noChangeArrowheads="1"/>
            </p:cNvSpPr>
            <p:nvPr/>
          </p:nvSpPr>
          <p:spPr bwMode="gray">
            <a:xfrm>
              <a:off x="720" y="1543"/>
              <a:ext cx="4327" cy="667"/>
            </a:xfrm>
            <a:prstGeom prst="roundRect">
              <a:avLst>
                <a:gd name="adj" fmla="val 17509"/>
              </a:avLst>
            </a:prstGeom>
            <a:solidFill>
              <a:srgbClr val="00B0F0"/>
            </a:solidFill>
            <a:ln w="9525">
              <a:noFill/>
              <a:round/>
              <a:headEnd/>
              <a:tailEnd/>
            </a:ln>
          </p:spPr>
          <p:txBody>
            <a:bodyPr wrap="none" anchor="ctr"/>
            <a:lstStyle/>
            <a:p>
              <a:pPr algn="ctr"/>
              <a:r>
                <a:rPr lang="zh-CN" altLang="en-US" sz="2400">
                  <a:solidFill>
                    <a:srgbClr val="002060"/>
                  </a:solidFill>
                </a:rPr>
                <a:t>种猪和大猪</a:t>
              </a:r>
            </a:p>
          </p:txBody>
        </p:sp>
        <p:sp>
          <p:nvSpPr>
            <p:cNvPr id="23" name="AutoShape 16"/>
            <p:cNvSpPr>
              <a:spLocks noChangeArrowheads="1"/>
            </p:cNvSpPr>
            <p:nvPr/>
          </p:nvSpPr>
          <p:spPr bwMode="gray">
            <a:xfrm>
              <a:off x="1282" y="2496"/>
              <a:ext cx="4044" cy="115"/>
            </a:xfrm>
            <a:prstGeom prst="roundRect">
              <a:avLst>
                <a:gd name="adj" fmla="val 50000"/>
              </a:avLst>
            </a:prstGeom>
            <a:gradFill rotWithShape="1">
              <a:gsLst>
                <a:gs pos="0">
                  <a:schemeClr val="accent1">
                    <a:alpha val="0"/>
                  </a:schemeClr>
                </a:gs>
                <a:gs pos="100000">
                  <a:schemeClr val="accent1">
                    <a:gamma/>
                    <a:tint val="0"/>
                    <a:invGamma/>
                  </a:schemeClr>
                </a:gs>
              </a:gsLst>
              <a:lin ang="5400000" scaled="1"/>
            </a:gradFill>
            <a:ln w="9525">
              <a:noFill/>
              <a:round/>
              <a:headEnd/>
              <a:tailEnd/>
            </a:ln>
            <a:effectLst/>
          </p:spPr>
          <p:txBody>
            <a:bodyPr wrap="none" anchor="ctr"/>
            <a:lstStyle/>
            <a:p>
              <a:pPr>
                <a:defRPr/>
              </a:pPr>
              <a:endParaRPr lang="zh-CN" altLang="en-US"/>
            </a:p>
          </p:txBody>
        </p:sp>
      </p:grpSp>
      <p:sp>
        <p:nvSpPr>
          <p:cNvPr id="14" name="线形标注 2 13"/>
          <p:cNvSpPr>
            <a:spLocks/>
          </p:cNvSpPr>
          <p:nvPr/>
        </p:nvSpPr>
        <p:spPr bwMode="auto">
          <a:xfrm>
            <a:off x="3851275" y="2276475"/>
            <a:ext cx="3384550" cy="576263"/>
          </a:xfrm>
          <a:prstGeom prst="borderCallout2">
            <a:avLst>
              <a:gd name="adj1" fmla="val 19833"/>
              <a:gd name="adj2" fmla="val -2250"/>
              <a:gd name="adj3" fmla="val 19833"/>
              <a:gd name="adj4" fmla="val -12713"/>
              <a:gd name="adj5" fmla="val 103583"/>
              <a:gd name="adj6" fmla="val -50421"/>
            </a:avLst>
          </a:prstGeom>
          <a:solidFill>
            <a:schemeClr val="tx1"/>
          </a:solidFill>
          <a:ln w="25400" algn="ctr">
            <a:solidFill>
              <a:srgbClr val="497EBF"/>
            </a:solidFill>
            <a:miter lim="800000"/>
            <a:headEnd/>
            <a:tailEnd/>
          </a:ln>
        </p:spPr>
        <p:txBody>
          <a:bodyPr/>
          <a:lstStyle/>
          <a:p>
            <a:r>
              <a:rPr lang="zh-CN" altLang="en-US" sz="2800">
                <a:solidFill>
                  <a:srgbClr val="000000"/>
                </a:solidFill>
                <a:latin typeface="宋体" charset="-122"/>
              </a:rPr>
              <a:t>一般为</a:t>
            </a:r>
            <a:r>
              <a:rPr lang="en-US" altLang="zh-CN" sz="2800">
                <a:solidFill>
                  <a:srgbClr val="000000"/>
                </a:solidFill>
                <a:latin typeface="宋体" charset="-122"/>
              </a:rPr>
              <a:t>12</a:t>
            </a:r>
            <a:r>
              <a:rPr lang="zh-CN" altLang="en-US" sz="2800">
                <a:solidFill>
                  <a:srgbClr val="000000"/>
                </a:solidFill>
                <a:latin typeface="宋体" charset="-122"/>
              </a:rPr>
              <a:t>～</a:t>
            </a:r>
            <a:r>
              <a:rPr lang="en-US" altLang="zh-CN" sz="2800">
                <a:solidFill>
                  <a:srgbClr val="000000"/>
                </a:solidFill>
                <a:latin typeface="宋体" charset="-122"/>
              </a:rPr>
              <a:t>24</a:t>
            </a:r>
            <a:r>
              <a:rPr lang="zh-CN" altLang="en-US" sz="2800">
                <a:solidFill>
                  <a:srgbClr val="000000"/>
                </a:solidFill>
                <a:latin typeface="宋体" charset="-122"/>
              </a:rPr>
              <a:t>小时。</a:t>
            </a:r>
            <a:r>
              <a:rPr lang="zh-CN" altLang="en-US"/>
              <a:t> </a:t>
            </a:r>
          </a:p>
        </p:txBody>
      </p:sp>
      <p:sp>
        <p:nvSpPr>
          <p:cNvPr id="25" name="线形标注 2 24"/>
          <p:cNvSpPr>
            <a:spLocks/>
          </p:cNvSpPr>
          <p:nvPr/>
        </p:nvSpPr>
        <p:spPr bwMode="auto">
          <a:xfrm>
            <a:off x="3348038" y="2349500"/>
            <a:ext cx="5616575" cy="2374900"/>
          </a:xfrm>
          <a:prstGeom prst="borderCallout2">
            <a:avLst>
              <a:gd name="adj1" fmla="val 4815"/>
              <a:gd name="adj2" fmla="val -1356"/>
              <a:gd name="adj3" fmla="val 4815"/>
              <a:gd name="adj4" fmla="val -5315"/>
              <a:gd name="adj5" fmla="val 54144"/>
              <a:gd name="adj6" fmla="val -19699"/>
            </a:avLst>
          </a:prstGeom>
          <a:solidFill>
            <a:srgbClr val="FFCC00"/>
          </a:solidFill>
          <a:ln w="25400" algn="ctr">
            <a:solidFill>
              <a:srgbClr val="497EBF"/>
            </a:solidFill>
            <a:miter lim="800000"/>
            <a:headEnd/>
            <a:tailEnd/>
          </a:ln>
        </p:spPr>
        <p:txBody>
          <a:bodyPr/>
          <a:lstStyle/>
          <a:p>
            <a:r>
              <a:rPr lang="zh-CN" altLang="en-US" sz="2800">
                <a:solidFill>
                  <a:srgbClr val="000000"/>
                </a:solidFill>
                <a:latin typeface="宋体" charset="-122"/>
              </a:rPr>
              <a:t>症状的轻重决定于发病猪的日龄、免疫状态和环境条件，缺乏母源抗体保护的生后几天的乳猪，症状最重，环境温度下降或继发大肠杆菌病时，常使症状严重，病死率增高。 </a:t>
            </a:r>
          </a:p>
        </p:txBody>
      </p:sp>
      <p:sp>
        <p:nvSpPr>
          <p:cNvPr id="24" name="线形标注 2 23"/>
          <p:cNvSpPr>
            <a:spLocks/>
          </p:cNvSpPr>
          <p:nvPr/>
        </p:nvSpPr>
        <p:spPr bwMode="auto">
          <a:xfrm>
            <a:off x="3563938" y="3789363"/>
            <a:ext cx="5400675" cy="1871662"/>
          </a:xfrm>
          <a:prstGeom prst="borderCallout2">
            <a:avLst>
              <a:gd name="adj1" fmla="val 6106"/>
              <a:gd name="adj2" fmla="val -1412"/>
              <a:gd name="adj3" fmla="val 6106"/>
              <a:gd name="adj4" fmla="val -4583"/>
              <a:gd name="adj5" fmla="val 47583"/>
              <a:gd name="adj6" fmla="val -15991"/>
            </a:avLst>
          </a:prstGeom>
          <a:solidFill>
            <a:schemeClr val="tx1"/>
          </a:solidFill>
          <a:ln w="25400" algn="ctr">
            <a:solidFill>
              <a:srgbClr val="497EBF"/>
            </a:solidFill>
            <a:miter lim="800000"/>
            <a:headEnd/>
            <a:tailEnd/>
          </a:ln>
        </p:spPr>
        <p:txBody>
          <a:bodyPr/>
          <a:lstStyle/>
          <a:p>
            <a:r>
              <a:rPr lang="zh-CN" altLang="en-US" sz="2800">
                <a:solidFill>
                  <a:srgbClr val="000000"/>
                </a:solidFill>
                <a:latin typeface="宋体" charset="-122"/>
              </a:rPr>
              <a:t>精神沉郁，食欲不振，不愿走动，有些乳猪吃奶后发生呕吐，继而腹泻，粪便呈黄色、灰色或黑色，为水样或糊状。 </a:t>
            </a:r>
          </a:p>
        </p:txBody>
      </p:sp>
      <p:pic>
        <p:nvPicPr>
          <p:cNvPr id="17432" name="Picture 24" descr="01200000028008134439852151378_s"/>
          <p:cNvPicPr>
            <a:picLocks noChangeAspect="1" noChangeArrowheads="1"/>
          </p:cNvPicPr>
          <p:nvPr/>
        </p:nvPicPr>
        <p:blipFill>
          <a:blip r:embed="rId2"/>
          <a:srcRect/>
          <a:stretch>
            <a:fillRect/>
          </a:stretch>
        </p:blipFill>
        <p:spPr bwMode="auto">
          <a:xfrm>
            <a:off x="3276600" y="2133600"/>
            <a:ext cx="5616575" cy="4248150"/>
          </a:xfrm>
          <a:prstGeom prst="rect">
            <a:avLst/>
          </a:prstGeom>
          <a:noFill/>
          <a:ln w="9525">
            <a:noFill/>
            <a:miter lim="800000"/>
            <a:headEnd/>
            <a:tailEnd/>
          </a:ln>
        </p:spPr>
      </p:pic>
      <p:sp>
        <p:nvSpPr>
          <p:cNvPr id="26" name="线形标注 2 25"/>
          <p:cNvSpPr>
            <a:spLocks/>
          </p:cNvSpPr>
          <p:nvPr/>
        </p:nvSpPr>
        <p:spPr bwMode="auto">
          <a:xfrm>
            <a:off x="3851275" y="5013325"/>
            <a:ext cx="5018088" cy="647700"/>
          </a:xfrm>
          <a:prstGeom prst="borderCallout2">
            <a:avLst>
              <a:gd name="adj1" fmla="val 17648"/>
              <a:gd name="adj2" fmla="val -1519"/>
              <a:gd name="adj3" fmla="val 17648"/>
              <a:gd name="adj4" fmla="val -4556"/>
              <a:gd name="adj5" fmla="val 72306"/>
              <a:gd name="adj6" fmla="val -15630"/>
            </a:avLst>
          </a:prstGeom>
          <a:solidFill>
            <a:srgbClr val="FFCC00"/>
          </a:solidFill>
          <a:ln w="25400" algn="ctr">
            <a:solidFill>
              <a:srgbClr val="497EBF"/>
            </a:solidFill>
            <a:miter lim="800000"/>
            <a:headEnd/>
            <a:tailEnd/>
          </a:ln>
        </p:spPr>
        <p:txBody>
          <a:bodyPr/>
          <a:lstStyle/>
          <a:p>
            <a:r>
              <a:rPr lang="zh-CN" altLang="en-US" sz="2800">
                <a:solidFill>
                  <a:srgbClr val="000000"/>
                </a:solidFill>
                <a:latin typeface="宋体" charset="-122"/>
              </a:rPr>
              <a:t>种猪和大猪多为隐形感染。</a:t>
            </a:r>
            <a:r>
              <a:rPr lang="zh-CN" altLang="en-US" sz="2800">
                <a:latin typeface="宋体" charset="-122"/>
              </a:rPr>
              <a:t> </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amond(in)">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xit" presetSubtype="4" fill="hold" grpId="1" nodeType="clickEffect">
                                  <p:stCondLst>
                                    <p:cond delay="0"/>
                                  </p:stCondLst>
                                  <p:childTnLst>
                                    <p:anim calcmode="lin" valueType="num">
                                      <p:cBhvr additive="base">
                                        <p:cTn id="22" dur="500"/>
                                        <p:tgtEl>
                                          <p:spTgt spid="14"/>
                                        </p:tgtEl>
                                        <p:attrNameLst>
                                          <p:attrName>ppt_x</p:attrName>
                                        </p:attrNameLst>
                                      </p:cBhvr>
                                      <p:tavLst>
                                        <p:tav tm="0">
                                          <p:val>
                                            <p:strVal val="ppt_x"/>
                                          </p:val>
                                        </p:tav>
                                        <p:tav tm="100000">
                                          <p:val>
                                            <p:strVal val="ppt_x"/>
                                          </p:val>
                                        </p:tav>
                                      </p:tavLst>
                                    </p:anim>
                                    <p:anim calcmode="lin" valueType="num">
                                      <p:cBhvr additive="base">
                                        <p:cTn id="23" dur="500"/>
                                        <p:tgtEl>
                                          <p:spTgt spid="14"/>
                                        </p:tgtEl>
                                        <p:attrNameLst>
                                          <p:attrName>ppt_y</p:attrName>
                                        </p:attrNameLst>
                                      </p:cBhvr>
                                      <p:tavLst>
                                        <p:tav tm="0">
                                          <p:val>
                                            <p:strVal val="ppt_y"/>
                                          </p:val>
                                        </p:tav>
                                        <p:tav tm="100000">
                                          <p:val>
                                            <p:strVal val="1+ppt_h/2"/>
                                          </p:val>
                                        </p:tav>
                                      </p:tavLst>
                                    </p:anim>
                                    <p:set>
                                      <p:cBhvr>
                                        <p:cTn id="24" dur="1" fill="hold">
                                          <p:stCondLst>
                                            <p:cond delay="499"/>
                                          </p:stCondLst>
                                        </p:cTn>
                                        <p:tgtEl>
                                          <p:spTgt spid="14"/>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diamond(in)">
                                      <p:cBhvr>
                                        <p:cTn id="29" dur="20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8" presetClass="entr" presetSubtype="16" fill="hold" grpId="1" nodeType="click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diamond(in)">
                                      <p:cBhvr>
                                        <p:cTn id="34" dur="2000"/>
                                        <p:tgtEl>
                                          <p:spTgt spid="25"/>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xit" presetSubtype="4" fill="hold" grpId="2" nodeType="clickEffect">
                                  <p:stCondLst>
                                    <p:cond delay="0"/>
                                  </p:stCondLst>
                                  <p:childTnLst>
                                    <p:anim calcmode="lin" valueType="num">
                                      <p:cBhvr additive="base">
                                        <p:cTn id="38" dur="500"/>
                                        <p:tgtEl>
                                          <p:spTgt spid="25"/>
                                        </p:tgtEl>
                                        <p:attrNameLst>
                                          <p:attrName>ppt_x</p:attrName>
                                        </p:attrNameLst>
                                      </p:cBhvr>
                                      <p:tavLst>
                                        <p:tav tm="0">
                                          <p:val>
                                            <p:strVal val="ppt_x"/>
                                          </p:val>
                                        </p:tav>
                                        <p:tav tm="100000">
                                          <p:val>
                                            <p:strVal val="ppt_x"/>
                                          </p:val>
                                        </p:tav>
                                      </p:tavLst>
                                    </p:anim>
                                    <p:anim calcmode="lin" valueType="num">
                                      <p:cBhvr additive="base">
                                        <p:cTn id="39" dur="500"/>
                                        <p:tgtEl>
                                          <p:spTgt spid="25"/>
                                        </p:tgtEl>
                                        <p:attrNameLst>
                                          <p:attrName>ppt_y</p:attrName>
                                        </p:attrNameLst>
                                      </p:cBhvr>
                                      <p:tavLst>
                                        <p:tav tm="0">
                                          <p:val>
                                            <p:strVal val="ppt_y"/>
                                          </p:val>
                                        </p:tav>
                                        <p:tav tm="100000">
                                          <p:val>
                                            <p:strVal val="1+ppt_h/2"/>
                                          </p:val>
                                        </p:tav>
                                      </p:tavLst>
                                    </p:anim>
                                    <p:set>
                                      <p:cBhvr>
                                        <p:cTn id="40" dur="1" fill="hold">
                                          <p:stCondLst>
                                            <p:cond delay="499"/>
                                          </p:stCondLst>
                                        </p:cTn>
                                        <p:tgtEl>
                                          <p:spTgt spid="25"/>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8" presetClass="entr" presetSubtype="16" fill="hold" nodeType="click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diamond(in)">
                                      <p:cBhvr>
                                        <p:cTn id="45" dur="2000"/>
                                        <p:tgtEl>
                                          <p:spTgt spid="18"/>
                                        </p:tgtEl>
                                      </p:cBhvr>
                                    </p:animEffect>
                                  </p:childTnLst>
                                </p:cTn>
                              </p:par>
                            </p:childTnLst>
                          </p:cTn>
                        </p:par>
                      </p:childTnLst>
                    </p:cTn>
                  </p:par>
                  <p:par>
                    <p:cTn id="46" fill="hold">
                      <p:stCondLst>
                        <p:cond delay="indefinite"/>
                      </p:stCondLst>
                      <p:childTnLst>
                        <p:par>
                          <p:cTn id="47" fill="hold">
                            <p:stCondLst>
                              <p:cond delay="0"/>
                            </p:stCondLst>
                            <p:childTnLst>
                              <p:par>
                                <p:cTn id="48" presetID="8" presetClass="entr" presetSubtype="16" fill="hold" grpId="0" nodeType="click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diamond(in)">
                                      <p:cBhvr>
                                        <p:cTn id="50" dur="2000"/>
                                        <p:tgtEl>
                                          <p:spTgt spid="24"/>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xit" presetSubtype="4" fill="hold" grpId="1" nodeType="clickEffect">
                                  <p:stCondLst>
                                    <p:cond delay="0"/>
                                  </p:stCondLst>
                                  <p:childTnLst>
                                    <p:anim calcmode="lin" valueType="num">
                                      <p:cBhvr additive="base">
                                        <p:cTn id="54" dur="500"/>
                                        <p:tgtEl>
                                          <p:spTgt spid="24"/>
                                        </p:tgtEl>
                                        <p:attrNameLst>
                                          <p:attrName>ppt_x</p:attrName>
                                        </p:attrNameLst>
                                      </p:cBhvr>
                                      <p:tavLst>
                                        <p:tav tm="0">
                                          <p:val>
                                            <p:strVal val="ppt_x"/>
                                          </p:val>
                                        </p:tav>
                                        <p:tav tm="100000">
                                          <p:val>
                                            <p:strVal val="ppt_x"/>
                                          </p:val>
                                        </p:tav>
                                      </p:tavLst>
                                    </p:anim>
                                    <p:anim calcmode="lin" valueType="num">
                                      <p:cBhvr additive="base">
                                        <p:cTn id="55" dur="500"/>
                                        <p:tgtEl>
                                          <p:spTgt spid="24"/>
                                        </p:tgtEl>
                                        <p:attrNameLst>
                                          <p:attrName>ppt_y</p:attrName>
                                        </p:attrNameLst>
                                      </p:cBhvr>
                                      <p:tavLst>
                                        <p:tav tm="0">
                                          <p:val>
                                            <p:strVal val="ppt_y"/>
                                          </p:val>
                                        </p:tav>
                                        <p:tav tm="100000">
                                          <p:val>
                                            <p:strVal val="1+ppt_h/2"/>
                                          </p:val>
                                        </p:tav>
                                      </p:tavLst>
                                    </p:anim>
                                    <p:set>
                                      <p:cBhvr>
                                        <p:cTn id="56" dur="1" fill="hold">
                                          <p:stCondLst>
                                            <p:cond delay="499"/>
                                          </p:stCondLst>
                                        </p:cTn>
                                        <p:tgtEl>
                                          <p:spTgt spid="24"/>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8" presetClass="entr" presetSubtype="16" fill="hold" nodeType="clickEffect">
                                  <p:stCondLst>
                                    <p:cond delay="0"/>
                                  </p:stCondLst>
                                  <p:childTnLst>
                                    <p:set>
                                      <p:cBhvr>
                                        <p:cTn id="60" dur="1" fill="hold">
                                          <p:stCondLst>
                                            <p:cond delay="0"/>
                                          </p:stCondLst>
                                        </p:cTn>
                                        <p:tgtEl>
                                          <p:spTgt spid="17432"/>
                                        </p:tgtEl>
                                        <p:attrNameLst>
                                          <p:attrName>style.visibility</p:attrName>
                                        </p:attrNameLst>
                                      </p:cBhvr>
                                      <p:to>
                                        <p:strVal val="visible"/>
                                      </p:to>
                                    </p:set>
                                    <p:animEffect transition="in" filter="diamond(in)">
                                      <p:cBhvr>
                                        <p:cTn id="61" dur="2000"/>
                                        <p:tgtEl>
                                          <p:spTgt spid="17432"/>
                                        </p:tgtEl>
                                      </p:cBhvr>
                                    </p:animEffect>
                                  </p:childTnLst>
                                </p:cTn>
                              </p:par>
                            </p:childTnLst>
                          </p:cTn>
                        </p:par>
                      </p:childTnLst>
                    </p:cTn>
                  </p:par>
                  <p:par>
                    <p:cTn id="62" fill="hold">
                      <p:stCondLst>
                        <p:cond delay="indefinite"/>
                      </p:stCondLst>
                      <p:childTnLst>
                        <p:par>
                          <p:cTn id="63" fill="hold">
                            <p:stCondLst>
                              <p:cond delay="0"/>
                            </p:stCondLst>
                            <p:childTnLst>
                              <p:par>
                                <p:cTn id="64" presetID="2" presetClass="exit" presetSubtype="4" fill="hold" nodeType="clickEffect">
                                  <p:stCondLst>
                                    <p:cond delay="0"/>
                                  </p:stCondLst>
                                  <p:childTnLst>
                                    <p:anim calcmode="lin" valueType="num">
                                      <p:cBhvr additive="base">
                                        <p:cTn id="65" dur="500"/>
                                        <p:tgtEl>
                                          <p:spTgt spid="17432"/>
                                        </p:tgtEl>
                                        <p:attrNameLst>
                                          <p:attrName>ppt_x</p:attrName>
                                        </p:attrNameLst>
                                      </p:cBhvr>
                                      <p:tavLst>
                                        <p:tav tm="0">
                                          <p:val>
                                            <p:strVal val="ppt_x"/>
                                          </p:val>
                                        </p:tav>
                                        <p:tav tm="100000">
                                          <p:val>
                                            <p:strVal val="ppt_x"/>
                                          </p:val>
                                        </p:tav>
                                      </p:tavLst>
                                    </p:anim>
                                    <p:anim calcmode="lin" valueType="num">
                                      <p:cBhvr additive="base">
                                        <p:cTn id="66" dur="500"/>
                                        <p:tgtEl>
                                          <p:spTgt spid="17432"/>
                                        </p:tgtEl>
                                        <p:attrNameLst>
                                          <p:attrName>ppt_y</p:attrName>
                                        </p:attrNameLst>
                                      </p:cBhvr>
                                      <p:tavLst>
                                        <p:tav tm="0">
                                          <p:val>
                                            <p:strVal val="ppt_y"/>
                                          </p:val>
                                        </p:tav>
                                        <p:tav tm="100000">
                                          <p:val>
                                            <p:strVal val="1+ppt_h/2"/>
                                          </p:val>
                                        </p:tav>
                                      </p:tavLst>
                                    </p:anim>
                                    <p:set>
                                      <p:cBhvr>
                                        <p:cTn id="67" dur="1" fill="hold">
                                          <p:stCondLst>
                                            <p:cond delay="499"/>
                                          </p:stCondLst>
                                        </p:cTn>
                                        <p:tgtEl>
                                          <p:spTgt spid="17432"/>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8" presetClass="entr" presetSubtype="16" fill="hold" nodeType="click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diamond(in)">
                                      <p:cBhvr>
                                        <p:cTn id="72" dur="2000"/>
                                        <p:tgtEl>
                                          <p:spTgt spid="21"/>
                                        </p:tgtEl>
                                      </p:cBhvr>
                                    </p:animEffect>
                                  </p:childTnLst>
                                </p:cTn>
                              </p:par>
                            </p:childTnLst>
                          </p:cTn>
                        </p:par>
                      </p:childTnLst>
                    </p:cTn>
                  </p:par>
                  <p:par>
                    <p:cTn id="73" fill="hold">
                      <p:stCondLst>
                        <p:cond delay="indefinite"/>
                      </p:stCondLst>
                      <p:childTnLst>
                        <p:par>
                          <p:cTn id="74" fill="hold">
                            <p:stCondLst>
                              <p:cond delay="0"/>
                            </p:stCondLst>
                            <p:childTnLst>
                              <p:par>
                                <p:cTn id="75" presetID="8" presetClass="entr" presetSubtype="16" fill="hold" grpId="0" nodeType="click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diamond(in)">
                                      <p:cBhvr>
                                        <p:cTn id="77" dur="2000"/>
                                        <p:tgtEl>
                                          <p:spTgt spid="26"/>
                                        </p:tgtEl>
                                      </p:cBhvr>
                                    </p:animEffect>
                                  </p:childTnLst>
                                </p:cTn>
                              </p:par>
                            </p:childTnLst>
                          </p:cTn>
                        </p:par>
                      </p:childTnLst>
                    </p:cTn>
                  </p:par>
                  <p:par>
                    <p:cTn id="78" fill="hold">
                      <p:stCondLst>
                        <p:cond delay="indefinite"/>
                      </p:stCondLst>
                      <p:childTnLst>
                        <p:par>
                          <p:cTn id="79" fill="hold">
                            <p:stCondLst>
                              <p:cond delay="0"/>
                            </p:stCondLst>
                            <p:childTnLst>
                              <p:par>
                                <p:cTn id="80" presetID="2" presetClass="exit" presetSubtype="4" fill="hold" grpId="1" nodeType="clickEffect">
                                  <p:stCondLst>
                                    <p:cond delay="0"/>
                                  </p:stCondLst>
                                  <p:childTnLst>
                                    <p:anim calcmode="lin" valueType="num">
                                      <p:cBhvr additive="base">
                                        <p:cTn id="81" dur="500"/>
                                        <p:tgtEl>
                                          <p:spTgt spid="26"/>
                                        </p:tgtEl>
                                        <p:attrNameLst>
                                          <p:attrName>ppt_x</p:attrName>
                                        </p:attrNameLst>
                                      </p:cBhvr>
                                      <p:tavLst>
                                        <p:tav tm="0">
                                          <p:val>
                                            <p:strVal val="ppt_x"/>
                                          </p:val>
                                        </p:tav>
                                        <p:tav tm="100000">
                                          <p:val>
                                            <p:strVal val="ppt_x"/>
                                          </p:val>
                                        </p:tav>
                                      </p:tavLst>
                                    </p:anim>
                                    <p:anim calcmode="lin" valueType="num">
                                      <p:cBhvr additive="base">
                                        <p:cTn id="82" dur="500"/>
                                        <p:tgtEl>
                                          <p:spTgt spid="26"/>
                                        </p:tgtEl>
                                        <p:attrNameLst>
                                          <p:attrName>ppt_y</p:attrName>
                                        </p:attrNameLst>
                                      </p:cBhvr>
                                      <p:tavLst>
                                        <p:tav tm="0">
                                          <p:val>
                                            <p:strVal val="ppt_y"/>
                                          </p:val>
                                        </p:tav>
                                        <p:tav tm="100000">
                                          <p:val>
                                            <p:strVal val="1+ppt_h/2"/>
                                          </p:val>
                                        </p:tav>
                                      </p:tavLst>
                                    </p:anim>
                                    <p:set>
                                      <p:cBhvr>
                                        <p:cTn id="83" dur="1" fill="hold">
                                          <p:stCondLst>
                                            <p:cond delay="49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25" grpId="1" animBg="1"/>
      <p:bldP spid="25" grpId="2" animBg="1"/>
      <p:bldP spid="24" grpId="0" animBg="1"/>
      <p:bldP spid="24" grpId="1" animBg="1"/>
      <p:bldP spid="26" grpId="0" animBg="1"/>
      <p:bldP spid="26" grpId="1"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445" name="Picture 13" descr="01200000028008134439852072222_s"/>
          <p:cNvPicPr>
            <a:picLocks noChangeAspect="1" noChangeArrowheads="1"/>
          </p:cNvPicPr>
          <p:nvPr/>
        </p:nvPicPr>
        <p:blipFill>
          <a:blip r:embed="rId2"/>
          <a:srcRect/>
          <a:stretch>
            <a:fillRect/>
          </a:stretch>
        </p:blipFill>
        <p:spPr bwMode="auto">
          <a:xfrm>
            <a:off x="2843213" y="2060575"/>
            <a:ext cx="6049962" cy="4176713"/>
          </a:xfrm>
          <a:prstGeom prst="rect">
            <a:avLst/>
          </a:prstGeom>
          <a:noFill/>
          <a:ln w="9525">
            <a:noFill/>
            <a:miter lim="800000"/>
            <a:headEnd/>
            <a:tailEnd/>
          </a:ln>
        </p:spPr>
      </p:pic>
      <p:pic>
        <p:nvPicPr>
          <p:cNvPr id="18444" name="Picture 12" descr="01200000028008134439852000535_s"/>
          <p:cNvPicPr>
            <a:picLocks noChangeAspect="1" noChangeArrowheads="1"/>
          </p:cNvPicPr>
          <p:nvPr/>
        </p:nvPicPr>
        <p:blipFill>
          <a:blip r:embed="rId3"/>
          <a:srcRect/>
          <a:stretch>
            <a:fillRect/>
          </a:stretch>
        </p:blipFill>
        <p:spPr bwMode="auto">
          <a:xfrm>
            <a:off x="1116013" y="2060575"/>
            <a:ext cx="6840537" cy="4392613"/>
          </a:xfrm>
          <a:prstGeom prst="rect">
            <a:avLst/>
          </a:prstGeom>
          <a:noFill/>
          <a:ln w="9525">
            <a:noFill/>
            <a:miter lim="800000"/>
            <a:headEnd/>
            <a:tailEnd/>
          </a:ln>
        </p:spPr>
      </p:pic>
      <p:sp>
        <p:nvSpPr>
          <p:cNvPr id="18433" name="圆角矩形 28"/>
          <p:cNvSpPr>
            <a:spLocks noChangeArrowheads="1"/>
          </p:cNvSpPr>
          <p:nvPr/>
        </p:nvSpPr>
        <p:spPr bwMode="auto">
          <a:xfrm>
            <a:off x="395288" y="2060575"/>
            <a:ext cx="8569325" cy="3529013"/>
          </a:xfrm>
          <a:prstGeom prst="roundRect">
            <a:avLst>
              <a:gd name="adj" fmla="val 16667"/>
            </a:avLst>
          </a:prstGeom>
          <a:solidFill>
            <a:schemeClr val="tx1"/>
          </a:solidFill>
          <a:ln w="9525" algn="ctr">
            <a:solidFill>
              <a:schemeClr val="tx1"/>
            </a:solidFill>
            <a:round/>
            <a:headEnd/>
            <a:tailEnd/>
          </a:ln>
        </p:spPr>
        <p:txBody>
          <a:bodyPr/>
          <a:lstStyle/>
          <a:p>
            <a:pPr>
              <a:buFont typeface="Wingdings" pitchFamily="2" charset="2"/>
              <a:buChar char="u"/>
            </a:pPr>
            <a:r>
              <a:rPr lang="zh-CN" altLang="en-US" sz="2800">
                <a:solidFill>
                  <a:srgbClr val="000000"/>
                </a:solidFill>
                <a:latin typeface="宋体" charset="-122"/>
              </a:rPr>
              <a:t>肉眼变化：胃壁迟缓，扩张，膨大，胃内充满凝乳块和乳汁。肠道臌气，肠内容物呈棕黄色水样液及黄色凝乳样物质，肠壁菲薄半透明；有时见小肠发生弥漫性出血，肠内容物淡红色或灰黑色。</a:t>
            </a:r>
          </a:p>
          <a:p>
            <a:pPr>
              <a:buFont typeface="Wingdings" pitchFamily="2" charset="2"/>
              <a:buChar char="u"/>
            </a:pPr>
            <a:r>
              <a:rPr lang="zh-CN" altLang="en-US" sz="2800">
                <a:solidFill>
                  <a:srgbClr val="000000"/>
                </a:solidFill>
                <a:latin typeface="宋体" charset="-122"/>
              </a:rPr>
              <a:t>肠系膜淋巴结充血、肿大，多呈浆液性淋巴结的变化。</a:t>
            </a:r>
          </a:p>
          <a:p>
            <a:pPr>
              <a:buFont typeface="Wingdings" pitchFamily="2" charset="2"/>
              <a:buChar char="u"/>
            </a:pPr>
            <a:r>
              <a:rPr lang="zh-CN" altLang="en-US" sz="2800">
                <a:solidFill>
                  <a:srgbClr val="000000"/>
                </a:solidFill>
                <a:latin typeface="宋体" charset="-122"/>
              </a:rPr>
              <a:t>其他器官常发生不同程度的变性变化。 </a:t>
            </a:r>
          </a:p>
        </p:txBody>
      </p:sp>
      <p:grpSp>
        <p:nvGrpSpPr>
          <p:cNvPr id="18435" name="Group 5"/>
          <p:cNvGrpSpPr>
            <a:grpSpLocks/>
          </p:cNvGrpSpPr>
          <p:nvPr/>
        </p:nvGrpSpPr>
        <p:grpSpPr bwMode="auto">
          <a:xfrm>
            <a:off x="323850" y="1268413"/>
            <a:ext cx="3384550" cy="688975"/>
            <a:chOff x="720" y="1392"/>
            <a:chExt cx="4058" cy="480"/>
          </a:xfrm>
        </p:grpSpPr>
        <p:sp>
          <p:nvSpPr>
            <p:cNvPr id="18441" name="AutoShape 6"/>
            <p:cNvSpPr>
              <a:spLocks noChangeArrowheads="1"/>
            </p:cNvSpPr>
            <p:nvPr/>
          </p:nvSpPr>
          <p:spPr bwMode="gray">
            <a:xfrm>
              <a:off x="720" y="1392"/>
              <a:ext cx="4058" cy="480"/>
            </a:xfrm>
            <a:prstGeom prst="roundRect">
              <a:avLst>
                <a:gd name="adj" fmla="val 17509"/>
              </a:avLst>
            </a:prstGeom>
            <a:solidFill>
              <a:srgbClr val="C7401B"/>
            </a:solidFill>
            <a:ln w="9525">
              <a:round/>
              <a:headEnd/>
              <a:tailEnd/>
            </a:ln>
            <a:scene3d>
              <a:camera prst="legacyObliqueTopRight"/>
              <a:lightRig rig="legacyFlat3" dir="b"/>
            </a:scene3d>
            <a:sp3d extrusionH="430200" prstMaterial="legacyMatte">
              <a:bevelT w="13500" h="13500" prst="angle"/>
              <a:bevelB w="13500" h="13500" prst="angle"/>
              <a:extrusionClr>
                <a:srgbClr val="C7401B"/>
              </a:extrusionClr>
            </a:sp3d>
          </p:spPr>
          <p:txBody>
            <a:bodyPr wrap="none" anchor="ctr">
              <a:flatTx/>
            </a:bodyPr>
            <a:lstStyle/>
            <a:p>
              <a:endParaRPr lang="zh-CN" altLang="en-US"/>
            </a:p>
          </p:txBody>
        </p:sp>
        <p:grpSp>
          <p:nvGrpSpPr>
            <p:cNvPr id="18442" name="Group 7"/>
            <p:cNvGrpSpPr>
              <a:grpSpLocks/>
            </p:cNvGrpSpPr>
            <p:nvPr/>
          </p:nvGrpSpPr>
          <p:grpSpPr bwMode="auto">
            <a:xfrm>
              <a:off x="730" y="1407"/>
              <a:ext cx="4043" cy="444"/>
              <a:chOff x="744" y="1407"/>
              <a:chExt cx="3988" cy="444"/>
            </a:xfrm>
          </p:grpSpPr>
          <p:sp>
            <p:nvSpPr>
              <p:cNvPr id="18443" name="AutoShape 8"/>
              <p:cNvSpPr>
                <a:spLocks noChangeArrowheads="1"/>
              </p:cNvSpPr>
              <p:nvPr/>
            </p:nvSpPr>
            <p:spPr bwMode="gray">
              <a:xfrm>
                <a:off x="744" y="1736"/>
                <a:ext cx="3988" cy="115"/>
              </a:xfrm>
              <a:prstGeom prst="roundRect">
                <a:avLst>
                  <a:gd name="adj" fmla="val 50000"/>
                </a:avLst>
              </a:prstGeom>
              <a:solidFill>
                <a:srgbClr val="C7401B">
                  <a:alpha val="0"/>
                </a:srgbClr>
              </a:solidFill>
              <a:ln w="9525">
                <a:round/>
                <a:headEnd/>
                <a:tailEnd/>
              </a:ln>
              <a:scene3d>
                <a:camera prst="legacyObliqueTopRight"/>
                <a:lightRig rig="legacyFlat3" dir="b"/>
              </a:scene3d>
              <a:sp3d extrusionH="430200" prstMaterial="legacyMatte">
                <a:bevelT w="13500" h="13500" prst="angle"/>
                <a:bevelB w="13500" h="13500" prst="angle"/>
                <a:extrusionClr>
                  <a:srgbClr val="C7401B"/>
                </a:extrusionClr>
              </a:sp3d>
            </p:spPr>
            <p:txBody>
              <a:bodyPr wrap="none" anchor="ctr">
                <a:flatTx/>
              </a:bodyPr>
              <a:lstStyle/>
              <a:p>
                <a:endParaRPr lang="zh-CN" altLang="en-US"/>
              </a:p>
            </p:txBody>
          </p:sp>
          <p:sp>
            <p:nvSpPr>
              <p:cNvPr id="2" name="AutoShape 9"/>
              <p:cNvSpPr>
                <a:spLocks noChangeArrowheads="1"/>
              </p:cNvSpPr>
              <p:nvPr/>
            </p:nvSpPr>
            <p:spPr bwMode="gray">
              <a:xfrm>
                <a:off x="744" y="1407"/>
                <a:ext cx="3988" cy="115"/>
              </a:xfrm>
              <a:prstGeom prst="roundRect">
                <a:avLst>
                  <a:gd name="adj" fmla="val 50000"/>
                </a:avLst>
              </a:prstGeom>
              <a:solidFill>
                <a:srgbClr val="C7401B"/>
              </a:solidFill>
              <a:ln w="9525">
                <a:round/>
                <a:headEnd/>
                <a:tailEnd/>
              </a:ln>
              <a:scene3d>
                <a:camera prst="legacyObliqueTopRight"/>
                <a:lightRig rig="legacyFlat3" dir="b"/>
              </a:scene3d>
              <a:sp3d extrusionH="430200" prstMaterial="legacyMatte">
                <a:bevelT w="13500" h="13500" prst="angle"/>
                <a:bevelB w="13500" h="13500" prst="angle"/>
                <a:extrusionClr>
                  <a:srgbClr val="C7401B"/>
                </a:extrusionClr>
              </a:sp3d>
            </p:spPr>
            <p:txBody>
              <a:bodyPr wrap="none" anchor="ctr">
                <a:flatTx/>
              </a:bodyPr>
              <a:lstStyle/>
              <a:p>
                <a:endParaRPr lang="zh-CN" altLang="en-US"/>
              </a:p>
            </p:txBody>
          </p:sp>
        </p:grpSp>
      </p:grpSp>
      <p:sp>
        <p:nvSpPr>
          <p:cNvPr id="18436" name="Text Box 10"/>
          <p:cNvSpPr txBox="1">
            <a:spLocks noChangeArrowheads="1"/>
          </p:cNvSpPr>
          <p:nvPr/>
        </p:nvSpPr>
        <p:spPr bwMode="white">
          <a:xfrm>
            <a:off x="468313" y="1268413"/>
            <a:ext cx="3200400" cy="641350"/>
          </a:xfrm>
          <a:prstGeom prst="rect">
            <a:avLst/>
          </a:prstGeom>
          <a:solidFill>
            <a:srgbClr val="C7401B"/>
          </a:solidFill>
          <a:ln w="9525">
            <a:noFill/>
            <a:miter lim="800000"/>
            <a:headEnd/>
            <a:tailEnd/>
          </a:ln>
        </p:spPr>
        <p:txBody>
          <a:bodyPr>
            <a:spAutoFit/>
          </a:bodyPr>
          <a:lstStyle/>
          <a:p>
            <a:pPr marL="457200" indent="-457200">
              <a:spcBef>
                <a:spcPct val="50000"/>
              </a:spcBef>
              <a:buClr>
                <a:schemeClr val="tx1"/>
              </a:buClr>
            </a:pPr>
            <a:r>
              <a:rPr lang="zh-CN" altLang="en-US" sz="3600">
                <a:solidFill>
                  <a:srgbClr val="FFFFFF"/>
                </a:solidFill>
                <a:latin typeface="隶书" pitchFamily="49" charset="-122"/>
                <a:ea typeface="隶书" pitchFamily="49" charset="-122"/>
              </a:rPr>
              <a:t>五  病理变化</a:t>
            </a:r>
          </a:p>
        </p:txBody>
      </p:sp>
      <p:sp>
        <p:nvSpPr>
          <p:cNvPr id="3" name="圆角矩形 27"/>
          <p:cNvSpPr>
            <a:spLocks noChangeArrowheads="1"/>
          </p:cNvSpPr>
          <p:nvPr/>
        </p:nvSpPr>
        <p:spPr bwMode="auto">
          <a:xfrm>
            <a:off x="1042988" y="2276475"/>
            <a:ext cx="7921625" cy="647700"/>
          </a:xfrm>
          <a:prstGeom prst="roundRect">
            <a:avLst>
              <a:gd name="adj" fmla="val 16667"/>
            </a:avLst>
          </a:prstGeom>
          <a:solidFill>
            <a:srgbClr val="FFCC00"/>
          </a:solidFill>
          <a:ln w="9525" algn="ctr">
            <a:solidFill>
              <a:schemeClr val="tx1"/>
            </a:solidFill>
            <a:round/>
            <a:headEnd/>
            <a:tailEnd/>
          </a:ln>
        </p:spPr>
        <p:txBody>
          <a:bodyPr/>
          <a:lstStyle/>
          <a:p>
            <a:r>
              <a:rPr lang="zh-CN" altLang="en-US" sz="2800">
                <a:solidFill>
                  <a:srgbClr val="000000"/>
                </a:solidFill>
              </a:rPr>
              <a:t>特征性病变在胃肠道，其中以小肠的变化最明显。</a:t>
            </a:r>
          </a:p>
        </p:txBody>
      </p:sp>
      <p:sp>
        <p:nvSpPr>
          <p:cNvPr id="18438" name="圆角矩形 31"/>
          <p:cNvSpPr>
            <a:spLocks noChangeArrowheads="1"/>
          </p:cNvSpPr>
          <p:nvPr/>
        </p:nvSpPr>
        <p:spPr bwMode="auto">
          <a:xfrm>
            <a:off x="395288" y="4221163"/>
            <a:ext cx="8497887" cy="1944687"/>
          </a:xfrm>
          <a:prstGeom prst="roundRect">
            <a:avLst>
              <a:gd name="adj" fmla="val 16667"/>
            </a:avLst>
          </a:prstGeom>
          <a:solidFill>
            <a:srgbClr val="FFCC00"/>
          </a:solidFill>
          <a:ln w="9525" algn="ctr">
            <a:solidFill>
              <a:schemeClr val="tx1"/>
            </a:solidFill>
            <a:round/>
            <a:headEnd/>
            <a:tailEnd/>
          </a:ln>
        </p:spPr>
        <p:txBody>
          <a:bodyPr/>
          <a:lstStyle/>
          <a:p>
            <a:pPr>
              <a:buFont typeface="Wingdings" pitchFamily="2" charset="2"/>
              <a:buChar char="u"/>
            </a:pPr>
            <a:r>
              <a:rPr lang="zh-CN" altLang="en-US" sz="2800" dirty="0">
                <a:solidFill>
                  <a:srgbClr val="000000"/>
                </a:solidFill>
              </a:rPr>
              <a:t>镜检：以空肠及回肠的病变最为明显，其特征为绒毛萎缩而隐窝伸长。</a:t>
            </a:r>
          </a:p>
          <a:p>
            <a:pPr>
              <a:buFont typeface="Wingdings" pitchFamily="2" charset="2"/>
              <a:buChar char="u"/>
            </a:pPr>
            <a:r>
              <a:rPr lang="zh-CN" altLang="en-US" sz="2800" dirty="0">
                <a:solidFill>
                  <a:srgbClr val="000000"/>
                </a:solidFill>
              </a:rPr>
              <a:t>健康乳猪的肠绒毛细长，顶端钝圆，上皮完整呈柱状</a:t>
            </a:r>
            <a:r>
              <a:rPr lang="zh-CN" altLang="zh-CN" sz="2800" dirty="0">
                <a:solidFill>
                  <a:srgbClr val="000000"/>
                </a:solidFill>
              </a:rPr>
              <a:t>。</a:t>
            </a:r>
            <a:endParaRPr lang="zh-CN" altLang="en-US" sz="2800" dirty="0">
              <a:solidFill>
                <a:srgbClr val="000000"/>
              </a:solidFill>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3"/>
                                        </p:tgtEl>
                                        <p:attrNameLst>
                                          <p:attrName>ppt_x</p:attrName>
                                        </p:attrNameLst>
                                      </p:cBhvr>
                                      <p:tavLst>
                                        <p:tav tm="0">
                                          <p:val>
                                            <p:strVal val="ppt_x"/>
                                          </p:val>
                                        </p:tav>
                                        <p:tav tm="100000">
                                          <p:val>
                                            <p:strVal val="ppt_x"/>
                                          </p:val>
                                        </p:tav>
                                      </p:tavLst>
                                    </p:anim>
                                    <p:anim calcmode="lin" valueType="num">
                                      <p:cBhvr additive="base">
                                        <p:cTn id="12" dur="500"/>
                                        <p:tgtEl>
                                          <p:spTgt spid="3"/>
                                        </p:tgtEl>
                                        <p:attrNameLst>
                                          <p:attrName>ppt_y</p:attrName>
                                        </p:attrNameLst>
                                      </p:cBhvr>
                                      <p:tavLst>
                                        <p:tav tm="0">
                                          <p:val>
                                            <p:strVal val="ppt_y"/>
                                          </p:val>
                                        </p:tav>
                                        <p:tav tm="100000">
                                          <p:val>
                                            <p:strVal val="1+ppt_h/2"/>
                                          </p:val>
                                        </p:tav>
                                      </p:tavLst>
                                    </p:anim>
                                    <p:set>
                                      <p:cBhvr>
                                        <p:cTn id="13" dur="1" fill="hold">
                                          <p:stCondLst>
                                            <p:cond delay="499"/>
                                          </p:stCondLst>
                                        </p:cTn>
                                        <p:tgtEl>
                                          <p:spTgt spid="3"/>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18433"/>
                                        </p:tgtEl>
                                        <p:attrNameLst>
                                          <p:attrName>style.visibility</p:attrName>
                                        </p:attrNameLst>
                                      </p:cBhvr>
                                      <p:to>
                                        <p:strVal val="visible"/>
                                      </p:to>
                                    </p:set>
                                    <p:animEffect transition="in" filter="diamond(in)">
                                      <p:cBhvr>
                                        <p:cTn id="18" dur="2000"/>
                                        <p:tgtEl>
                                          <p:spTgt spid="18433"/>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xit" presetSubtype="4" fill="hold" grpId="1" nodeType="clickEffect">
                                  <p:stCondLst>
                                    <p:cond delay="0"/>
                                  </p:stCondLst>
                                  <p:childTnLst>
                                    <p:anim calcmode="lin" valueType="num">
                                      <p:cBhvr additive="base">
                                        <p:cTn id="22" dur="500"/>
                                        <p:tgtEl>
                                          <p:spTgt spid="18433"/>
                                        </p:tgtEl>
                                        <p:attrNameLst>
                                          <p:attrName>ppt_x</p:attrName>
                                        </p:attrNameLst>
                                      </p:cBhvr>
                                      <p:tavLst>
                                        <p:tav tm="0">
                                          <p:val>
                                            <p:strVal val="ppt_x"/>
                                          </p:val>
                                        </p:tav>
                                        <p:tav tm="100000">
                                          <p:val>
                                            <p:strVal val="ppt_x"/>
                                          </p:val>
                                        </p:tav>
                                      </p:tavLst>
                                    </p:anim>
                                    <p:anim calcmode="lin" valueType="num">
                                      <p:cBhvr additive="base">
                                        <p:cTn id="23" dur="500"/>
                                        <p:tgtEl>
                                          <p:spTgt spid="18433"/>
                                        </p:tgtEl>
                                        <p:attrNameLst>
                                          <p:attrName>ppt_y</p:attrName>
                                        </p:attrNameLst>
                                      </p:cBhvr>
                                      <p:tavLst>
                                        <p:tav tm="0">
                                          <p:val>
                                            <p:strVal val="ppt_y"/>
                                          </p:val>
                                        </p:tav>
                                        <p:tav tm="100000">
                                          <p:val>
                                            <p:strVal val="1+ppt_h/2"/>
                                          </p:val>
                                        </p:tav>
                                      </p:tavLst>
                                    </p:anim>
                                    <p:set>
                                      <p:cBhvr>
                                        <p:cTn id="24" dur="1" fill="hold">
                                          <p:stCondLst>
                                            <p:cond delay="499"/>
                                          </p:stCondLst>
                                        </p:cTn>
                                        <p:tgtEl>
                                          <p:spTgt spid="18433"/>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nodeType="clickEffect">
                                  <p:stCondLst>
                                    <p:cond delay="0"/>
                                  </p:stCondLst>
                                  <p:childTnLst>
                                    <p:set>
                                      <p:cBhvr>
                                        <p:cTn id="28" dur="1" fill="hold">
                                          <p:stCondLst>
                                            <p:cond delay="0"/>
                                          </p:stCondLst>
                                        </p:cTn>
                                        <p:tgtEl>
                                          <p:spTgt spid="18444"/>
                                        </p:tgtEl>
                                        <p:attrNameLst>
                                          <p:attrName>style.visibility</p:attrName>
                                        </p:attrNameLst>
                                      </p:cBhvr>
                                      <p:to>
                                        <p:strVal val="visible"/>
                                      </p:to>
                                    </p:set>
                                    <p:animEffect transition="in" filter="diamond(in)">
                                      <p:cBhvr>
                                        <p:cTn id="29" dur="2000"/>
                                        <p:tgtEl>
                                          <p:spTgt spid="18444"/>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xit" presetSubtype="4" fill="hold" nodeType="clickEffect">
                                  <p:stCondLst>
                                    <p:cond delay="0"/>
                                  </p:stCondLst>
                                  <p:childTnLst>
                                    <p:anim calcmode="lin" valueType="num">
                                      <p:cBhvr additive="base">
                                        <p:cTn id="33" dur="500"/>
                                        <p:tgtEl>
                                          <p:spTgt spid="18444"/>
                                        </p:tgtEl>
                                        <p:attrNameLst>
                                          <p:attrName>ppt_x</p:attrName>
                                        </p:attrNameLst>
                                      </p:cBhvr>
                                      <p:tavLst>
                                        <p:tav tm="0">
                                          <p:val>
                                            <p:strVal val="ppt_x"/>
                                          </p:val>
                                        </p:tav>
                                        <p:tav tm="100000">
                                          <p:val>
                                            <p:strVal val="ppt_x"/>
                                          </p:val>
                                        </p:tav>
                                      </p:tavLst>
                                    </p:anim>
                                    <p:anim calcmode="lin" valueType="num">
                                      <p:cBhvr additive="base">
                                        <p:cTn id="34" dur="500"/>
                                        <p:tgtEl>
                                          <p:spTgt spid="18444"/>
                                        </p:tgtEl>
                                        <p:attrNameLst>
                                          <p:attrName>ppt_y</p:attrName>
                                        </p:attrNameLst>
                                      </p:cBhvr>
                                      <p:tavLst>
                                        <p:tav tm="0">
                                          <p:val>
                                            <p:strVal val="ppt_y"/>
                                          </p:val>
                                        </p:tav>
                                        <p:tav tm="100000">
                                          <p:val>
                                            <p:strVal val="1+ppt_h/2"/>
                                          </p:val>
                                        </p:tav>
                                      </p:tavLst>
                                    </p:anim>
                                    <p:set>
                                      <p:cBhvr>
                                        <p:cTn id="35" dur="1" fill="hold">
                                          <p:stCondLst>
                                            <p:cond delay="499"/>
                                          </p:stCondLst>
                                        </p:cTn>
                                        <p:tgtEl>
                                          <p:spTgt spid="18444"/>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8" presetClass="entr" presetSubtype="16" fill="hold" grpId="0" nodeType="clickEffect">
                                  <p:stCondLst>
                                    <p:cond delay="0"/>
                                  </p:stCondLst>
                                  <p:childTnLst>
                                    <p:set>
                                      <p:cBhvr>
                                        <p:cTn id="39" dur="1" fill="hold">
                                          <p:stCondLst>
                                            <p:cond delay="0"/>
                                          </p:stCondLst>
                                        </p:cTn>
                                        <p:tgtEl>
                                          <p:spTgt spid="18438"/>
                                        </p:tgtEl>
                                        <p:attrNameLst>
                                          <p:attrName>style.visibility</p:attrName>
                                        </p:attrNameLst>
                                      </p:cBhvr>
                                      <p:to>
                                        <p:strVal val="visible"/>
                                      </p:to>
                                    </p:set>
                                    <p:animEffect transition="in" filter="diamond(in)">
                                      <p:cBhvr>
                                        <p:cTn id="40" dur="2000"/>
                                        <p:tgtEl>
                                          <p:spTgt spid="18438"/>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xit" presetSubtype="4" fill="hold" grpId="1" nodeType="clickEffect">
                                  <p:stCondLst>
                                    <p:cond delay="0"/>
                                  </p:stCondLst>
                                  <p:childTnLst>
                                    <p:anim calcmode="lin" valueType="num">
                                      <p:cBhvr additive="base">
                                        <p:cTn id="44" dur="500"/>
                                        <p:tgtEl>
                                          <p:spTgt spid="18438"/>
                                        </p:tgtEl>
                                        <p:attrNameLst>
                                          <p:attrName>ppt_x</p:attrName>
                                        </p:attrNameLst>
                                      </p:cBhvr>
                                      <p:tavLst>
                                        <p:tav tm="0">
                                          <p:val>
                                            <p:strVal val="ppt_x"/>
                                          </p:val>
                                        </p:tav>
                                        <p:tav tm="100000">
                                          <p:val>
                                            <p:strVal val="ppt_x"/>
                                          </p:val>
                                        </p:tav>
                                      </p:tavLst>
                                    </p:anim>
                                    <p:anim calcmode="lin" valueType="num">
                                      <p:cBhvr additive="base">
                                        <p:cTn id="45" dur="500"/>
                                        <p:tgtEl>
                                          <p:spTgt spid="18438"/>
                                        </p:tgtEl>
                                        <p:attrNameLst>
                                          <p:attrName>ppt_y</p:attrName>
                                        </p:attrNameLst>
                                      </p:cBhvr>
                                      <p:tavLst>
                                        <p:tav tm="0">
                                          <p:val>
                                            <p:strVal val="ppt_y"/>
                                          </p:val>
                                        </p:tav>
                                        <p:tav tm="100000">
                                          <p:val>
                                            <p:strVal val="1+ppt_h/2"/>
                                          </p:val>
                                        </p:tav>
                                      </p:tavLst>
                                    </p:anim>
                                    <p:set>
                                      <p:cBhvr>
                                        <p:cTn id="46" dur="1" fill="hold">
                                          <p:stCondLst>
                                            <p:cond delay="499"/>
                                          </p:stCondLst>
                                        </p:cTn>
                                        <p:tgtEl>
                                          <p:spTgt spid="18438"/>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8" presetClass="entr" presetSubtype="16" fill="hold" nodeType="clickEffect">
                                  <p:stCondLst>
                                    <p:cond delay="0"/>
                                  </p:stCondLst>
                                  <p:childTnLst>
                                    <p:set>
                                      <p:cBhvr>
                                        <p:cTn id="50" dur="1" fill="hold">
                                          <p:stCondLst>
                                            <p:cond delay="0"/>
                                          </p:stCondLst>
                                        </p:cTn>
                                        <p:tgtEl>
                                          <p:spTgt spid="18445"/>
                                        </p:tgtEl>
                                        <p:attrNameLst>
                                          <p:attrName>style.visibility</p:attrName>
                                        </p:attrNameLst>
                                      </p:cBhvr>
                                      <p:to>
                                        <p:strVal val="visible"/>
                                      </p:to>
                                    </p:set>
                                    <p:animEffect transition="in" filter="diamond(in)">
                                      <p:cBhvr>
                                        <p:cTn id="51" dur="2000"/>
                                        <p:tgtEl>
                                          <p:spTgt spid="18445"/>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xit" presetSubtype="4" fill="hold" nodeType="clickEffect">
                                  <p:stCondLst>
                                    <p:cond delay="0"/>
                                  </p:stCondLst>
                                  <p:childTnLst>
                                    <p:anim calcmode="lin" valueType="num">
                                      <p:cBhvr additive="base">
                                        <p:cTn id="55" dur="500"/>
                                        <p:tgtEl>
                                          <p:spTgt spid="18445"/>
                                        </p:tgtEl>
                                        <p:attrNameLst>
                                          <p:attrName>ppt_x</p:attrName>
                                        </p:attrNameLst>
                                      </p:cBhvr>
                                      <p:tavLst>
                                        <p:tav tm="0">
                                          <p:val>
                                            <p:strVal val="ppt_x"/>
                                          </p:val>
                                        </p:tav>
                                        <p:tav tm="100000">
                                          <p:val>
                                            <p:strVal val="ppt_x"/>
                                          </p:val>
                                        </p:tav>
                                      </p:tavLst>
                                    </p:anim>
                                    <p:anim calcmode="lin" valueType="num">
                                      <p:cBhvr additive="base">
                                        <p:cTn id="56" dur="500"/>
                                        <p:tgtEl>
                                          <p:spTgt spid="18445"/>
                                        </p:tgtEl>
                                        <p:attrNameLst>
                                          <p:attrName>ppt_y</p:attrName>
                                        </p:attrNameLst>
                                      </p:cBhvr>
                                      <p:tavLst>
                                        <p:tav tm="0">
                                          <p:val>
                                            <p:strVal val="ppt_y"/>
                                          </p:val>
                                        </p:tav>
                                        <p:tav tm="100000">
                                          <p:val>
                                            <p:strVal val="1+ppt_h/2"/>
                                          </p:val>
                                        </p:tav>
                                      </p:tavLst>
                                    </p:anim>
                                    <p:set>
                                      <p:cBhvr>
                                        <p:cTn id="57" dur="1" fill="hold">
                                          <p:stCondLst>
                                            <p:cond delay="499"/>
                                          </p:stCondLst>
                                        </p:cTn>
                                        <p:tgtEl>
                                          <p:spTgt spid="1844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animBg="1"/>
      <p:bldP spid="18433" grpId="1" animBg="1"/>
      <p:bldP spid="3" grpId="0" animBg="1"/>
      <p:bldP spid="3" grpId="1" animBg="1"/>
      <p:bldP spid="18438" grpId="0" animBg="1"/>
      <p:bldP spid="18438" grpId="1"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9457" name="Group 5"/>
          <p:cNvGrpSpPr>
            <a:grpSpLocks/>
          </p:cNvGrpSpPr>
          <p:nvPr/>
        </p:nvGrpSpPr>
        <p:grpSpPr bwMode="auto">
          <a:xfrm>
            <a:off x="684213" y="1341438"/>
            <a:ext cx="2735262" cy="688975"/>
            <a:chOff x="720" y="1392"/>
            <a:chExt cx="4058" cy="480"/>
          </a:xfrm>
        </p:grpSpPr>
        <p:sp>
          <p:nvSpPr>
            <p:cNvPr id="296966" name="AutoShape 6"/>
            <p:cNvSpPr>
              <a:spLocks noChangeArrowheads="1"/>
            </p:cNvSpPr>
            <p:nvPr/>
          </p:nvSpPr>
          <p:spPr bwMode="gray">
            <a:xfrm>
              <a:off x="720" y="1392"/>
              <a:ext cx="4058" cy="480"/>
            </a:xfrm>
            <a:prstGeom prst="roundRect">
              <a:avLst>
                <a:gd name="adj" fmla="val 17509"/>
              </a:avLst>
            </a:prstGeom>
            <a:gradFill rotWithShape="1">
              <a:gsLst>
                <a:gs pos="0">
                  <a:schemeClr val="accent1"/>
                </a:gs>
                <a:gs pos="50000">
                  <a:schemeClr val="accent1">
                    <a:gamma/>
                    <a:shade val="92157"/>
                    <a:invGamma/>
                  </a:schemeClr>
                </a:gs>
                <a:gs pos="100000">
                  <a:schemeClr val="accent1"/>
                </a:gs>
              </a:gsLst>
              <a:lin ang="5400000" scaled="1"/>
            </a:gradFill>
            <a:ln w="9525">
              <a:noFill/>
              <a:round/>
              <a:headEnd/>
              <a:tailEnd/>
            </a:ln>
            <a:effectLst/>
          </p:spPr>
          <p:txBody>
            <a:bodyPr wrap="none" anchor="ctr"/>
            <a:lstStyle/>
            <a:p>
              <a:pPr>
                <a:defRPr/>
              </a:pPr>
              <a:endParaRPr lang="zh-CN" altLang="en-US"/>
            </a:p>
          </p:txBody>
        </p:sp>
        <p:grpSp>
          <p:nvGrpSpPr>
            <p:cNvPr id="19468" name="Group 7"/>
            <p:cNvGrpSpPr>
              <a:grpSpLocks/>
            </p:cNvGrpSpPr>
            <p:nvPr/>
          </p:nvGrpSpPr>
          <p:grpSpPr bwMode="auto">
            <a:xfrm>
              <a:off x="730" y="1407"/>
              <a:ext cx="4043" cy="444"/>
              <a:chOff x="744" y="1407"/>
              <a:chExt cx="3988" cy="444"/>
            </a:xfrm>
          </p:grpSpPr>
          <p:sp>
            <p:nvSpPr>
              <p:cNvPr id="296968" name="AutoShape 8"/>
              <p:cNvSpPr>
                <a:spLocks noChangeArrowheads="1"/>
              </p:cNvSpPr>
              <p:nvPr/>
            </p:nvSpPr>
            <p:spPr bwMode="gray">
              <a:xfrm>
                <a:off x="743" y="1736"/>
                <a:ext cx="3989" cy="115"/>
              </a:xfrm>
              <a:prstGeom prst="roundRect">
                <a:avLst>
                  <a:gd name="adj" fmla="val 50000"/>
                </a:avLst>
              </a:prstGeom>
              <a:gradFill rotWithShape="1">
                <a:gsLst>
                  <a:gs pos="0">
                    <a:schemeClr val="accent1">
                      <a:alpha val="0"/>
                    </a:schemeClr>
                  </a:gs>
                  <a:gs pos="100000">
                    <a:schemeClr val="accent1">
                      <a:gamma/>
                      <a:tint val="0"/>
                      <a:invGamma/>
                    </a:schemeClr>
                  </a:gs>
                </a:gsLst>
                <a:lin ang="5400000" scaled="1"/>
              </a:gradFill>
              <a:ln w="9525">
                <a:noFill/>
                <a:round/>
                <a:headEnd/>
                <a:tailEnd/>
              </a:ln>
              <a:effectLst/>
            </p:spPr>
            <p:txBody>
              <a:bodyPr wrap="none" anchor="ctr"/>
              <a:lstStyle/>
              <a:p>
                <a:pPr>
                  <a:defRPr/>
                </a:pPr>
                <a:endParaRPr lang="zh-CN" altLang="en-US"/>
              </a:p>
            </p:txBody>
          </p:sp>
          <p:sp>
            <p:nvSpPr>
              <p:cNvPr id="296969" name="AutoShape 9"/>
              <p:cNvSpPr>
                <a:spLocks noChangeArrowheads="1"/>
              </p:cNvSpPr>
              <p:nvPr/>
            </p:nvSpPr>
            <p:spPr bwMode="gray">
              <a:xfrm>
                <a:off x="743" y="1407"/>
                <a:ext cx="3989" cy="115"/>
              </a:xfrm>
              <a:prstGeom prst="roundRect">
                <a:avLst>
                  <a:gd name="adj" fmla="val 50000"/>
                </a:avLst>
              </a:prstGeom>
              <a:gradFill rotWithShape="1">
                <a:gsLst>
                  <a:gs pos="0">
                    <a:schemeClr val="accent1">
                      <a:gamma/>
                      <a:tint val="0"/>
                      <a:invGamma/>
                    </a:schemeClr>
                  </a:gs>
                  <a:gs pos="100000">
                    <a:schemeClr val="accent1">
                      <a:alpha val="0"/>
                    </a:schemeClr>
                  </a:gs>
                </a:gsLst>
                <a:lin ang="5400000" scaled="1"/>
              </a:gradFill>
              <a:ln w="9525">
                <a:noFill/>
                <a:round/>
                <a:headEnd/>
                <a:tailEnd/>
              </a:ln>
              <a:effectLst/>
            </p:spPr>
            <p:txBody>
              <a:bodyPr wrap="none" anchor="ctr"/>
              <a:lstStyle/>
              <a:p>
                <a:pPr>
                  <a:defRPr/>
                </a:pPr>
                <a:endParaRPr lang="zh-CN" altLang="en-US"/>
              </a:p>
            </p:txBody>
          </p:sp>
        </p:grpSp>
      </p:grpSp>
      <p:sp>
        <p:nvSpPr>
          <p:cNvPr id="19458" name="Text Box 10"/>
          <p:cNvSpPr txBox="1">
            <a:spLocks noChangeArrowheads="1"/>
          </p:cNvSpPr>
          <p:nvPr/>
        </p:nvSpPr>
        <p:spPr bwMode="white">
          <a:xfrm>
            <a:off x="755650" y="1335088"/>
            <a:ext cx="2592388" cy="641350"/>
          </a:xfrm>
          <a:prstGeom prst="rect">
            <a:avLst/>
          </a:prstGeom>
          <a:solidFill>
            <a:srgbClr val="C7401B"/>
          </a:solidFill>
          <a:ln w="9525">
            <a:noFill/>
            <a:miter lim="800000"/>
            <a:headEnd/>
            <a:tailEnd/>
          </a:ln>
        </p:spPr>
        <p:txBody>
          <a:bodyPr>
            <a:spAutoFit/>
          </a:bodyPr>
          <a:lstStyle/>
          <a:p>
            <a:pPr marL="457200" indent="-457200" algn="ctr">
              <a:spcBef>
                <a:spcPct val="50000"/>
              </a:spcBef>
              <a:buClr>
                <a:schemeClr val="tx1"/>
              </a:buClr>
            </a:pPr>
            <a:r>
              <a:rPr kumimoji="1" lang="zh-CN" altLang="en-US" sz="3600">
                <a:solidFill>
                  <a:srgbClr val="FFFFFF"/>
                </a:solidFill>
                <a:latin typeface="隶书" pitchFamily="49" charset="-122"/>
                <a:ea typeface="隶书" pitchFamily="49" charset="-122"/>
              </a:rPr>
              <a:t>六 诊  断</a:t>
            </a:r>
            <a:endParaRPr lang="zh-CN" altLang="en-US" sz="3600">
              <a:solidFill>
                <a:srgbClr val="FFFFFF"/>
              </a:solidFill>
              <a:latin typeface="隶书" pitchFamily="49" charset="-122"/>
              <a:ea typeface="隶书" pitchFamily="49" charset="-122"/>
            </a:endParaRPr>
          </a:p>
        </p:txBody>
      </p:sp>
      <p:sp>
        <p:nvSpPr>
          <p:cNvPr id="14" name="线形标注 2 13"/>
          <p:cNvSpPr>
            <a:spLocks/>
          </p:cNvSpPr>
          <p:nvPr/>
        </p:nvSpPr>
        <p:spPr bwMode="auto">
          <a:xfrm>
            <a:off x="3563938" y="1341438"/>
            <a:ext cx="5111750" cy="2305050"/>
          </a:xfrm>
          <a:prstGeom prst="borderCallout2">
            <a:avLst>
              <a:gd name="adj1" fmla="val 4958"/>
              <a:gd name="adj2" fmla="val -1491"/>
              <a:gd name="adj3" fmla="val 4958"/>
              <a:gd name="adj4" fmla="val -8542"/>
              <a:gd name="adj5" fmla="val 69630"/>
              <a:gd name="adj6" fmla="val -15157"/>
            </a:avLst>
          </a:prstGeom>
          <a:solidFill>
            <a:srgbClr val="FFCC00"/>
          </a:solidFill>
          <a:ln w="9525" algn="ctr">
            <a:solidFill>
              <a:srgbClr val="0070C0"/>
            </a:solidFill>
            <a:miter lim="800000"/>
            <a:headEnd/>
            <a:tailEnd/>
          </a:ln>
          <a:effectLst>
            <a:outerShdw dist="23000" dir="5400000" rotWithShape="0">
              <a:srgbClr val="000000">
                <a:alpha val="34998"/>
              </a:srgbClr>
            </a:outerShdw>
          </a:effectLst>
        </p:spPr>
        <p:txBody>
          <a:bodyPr anchor="ctr"/>
          <a:lstStyle/>
          <a:p>
            <a:pPr>
              <a:lnSpc>
                <a:spcPct val="90000"/>
              </a:lnSpc>
            </a:pPr>
            <a:r>
              <a:rPr kumimoji="1" lang="zh-CN" altLang="en-US" sz="2800">
                <a:solidFill>
                  <a:srgbClr val="000000"/>
                </a:solidFill>
              </a:rPr>
              <a:t>    根据流行特点、临床症状和病理特征，如发生在寒冷季节，病猪多位幼龄仔猪，主要症状为腹泻，剖检以小肠的急性卡他性炎症为特征等，即可做出初步诊断。</a:t>
            </a:r>
          </a:p>
        </p:txBody>
      </p:sp>
      <p:sp>
        <p:nvSpPr>
          <p:cNvPr id="18" name="矩形 17"/>
          <p:cNvSpPr>
            <a:spLocks noChangeArrowheads="1"/>
          </p:cNvSpPr>
          <p:nvPr/>
        </p:nvSpPr>
        <p:spPr bwMode="auto">
          <a:xfrm>
            <a:off x="755650" y="4076700"/>
            <a:ext cx="1970088" cy="519113"/>
          </a:xfrm>
          <a:prstGeom prst="rect">
            <a:avLst/>
          </a:prstGeom>
          <a:solidFill>
            <a:schemeClr val="bg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bg1"/>
            </a:extrusionClr>
          </a:sp3d>
        </p:spPr>
        <p:txBody>
          <a:bodyPr wrap="none">
            <a:spAutoFit/>
            <a:flatTx/>
          </a:bodyPr>
          <a:lstStyle/>
          <a:p>
            <a:pPr marL="342900" indent="-342900">
              <a:spcBef>
                <a:spcPct val="20000"/>
              </a:spcBef>
            </a:pPr>
            <a:r>
              <a:rPr kumimoji="1" lang="zh-CN" altLang="en-US" sz="2800">
                <a:latin typeface="楷体" pitchFamily="49" charset="-122"/>
                <a:ea typeface="楷体" pitchFamily="49" charset="-122"/>
              </a:rPr>
              <a:t>实验室诊断</a:t>
            </a:r>
            <a:endParaRPr kumimoji="1" lang="en-US" altLang="zh-CN" sz="2800">
              <a:latin typeface="楷体" pitchFamily="49" charset="-122"/>
              <a:ea typeface="楷体" pitchFamily="49" charset="-122"/>
            </a:endParaRPr>
          </a:p>
        </p:txBody>
      </p:sp>
      <p:sp>
        <p:nvSpPr>
          <p:cNvPr id="17" name="矩形 16"/>
          <p:cNvSpPr>
            <a:spLocks noChangeArrowheads="1"/>
          </p:cNvSpPr>
          <p:nvPr/>
        </p:nvSpPr>
        <p:spPr bwMode="auto">
          <a:xfrm>
            <a:off x="682625" y="2743200"/>
            <a:ext cx="2089150" cy="519113"/>
          </a:xfrm>
          <a:prstGeom prst="rect">
            <a:avLst/>
          </a:prstGeom>
          <a:solidFill>
            <a:schemeClr val="bg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bg1"/>
            </a:extrusionClr>
          </a:sp3d>
        </p:spPr>
        <p:txBody>
          <a:bodyPr>
            <a:spAutoFit/>
            <a:flatTx/>
          </a:bodyPr>
          <a:lstStyle/>
          <a:p>
            <a:pPr algn="ctr"/>
            <a:r>
              <a:rPr kumimoji="1" lang="zh-CN" altLang="en-US" sz="2800">
                <a:latin typeface="楷体" pitchFamily="49" charset="-122"/>
                <a:ea typeface="楷体" pitchFamily="49" charset="-122"/>
              </a:rPr>
              <a:t>现场诊断</a:t>
            </a:r>
            <a:endParaRPr lang="zh-CN" altLang="en-US" sz="2800">
              <a:latin typeface="楷体" pitchFamily="49" charset="-122"/>
              <a:ea typeface="楷体" pitchFamily="49" charset="-122"/>
            </a:endParaRPr>
          </a:p>
        </p:txBody>
      </p:sp>
      <p:sp>
        <p:nvSpPr>
          <p:cNvPr id="19462" name="Text Box 4"/>
          <p:cNvSpPr txBox="1">
            <a:spLocks noChangeArrowheads="1"/>
          </p:cNvSpPr>
          <p:nvPr/>
        </p:nvSpPr>
        <p:spPr bwMode="white">
          <a:xfrm>
            <a:off x="914400" y="4876800"/>
            <a:ext cx="381000" cy="457200"/>
          </a:xfrm>
          <a:prstGeom prst="rect">
            <a:avLst/>
          </a:prstGeom>
          <a:noFill/>
          <a:ln w="9525">
            <a:noFill/>
            <a:miter lim="800000"/>
            <a:headEnd/>
            <a:tailEnd/>
          </a:ln>
        </p:spPr>
        <p:txBody>
          <a:bodyPr>
            <a:spAutoFit/>
          </a:bodyPr>
          <a:lstStyle/>
          <a:p>
            <a:pPr algn="ctr">
              <a:spcBef>
                <a:spcPct val="50000"/>
              </a:spcBef>
            </a:pPr>
            <a:r>
              <a:rPr lang="en-US" altLang="zh-CN" sz="2400">
                <a:solidFill>
                  <a:srgbClr val="FFFFFF"/>
                </a:solidFill>
                <a:cs typeface="Arial" charset="0"/>
              </a:rPr>
              <a:t>1</a:t>
            </a:r>
          </a:p>
        </p:txBody>
      </p:sp>
      <p:sp>
        <p:nvSpPr>
          <p:cNvPr id="2" name="矩形 17"/>
          <p:cNvSpPr>
            <a:spLocks noChangeArrowheads="1"/>
          </p:cNvSpPr>
          <p:nvPr/>
        </p:nvSpPr>
        <p:spPr bwMode="auto">
          <a:xfrm>
            <a:off x="827088" y="5084763"/>
            <a:ext cx="1800225" cy="519112"/>
          </a:xfrm>
          <a:prstGeom prst="rect">
            <a:avLst/>
          </a:prstGeom>
          <a:solidFill>
            <a:schemeClr val="bg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bg1"/>
            </a:extrusionClr>
          </a:sp3d>
        </p:spPr>
        <p:txBody>
          <a:bodyPr>
            <a:spAutoFit/>
            <a:flatTx/>
          </a:bodyPr>
          <a:lstStyle/>
          <a:p>
            <a:pPr marL="342900" indent="-342900" algn="ctr">
              <a:spcBef>
                <a:spcPct val="20000"/>
              </a:spcBef>
            </a:pPr>
            <a:r>
              <a:rPr kumimoji="1" lang="zh-CN" altLang="en-US" sz="2800">
                <a:latin typeface="楷体" pitchFamily="49" charset="-122"/>
                <a:ea typeface="楷体" pitchFamily="49" charset="-122"/>
              </a:rPr>
              <a:t>鉴别诊断</a:t>
            </a:r>
            <a:endParaRPr kumimoji="1" lang="en-US" altLang="zh-CN" sz="2800">
              <a:latin typeface="楷体" pitchFamily="49" charset="-122"/>
              <a:ea typeface="楷体" pitchFamily="49" charset="-122"/>
            </a:endParaRPr>
          </a:p>
        </p:txBody>
      </p:sp>
      <p:sp>
        <p:nvSpPr>
          <p:cNvPr id="15" name="线形标注 2 14"/>
          <p:cNvSpPr>
            <a:spLocks/>
          </p:cNvSpPr>
          <p:nvPr/>
        </p:nvSpPr>
        <p:spPr bwMode="auto">
          <a:xfrm>
            <a:off x="3348038" y="2492375"/>
            <a:ext cx="5256212" cy="2665413"/>
          </a:xfrm>
          <a:prstGeom prst="borderCallout2">
            <a:avLst>
              <a:gd name="adj1" fmla="val 4287"/>
              <a:gd name="adj2" fmla="val -1449"/>
              <a:gd name="adj3" fmla="val 4287"/>
              <a:gd name="adj4" fmla="val -6190"/>
              <a:gd name="adj5" fmla="val 70162"/>
              <a:gd name="adj6" fmla="val -12778"/>
            </a:avLst>
          </a:prstGeom>
          <a:solidFill>
            <a:schemeClr val="tx1"/>
          </a:solidFill>
          <a:ln w="9525" algn="ctr">
            <a:solidFill>
              <a:srgbClr val="0070C0"/>
            </a:solidFill>
            <a:miter lim="800000"/>
            <a:headEnd/>
            <a:tailEnd/>
          </a:ln>
          <a:effectLst>
            <a:outerShdw dist="23000" dir="5400000" rotWithShape="0">
              <a:srgbClr val="000000">
                <a:alpha val="34998"/>
              </a:srgbClr>
            </a:outerShdw>
          </a:effectLst>
        </p:spPr>
        <p:txBody>
          <a:bodyPr anchor="ctr"/>
          <a:lstStyle/>
          <a:p>
            <a:pPr>
              <a:lnSpc>
                <a:spcPts val="3000"/>
              </a:lnSpc>
              <a:defRPr/>
            </a:pPr>
            <a:r>
              <a:rPr lang="zh-CN" altLang="en-US" sz="2800">
                <a:solidFill>
                  <a:srgbClr val="000000"/>
                </a:solidFill>
              </a:rPr>
              <a:t>       </a:t>
            </a:r>
            <a:r>
              <a:rPr lang="zh-CN" altLang="zh-CN" sz="2800">
                <a:solidFill>
                  <a:srgbClr val="000000"/>
                </a:solidFill>
              </a:rPr>
              <a:t>引起腹泻的原因很多，在自然病例中，既有轮状病毒、冠状病毒等病毒的感染，又有大肠杆菌、沙门氏菌等细菌感染，从而使诊断工作复杂化。因此，必须通过实验室检查才能确诊。</a:t>
            </a:r>
            <a:endParaRPr lang="en-US" altLang="zh-CN" sz="2800">
              <a:solidFill>
                <a:srgbClr val="000000"/>
              </a:solidFill>
            </a:endParaRPr>
          </a:p>
        </p:txBody>
      </p:sp>
      <p:sp>
        <p:nvSpPr>
          <p:cNvPr id="3" name="线形标注 2 13"/>
          <p:cNvSpPr>
            <a:spLocks/>
          </p:cNvSpPr>
          <p:nvPr/>
        </p:nvSpPr>
        <p:spPr bwMode="auto">
          <a:xfrm>
            <a:off x="3563938" y="4437063"/>
            <a:ext cx="4806950" cy="1439862"/>
          </a:xfrm>
          <a:prstGeom prst="borderCallout2">
            <a:avLst>
              <a:gd name="adj1" fmla="val 7940"/>
              <a:gd name="adj2" fmla="val -1583"/>
              <a:gd name="adj3" fmla="val 7940"/>
              <a:gd name="adj4" fmla="val -9083"/>
              <a:gd name="adj5" fmla="val 41454"/>
              <a:gd name="adj6" fmla="val -16116"/>
            </a:avLst>
          </a:prstGeom>
          <a:solidFill>
            <a:srgbClr val="FFCC00"/>
          </a:solidFill>
          <a:ln w="9525" algn="ctr">
            <a:solidFill>
              <a:srgbClr val="0070C0"/>
            </a:solidFill>
            <a:miter lim="800000"/>
            <a:headEnd/>
            <a:tailEnd/>
          </a:ln>
          <a:effectLst>
            <a:outerShdw dist="23000" dir="5400000" rotWithShape="0">
              <a:srgbClr val="000000">
                <a:alpha val="34998"/>
              </a:srgbClr>
            </a:outerShdw>
          </a:effectLst>
        </p:spPr>
        <p:txBody>
          <a:bodyPr anchor="ctr"/>
          <a:lstStyle/>
          <a:p>
            <a:pPr>
              <a:lnSpc>
                <a:spcPct val="90000"/>
              </a:lnSpc>
              <a:defRPr/>
            </a:pPr>
            <a:r>
              <a:rPr kumimoji="1" lang="zh-CN" altLang="en-US" sz="2800">
                <a:solidFill>
                  <a:srgbClr val="000000"/>
                </a:solidFill>
                <a:latin typeface="黑体" pitchFamily="49" charset="-122"/>
                <a:ea typeface="黑体" pitchFamily="49" charset="-122"/>
              </a:rPr>
              <a:t>    临床上应与传染性胃肠炎、大肠杆菌病、仔猪副伤寒等区分。</a:t>
            </a:r>
            <a:r>
              <a:rPr kumimoji="1" lang="zh-CN" altLang="en-US" sz="2400">
                <a:solidFill>
                  <a:srgbClr val="000000"/>
                </a:solidFill>
                <a:latin typeface="黑体" pitchFamily="49" charset="-122"/>
                <a:ea typeface="黑体" pitchFamily="49" charset="-122"/>
              </a:rPr>
              <a:t> </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7"/>
                                        </p:tgtEl>
                                        <p:attrNameLst>
                                          <p:attrName>style.visibility</p:attrName>
                                        </p:attrNameLst>
                                      </p:cBhvr>
                                      <p:to>
                                        <p:strVal val="visible"/>
                                      </p:to>
                                    </p:set>
                                    <p:anim calcmode="discrete" valueType="clr">
                                      <p:cBhvr override="childStyle">
                                        <p:cTn id="7" dur="80"/>
                                        <p:tgtEl>
                                          <p:spTgt spid="1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7"/>
                                        </p:tgtEl>
                                        <p:attrNameLst>
                                          <p:attrName>fillcolor</p:attrName>
                                        </p:attrNameLst>
                                      </p:cBhvr>
                                      <p:tavLst>
                                        <p:tav tm="0">
                                          <p:val>
                                            <p:clrVal>
                                              <a:schemeClr val="accent2"/>
                                            </p:clrVal>
                                          </p:val>
                                        </p:tav>
                                        <p:tav tm="50000">
                                          <p:val>
                                            <p:clrVal>
                                              <a:schemeClr val="hlink"/>
                                            </p:clrVal>
                                          </p:val>
                                        </p:tav>
                                      </p:tavLst>
                                    </p:anim>
                                    <p:set>
                                      <p:cBhvr>
                                        <p:cTn id="9" dur="80"/>
                                        <p:tgtEl>
                                          <p:spTgt spid="1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ppt_w</p:attrName>
                                        </p:attrNameLst>
                                      </p:cBhvr>
                                      <p:tavLst>
                                        <p:tav tm="0">
                                          <p:val>
                                            <p:fltVal val="0"/>
                                          </p:val>
                                        </p:tav>
                                        <p:tav tm="100000">
                                          <p:val>
                                            <p:strVal val="#ppt_w"/>
                                          </p:val>
                                        </p:tav>
                                      </p:tavLst>
                                    </p:anim>
                                    <p:anim calcmode="lin" valueType="num">
                                      <p:cBhvr>
                                        <p:cTn id="15" dur="5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xit" presetSubtype="0" fill="hold" grpId="1" nodeType="clickEffect">
                                  <p:stCondLst>
                                    <p:cond delay="0"/>
                                  </p:stCondLst>
                                  <p:childTnLst>
                                    <p:animEffect transition="out" filter="fade">
                                      <p:cBhvr>
                                        <p:cTn id="19" dur="1000"/>
                                        <p:tgtEl>
                                          <p:spTgt spid="14"/>
                                        </p:tgtEl>
                                      </p:cBhvr>
                                    </p:animEffect>
                                    <p:anim calcmode="lin" valueType="num">
                                      <p:cBhvr>
                                        <p:cTn id="20" dur="1000"/>
                                        <p:tgtEl>
                                          <p:spTgt spid="14"/>
                                        </p:tgtEl>
                                        <p:attrNameLst>
                                          <p:attrName>ppt_x</p:attrName>
                                        </p:attrNameLst>
                                      </p:cBhvr>
                                      <p:tavLst>
                                        <p:tav tm="0">
                                          <p:val>
                                            <p:strVal val="ppt_x"/>
                                          </p:val>
                                        </p:tav>
                                        <p:tav tm="100000">
                                          <p:val>
                                            <p:strVal val="ppt_x"/>
                                          </p:val>
                                        </p:tav>
                                      </p:tavLst>
                                    </p:anim>
                                    <p:anim calcmode="lin" valueType="num">
                                      <p:cBhvr>
                                        <p:cTn id="21" dur="100" decel="100000"/>
                                        <p:tgtEl>
                                          <p:spTgt spid="14"/>
                                        </p:tgtEl>
                                        <p:attrNameLst>
                                          <p:attrName>ppt_y</p:attrName>
                                        </p:attrNameLst>
                                      </p:cBhvr>
                                      <p:tavLst>
                                        <p:tav tm="0">
                                          <p:val>
                                            <p:strVal val="ppt_y"/>
                                          </p:val>
                                        </p:tav>
                                        <p:tav tm="100000">
                                          <p:val>
                                            <p:strVal val="ppt_y-.03"/>
                                          </p:val>
                                        </p:tav>
                                      </p:tavLst>
                                    </p:anim>
                                    <p:anim calcmode="lin" valueType="num">
                                      <p:cBhvr>
                                        <p:cTn id="22" dur="900" accel="100000">
                                          <p:stCondLst>
                                            <p:cond delay="100"/>
                                          </p:stCondLst>
                                        </p:cTn>
                                        <p:tgtEl>
                                          <p:spTgt spid="14"/>
                                        </p:tgtEl>
                                        <p:attrNameLst>
                                          <p:attrName>ppt_y</p:attrName>
                                        </p:attrNameLst>
                                      </p:cBhvr>
                                      <p:tavLst>
                                        <p:tav tm="0">
                                          <p:val>
                                            <p:strVal val="ppt_y"/>
                                          </p:val>
                                        </p:tav>
                                        <p:tav tm="100000">
                                          <p:val>
                                            <p:strVal val="ppt_y+1"/>
                                          </p:val>
                                        </p:tav>
                                      </p:tavLst>
                                    </p:anim>
                                    <p:set>
                                      <p:cBhvr>
                                        <p:cTn id="23" dur="1" fill="hold">
                                          <p:stCondLst>
                                            <p:cond delay="999"/>
                                          </p:stCondLst>
                                        </p:cTn>
                                        <p:tgtEl>
                                          <p:spTgt spid="14"/>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18"/>
                                        </p:tgtEl>
                                        <p:attrNameLst>
                                          <p:attrName>style.visibility</p:attrName>
                                        </p:attrNameLst>
                                      </p:cBhvr>
                                      <p:to>
                                        <p:strVal val="visible"/>
                                      </p:to>
                                    </p:set>
                                    <p:anim calcmode="discrete" valueType="clr">
                                      <p:cBhvr override="childStyle">
                                        <p:cTn id="28" dur="80"/>
                                        <p:tgtEl>
                                          <p:spTgt spid="18"/>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8"/>
                                        </p:tgtEl>
                                        <p:attrNameLst>
                                          <p:attrName>fillcolor</p:attrName>
                                        </p:attrNameLst>
                                      </p:cBhvr>
                                      <p:tavLst>
                                        <p:tav tm="0">
                                          <p:val>
                                            <p:clrVal>
                                              <a:schemeClr val="accent2"/>
                                            </p:clrVal>
                                          </p:val>
                                        </p:tav>
                                        <p:tav tm="50000">
                                          <p:val>
                                            <p:clrVal>
                                              <a:schemeClr val="hlink"/>
                                            </p:clrVal>
                                          </p:val>
                                        </p:tav>
                                      </p:tavLst>
                                    </p:anim>
                                    <p:set>
                                      <p:cBhvr>
                                        <p:cTn id="30" dur="80"/>
                                        <p:tgtEl>
                                          <p:spTgt spid="18"/>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17" presetClass="entr" presetSubtype="1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37" presetClass="exit" presetSubtype="0" fill="hold" grpId="1" nodeType="clickEffect">
                                  <p:stCondLst>
                                    <p:cond delay="0"/>
                                  </p:stCondLst>
                                  <p:childTnLst>
                                    <p:animEffect transition="out" filter="fade">
                                      <p:cBhvr>
                                        <p:cTn id="40" dur="1000"/>
                                        <p:tgtEl>
                                          <p:spTgt spid="15"/>
                                        </p:tgtEl>
                                      </p:cBhvr>
                                    </p:animEffect>
                                    <p:anim calcmode="lin" valueType="num">
                                      <p:cBhvr>
                                        <p:cTn id="41" dur="1000"/>
                                        <p:tgtEl>
                                          <p:spTgt spid="15"/>
                                        </p:tgtEl>
                                        <p:attrNameLst>
                                          <p:attrName>ppt_x</p:attrName>
                                        </p:attrNameLst>
                                      </p:cBhvr>
                                      <p:tavLst>
                                        <p:tav tm="0">
                                          <p:val>
                                            <p:strVal val="ppt_x"/>
                                          </p:val>
                                        </p:tav>
                                        <p:tav tm="100000">
                                          <p:val>
                                            <p:strVal val="ppt_x"/>
                                          </p:val>
                                        </p:tav>
                                      </p:tavLst>
                                    </p:anim>
                                    <p:anim calcmode="lin" valueType="num">
                                      <p:cBhvr>
                                        <p:cTn id="42" dur="100" decel="100000"/>
                                        <p:tgtEl>
                                          <p:spTgt spid="15"/>
                                        </p:tgtEl>
                                        <p:attrNameLst>
                                          <p:attrName>ppt_y</p:attrName>
                                        </p:attrNameLst>
                                      </p:cBhvr>
                                      <p:tavLst>
                                        <p:tav tm="0">
                                          <p:val>
                                            <p:strVal val="ppt_y"/>
                                          </p:val>
                                        </p:tav>
                                        <p:tav tm="100000">
                                          <p:val>
                                            <p:strVal val="ppt_y-.03"/>
                                          </p:val>
                                        </p:tav>
                                      </p:tavLst>
                                    </p:anim>
                                    <p:anim calcmode="lin" valueType="num">
                                      <p:cBhvr>
                                        <p:cTn id="43" dur="900" accel="100000">
                                          <p:stCondLst>
                                            <p:cond delay="100"/>
                                          </p:stCondLst>
                                        </p:cTn>
                                        <p:tgtEl>
                                          <p:spTgt spid="15"/>
                                        </p:tgtEl>
                                        <p:attrNameLst>
                                          <p:attrName>ppt_y</p:attrName>
                                        </p:attrNameLst>
                                      </p:cBhvr>
                                      <p:tavLst>
                                        <p:tav tm="0">
                                          <p:val>
                                            <p:strVal val="ppt_y"/>
                                          </p:val>
                                        </p:tav>
                                        <p:tav tm="100000">
                                          <p:val>
                                            <p:strVal val="ppt_y+1"/>
                                          </p:val>
                                        </p:tav>
                                      </p:tavLst>
                                    </p:anim>
                                    <p:set>
                                      <p:cBhvr>
                                        <p:cTn id="44" dur="1" fill="hold">
                                          <p:stCondLst>
                                            <p:cond delay="999"/>
                                          </p:stCondLst>
                                        </p:cTn>
                                        <p:tgtEl>
                                          <p:spTgt spid="15"/>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7" presetClass="entr" presetSubtype="0" fill="hold" grpId="0" nodeType="clickEffect">
                                  <p:stCondLst>
                                    <p:cond delay="0"/>
                                  </p:stCondLst>
                                  <p:iterate type="lt">
                                    <p:tmPct val="50000"/>
                                  </p:iterate>
                                  <p:childTnLst>
                                    <p:set>
                                      <p:cBhvr>
                                        <p:cTn id="48" dur="1" fill="hold">
                                          <p:stCondLst>
                                            <p:cond delay="0"/>
                                          </p:stCondLst>
                                        </p:cTn>
                                        <p:tgtEl>
                                          <p:spTgt spid="2"/>
                                        </p:tgtEl>
                                        <p:attrNameLst>
                                          <p:attrName>style.visibility</p:attrName>
                                        </p:attrNameLst>
                                      </p:cBhvr>
                                      <p:to>
                                        <p:strVal val="visible"/>
                                      </p:to>
                                    </p:set>
                                    <p:anim calcmode="discrete" valueType="clr">
                                      <p:cBhvr override="childStyle">
                                        <p:cTn id="49"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2"/>
                                        </p:tgtEl>
                                        <p:attrNameLst>
                                          <p:attrName>fillcolor</p:attrName>
                                        </p:attrNameLst>
                                      </p:cBhvr>
                                      <p:tavLst>
                                        <p:tav tm="0">
                                          <p:val>
                                            <p:clrVal>
                                              <a:schemeClr val="accent2"/>
                                            </p:clrVal>
                                          </p:val>
                                        </p:tav>
                                        <p:tav tm="50000">
                                          <p:val>
                                            <p:clrVal>
                                              <a:schemeClr val="hlink"/>
                                            </p:clrVal>
                                          </p:val>
                                        </p:tav>
                                      </p:tavLst>
                                    </p:anim>
                                    <p:set>
                                      <p:cBhvr>
                                        <p:cTn id="51" dur="80"/>
                                        <p:tgtEl>
                                          <p:spTgt spid="2"/>
                                        </p:tgtEl>
                                        <p:attrNameLst>
                                          <p:attrName>fill.type</p:attrName>
                                        </p:attrNameLst>
                                      </p:cBhvr>
                                      <p:to>
                                        <p:strVal val="solid"/>
                                      </p:to>
                                    </p:set>
                                  </p:childTnLst>
                                </p:cTn>
                              </p:par>
                            </p:childTnLst>
                          </p:cTn>
                        </p:par>
                      </p:childTnLst>
                    </p:cTn>
                  </p:par>
                  <p:par>
                    <p:cTn id="52" fill="hold">
                      <p:stCondLst>
                        <p:cond delay="indefinite"/>
                      </p:stCondLst>
                      <p:childTnLst>
                        <p:par>
                          <p:cTn id="53" fill="hold">
                            <p:stCondLst>
                              <p:cond delay="0"/>
                            </p:stCondLst>
                            <p:childTnLst>
                              <p:par>
                                <p:cTn id="54" presetID="17" presetClass="entr" presetSubtype="10" fill="hold" grpId="0" nodeType="clickEffect">
                                  <p:stCondLst>
                                    <p:cond delay="0"/>
                                  </p:stCondLst>
                                  <p:childTnLst>
                                    <p:set>
                                      <p:cBhvr>
                                        <p:cTn id="55" dur="1" fill="hold">
                                          <p:stCondLst>
                                            <p:cond delay="0"/>
                                          </p:stCondLst>
                                        </p:cTn>
                                        <p:tgtEl>
                                          <p:spTgt spid="3"/>
                                        </p:tgtEl>
                                        <p:attrNameLst>
                                          <p:attrName>style.visibility</p:attrName>
                                        </p:attrNameLst>
                                      </p:cBhvr>
                                      <p:to>
                                        <p:strVal val="visible"/>
                                      </p:to>
                                    </p:set>
                                    <p:anim calcmode="lin" valueType="num">
                                      <p:cBhvr>
                                        <p:cTn id="56" dur="500" fill="hold"/>
                                        <p:tgtEl>
                                          <p:spTgt spid="3"/>
                                        </p:tgtEl>
                                        <p:attrNameLst>
                                          <p:attrName>ppt_w</p:attrName>
                                        </p:attrNameLst>
                                      </p:cBhvr>
                                      <p:tavLst>
                                        <p:tav tm="0">
                                          <p:val>
                                            <p:fltVal val="0"/>
                                          </p:val>
                                        </p:tav>
                                        <p:tav tm="100000">
                                          <p:val>
                                            <p:strVal val="#ppt_w"/>
                                          </p:val>
                                        </p:tav>
                                      </p:tavLst>
                                    </p:anim>
                                    <p:anim calcmode="lin" valueType="num">
                                      <p:cBhvr>
                                        <p:cTn id="57" dur="5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58" fill="hold">
                      <p:stCondLst>
                        <p:cond delay="indefinite"/>
                      </p:stCondLst>
                      <p:childTnLst>
                        <p:par>
                          <p:cTn id="59" fill="hold">
                            <p:stCondLst>
                              <p:cond delay="0"/>
                            </p:stCondLst>
                            <p:childTnLst>
                              <p:par>
                                <p:cTn id="60" presetID="37" presetClass="exit" presetSubtype="0" fill="hold" grpId="1" nodeType="clickEffect">
                                  <p:stCondLst>
                                    <p:cond delay="0"/>
                                  </p:stCondLst>
                                  <p:childTnLst>
                                    <p:animEffect transition="out" filter="fade">
                                      <p:cBhvr>
                                        <p:cTn id="61" dur="1000"/>
                                        <p:tgtEl>
                                          <p:spTgt spid="3"/>
                                        </p:tgtEl>
                                      </p:cBhvr>
                                    </p:animEffect>
                                    <p:anim calcmode="lin" valueType="num">
                                      <p:cBhvr>
                                        <p:cTn id="62" dur="1000"/>
                                        <p:tgtEl>
                                          <p:spTgt spid="3"/>
                                        </p:tgtEl>
                                        <p:attrNameLst>
                                          <p:attrName>ppt_x</p:attrName>
                                        </p:attrNameLst>
                                      </p:cBhvr>
                                      <p:tavLst>
                                        <p:tav tm="0">
                                          <p:val>
                                            <p:strVal val="ppt_x"/>
                                          </p:val>
                                        </p:tav>
                                        <p:tav tm="100000">
                                          <p:val>
                                            <p:strVal val="ppt_x"/>
                                          </p:val>
                                        </p:tav>
                                      </p:tavLst>
                                    </p:anim>
                                    <p:anim calcmode="lin" valueType="num">
                                      <p:cBhvr>
                                        <p:cTn id="63" dur="100" decel="100000"/>
                                        <p:tgtEl>
                                          <p:spTgt spid="3"/>
                                        </p:tgtEl>
                                        <p:attrNameLst>
                                          <p:attrName>ppt_y</p:attrName>
                                        </p:attrNameLst>
                                      </p:cBhvr>
                                      <p:tavLst>
                                        <p:tav tm="0">
                                          <p:val>
                                            <p:strVal val="ppt_y"/>
                                          </p:val>
                                        </p:tav>
                                        <p:tav tm="100000">
                                          <p:val>
                                            <p:strVal val="ppt_y-.03"/>
                                          </p:val>
                                        </p:tav>
                                      </p:tavLst>
                                    </p:anim>
                                    <p:anim calcmode="lin" valueType="num">
                                      <p:cBhvr>
                                        <p:cTn id="64" dur="900" accel="100000">
                                          <p:stCondLst>
                                            <p:cond delay="100"/>
                                          </p:stCondLst>
                                        </p:cTn>
                                        <p:tgtEl>
                                          <p:spTgt spid="3"/>
                                        </p:tgtEl>
                                        <p:attrNameLst>
                                          <p:attrName>ppt_y</p:attrName>
                                        </p:attrNameLst>
                                      </p:cBhvr>
                                      <p:tavLst>
                                        <p:tav tm="0">
                                          <p:val>
                                            <p:strVal val="ppt_y"/>
                                          </p:val>
                                        </p:tav>
                                        <p:tav tm="100000">
                                          <p:val>
                                            <p:strVal val="ppt_y+1"/>
                                          </p:val>
                                        </p:tav>
                                      </p:tavLst>
                                    </p:anim>
                                    <p:set>
                                      <p:cBhvr>
                                        <p:cTn id="65" dur="1" fill="hold">
                                          <p:stCondLst>
                                            <p:cond delay="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18" grpId="0" animBg="1"/>
      <p:bldP spid="17" grpId="0" animBg="1"/>
      <p:bldP spid="2" grpId="0" animBg="1"/>
      <p:bldP spid="15" grpId="0" animBg="1"/>
      <p:bldP spid="15" grpId="1" animBg="1"/>
      <p:bldP spid="3" grpId="0" animBg="1"/>
      <p:bldP spid="3" grpId="1"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线形标注 2 13"/>
          <p:cNvSpPr>
            <a:spLocks/>
          </p:cNvSpPr>
          <p:nvPr/>
        </p:nvSpPr>
        <p:spPr bwMode="auto">
          <a:xfrm>
            <a:off x="3348038" y="4221163"/>
            <a:ext cx="5545137" cy="2087562"/>
          </a:xfrm>
          <a:prstGeom prst="borderCallout2">
            <a:avLst>
              <a:gd name="adj1" fmla="val 5477"/>
              <a:gd name="adj2" fmla="val -1375"/>
              <a:gd name="adj3" fmla="val 5477"/>
              <a:gd name="adj4" fmla="val -5870"/>
              <a:gd name="adj5" fmla="val 38935"/>
              <a:gd name="adj6" fmla="val -10079"/>
            </a:avLst>
          </a:prstGeom>
          <a:solidFill>
            <a:srgbClr val="FFCC00"/>
          </a:solidFill>
          <a:ln w="9525" algn="ctr">
            <a:solidFill>
              <a:srgbClr val="0070C0"/>
            </a:solidFill>
            <a:miter lim="800000"/>
            <a:headEnd/>
            <a:tailEnd/>
          </a:ln>
          <a:effectLst>
            <a:outerShdw dist="23000" dir="5400000" rotWithShape="0">
              <a:srgbClr val="000000">
                <a:alpha val="34998"/>
              </a:srgbClr>
            </a:outerShdw>
          </a:effectLst>
        </p:spPr>
        <p:txBody>
          <a:bodyPr anchor="ctr"/>
          <a:lstStyle/>
          <a:p>
            <a:pPr algn="just">
              <a:defRPr/>
            </a:pPr>
            <a:r>
              <a:rPr kumimoji="1" lang="en-US" altLang="zh-CN" sz="2400">
                <a:solidFill>
                  <a:srgbClr val="000000"/>
                </a:solidFill>
                <a:latin typeface="宋体" charset="-122"/>
              </a:rPr>
              <a:t>1.</a:t>
            </a:r>
            <a:r>
              <a:rPr kumimoji="1" lang="zh-CN" altLang="en-US" sz="2400">
                <a:solidFill>
                  <a:srgbClr val="000000"/>
                </a:solidFill>
                <a:latin typeface="宋体" charset="-122"/>
              </a:rPr>
              <a:t>隔离消毒  发现病猪立即隔离到清洁、消毒、干燥和温暖的猪舍中，加强护理，给易消化的饲料，及时清除病猪粪便及被其污染的垫草，消毒被污染的环境和器物。</a:t>
            </a:r>
          </a:p>
        </p:txBody>
      </p:sp>
      <p:sp>
        <p:nvSpPr>
          <p:cNvPr id="15" name="线形标注 2 14"/>
          <p:cNvSpPr>
            <a:spLocks/>
          </p:cNvSpPr>
          <p:nvPr/>
        </p:nvSpPr>
        <p:spPr bwMode="auto">
          <a:xfrm>
            <a:off x="3779838" y="1989138"/>
            <a:ext cx="5113337" cy="3960812"/>
          </a:xfrm>
          <a:prstGeom prst="borderCallout2">
            <a:avLst>
              <a:gd name="adj1" fmla="val 2884"/>
              <a:gd name="adj2" fmla="val -1491"/>
              <a:gd name="adj3" fmla="val 2884"/>
              <a:gd name="adj4" fmla="val -13597"/>
              <a:gd name="adj5" fmla="val 59199"/>
              <a:gd name="adj6" fmla="val -21579"/>
            </a:avLst>
          </a:prstGeom>
          <a:solidFill>
            <a:srgbClr val="FFCC00"/>
          </a:solidFill>
          <a:ln w="9525" algn="ctr">
            <a:solidFill>
              <a:srgbClr val="0070C0"/>
            </a:solidFill>
            <a:miter lim="800000"/>
            <a:headEnd/>
            <a:tailEnd/>
          </a:ln>
          <a:effectLst>
            <a:outerShdw dist="23000" dir="5400000" rotWithShape="0">
              <a:srgbClr val="000000">
                <a:alpha val="34998"/>
              </a:srgbClr>
            </a:outerShdw>
          </a:effectLst>
        </p:spPr>
        <p:txBody>
          <a:bodyPr anchor="ctr"/>
          <a:lstStyle/>
          <a:p>
            <a:pPr>
              <a:lnSpc>
                <a:spcPts val="3000"/>
              </a:lnSpc>
              <a:buFont typeface="Wingdings" pitchFamily="2" charset="2"/>
              <a:buChar char="Ø"/>
              <a:defRPr/>
            </a:pPr>
            <a:r>
              <a:rPr lang="zh-CN" altLang="zh-CN" sz="2400">
                <a:solidFill>
                  <a:srgbClr val="000000"/>
                </a:solidFill>
                <a:latin typeface="宋体" charset="-122"/>
              </a:rPr>
              <a:t>疫苗接种用猪轮状病毒油佐剂灭活苗或猪轮状病毒弱毒双价苗对母猪或仔猪进行预防注射。</a:t>
            </a:r>
            <a:endParaRPr lang="zh-CN" altLang="en-US" sz="2400">
              <a:solidFill>
                <a:srgbClr val="000000"/>
              </a:solidFill>
              <a:latin typeface="宋体" charset="-122"/>
            </a:endParaRPr>
          </a:p>
          <a:p>
            <a:pPr>
              <a:lnSpc>
                <a:spcPts val="3000"/>
              </a:lnSpc>
              <a:buFont typeface="Wingdings" pitchFamily="2" charset="2"/>
              <a:buChar char="Ø"/>
              <a:defRPr/>
            </a:pPr>
            <a:r>
              <a:rPr lang="zh-CN" altLang="zh-CN" sz="2400">
                <a:solidFill>
                  <a:srgbClr val="000000"/>
                </a:solidFill>
                <a:latin typeface="宋体" charset="-122"/>
              </a:rPr>
              <a:t>油佐剂苗于怀孕母猪临产前</a:t>
            </a:r>
            <a:r>
              <a:rPr lang="en-US" altLang="zh-CN" sz="2400">
                <a:solidFill>
                  <a:srgbClr val="000000"/>
                </a:solidFill>
                <a:latin typeface="宋体" charset="-122"/>
              </a:rPr>
              <a:t>30</a:t>
            </a:r>
            <a:r>
              <a:rPr lang="zh-CN" altLang="en-US" sz="2400">
                <a:solidFill>
                  <a:srgbClr val="000000"/>
                </a:solidFill>
                <a:latin typeface="宋体" charset="-122"/>
              </a:rPr>
              <a:t>天肌内注射</a:t>
            </a:r>
            <a:r>
              <a:rPr lang="en-US" altLang="zh-CN" sz="2400">
                <a:solidFill>
                  <a:srgbClr val="000000"/>
                </a:solidFill>
                <a:latin typeface="宋体" charset="-122"/>
              </a:rPr>
              <a:t>2</a:t>
            </a:r>
            <a:r>
              <a:rPr lang="zh-CN" altLang="en-US" sz="2400">
                <a:solidFill>
                  <a:srgbClr val="000000"/>
                </a:solidFill>
                <a:latin typeface="宋体" charset="-122"/>
              </a:rPr>
              <a:t>毫升；仔猪于</a:t>
            </a:r>
            <a:r>
              <a:rPr lang="en-US" altLang="zh-CN" sz="2400">
                <a:solidFill>
                  <a:srgbClr val="000000"/>
                </a:solidFill>
                <a:latin typeface="宋体" charset="-122"/>
              </a:rPr>
              <a:t>7</a:t>
            </a:r>
            <a:r>
              <a:rPr lang="zh-CN" altLang="en-US" sz="2400">
                <a:solidFill>
                  <a:srgbClr val="000000"/>
                </a:solidFill>
                <a:latin typeface="宋体" charset="-122"/>
              </a:rPr>
              <a:t>日龄和</a:t>
            </a:r>
            <a:r>
              <a:rPr lang="en-US" altLang="zh-CN" sz="2400">
                <a:solidFill>
                  <a:srgbClr val="000000"/>
                </a:solidFill>
                <a:latin typeface="宋体" charset="-122"/>
              </a:rPr>
              <a:t>21</a:t>
            </a:r>
            <a:r>
              <a:rPr lang="zh-CN" altLang="en-US" sz="2400">
                <a:solidFill>
                  <a:srgbClr val="000000"/>
                </a:solidFill>
                <a:latin typeface="宋体" charset="-122"/>
              </a:rPr>
              <a:t>日龄各注射</a:t>
            </a:r>
            <a:r>
              <a:rPr lang="en-US" altLang="zh-CN" sz="2400">
                <a:solidFill>
                  <a:srgbClr val="000000"/>
                </a:solidFill>
                <a:latin typeface="宋体" charset="-122"/>
              </a:rPr>
              <a:t>1</a:t>
            </a:r>
            <a:r>
              <a:rPr lang="zh-CN" altLang="en-US" sz="2400">
                <a:solidFill>
                  <a:srgbClr val="000000"/>
                </a:solidFill>
                <a:latin typeface="宋体" charset="-122"/>
              </a:rPr>
              <a:t>次，注射部位在后海穴（尾根和肛门之间凹窝处），每次每头注射</a:t>
            </a:r>
            <a:r>
              <a:rPr lang="en-US" altLang="zh-CN" sz="2400">
                <a:solidFill>
                  <a:srgbClr val="000000"/>
                </a:solidFill>
                <a:latin typeface="宋体" charset="-122"/>
              </a:rPr>
              <a:t>0.5</a:t>
            </a:r>
            <a:r>
              <a:rPr lang="zh-CN" altLang="en-US" sz="2400">
                <a:solidFill>
                  <a:srgbClr val="000000"/>
                </a:solidFill>
                <a:latin typeface="宋体" charset="-122"/>
              </a:rPr>
              <a:t>毫升。</a:t>
            </a:r>
          </a:p>
          <a:p>
            <a:pPr>
              <a:lnSpc>
                <a:spcPts val="3000"/>
              </a:lnSpc>
              <a:buFont typeface="Wingdings" pitchFamily="2" charset="2"/>
              <a:buChar char="Ø"/>
              <a:defRPr/>
            </a:pPr>
            <a:r>
              <a:rPr lang="zh-CN" altLang="en-US" sz="2400">
                <a:solidFill>
                  <a:srgbClr val="000000"/>
                </a:solidFill>
                <a:latin typeface="宋体" charset="-122"/>
              </a:rPr>
              <a:t>弱毒苗于临产前</a:t>
            </a:r>
            <a:r>
              <a:rPr lang="en-US" altLang="zh-CN" sz="2400">
                <a:solidFill>
                  <a:srgbClr val="000000"/>
                </a:solidFill>
                <a:latin typeface="宋体" charset="-122"/>
              </a:rPr>
              <a:t>5</a:t>
            </a:r>
            <a:r>
              <a:rPr lang="zh-CN" altLang="en-US" sz="2400">
                <a:solidFill>
                  <a:srgbClr val="000000"/>
                </a:solidFill>
                <a:latin typeface="宋体" charset="-122"/>
              </a:rPr>
              <a:t>周和</a:t>
            </a:r>
            <a:r>
              <a:rPr lang="en-US" altLang="zh-CN" sz="2400">
                <a:solidFill>
                  <a:srgbClr val="000000"/>
                </a:solidFill>
                <a:latin typeface="宋体" charset="-122"/>
              </a:rPr>
              <a:t>2</a:t>
            </a:r>
            <a:r>
              <a:rPr lang="zh-CN" altLang="en-US" sz="2400">
                <a:solidFill>
                  <a:srgbClr val="000000"/>
                </a:solidFill>
                <a:latin typeface="宋体" charset="-122"/>
              </a:rPr>
              <a:t>周分别肌内注射</a:t>
            </a:r>
            <a:r>
              <a:rPr lang="en-US" altLang="zh-CN" sz="2400">
                <a:solidFill>
                  <a:srgbClr val="000000"/>
                </a:solidFill>
                <a:latin typeface="宋体" charset="-122"/>
              </a:rPr>
              <a:t>1</a:t>
            </a:r>
            <a:r>
              <a:rPr lang="zh-CN" altLang="en-US" sz="2400">
                <a:solidFill>
                  <a:srgbClr val="000000"/>
                </a:solidFill>
                <a:latin typeface="宋体" charset="-122"/>
              </a:rPr>
              <a:t>次，每次每头</a:t>
            </a:r>
            <a:r>
              <a:rPr lang="en-US" altLang="zh-CN" sz="2400">
                <a:solidFill>
                  <a:srgbClr val="000000"/>
                </a:solidFill>
                <a:latin typeface="宋体" charset="-122"/>
              </a:rPr>
              <a:t>l</a:t>
            </a:r>
            <a:r>
              <a:rPr lang="zh-CN" altLang="en-US" sz="2400">
                <a:solidFill>
                  <a:srgbClr val="000000"/>
                </a:solidFill>
                <a:latin typeface="宋体" charset="-122"/>
              </a:rPr>
              <a:t>毫升。</a:t>
            </a:r>
            <a:r>
              <a:rPr lang="zh-CN" altLang="en-US"/>
              <a:t> </a:t>
            </a:r>
            <a:endParaRPr lang="en-US" altLang="zh-CN"/>
          </a:p>
        </p:txBody>
      </p:sp>
      <p:grpSp>
        <p:nvGrpSpPr>
          <p:cNvPr id="20483" name="Group 5"/>
          <p:cNvGrpSpPr>
            <a:grpSpLocks/>
          </p:cNvGrpSpPr>
          <p:nvPr/>
        </p:nvGrpSpPr>
        <p:grpSpPr bwMode="auto">
          <a:xfrm>
            <a:off x="684213" y="1341438"/>
            <a:ext cx="2735262" cy="688975"/>
            <a:chOff x="720" y="1392"/>
            <a:chExt cx="4058" cy="480"/>
          </a:xfrm>
        </p:grpSpPr>
        <p:sp>
          <p:nvSpPr>
            <p:cNvPr id="20494" name="AutoShape 6"/>
            <p:cNvSpPr>
              <a:spLocks noChangeArrowheads="1"/>
            </p:cNvSpPr>
            <p:nvPr/>
          </p:nvSpPr>
          <p:spPr bwMode="gray">
            <a:xfrm>
              <a:off x="720" y="1392"/>
              <a:ext cx="4058" cy="480"/>
            </a:xfrm>
            <a:prstGeom prst="roundRect">
              <a:avLst>
                <a:gd name="adj" fmla="val 17509"/>
              </a:avLst>
            </a:prstGeom>
            <a:solidFill>
              <a:srgbClr val="C7401B"/>
            </a:solidFill>
            <a:ln w="9525">
              <a:noFill/>
              <a:round/>
              <a:headEnd/>
              <a:tailEnd/>
            </a:ln>
          </p:spPr>
          <p:txBody>
            <a:bodyPr wrap="none" anchor="ctr"/>
            <a:lstStyle/>
            <a:p>
              <a:endParaRPr lang="zh-CN" altLang="en-US"/>
            </a:p>
          </p:txBody>
        </p:sp>
        <p:grpSp>
          <p:nvGrpSpPr>
            <p:cNvPr id="20495" name="Group 7"/>
            <p:cNvGrpSpPr>
              <a:grpSpLocks/>
            </p:cNvGrpSpPr>
            <p:nvPr/>
          </p:nvGrpSpPr>
          <p:grpSpPr bwMode="auto">
            <a:xfrm>
              <a:off x="730" y="1407"/>
              <a:ext cx="4043" cy="444"/>
              <a:chOff x="744" y="1407"/>
              <a:chExt cx="3988" cy="444"/>
            </a:xfrm>
          </p:grpSpPr>
          <p:sp>
            <p:nvSpPr>
              <p:cNvPr id="4" name="AutoShape 8"/>
              <p:cNvSpPr>
                <a:spLocks noChangeArrowheads="1"/>
              </p:cNvSpPr>
              <p:nvPr/>
            </p:nvSpPr>
            <p:spPr bwMode="gray">
              <a:xfrm>
                <a:off x="744" y="1736"/>
                <a:ext cx="3988" cy="115"/>
              </a:xfrm>
              <a:prstGeom prst="roundRect">
                <a:avLst>
                  <a:gd name="adj" fmla="val 50000"/>
                </a:avLst>
              </a:prstGeom>
              <a:solidFill>
                <a:srgbClr val="C7401B">
                  <a:alpha val="0"/>
                </a:srgbClr>
              </a:solidFill>
              <a:ln w="9525">
                <a:noFill/>
                <a:round/>
                <a:headEnd/>
                <a:tailEnd/>
              </a:ln>
            </p:spPr>
            <p:txBody>
              <a:bodyPr wrap="none" anchor="ctr"/>
              <a:lstStyle/>
              <a:p>
                <a:endParaRPr lang="zh-CN" altLang="en-US"/>
              </a:p>
            </p:txBody>
          </p:sp>
          <p:sp>
            <p:nvSpPr>
              <p:cNvPr id="5" name="AutoShape 9"/>
              <p:cNvSpPr>
                <a:spLocks noChangeArrowheads="1"/>
              </p:cNvSpPr>
              <p:nvPr/>
            </p:nvSpPr>
            <p:spPr bwMode="gray">
              <a:xfrm>
                <a:off x="744" y="1407"/>
                <a:ext cx="3988" cy="115"/>
              </a:xfrm>
              <a:prstGeom prst="roundRect">
                <a:avLst>
                  <a:gd name="adj" fmla="val 50000"/>
                </a:avLst>
              </a:prstGeom>
              <a:solidFill>
                <a:srgbClr val="C7401B"/>
              </a:solidFill>
              <a:ln w="9525">
                <a:noFill/>
                <a:round/>
                <a:headEnd/>
                <a:tailEnd/>
              </a:ln>
            </p:spPr>
            <p:txBody>
              <a:bodyPr wrap="none" anchor="ctr"/>
              <a:lstStyle/>
              <a:p>
                <a:endParaRPr lang="zh-CN" altLang="en-US"/>
              </a:p>
            </p:txBody>
          </p:sp>
        </p:grpSp>
      </p:grpSp>
      <p:sp>
        <p:nvSpPr>
          <p:cNvPr id="20484" name="Text Box 10"/>
          <p:cNvSpPr txBox="1">
            <a:spLocks noChangeArrowheads="1"/>
          </p:cNvSpPr>
          <p:nvPr/>
        </p:nvSpPr>
        <p:spPr bwMode="white">
          <a:xfrm>
            <a:off x="539750" y="1335088"/>
            <a:ext cx="2808288" cy="641350"/>
          </a:xfrm>
          <a:prstGeom prst="rect">
            <a:avLst/>
          </a:prstGeom>
          <a:noFill/>
          <a:ln w="9525">
            <a:noFill/>
            <a:miter lim="800000"/>
            <a:headEnd/>
            <a:tailEnd/>
          </a:ln>
        </p:spPr>
        <p:txBody>
          <a:bodyPr>
            <a:spAutoFit/>
          </a:bodyPr>
          <a:lstStyle/>
          <a:p>
            <a:pPr marL="457200" indent="-457200" algn="ctr">
              <a:spcBef>
                <a:spcPct val="50000"/>
              </a:spcBef>
              <a:buClr>
                <a:schemeClr val="tx1"/>
              </a:buClr>
            </a:pPr>
            <a:r>
              <a:rPr kumimoji="1" lang="zh-CN" altLang="en-US" sz="3600">
                <a:solidFill>
                  <a:srgbClr val="FFFFFF"/>
                </a:solidFill>
                <a:latin typeface="隶书" pitchFamily="49" charset="-122"/>
                <a:ea typeface="隶书" pitchFamily="49" charset="-122"/>
              </a:rPr>
              <a:t>七 防 制</a:t>
            </a:r>
            <a:endParaRPr lang="zh-CN" altLang="en-US" sz="3600">
              <a:solidFill>
                <a:srgbClr val="FFFFFF"/>
              </a:solidFill>
              <a:latin typeface="隶书" pitchFamily="49" charset="-122"/>
              <a:ea typeface="隶书" pitchFamily="49" charset="-122"/>
            </a:endParaRPr>
          </a:p>
        </p:txBody>
      </p:sp>
      <p:sp>
        <p:nvSpPr>
          <p:cNvPr id="18" name="矩形 17"/>
          <p:cNvSpPr>
            <a:spLocks noChangeArrowheads="1"/>
          </p:cNvSpPr>
          <p:nvPr/>
        </p:nvSpPr>
        <p:spPr bwMode="auto">
          <a:xfrm>
            <a:off x="755650" y="3933825"/>
            <a:ext cx="1816100" cy="579438"/>
          </a:xfrm>
          <a:prstGeom prst="rect">
            <a:avLst/>
          </a:prstGeom>
          <a:solidFill>
            <a:schemeClr val="bg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bg1"/>
            </a:extrusionClr>
          </a:sp3d>
        </p:spPr>
        <p:txBody>
          <a:bodyPr wrap="none">
            <a:spAutoFit/>
            <a:flatTx/>
          </a:bodyPr>
          <a:lstStyle/>
          <a:p>
            <a:pPr marL="342900" indent="-342900">
              <a:spcBef>
                <a:spcPct val="20000"/>
              </a:spcBef>
            </a:pPr>
            <a:r>
              <a:rPr kumimoji="1" lang="zh-CN" altLang="en-US" sz="3200">
                <a:latin typeface="楷体" pitchFamily="49" charset="-122"/>
                <a:ea typeface="楷体" pitchFamily="49" charset="-122"/>
              </a:rPr>
              <a:t>免疫接种</a:t>
            </a:r>
            <a:endParaRPr kumimoji="1" lang="en-US" altLang="zh-CN" sz="3200">
              <a:latin typeface="楷体" pitchFamily="49" charset="-122"/>
              <a:ea typeface="楷体" pitchFamily="49" charset="-122"/>
            </a:endParaRPr>
          </a:p>
        </p:txBody>
      </p:sp>
      <p:sp>
        <p:nvSpPr>
          <p:cNvPr id="17" name="矩形 16"/>
          <p:cNvSpPr>
            <a:spLocks noChangeArrowheads="1"/>
          </p:cNvSpPr>
          <p:nvPr/>
        </p:nvSpPr>
        <p:spPr bwMode="auto">
          <a:xfrm>
            <a:off x="682625" y="2743200"/>
            <a:ext cx="2089150" cy="579438"/>
          </a:xfrm>
          <a:prstGeom prst="rect">
            <a:avLst/>
          </a:prstGeom>
          <a:solidFill>
            <a:schemeClr val="bg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bg1"/>
            </a:extrusionClr>
          </a:sp3d>
        </p:spPr>
        <p:txBody>
          <a:bodyPr>
            <a:spAutoFit/>
            <a:flatTx/>
          </a:bodyPr>
          <a:lstStyle/>
          <a:p>
            <a:pPr algn="ctr"/>
            <a:r>
              <a:rPr kumimoji="1" lang="zh-CN" altLang="en-US" sz="3200">
                <a:latin typeface="楷体" pitchFamily="49" charset="-122"/>
                <a:ea typeface="楷体" pitchFamily="49" charset="-122"/>
              </a:rPr>
              <a:t>生物安全</a:t>
            </a:r>
            <a:endParaRPr lang="zh-CN" altLang="en-US" sz="3200">
              <a:latin typeface="楷体" pitchFamily="49" charset="-122"/>
              <a:ea typeface="楷体" pitchFamily="49" charset="-122"/>
            </a:endParaRPr>
          </a:p>
        </p:txBody>
      </p:sp>
      <p:sp>
        <p:nvSpPr>
          <p:cNvPr id="20487" name="Text Box 4"/>
          <p:cNvSpPr txBox="1">
            <a:spLocks noChangeArrowheads="1"/>
          </p:cNvSpPr>
          <p:nvPr/>
        </p:nvSpPr>
        <p:spPr bwMode="white">
          <a:xfrm>
            <a:off x="914400" y="4876800"/>
            <a:ext cx="381000" cy="457200"/>
          </a:xfrm>
          <a:prstGeom prst="rect">
            <a:avLst/>
          </a:prstGeom>
          <a:noFill/>
          <a:ln w="9525">
            <a:noFill/>
            <a:miter lim="800000"/>
            <a:headEnd/>
            <a:tailEnd/>
          </a:ln>
        </p:spPr>
        <p:txBody>
          <a:bodyPr>
            <a:spAutoFit/>
          </a:bodyPr>
          <a:lstStyle/>
          <a:p>
            <a:pPr algn="ctr">
              <a:spcBef>
                <a:spcPct val="50000"/>
              </a:spcBef>
            </a:pPr>
            <a:r>
              <a:rPr lang="en-US" altLang="zh-CN" sz="2400">
                <a:solidFill>
                  <a:srgbClr val="FFFFFF"/>
                </a:solidFill>
                <a:cs typeface="Arial" charset="0"/>
              </a:rPr>
              <a:t>1</a:t>
            </a:r>
          </a:p>
        </p:txBody>
      </p:sp>
      <p:sp>
        <p:nvSpPr>
          <p:cNvPr id="2" name="矩形 17"/>
          <p:cNvSpPr>
            <a:spLocks noChangeArrowheads="1"/>
          </p:cNvSpPr>
          <p:nvPr/>
        </p:nvSpPr>
        <p:spPr bwMode="auto">
          <a:xfrm>
            <a:off x="827088" y="5084763"/>
            <a:ext cx="2016125" cy="588962"/>
          </a:xfrm>
          <a:prstGeom prst="rect">
            <a:avLst/>
          </a:prstGeom>
          <a:solidFill>
            <a:schemeClr val="bg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bg1"/>
            </a:extrusionClr>
          </a:sp3d>
        </p:spPr>
        <p:txBody>
          <a:bodyPr>
            <a:spAutoFit/>
            <a:flatTx/>
          </a:bodyPr>
          <a:lstStyle/>
          <a:p>
            <a:pPr marL="342900" indent="-342900" algn="ctr">
              <a:spcBef>
                <a:spcPct val="20000"/>
              </a:spcBef>
            </a:pPr>
            <a:r>
              <a:rPr kumimoji="1" lang="zh-CN" altLang="en-US" sz="3200">
                <a:latin typeface="楷体" pitchFamily="49" charset="-122"/>
                <a:ea typeface="楷体" pitchFamily="49" charset="-122"/>
              </a:rPr>
              <a:t>发病处理</a:t>
            </a:r>
            <a:endParaRPr kumimoji="1" lang="en-US" altLang="zh-CN" sz="3200">
              <a:latin typeface="楷体" pitchFamily="49" charset="-122"/>
              <a:ea typeface="楷体" pitchFamily="49" charset="-122"/>
            </a:endParaRPr>
          </a:p>
        </p:txBody>
      </p:sp>
      <p:sp>
        <p:nvSpPr>
          <p:cNvPr id="14" name="线形标注 2 13"/>
          <p:cNvSpPr>
            <a:spLocks/>
          </p:cNvSpPr>
          <p:nvPr/>
        </p:nvSpPr>
        <p:spPr bwMode="auto">
          <a:xfrm>
            <a:off x="3635375" y="1844675"/>
            <a:ext cx="5113338" cy="1152525"/>
          </a:xfrm>
          <a:prstGeom prst="borderCallout2">
            <a:avLst>
              <a:gd name="adj1" fmla="val 9917"/>
              <a:gd name="adj2" fmla="val -1491"/>
              <a:gd name="adj3" fmla="val 9917"/>
              <a:gd name="adj4" fmla="val -1491"/>
              <a:gd name="adj5" fmla="val 96144"/>
              <a:gd name="adj6" fmla="val -16301"/>
            </a:avLst>
          </a:prstGeom>
          <a:solidFill>
            <a:schemeClr val="tx1"/>
          </a:solidFill>
          <a:ln w="9525" algn="ctr">
            <a:solidFill>
              <a:srgbClr val="0070C0"/>
            </a:solidFill>
            <a:miter lim="800000"/>
            <a:headEnd/>
            <a:tailEnd/>
          </a:ln>
          <a:effectLst>
            <a:outerShdw dist="23000" dir="5400000" rotWithShape="0">
              <a:srgbClr val="000000">
                <a:alpha val="34998"/>
              </a:srgbClr>
            </a:outerShdw>
          </a:effectLst>
        </p:spPr>
        <p:txBody>
          <a:bodyPr anchor="ctr"/>
          <a:lstStyle/>
          <a:p>
            <a:pPr>
              <a:lnSpc>
                <a:spcPct val="90000"/>
              </a:lnSpc>
              <a:defRPr/>
            </a:pPr>
            <a:r>
              <a:rPr kumimoji="1" lang="en-US" altLang="zh-CN" sz="2400">
                <a:solidFill>
                  <a:srgbClr val="000000"/>
                </a:solidFill>
                <a:latin typeface="宋体" charset="-122"/>
              </a:rPr>
              <a:t>1.</a:t>
            </a:r>
            <a:r>
              <a:rPr kumimoji="1" lang="zh-CN" altLang="en-US" sz="2400">
                <a:solidFill>
                  <a:srgbClr val="000000"/>
                </a:solidFill>
                <a:latin typeface="宋体" charset="-122"/>
              </a:rPr>
              <a:t>加强管理，保持圈舍清洁卫生，勤打扫、勤冲洗。仔猪要注意防寒保暖，增强母猪和仔猪的抵抗力。 </a:t>
            </a:r>
          </a:p>
        </p:txBody>
      </p:sp>
      <p:sp>
        <p:nvSpPr>
          <p:cNvPr id="20496" name="AutoShape 16"/>
          <p:cNvSpPr>
            <a:spLocks/>
          </p:cNvSpPr>
          <p:nvPr/>
        </p:nvSpPr>
        <p:spPr bwMode="auto">
          <a:xfrm>
            <a:off x="3635375" y="1801813"/>
            <a:ext cx="5040313" cy="1555750"/>
          </a:xfrm>
          <a:prstGeom prst="borderCallout2">
            <a:avLst>
              <a:gd name="adj1" fmla="val 7347"/>
              <a:gd name="adj2" fmla="val -1514"/>
              <a:gd name="adj3" fmla="val 7347"/>
              <a:gd name="adj4" fmla="val -9167"/>
              <a:gd name="adj5" fmla="val 62958"/>
              <a:gd name="adj6" fmla="val -17134"/>
            </a:avLst>
          </a:prstGeom>
          <a:solidFill>
            <a:schemeClr val="accent1"/>
          </a:solidFill>
          <a:ln w="9525">
            <a:solidFill>
              <a:schemeClr val="tx1"/>
            </a:solidFill>
            <a:miter lim="800000"/>
            <a:headEnd/>
            <a:tailEnd/>
          </a:ln>
        </p:spPr>
        <p:txBody>
          <a:bodyPr/>
          <a:lstStyle/>
          <a:p>
            <a:r>
              <a:rPr lang="en-US" altLang="zh-CN" sz="2400">
                <a:solidFill>
                  <a:srgbClr val="000000"/>
                </a:solidFill>
                <a:latin typeface="宋体" charset="-122"/>
              </a:rPr>
              <a:t>2.</a:t>
            </a:r>
            <a:r>
              <a:rPr lang="zh-CN" altLang="en-US" sz="2400">
                <a:solidFill>
                  <a:srgbClr val="000000"/>
                </a:solidFill>
                <a:latin typeface="宋体" charset="-122"/>
              </a:rPr>
              <a:t>早吃初乳  在疫区要使新生仔猪及早吃到初乳，因初乳中含有一定量的保护性抗体，仔猪吃到初乳后可获得一定的抵抗力。 </a:t>
            </a:r>
          </a:p>
        </p:txBody>
      </p:sp>
      <p:sp>
        <p:nvSpPr>
          <p:cNvPr id="20497" name="AutoShape 17"/>
          <p:cNvSpPr>
            <a:spLocks/>
          </p:cNvSpPr>
          <p:nvPr/>
        </p:nvSpPr>
        <p:spPr bwMode="auto">
          <a:xfrm>
            <a:off x="3708400" y="1773238"/>
            <a:ext cx="4964113" cy="1555750"/>
          </a:xfrm>
          <a:prstGeom prst="borderCallout2">
            <a:avLst>
              <a:gd name="adj1" fmla="val 7347"/>
              <a:gd name="adj2" fmla="val -1537"/>
              <a:gd name="adj3" fmla="val 7347"/>
              <a:gd name="adj4" fmla="val -10778"/>
              <a:gd name="adj5" fmla="val 72144"/>
              <a:gd name="adj6" fmla="val -20370"/>
            </a:avLst>
          </a:prstGeom>
          <a:solidFill>
            <a:srgbClr val="FFCC00"/>
          </a:solidFill>
          <a:ln w="9525">
            <a:solidFill>
              <a:schemeClr val="tx1"/>
            </a:solidFill>
            <a:miter lim="800000"/>
            <a:headEnd/>
            <a:tailEnd/>
          </a:ln>
        </p:spPr>
        <p:txBody>
          <a:bodyPr/>
          <a:lstStyle/>
          <a:p>
            <a:r>
              <a:rPr lang="en-US" altLang="zh-CN" sz="2400">
                <a:solidFill>
                  <a:srgbClr val="000000"/>
                </a:solidFill>
              </a:rPr>
              <a:t>3.</a:t>
            </a:r>
            <a:r>
              <a:rPr lang="zh-CN" altLang="en-US" sz="2400">
                <a:solidFill>
                  <a:srgbClr val="000000"/>
                </a:solidFill>
              </a:rPr>
              <a:t>经常消毒猪舍及用具经常进行消毒，可减少环境中病毒含量，也可防止一些细菌的继发感染，减少发病的机会。</a:t>
            </a:r>
            <a:r>
              <a:rPr lang="zh-CN" altLang="en-US"/>
              <a:t> </a:t>
            </a:r>
          </a:p>
        </p:txBody>
      </p:sp>
      <p:sp>
        <p:nvSpPr>
          <p:cNvPr id="20498" name="AutoShape 18"/>
          <p:cNvSpPr>
            <a:spLocks/>
          </p:cNvSpPr>
          <p:nvPr/>
        </p:nvSpPr>
        <p:spPr bwMode="auto">
          <a:xfrm>
            <a:off x="3348038" y="1916113"/>
            <a:ext cx="5472112" cy="4608512"/>
          </a:xfrm>
          <a:prstGeom prst="borderCallout2">
            <a:avLst>
              <a:gd name="adj1" fmla="val 2481"/>
              <a:gd name="adj2" fmla="val -1394"/>
              <a:gd name="adj3" fmla="val 2481"/>
              <a:gd name="adj4" fmla="val -5426"/>
              <a:gd name="adj5" fmla="val 69412"/>
              <a:gd name="adj6" fmla="val -9602"/>
            </a:avLst>
          </a:prstGeom>
          <a:solidFill>
            <a:schemeClr val="tx1"/>
          </a:solidFill>
          <a:ln w="9525">
            <a:solidFill>
              <a:schemeClr val="tx1"/>
            </a:solidFill>
            <a:miter lim="800000"/>
            <a:headEnd/>
            <a:tailEnd/>
          </a:ln>
        </p:spPr>
        <p:txBody>
          <a:bodyPr/>
          <a:lstStyle/>
          <a:p>
            <a:r>
              <a:rPr lang="en-US" altLang="zh-CN" sz="2400">
                <a:solidFill>
                  <a:srgbClr val="000000"/>
                </a:solidFill>
                <a:latin typeface="宋体" charset="-122"/>
              </a:rPr>
              <a:t>2.</a:t>
            </a:r>
            <a:r>
              <a:rPr lang="zh-CN" altLang="en-US" sz="2400">
                <a:solidFill>
                  <a:srgbClr val="000000"/>
                </a:solidFill>
                <a:latin typeface="宋体" charset="-122"/>
              </a:rPr>
              <a:t>对症治疗</a:t>
            </a:r>
          </a:p>
          <a:p>
            <a:r>
              <a:rPr lang="zh-CN" altLang="en-US" sz="2400">
                <a:solidFill>
                  <a:srgbClr val="000000"/>
                </a:solidFill>
                <a:latin typeface="宋体" charset="-122"/>
              </a:rPr>
              <a:t>①饮用葡萄糖甘氨酸溶液（葡萄糖</a:t>
            </a:r>
            <a:r>
              <a:rPr lang="en-US" altLang="zh-CN" sz="2400">
                <a:solidFill>
                  <a:srgbClr val="000000"/>
                </a:solidFill>
                <a:latin typeface="宋体" charset="-122"/>
              </a:rPr>
              <a:t>22.5</a:t>
            </a:r>
            <a:r>
              <a:rPr lang="zh-CN" altLang="en-US" sz="2400">
                <a:solidFill>
                  <a:srgbClr val="000000"/>
                </a:solidFill>
                <a:latin typeface="宋体" charset="-122"/>
              </a:rPr>
              <a:t>克、氯化钠</a:t>
            </a:r>
            <a:r>
              <a:rPr lang="en-US" altLang="zh-CN" sz="2400">
                <a:solidFill>
                  <a:srgbClr val="000000"/>
                </a:solidFill>
                <a:latin typeface="宋体" charset="-122"/>
              </a:rPr>
              <a:t>4.75</a:t>
            </a:r>
            <a:r>
              <a:rPr lang="zh-CN" altLang="en-US" sz="2400">
                <a:solidFill>
                  <a:srgbClr val="000000"/>
                </a:solidFill>
                <a:latin typeface="宋体" charset="-122"/>
              </a:rPr>
              <a:t>克、甘氨酸</a:t>
            </a:r>
            <a:r>
              <a:rPr lang="en-US" altLang="zh-CN" sz="2400">
                <a:solidFill>
                  <a:srgbClr val="000000"/>
                </a:solidFill>
                <a:latin typeface="宋体" charset="-122"/>
              </a:rPr>
              <a:t>3.44</a:t>
            </a:r>
            <a:r>
              <a:rPr lang="zh-CN" altLang="en-US" sz="2400">
                <a:solidFill>
                  <a:srgbClr val="000000"/>
                </a:solidFill>
                <a:latin typeface="宋体" charset="-122"/>
              </a:rPr>
              <a:t>克、枸橼酸</a:t>
            </a:r>
            <a:r>
              <a:rPr lang="en-US" altLang="zh-CN" sz="2400">
                <a:solidFill>
                  <a:srgbClr val="000000"/>
                </a:solidFill>
                <a:latin typeface="宋体" charset="-122"/>
              </a:rPr>
              <a:t>0.27</a:t>
            </a:r>
            <a:r>
              <a:rPr lang="zh-CN" altLang="en-US" sz="2400">
                <a:solidFill>
                  <a:srgbClr val="000000"/>
                </a:solidFill>
                <a:latin typeface="宋体" charset="-122"/>
              </a:rPr>
              <a:t>克、枸橼酸钾</a:t>
            </a:r>
            <a:r>
              <a:rPr lang="en-US" altLang="zh-CN" sz="2400">
                <a:solidFill>
                  <a:srgbClr val="000000"/>
                </a:solidFill>
                <a:latin typeface="宋体" charset="-122"/>
              </a:rPr>
              <a:t>0.04</a:t>
            </a:r>
            <a:r>
              <a:rPr lang="zh-CN" altLang="en-US" sz="2400">
                <a:solidFill>
                  <a:srgbClr val="000000"/>
                </a:solidFill>
                <a:latin typeface="宋体" charset="-122"/>
              </a:rPr>
              <a:t>克、无水磷酸钾</a:t>
            </a:r>
            <a:r>
              <a:rPr lang="en-US" altLang="zh-CN" sz="2400">
                <a:solidFill>
                  <a:srgbClr val="000000"/>
                </a:solidFill>
                <a:latin typeface="宋体" charset="-122"/>
              </a:rPr>
              <a:t>2.27</a:t>
            </a:r>
            <a:r>
              <a:rPr lang="zh-CN" altLang="en-US" sz="2400">
                <a:solidFill>
                  <a:srgbClr val="000000"/>
                </a:solidFill>
                <a:latin typeface="宋体" charset="-122"/>
              </a:rPr>
              <a:t>克，溶于</a:t>
            </a:r>
            <a:r>
              <a:rPr lang="en-US" altLang="zh-CN" sz="2400">
                <a:solidFill>
                  <a:srgbClr val="000000"/>
                </a:solidFill>
                <a:latin typeface="宋体" charset="-122"/>
              </a:rPr>
              <a:t>1</a:t>
            </a:r>
            <a:r>
              <a:rPr lang="zh-CN" altLang="en-US" sz="2400">
                <a:solidFill>
                  <a:srgbClr val="000000"/>
                </a:solidFill>
                <a:latin typeface="宋体" charset="-122"/>
              </a:rPr>
              <a:t>升水中即成）。 </a:t>
            </a:r>
          </a:p>
          <a:p>
            <a:r>
              <a:rPr lang="zh-CN" altLang="en-US" sz="2400">
                <a:solidFill>
                  <a:srgbClr val="000000"/>
                </a:solidFill>
                <a:latin typeface="宋体" charset="-122"/>
              </a:rPr>
              <a:t>②防脱水和酸中毒，可用</a:t>
            </a:r>
            <a:r>
              <a:rPr lang="en-US" altLang="zh-CN" sz="2400">
                <a:solidFill>
                  <a:srgbClr val="000000"/>
                </a:solidFill>
                <a:latin typeface="宋体" charset="-122"/>
              </a:rPr>
              <a:t>5%</a:t>
            </a:r>
            <a:r>
              <a:rPr lang="zh-CN" altLang="en-US" sz="2400">
                <a:solidFill>
                  <a:srgbClr val="000000"/>
                </a:solidFill>
                <a:latin typeface="宋体" charset="-122"/>
              </a:rPr>
              <a:t>～</a:t>
            </a:r>
            <a:r>
              <a:rPr lang="en-US" altLang="zh-CN" sz="2400">
                <a:solidFill>
                  <a:srgbClr val="000000"/>
                </a:solidFill>
                <a:latin typeface="宋体" charset="-122"/>
              </a:rPr>
              <a:t>10%</a:t>
            </a:r>
            <a:r>
              <a:rPr lang="zh-CN" altLang="en-US" sz="2400">
                <a:solidFill>
                  <a:srgbClr val="000000"/>
                </a:solidFill>
                <a:latin typeface="宋体" charset="-122"/>
              </a:rPr>
              <a:t>葡萄糖盐水和</a:t>
            </a:r>
            <a:r>
              <a:rPr lang="en-US" altLang="zh-CN" sz="2400">
                <a:solidFill>
                  <a:srgbClr val="000000"/>
                </a:solidFill>
                <a:latin typeface="宋体" charset="-122"/>
              </a:rPr>
              <a:t>10%</a:t>
            </a:r>
            <a:r>
              <a:rPr lang="zh-CN" altLang="en-US" sz="2400">
                <a:solidFill>
                  <a:srgbClr val="000000"/>
                </a:solidFill>
                <a:latin typeface="宋体" charset="-122"/>
              </a:rPr>
              <a:t>碳酸氢钠溶液静脉注射，每天一次，连用</a:t>
            </a:r>
            <a:r>
              <a:rPr lang="en-US" altLang="zh-CN" sz="2400">
                <a:solidFill>
                  <a:srgbClr val="000000"/>
                </a:solidFill>
                <a:latin typeface="宋体" charset="-122"/>
              </a:rPr>
              <a:t>3</a:t>
            </a:r>
            <a:r>
              <a:rPr lang="zh-CN" altLang="en-US" sz="2400">
                <a:solidFill>
                  <a:srgbClr val="000000"/>
                </a:solidFill>
                <a:latin typeface="宋体" charset="-122"/>
              </a:rPr>
              <a:t>天。 </a:t>
            </a:r>
          </a:p>
          <a:p>
            <a:r>
              <a:rPr lang="zh-CN" altLang="en-US" sz="2400">
                <a:solidFill>
                  <a:srgbClr val="000000"/>
                </a:solidFill>
                <a:latin typeface="宋体" charset="-122"/>
              </a:rPr>
              <a:t>③硫酸庆大小诺霉素注射液</a:t>
            </a:r>
            <a:r>
              <a:rPr lang="en-US" altLang="zh-CN" sz="2400">
                <a:solidFill>
                  <a:srgbClr val="000000"/>
                </a:solidFill>
                <a:latin typeface="宋体" charset="-122"/>
              </a:rPr>
              <a:t>16</a:t>
            </a:r>
            <a:r>
              <a:rPr lang="zh-CN" altLang="en-US" sz="2400">
                <a:solidFill>
                  <a:srgbClr val="000000"/>
                </a:solidFill>
                <a:latin typeface="宋体" charset="-122"/>
              </a:rPr>
              <a:t>万～</a:t>
            </a:r>
            <a:r>
              <a:rPr lang="en-US" altLang="zh-CN" sz="2400">
                <a:solidFill>
                  <a:srgbClr val="000000"/>
                </a:solidFill>
                <a:latin typeface="宋体" charset="-122"/>
              </a:rPr>
              <a:t>32</a:t>
            </a:r>
            <a:r>
              <a:rPr lang="zh-CN" altLang="en-US" sz="2400">
                <a:solidFill>
                  <a:srgbClr val="000000"/>
                </a:solidFill>
                <a:latin typeface="宋体" charset="-122"/>
              </a:rPr>
              <a:t>万国际单位，地塞米松注射液</a:t>
            </a:r>
            <a:r>
              <a:rPr lang="en-US" altLang="zh-CN" sz="2400">
                <a:solidFill>
                  <a:srgbClr val="000000"/>
                </a:solidFill>
                <a:latin typeface="宋体" charset="-122"/>
              </a:rPr>
              <a:t>2</a:t>
            </a:r>
            <a:r>
              <a:rPr lang="zh-CN" altLang="en-US" sz="2400">
                <a:solidFill>
                  <a:srgbClr val="000000"/>
                </a:solidFill>
                <a:latin typeface="宋体" charset="-122"/>
              </a:rPr>
              <a:t>～</a:t>
            </a:r>
            <a:r>
              <a:rPr lang="en-US" altLang="zh-CN" sz="2400">
                <a:solidFill>
                  <a:srgbClr val="000000"/>
                </a:solidFill>
                <a:latin typeface="宋体" charset="-122"/>
              </a:rPr>
              <a:t>4</a:t>
            </a:r>
            <a:r>
              <a:rPr lang="zh-CN" altLang="en-US" sz="2400">
                <a:solidFill>
                  <a:srgbClr val="000000"/>
                </a:solidFill>
                <a:latin typeface="宋体" charset="-122"/>
              </a:rPr>
              <a:t>毫克，一次肌内或后海穴注射，每日</a:t>
            </a:r>
            <a:r>
              <a:rPr lang="en-US" altLang="zh-CN" sz="2400">
                <a:solidFill>
                  <a:srgbClr val="000000"/>
                </a:solidFill>
                <a:latin typeface="宋体" charset="-122"/>
              </a:rPr>
              <a:t>1</a:t>
            </a:r>
            <a:r>
              <a:rPr lang="zh-CN" altLang="en-US" sz="2400">
                <a:solidFill>
                  <a:srgbClr val="000000"/>
                </a:solidFill>
                <a:latin typeface="宋体" charset="-122"/>
              </a:rPr>
              <a:t>次，连用</a:t>
            </a:r>
            <a:r>
              <a:rPr lang="en-US" altLang="zh-CN" sz="2400">
                <a:solidFill>
                  <a:srgbClr val="000000"/>
                </a:solidFill>
                <a:latin typeface="宋体" charset="-122"/>
              </a:rPr>
              <a:t>2</a:t>
            </a:r>
            <a:r>
              <a:rPr lang="zh-CN" altLang="en-US" sz="2400">
                <a:solidFill>
                  <a:srgbClr val="000000"/>
                </a:solidFill>
                <a:latin typeface="宋体" charset="-122"/>
              </a:rPr>
              <a:t>～</a:t>
            </a:r>
            <a:r>
              <a:rPr lang="en-US" altLang="zh-CN" sz="2400">
                <a:solidFill>
                  <a:srgbClr val="000000"/>
                </a:solidFill>
                <a:latin typeface="宋体" charset="-122"/>
              </a:rPr>
              <a:t>3</a:t>
            </a:r>
            <a:r>
              <a:rPr lang="zh-CN" altLang="en-US" sz="2400">
                <a:solidFill>
                  <a:srgbClr val="000000"/>
                </a:solidFill>
                <a:latin typeface="宋体" charset="-122"/>
              </a:rPr>
              <a:t>天。 </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amond(in)">
                                      <p:cBhvr>
                                        <p:cTn id="7" dur="2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diamond(in)">
                                      <p:cBhvr>
                                        <p:cTn id="12" dur="2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1" nodeType="clickEffect">
                                  <p:stCondLst>
                                    <p:cond delay="0"/>
                                  </p:stCondLst>
                                  <p:childTnLst>
                                    <p:anim calcmode="lin" valueType="num">
                                      <p:cBhvr additive="base">
                                        <p:cTn id="16" dur="500"/>
                                        <p:tgtEl>
                                          <p:spTgt spid="14"/>
                                        </p:tgtEl>
                                        <p:attrNameLst>
                                          <p:attrName>ppt_x</p:attrName>
                                        </p:attrNameLst>
                                      </p:cBhvr>
                                      <p:tavLst>
                                        <p:tav tm="0">
                                          <p:val>
                                            <p:strVal val="ppt_x"/>
                                          </p:val>
                                        </p:tav>
                                        <p:tav tm="100000">
                                          <p:val>
                                            <p:strVal val="ppt_x"/>
                                          </p:val>
                                        </p:tav>
                                      </p:tavLst>
                                    </p:anim>
                                    <p:anim calcmode="lin" valueType="num">
                                      <p:cBhvr additive="base">
                                        <p:cTn id="17" dur="500"/>
                                        <p:tgtEl>
                                          <p:spTgt spid="14"/>
                                        </p:tgtEl>
                                        <p:attrNameLst>
                                          <p:attrName>ppt_y</p:attrName>
                                        </p:attrNameLst>
                                      </p:cBhvr>
                                      <p:tavLst>
                                        <p:tav tm="0">
                                          <p:val>
                                            <p:strVal val="ppt_y"/>
                                          </p:val>
                                        </p:tav>
                                        <p:tav tm="100000">
                                          <p:val>
                                            <p:strVal val="1+ppt_h/2"/>
                                          </p:val>
                                        </p:tav>
                                      </p:tavLst>
                                    </p:anim>
                                    <p:set>
                                      <p:cBhvr>
                                        <p:cTn id="18" dur="1" fill="hold">
                                          <p:stCondLst>
                                            <p:cond delay="499"/>
                                          </p:stCondLst>
                                        </p:cTn>
                                        <p:tgtEl>
                                          <p:spTgt spid="1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20496"/>
                                        </p:tgtEl>
                                        <p:attrNameLst>
                                          <p:attrName>style.visibility</p:attrName>
                                        </p:attrNameLst>
                                      </p:cBhvr>
                                      <p:to>
                                        <p:strVal val="visible"/>
                                      </p:to>
                                    </p:set>
                                    <p:animEffect transition="in" filter="diamond(in)">
                                      <p:cBhvr>
                                        <p:cTn id="23" dur="2000"/>
                                        <p:tgtEl>
                                          <p:spTgt spid="20496"/>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xit" presetSubtype="4" fill="hold" grpId="1" nodeType="clickEffect">
                                  <p:stCondLst>
                                    <p:cond delay="0"/>
                                  </p:stCondLst>
                                  <p:childTnLst>
                                    <p:anim calcmode="lin" valueType="num">
                                      <p:cBhvr additive="base">
                                        <p:cTn id="27" dur="500"/>
                                        <p:tgtEl>
                                          <p:spTgt spid="20496"/>
                                        </p:tgtEl>
                                        <p:attrNameLst>
                                          <p:attrName>ppt_x</p:attrName>
                                        </p:attrNameLst>
                                      </p:cBhvr>
                                      <p:tavLst>
                                        <p:tav tm="0">
                                          <p:val>
                                            <p:strVal val="ppt_x"/>
                                          </p:val>
                                        </p:tav>
                                        <p:tav tm="100000">
                                          <p:val>
                                            <p:strVal val="ppt_x"/>
                                          </p:val>
                                        </p:tav>
                                      </p:tavLst>
                                    </p:anim>
                                    <p:anim calcmode="lin" valueType="num">
                                      <p:cBhvr additive="base">
                                        <p:cTn id="28" dur="500"/>
                                        <p:tgtEl>
                                          <p:spTgt spid="20496"/>
                                        </p:tgtEl>
                                        <p:attrNameLst>
                                          <p:attrName>ppt_y</p:attrName>
                                        </p:attrNameLst>
                                      </p:cBhvr>
                                      <p:tavLst>
                                        <p:tav tm="0">
                                          <p:val>
                                            <p:strVal val="ppt_y"/>
                                          </p:val>
                                        </p:tav>
                                        <p:tav tm="100000">
                                          <p:val>
                                            <p:strVal val="1+ppt_h/2"/>
                                          </p:val>
                                        </p:tav>
                                      </p:tavLst>
                                    </p:anim>
                                    <p:set>
                                      <p:cBhvr>
                                        <p:cTn id="29" dur="1" fill="hold">
                                          <p:stCondLst>
                                            <p:cond delay="499"/>
                                          </p:stCondLst>
                                        </p:cTn>
                                        <p:tgtEl>
                                          <p:spTgt spid="20496"/>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8" presetClass="entr" presetSubtype="16" fill="hold" grpId="0" nodeType="clickEffect">
                                  <p:stCondLst>
                                    <p:cond delay="0"/>
                                  </p:stCondLst>
                                  <p:childTnLst>
                                    <p:set>
                                      <p:cBhvr>
                                        <p:cTn id="33" dur="1" fill="hold">
                                          <p:stCondLst>
                                            <p:cond delay="0"/>
                                          </p:stCondLst>
                                        </p:cTn>
                                        <p:tgtEl>
                                          <p:spTgt spid="20497"/>
                                        </p:tgtEl>
                                        <p:attrNameLst>
                                          <p:attrName>style.visibility</p:attrName>
                                        </p:attrNameLst>
                                      </p:cBhvr>
                                      <p:to>
                                        <p:strVal val="visible"/>
                                      </p:to>
                                    </p:set>
                                    <p:animEffect transition="in" filter="diamond(in)">
                                      <p:cBhvr>
                                        <p:cTn id="34" dur="2000"/>
                                        <p:tgtEl>
                                          <p:spTgt spid="20497"/>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xit" presetSubtype="4" fill="hold" grpId="1" nodeType="clickEffect">
                                  <p:stCondLst>
                                    <p:cond delay="0"/>
                                  </p:stCondLst>
                                  <p:childTnLst>
                                    <p:anim calcmode="lin" valueType="num">
                                      <p:cBhvr additive="base">
                                        <p:cTn id="38" dur="500"/>
                                        <p:tgtEl>
                                          <p:spTgt spid="20497"/>
                                        </p:tgtEl>
                                        <p:attrNameLst>
                                          <p:attrName>ppt_x</p:attrName>
                                        </p:attrNameLst>
                                      </p:cBhvr>
                                      <p:tavLst>
                                        <p:tav tm="0">
                                          <p:val>
                                            <p:strVal val="ppt_x"/>
                                          </p:val>
                                        </p:tav>
                                        <p:tav tm="100000">
                                          <p:val>
                                            <p:strVal val="ppt_x"/>
                                          </p:val>
                                        </p:tav>
                                      </p:tavLst>
                                    </p:anim>
                                    <p:anim calcmode="lin" valueType="num">
                                      <p:cBhvr additive="base">
                                        <p:cTn id="39" dur="500"/>
                                        <p:tgtEl>
                                          <p:spTgt spid="20497"/>
                                        </p:tgtEl>
                                        <p:attrNameLst>
                                          <p:attrName>ppt_y</p:attrName>
                                        </p:attrNameLst>
                                      </p:cBhvr>
                                      <p:tavLst>
                                        <p:tav tm="0">
                                          <p:val>
                                            <p:strVal val="ppt_y"/>
                                          </p:val>
                                        </p:tav>
                                        <p:tav tm="100000">
                                          <p:val>
                                            <p:strVal val="1+ppt_h/2"/>
                                          </p:val>
                                        </p:tav>
                                      </p:tavLst>
                                    </p:anim>
                                    <p:set>
                                      <p:cBhvr>
                                        <p:cTn id="40" dur="1" fill="hold">
                                          <p:stCondLst>
                                            <p:cond delay="499"/>
                                          </p:stCondLst>
                                        </p:cTn>
                                        <p:tgtEl>
                                          <p:spTgt spid="20497"/>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8" presetClass="entr" presetSubtype="16"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diamond(in)">
                                      <p:cBhvr>
                                        <p:cTn id="45" dur="2000"/>
                                        <p:tgtEl>
                                          <p:spTgt spid="18"/>
                                        </p:tgtEl>
                                      </p:cBhvr>
                                    </p:animEffect>
                                  </p:childTnLst>
                                </p:cTn>
                              </p:par>
                            </p:childTnLst>
                          </p:cTn>
                        </p:par>
                      </p:childTnLst>
                    </p:cTn>
                  </p:par>
                  <p:par>
                    <p:cTn id="46" fill="hold">
                      <p:stCondLst>
                        <p:cond delay="indefinite"/>
                      </p:stCondLst>
                      <p:childTnLst>
                        <p:par>
                          <p:cTn id="47" fill="hold">
                            <p:stCondLst>
                              <p:cond delay="0"/>
                            </p:stCondLst>
                            <p:childTnLst>
                              <p:par>
                                <p:cTn id="48" presetID="8" presetClass="entr" presetSubtype="16"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diamond(in)">
                                      <p:cBhvr>
                                        <p:cTn id="50" dur="20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xit" presetSubtype="4" fill="hold" grpId="1" nodeType="clickEffect">
                                  <p:stCondLst>
                                    <p:cond delay="0"/>
                                  </p:stCondLst>
                                  <p:childTnLst>
                                    <p:anim calcmode="lin" valueType="num">
                                      <p:cBhvr additive="base">
                                        <p:cTn id="54" dur="500"/>
                                        <p:tgtEl>
                                          <p:spTgt spid="15"/>
                                        </p:tgtEl>
                                        <p:attrNameLst>
                                          <p:attrName>ppt_x</p:attrName>
                                        </p:attrNameLst>
                                      </p:cBhvr>
                                      <p:tavLst>
                                        <p:tav tm="0">
                                          <p:val>
                                            <p:strVal val="ppt_x"/>
                                          </p:val>
                                        </p:tav>
                                        <p:tav tm="100000">
                                          <p:val>
                                            <p:strVal val="ppt_x"/>
                                          </p:val>
                                        </p:tav>
                                      </p:tavLst>
                                    </p:anim>
                                    <p:anim calcmode="lin" valueType="num">
                                      <p:cBhvr additive="base">
                                        <p:cTn id="55" dur="500"/>
                                        <p:tgtEl>
                                          <p:spTgt spid="15"/>
                                        </p:tgtEl>
                                        <p:attrNameLst>
                                          <p:attrName>ppt_y</p:attrName>
                                        </p:attrNameLst>
                                      </p:cBhvr>
                                      <p:tavLst>
                                        <p:tav tm="0">
                                          <p:val>
                                            <p:strVal val="ppt_y"/>
                                          </p:val>
                                        </p:tav>
                                        <p:tav tm="100000">
                                          <p:val>
                                            <p:strVal val="1+ppt_h/2"/>
                                          </p:val>
                                        </p:tav>
                                      </p:tavLst>
                                    </p:anim>
                                    <p:set>
                                      <p:cBhvr>
                                        <p:cTn id="56" dur="1" fill="hold">
                                          <p:stCondLst>
                                            <p:cond delay="499"/>
                                          </p:stCondLst>
                                        </p:cTn>
                                        <p:tgtEl>
                                          <p:spTgt spid="15"/>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8" presetClass="entr" presetSubtype="16" fill="hold" grpId="0" nodeType="clickEffect">
                                  <p:stCondLst>
                                    <p:cond delay="0"/>
                                  </p:stCondLst>
                                  <p:childTnLst>
                                    <p:set>
                                      <p:cBhvr>
                                        <p:cTn id="60" dur="1" fill="hold">
                                          <p:stCondLst>
                                            <p:cond delay="0"/>
                                          </p:stCondLst>
                                        </p:cTn>
                                        <p:tgtEl>
                                          <p:spTgt spid="2"/>
                                        </p:tgtEl>
                                        <p:attrNameLst>
                                          <p:attrName>style.visibility</p:attrName>
                                        </p:attrNameLst>
                                      </p:cBhvr>
                                      <p:to>
                                        <p:strVal val="visible"/>
                                      </p:to>
                                    </p:set>
                                    <p:animEffect transition="in" filter="diamond(in)">
                                      <p:cBhvr>
                                        <p:cTn id="61" dur="2000"/>
                                        <p:tgtEl>
                                          <p:spTgt spid="2"/>
                                        </p:tgtEl>
                                      </p:cBhvr>
                                    </p:animEffect>
                                  </p:childTnLst>
                                </p:cTn>
                              </p:par>
                            </p:childTnLst>
                          </p:cTn>
                        </p:par>
                      </p:childTnLst>
                    </p:cTn>
                  </p:par>
                  <p:par>
                    <p:cTn id="62" fill="hold">
                      <p:stCondLst>
                        <p:cond delay="indefinite"/>
                      </p:stCondLst>
                      <p:childTnLst>
                        <p:par>
                          <p:cTn id="63" fill="hold">
                            <p:stCondLst>
                              <p:cond delay="0"/>
                            </p:stCondLst>
                            <p:childTnLst>
                              <p:par>
                                <p:cTn id="64" presetID="8" presetClass="entr" presetSubtype="16" fill="hold" grpId="0" nodeType="clickEffect">
                                  <p:stCondLst>
                                    <p:cond delay="0"/>
                                  </p:stCondLst>
                                  <p:childTnLst>
                                    <p:set>
                                      <p:cBhvr>
                                        <p:cTn id="65" dur="1" fill="hold">
                                          <p:stCondLst>
                                            <p:cond delay="0"/>
                                          </p:stCondLst>
                                        </p:cTn>
                                        <p:tgtEl>
                                          <p:spTgt spid="3"/>
                                        </p:tgtEl>
                                        <p:attrNameLst>
                                          <p:attrName>style.visibility</p:attrName>
                                        </p:attrNameLst>
                                      </p:cBhvr>
                                      <p:to>
                                        <p:strVal val="visible"/>
                                      </p:to>
                                    </p:set>
                                    <p:animEffect transition="in" filter="diamond(in)">
                                      <p:cBhvr>
                                        <p:cTn id="66" dur="2000"/>
                                        <p:tgtEl>
                                          <p:spTgt spid="3"/>
                                        </p:tgtEl>
                                      </p:cBhvr>
                                    </p:animEffect>
                                  </p:childTnLst>
                                </p:cTn>
                              </p:par>
                            </p:childTnLst>
                          </p:cTn>
                        </p:par>
                      </p:childTnLst>
                    </p:cTn>
                  </p:par>
                  <p:par>
                    <p:cTn id="67" fill="hold">
                      <p:stCondLst>
                        <p:cond delay="indefinite"/>
                      </p:stCondLst>
                      <p:childTnLst>
                        <p:par>
                          <p:cTn id="68" fill="hold">
                            <p:stCondLst>
                              <p:cond delay="0"/>
                            </p:stCondLst>
                            <p:childTnLst>
                              <p:par>
                                <p:cTn id="69" presetID="2" presetClass="exit" presetSubtype="4" fill="hold" grpId="1" nodeType="clickEffect">
                                  <p:stCondLst>
                                    <p:cond delay="0"/>
                                  </p:stCondLst>
                                  <p:childTnLst>
                                    <p:anim calcmode="lin" valueType="num">
                                      <p:cBhvr additive="base">
                                        <p:cTn id="70" dur="500"/>
                                        <p:tgtEl>
                                          <p:spTgt spid="3"/>
                                        </p:tgtEl>
                                        <p:attrNameLst>
                                          <p:attrName>ppt_x</p:attrName>
                                        </p:attrNameLst>
                                      </p:cBhvr>
                                      <p:tavLst>
                                        <p:tav tm="0">
                                          <p:val>
                                            <p:strVal val="ppt_x"/>
                                          </p:val>
                                        </p:tav>
                                        <p:tav tm="100000">
                                          <p:val>
                                            <p:strVal val="ppt_x"/>
                                          </p:val>
                                        </p:tav>
                                      </p:tavLst>
                                    </p:anim>
                                    <p:anim calcmode="lin" valueType="num">
                                      <p:cBhvr additive="base">
                                        <p:cTn id="71" dur="500"/>
                                        <p:tgtEl>
                                          <p:spTgt spid="3"/>
                                        </p:tgtEl>
                                        <p:attrNameLst>
                                          <p:attrName>ppt_y</p:attrName>
                                        </p:attrNameLst>
                                      </p:cBhvr>
                                      <p:tavLst>
                                        <p:tav tm="0">
                                          <p:val>
                                            <p:strVal val="ppt_y"/>
                                          </p:val>
                                        </p:tav>
                                        <p:tav tm="100000">
                                          <p:val>
                                            <p:strVal val="1+ppt_h/2"/>
                                          </p:val>
                                        </p:tav>
                                      </p:tavLst>
                                    </p:anim>
                                    <p:set>
                                      <p:cBhvr>
                                        <p:cTn id="72" dur="1" fill="hold">
                                          <p:stCondLst>
                                            <p:cond delay="499"/>
                                          </p:stCondLst>
                                        </p:cTn>
                                        <p:tgtEl>
                                          <p:spTgt spid="3"/>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8" presetClass="entr" presetSubtype="16" fill="hold" grpId="0" nodeType="clickEffect">
                                  <p:stCondLst>
                                    <p:cond delay="0"/>
                                  </p:stCondLst>
                                  <p:childTnLst>
                                    <p:set>
                                      <p:cBhvr>
                                        <p:cTn id="76" dur="1" fill="hold">
                                          <p:stCondLst>
                                            <p:cond delay="0"/>
                                          </p:stCondLst>
                                        </p:cTn>
                                        <p:tgtEl>
                                          <p:spTgt spid="20498"/>
                                        </p:tgtEl>
                                        <p:attrNameLst>
                                          <p:attrName>style.visibility</p:attrName>
                                        </p:attrNameLst>
                                      </p:cBhvr>
                                      <p:to>
                                        <p:strVal val="visible"/>
                                      </p:to>
                                    </p:set>
                                    <p:animEffect transition="in" filter="diamond(in)">
                                      <p:cBhvr>
                                        <p:cTn id="77" dur="2000"/>
                                        <p:tgtEl>
                                          <p:spTgt spid="20498"/>
                                        </p:tgtEl>
                                      </p:cBhvr>
                                    </p:animEffect>
                                  </p:childTnLst>
                                </p:cTn>
                              </p:par>
                            </p:childTnLst>
                          </p:cTn>
                        </p:par>
                      </p:childTnLst>
                    </p:cTn>
                  </p:par>
                  <p:par>
                    <p:cTn id="78" fill="hold">
                      <p:stCondLst>
                        <p:cond delay="indefinite"/>
                      </p:stCondLst>
                      <p:childTnLst>
                        <p:par>
                          <p:cTn id="79" fill="hold">
                            <p:stCondLst>
                              <p:cond delay="0"/>
                            </p:stCondLst>
                            <p:childTnLst>
                              <p:par>
                                <p:cTn id="80" presetID="2" presetClass="exit" presetSubtype="4" fill="hold" grpId="1" nodeType="clickEffect">
                                  <p:stCondLst>
                                    <p:cond delay="0"/>
                                  </p:stCondLst>
                                  <p:childTnLst>
                                    <p:anim calcmode="lin" valueType="num">
                                      <p:cBhvr additive="base">
                                        <p:cTn id="81" dur="500"/>
                                        <p:tgtEl>
                                          <p:spTgt spid="20498"/>
                                        </p:tgtEl>
                                        <p:attrNameLst>
                                          <p:attrName>ppt_x</p:attrName>
                                        </p:attrNameLst>
                                      </p:cBhvr>
                                      <p:tavLst>
                                        <p:tav tm="0">
                                          <p:val>
                                            <p:strVal val="ppt_x"/>
                                          </p:val>
                                        </p:tav>
                                        <p:tav tm="100000">
                                          <p:val>
                                            <p:strVal val="ppt_x"/>
                                          </p:val>
                                        </p:tav>
                                      </p:tavLst>
                                    </p:anim>
                                    <p:anim calcmode="lin" valueType="num">
                                      <p:cBhvr additive="base">
                                        <p:cTn id="82" dur="500"/>
                                        <p:tgtEl>
                                          <p:spTgt spid="20498"/>
                                        </p:tgtEl>
                                        <p:attrNameLst>
                                          <p:attrName>ppt_y</p:attrName>
                                        </p:attrNameLst>
                                      </p:cBhvr>
                                      <p:tavLst>
                                        <p:tav tm="0">
                                          <p:val>
                                            <p:strVal val="ppt_y"/>
                                          </p:val>
                                        </p:tav>
                                        <p:tav tm="100000">
                                          <p:val>
                                            <p:strVal val="1+ppt_h/2"/>
                                          </p:val>
                                        </p:tav>
                                      </p:tavLst>
                                    </p:anim>
                                    <p:set>
                                      <p:cBhvr>
                                        <p:cTn id="83" dur="1" fill="hold">
                                          <p:stCondLst>
                                            <p:cond delay="499"/>
                                          </p:stCondLst>
                                        </p:cTn>
                                        <p:tgtEl>
                                          <p:spTgt spid="2049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15" grpId="0" animBg="1"/>
      <p:bldP spid="15" grpId="1" animBg="1"/>
      <p:bldP spid="18" grpId="0" animBg="1"/>
      <p:bldP spid="17" grpId="0" animBg="1"/>
      <p:bldP spid="2" grpId="0" animBg="1"/>
      <p:bldP spid="14" grpId="0" animBg="1"/>
      <p:bldP spid="14" grpId="1" animBg="1"/>
      <p:bldP spid="20496" grpId="0" animBg="1"/>
      <p:bldP spid="20496" grpId="1" animBg="1"/>
      <p:bldP spid="20497" grpId="0" animBg="1"/>
      <p:bldP spid="20497" grpId="1" animBg="1"/>
      <p:bldP spid="20498" grpId="0" animBg="1"/>
      <p:bldP spid="20498" grpId="1" animBg="1"/>
    </p:bldLst>
  </p:timing>
</p:sld>
</file>

<file path=ppt/theme/theme1.xml><?xml version="1.0" encoding="utf-8"?>
<a:theme xmlns:a="http://schemas.openxmlformats.org/drawingml/2006/main" name="教学设计与课件制作(覃惠玲）2013.4.11">
  <a:themeElements>
    <a:clrScheme name="574TGp_natural_light_ani 3">
      <a:dk1>
        <a:srgbClr val="808080"/>
      </a:dk1>
      <a:lt1>
        <a:srgbClr val="DDE89A"/>
      </a:lt1>
      <a:dk2>
        <a:srgbClr val="329A2A"/>
      </a:dk2>
      <a:lt2>
        <a:srgbClr val="185E25"/>
      </a:lt2>
      <a:accent1>
        <a:srgbClr val="80CB35"/>
      </a:accent1>
      <a:accent2>
        <a:srgbClr val="518CD3"/>
      </a:accent2>
      <a:accent3>
        <a:srgbClr val="ADCAAC"/>
      </a:accent3>
      <a:accent4>
        <a:srgbClr val="BDC683"/>
      </a:accent4>
      <a:accent5>
        <a:srgbClr val="C0E2AE"/>
      </a:accent5>
      <a:accent6>
        <a:srgbClr val="497EBF"/>
      </a:accent6>
      <a:hlink>
        <a:srgbClr val="E15D7C"/>
      </a:hlink>
      <a:folHlink>
        <a:srgbClr val="DB9153"/>
      </a:folHlink>
    </a:clrScheme>
    <a:fontScheme name="574TGp_natural_light_ani">
      <a:majorFont>
        <a:latin typeface="黑体"/>
        <a:ea typeface="黑体"/>
        <a:cs typeface=""/>
      </a:majorFont>
      <a:minorFont>
        <a:latin typeface="宋体"/>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1"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1"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574TGp_natural_light_ani 1">
        <a:dk1>
          <a:srgbClr val="808080"/>
        </a:dk1>
        <a:lt1>
          <a:srgbClr val="EADCC0"/>
        </a:lt1>
        <a:dk2>
          <a:srgbClr val="F97407"/>
        </a:dk2>
        <a:lt2>
          <a:srgbClr val="E65D00"/>
        </a:lt2>
        <a:accent1>
          <a:srgbClr val="FBCF2D"/>
        </a:accent1>
        <a:accent2>
          <a:srgbClr val="5C8CDA"/>
        </a:accent2>
        <a:accent3>
          <a:srgbClr val="FBBCAA"/>
        </a:accent3>
        <a:accent4>
          <a:srgbClr val="C8BCA4"/>
        </a:accent4>
        <a:accent5>
          <a:srgbClr val="FDE4AD"/>
        </a:accent5>
        <a:accent6>
          <a:srgbClr val="537EC5"/>
        </a:accent6>
        <a:hlink>
          <a:srgbClr val="87D242"/>
        </a:hlink>
        <a:folHlink>
          <a:srgbClr val="DA6478"/>
        </a:folHlink>
      </a:clrScheme>
      <a:clrMap bg1="dk2" tx1="lt1" bg2="dk1" tx2="lt2" accent1="accent1" accent2="accent2" accent3="accent3" accent4="accent4" accent5="accent5" accent6="accent6" hlink="hlink" folHlink="folHlink"/>
    </a:extraClrScheme>
    <a:extraClrScheme>
      <a:clrScheme name="574TGp_natural_light_ani 2">
        <a:dk1>
          <a:srgbClr val="808080"/>
        </a:dk1>
        <a:lt1>
          <a:srgbClr val="9BD3E5"/>
        </a:lt1>
        <a:dk2>
          <a:srgbClr val="357DA9"/>
        </a:dk2>
        <a:lt2>
          <a:srgbClr val="101C56"/>
        </a:lt2>
        <a:accent1>
          <a:srgbClr val="58BECC"/>
        </a:accent1>
        <a:accent2>
          <a:srgbClr val="8A5BDF"/>
        </a:accent2>
        <a:accent3>
          <a:srgbClr val="AEBFD1"/>
        </a:accent3>
        <a:accent4>
          <a:srgbClr val="84B4C3"/>
        </a:accent4>
        <a:accent5>
          <a:srgbClr val="B4DBE2"/>
        </a:accent5>
        <a:accent6>
          <a:srgbClr val="7D52CA"/>
        </a:accent6>
        <a:hlink>
          <a:srgbClr val="6ECC4C"/>
        </a:hlink>
        <a:folHlink>
          <a:srgbClr val="DD693B"/>
        </a:folHlink>
      </a:clrScheme>
      <a:clrMap bg1="dk2" tx1="lt1" bg2="dk1" tx2="lt2" accent1="accent1" accent2="accent2" accent3="accent3" accent4="accent4" accent5="accent5" accent6="accent6" hlink="hlink" folHlink="folHlink"/>
    </a:extraClrScheme>
    <a:extraClrScheme>
      <a:clrScheme name="574TGp_natural_light_ani 3">
        <a:dk1>
          <a:srgbClr val="808080"/>
        </a:dk1>
        <a:lt1>
          <a:srgbClr val="DDE89A"/>
        </a:lt1>
        <a:dk2>
          <a:srgbClr val="329A2A"/>
        </a:dk2>
        <a:lt2>
          <a:srgbClr val="185E25"/>
        </a:lt2>
        <a:accent1>
          <a:srgbClr val="80CB35"/>
        </a:accent1>
        <a:accent2>
          <a:srgbClr val="518CD3"/>
        </a:accent2>
        <a:accent3>
          <a:srgbClr val="ADCAAC"/>
        </a:accent3>
        <a:accent4>
          <a:srgbClr val="BDC683"/>
        </a:accent4>
        <a:accent5>
          <a:srgbClr val="C0E2AE"/>
        </a:accent5>
        <a:accent6>
          <a:srgbClr val="497EBF"/>
        </a:accent6>
        <a:hlink>
          <a:srgbClr val="E15D7C"/>
        </a:hlink>
        <a:folHlink>
          <a:srgbClr val="DB9153"/>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506</TotalTime>
  <Words>1187</Words>
  <Application>Microsoft Office PowerPoint</Application>
  <PresentationFormat>全屏显示(4:3)</PresentationFormat>
  <Paragraphs>71</Paragraphs>
  <Slides>8</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8</vt:i4>
      </vt:variant>
    </vt:vector>
  </HeadingPairs>
  <TitlesOfParts>
    <vt:vector size="17" baseType="lpstr">
      <vt:lpstr>黑体</vt:lpstr>
      <vt:lpstr>经典综艺体简</vt:lpstr>
      <vt:lpstr>楷体</vt:lpstr>
      <vt:lpstr>隶书</vt:lpstr>
      <vt:lpstr>宋体</vt:lpstr>
      <vt:lpstr>Arial</vt:lpstr>
      <vt:lpstr>Times New Roman</vt:lpstr>
      <vt:lpstr>Wingdings</vt:lpstr>
      <vt:lpstr>教学设计与课件制作(覃惠玲）2013.4.11</vt:lpstr>
      <vt:lpstr>任务5 轮状病毒病防控</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轮状病毒病 </dc:title>
  <cp:lastModifiedBy>FKL</cp:lastModifiedBy>
  <cp:revision>9</cp:revision>
  <cp:lastPrinted>1601-01-01T00:00:00Z</cp:lastPrinted>
  <dcterms:created xsi:type="dcterms:W3CDTF">2013-05-04T16:10:26Z</dcterms:created>
  <dcterms:modified xsi:type="dcterms:W3CDTF">2021-02-09T23:41:41Z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