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1055" r:id="rId3"/>
    <p:sldId id="1056" r:id="rId4"/>
    <p:sldId id="1057" r:id="rId5"/>
    <p:sldId id="1058" r:id="rId6"/>
    <p:sldId id="1059" r:id="rId7"/>
    <p:sldId id="1061" r:id="rId8"/>
    <p:sldId id="1062" r:id="rId9"/>
    <p:sldId id="1064" r:id="rId10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859B8E64-90FA-480E-BF8E-BC5C2267354C}">
          <p14:sldIdLst>
            <p14:sldId id="1055"/>
            <p14:sldId id="1056"/>
            <p14:sldId id="1057"/>
            <p14:sldId id="1058"/>
            <p14:sldId id="1059"/>
            <p14:sldId id="1061"/>
            <p14:sldId id="1062"/>
            <p14:sldId id="106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三、早期胚胎的形成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object 5"/>
          <p:cNvSpPr txBox="1">
            <a:spLocks noGrp="1"/>
          </p:cNvSpPr>
          <p:nvPr>
            <p:ph type="title"/>
          </p:nvPr>
        </p:nvSpPr>
        <p:spPr>
          <a:xfrm>
            <a:off x="1720595" y="3367374"/>
            <a:ext cx="8703945" cy="8863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35"/>
              </a:spcBef>
              <a:buFont typeface="Wingdings" panose="05000000000000000000"/>
              <a:buChar char=""/>
              <a:tabLst>
                <a:tab pos="356235" algn="l"/>
              </a:tabLst>
            </a:pPr>
            <a:r>
              <a:rPr lang="zh-CN" altLang="en-US" sz="2000" dirty="0">
                <a:latin typeface="微软雅黑" panose="020B0503020204020204" charset="-122"/>
                <a:cs typeface="微软雅黑" panose="020B0503020204020204" charset="-122"/>
              </a:rPr>
              <a:t>指母畜从受精开始，经过胚胎和胎儿生长发育，直至胎儿成熟产出体外的生理变化过程。</a:t>
            </a:r>
            <a:endParaRPr lang="zh-CN" altLang="en-US" sz="20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1381125" y="2371725"/>
            <a:ext cx="9429750" cy="2952750"/>
          </a:xfrm>
          <a:custGeom>
            <a:avLst/>
            <a:gdLst/>
            <a:ahLst/>
            <a:cxnLst/>
            <a:rect l="l" t="t" r="r" b="b"/>
            <a:pathLst>
              <a:path w="9429750" h="2952750">
                <a:moveTo>
                  <a:pt x="0" y="492125"/>
                </a:moveTo>
                <a:lnTo>
                  <a:pt x="2252" y="444732"/>
                </a:lnTo>
                <a:lnTo>
                  <a:pt x="8874" y="398613"/>
                </a:lnTo>
                <a:lnTo>
                  <a:pt x="19657" y="353975"/>
                </a:lnTo>
                <a:lnTo>
                  <a:pt x="34396" y="311023"/>
                </a:lnTo>
                <a:lnTo>
                  <a:pt x="52885" y="269964"/>
                </a:lnTo>
                <a:lnTo>
                  <a:pt x="74917" y="231005"/>
                </a:lnTo>
                <a:lnTo>
                  <a:pt x="100286" y="194351"/>
                </a:lnTo>
                <a:lnTo>
                  <a:pt x="128785" y="160209"/>
                </a:lnTo>
                <a:lnTo>
                  <a:pt x="160209" y="128785"/>
                </a:lnTo>
                <a:lnTo>
                  <a:pt x="194351" y="100286"/>
                </a:lnTo>
                <a:lnTo>
                  <a:pt x="231005" y="74917"/>
                </a:lnTo>
                <a:lnTo>
                  <a:pt x="269964" y="52885"/>
                </a:lnTo>
                <a:lnTo>
                  <a:pt x="311023" y="34396"/>
                </a:lnTo>
                <a:lnTo>
                  <a:pt x="353975" y="19657"/>
                </a:lnTo>
                <a:lnTo>
                  <a:pt x="398613" y="8874"/>
                </a:lnTo>
                <a:lnTo>
                  <a:pt x="444732" y="2252"/>
                </a:lnTo>
                <a:lnTo>
                  <a:pt x="492125" y="0"/>
                </a:lnTo>
                <a:lnTo>
                  <a:pt x="8937625" y="0"/>
                </a:lnTo>
                <a:lnTo>
                  <a:pt x="8985017" y="2252"/>
                </a:lnTo>
                <a:lnTo>
                  <a:pt x="9031136" y="8874"/>
                </a:lnTo>
                <a:lnTo>
                  <a:pt x="9075774" y="19657"/>
                </a:lnTo>
                <a:lnTo>
                  <a:pt x="9118726" y="34396"/>
                </a:lnTo>
                <a:lnTo>
                  <a:pt x="9159785" y="52885"/>
                </a:lnTo>
                <a:lnTo>
                  <a:pt x="9198744" y="74917"/>
                </a:lnTo>
                <a:lnTo>
                  <a:pt x="9235398" y="100286"/>
                </a:lnTo>
                <a:lnTo>
                  <a:pt x="9269540" y="128785"/>
                </a:lnTo>
                <a:lnTo>
                  <a:pt x="9300964" y="160209"/>
                </a:lnTo>
                <a:lnTo>
                  <a:pt x="9329463" y="194351"/>
                </a:lnTo>
                <a:lnTo>
                  <a:pt x="9354832" y="231005"/>
                </a:lnTo>
                <a:lnTo>
                  <a:pt x="9376864" y="269964"/>
                </a:lnTo>
                <a:lnTo>
                  <a:pt x="9395353" y="311023"/>
                </a:lnTo>
                <a:lnTo>
                  <a:pt x="9410092" y="353975"/>
                </a:lnTo>
                <a:lnTo>
                  <a:pt x="9420875" y="398613"/>
                </a:lnTo>
                <a:lnTo>
                  <a:pt x="9427497" y="444732"/>
                </a:lnTo>
                <a:lnTo>
                  <a:pt x="9429750" y="492125"/>
                </a:lnTo>
                <a:lnTo>
                  <a:pt x="9429750" y="2460625"/>
                </a:lnTo>
                <a:lnTo>
                  <a:pt x="9427497" y="2508017"/>
                </a:lnTo>
                <a:lnTo>
                  <a:pt x="9420875" y="2554136"/>
                </a:lnTo>
                <a:lnTo>
                  <a:pt x="9410092" y="2598774"/>
                </a:lnTo>
                <a:lnTo>
                  <a:pt x="9395353" y="2641726"/>
                </a:lnTo>
                <a:lnTo>
                  <a:pt x="9376864" y="2682785"/>
                </a:lnTo>
                <a:lnTo>
                  <a:pt x="9354832" y="2721744"/>
                </a:lnTo>
                <a:lnTo>
                  <a:pt x="9329463" y="2758398"/>
                </a:lnTo>
                <a:lnTo>
                  <a:pt x="9300964" y="2792540"/>
                </a:lnTo>
                <a:lnTo>
                  <a:pt x="9269540" y="2823964"/>
                </a:lnTo>
                <a:lnTo>
                  <a:pt x="9235398" y="2852463"/>
                </a:lnTo>
                <a:lnTo>
                  <a:pt x="9198744" y="2877832"/>
                </a:lnTo>
                <a:lnTo>
                  <a:pt x="9159785" y="2899864"/>
                </a:lnTo>
                <a:lnTo>
                  <a:pt x="9118726" y="2918353"/>
                </a:lnTo>
                <a:lnTo>
                  <a:pt x="9075774" y="2933092"/>
                </a:lnTo>
                <a:lnTo>
                  <a:pt x="9031136" y="2943875"/>
                </a:lnTo>
                <a:lnTo>
                  <a:pt x="8985017" y="2950497"/>
                </a:lnTo>
                <a:lnTo>
                  <a:pt x="8937625" y="2952750"/>
                </a:lnTo>
                <a:lnTo>
                  <a:pt x="492125" y="2952750"/>
                </a:lnTo>
                <a:lnTo>
                  <a:pt x="444732" y="2950497"/>
                </a:lnTo>
                <a:lnTo>
                  <a:pt x="398613" y="2943875"/>
                </a:lnTo>
                <a:lnTo>
                  <a:pt x="353975" y="2933092"/>
                </a:lnTo>
                <a:lnTo>
                  <a:pt x="311023" y="2918353"/>
                </a:lnTo>
                <a:lnTo>
                  <a:pt x="269964" y="2899864"/>
                </a:lnTo>
                <a:lnTo>
                  <a:pt x="231005" y="2877832"/>
                </a:lnTo>
                <a:lnTo>
                  <a:pt x="194351" y="2852463"/>
                </a:lnTo>
                <a:lnTo>
                  <a:pt x="160209" y="2823964"/>
                </a:lnTo>
                <a:lnTo>
                  <a:pt x="128785" y="2792540"/>
                </a:lnTo>
                <a:lnTo>
                  <a:pt x="100286" y="2758398"/>
                </a:lnTo>
                <a:lnTo>
                  <a:pt x="74917" y="2721744"/>
                </a:lnTo>
                <a:lnTo>
                  <a:pt x="52885" y="2682785"/>
                </a:lnTo>
                <a:lnTo>
                  <a:pt x="34396" y="2641726"/>
                </a:lnTo>
                <a:lnTo>
                  <a:pt x="19657" y="2598774"/>
                </a:lnTo>
                <a:lnTo>
                  <a:pt x="8874" y="2554136"/>
                </a:lnTo>
                <a:lnTo>
                  <a:pt x="2252" y="2508017"/>
                </a:lnTo>
                <a:lnTo>
                  <a:pt x="0" y="2460625"/>
                </a:lnTo>
                <a:lnTo>
                  <a:pt x="0" y="492125"/>
                </a:lnTo>
                <a:close/>
              </a:path>
            </a:pathLst>
          </a:custGeom>
          <a:ln w="38100">
            <a:solidFill>
              <a:srgbClr val="6FAC46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9"/>
          <p:cNvSpPr/>
          <p:nvPr/>
        </p:nvSpPr>
        <p:spPr>
          <a:xfrm>
            <a:off x="6264275" y="2128033"/>
            <a:ext cx="738187" cy="7000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10"/>
          <p:cNvSpPr txBox="1"/>
          <p:nvPr/>
        </p:nvSpPr>
        <p:spPr>
          <a:xfrm>
            <a:off x="711200" y="2127885"/>
            <a:ext cx="5224145" cy="278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zh-CN" altLang="en-US" sz="2400" b="1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从受精卵第一次卵裂至发育成原肠胚的过程</a:t>
            </a:r>
            <a:r>
              <a:rPr lang="en-US" altLang="zh-CN" sz="2400" b="1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b="1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称为胚胎的早期发育。胚胎早期发育是从输管开始的</a:t>
            </a:r>
            <a:r>
              <a:rPr lang="en-US" altLang="zh-CN" sz="2400" b="1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b="1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根据早期胚胎发育的特点</a:t>
            </a:r>
            <a:r>
              <a:rPr lang="en-US" altLang="zh-CN" sz="2400" b="1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b="1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可将胚胎的早期发育过程分为卵裂期、囊胚期和原肠期三个阶段：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 descr="胚胎的早期发育2"/>
          <p:cNvPicPr>
            <a:picLocks noChangeAspect="1"/>
          </p:cNvPicPr>
          <p:nvPr/>
        </p:nvPicPr>
        <p:blipFill>
          <a:blip r:embed="rId2"/>
          <a:srcRect b="5053"/>
          <a:stretch>
            <a:fillRect/>
          </a:stretch>
        </p:blipFill>
        <p:spPr>
          <a:xfrm>
            <a:off x="6454775" y="2212340"/>
            <a:ext cx="5236845" cy="3448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9"/>
          <p:cNvSpPr/>
          <p:nvPr/>
        </p:nvSpPr>
        <p:spPr>
          <a:xfrm>
            <a:off x="6264275" y="2128033"/>
            <a:ext cx="738187" cy="7000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10"/>
          <p:cNvSpPr txBox="1"/>
          <p:nvPr/>
        </p:nvSpPr>
        <p:spPr>
          <a:xfrm>
            <a:off x="580390" y="2334260"/>
            <a:ext cx="7384415" cy="329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/>
              <a:t>受精卵形成后</a:t>
            </a:r>
            <a:r>
              <a:rPr lang="en-US" altLang="zh-CN" sz="2000"/>
              <a:t>,</a:t>
            </a:r>
            <a:r>
              <a:rPr lang="zh-CN" altLang="en-US" sz="2000"/>
              <a:t>即开始卵裂。卵裂在透明带内进行</a:t>
            </a:r>
            <a:r>
              <a:rPr lang="en-US" altLang="zh-CN" sz="2000"/>
              <a:t>,</a:t>
            </a:r>
            <a:r>
              <a:rPr lang="zh-CN" altLang="en-US" sz="2000"/>
              <a:t>卵裂所产生的子细胞称为卵裂球。</a:t>
            </a:r>
            <a:endParaRPr lang="zh-CN" altLang="en-US" sz="2000"/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/>
              <a:t>合子是一个比身体其他细胞大得多的单细胞。</a:t>
            </a:r>
            <a:endParaRPr lang="zh-CN" altLang="en-US" sz="2000"/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/>
              <a:t>每个卵裂球都具有发育成为一个新个体的全能性。可以利用此特性</a:t>
            </a:r>
            <a:r>
              <a:rPr lang="en-US" altLang="zh-CN" sz="2000"/>
              <a:t>,</a:t>
            </a:r>
            <a:r>
              <a:rPr lang="zh-CN" altLang="en-US" sz="2000"/>
              <a:t>进行胚胎切割和移植。</a:t>
            </a:r>
            <a:endParaRPr lang="en-US" altLang="zh-CN" sz="2000"/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/>
              <a:t>胚胎由</a:t>
            </a:r>
            <a:r>
              <a:rPr lang="en-US" altLang="zh-CN" sz="2000"/>
              <a:t>16</a:t>
            </a:r>
            <a:r>
              <a:rPr lang="zh-CN" altLang="en-US" sz="2000"/>
              <a:t>细胞变成</a:t>
            </a:r>
            <a:r>
              <a:rPr lang="en-US" altLang="zh-CN" sz="2000"/>
              <a:t>32</a:t>
            </a:r>
            <a:r>
              <a:rPr lang="zh-CN" altLang="en-US" sz="2000"/>
              <a:t>细胞</a:t>
            </a:r>
            <a:r>
              <a:rPr lang="en-US" altLang="zh-CN" sz="2000"/>
              <a:t>,</a:t>
            </a:r>
            <a:r>
              <a:rPr lang="zh-CN" altLang="en-US" sz="2000"/>
              <a:t>形成像桑葚样的致密细胞团</a:t>
            </a:r>
            <a:r>
              <a:rPr lang="en-US" altLang="zh-CN" sz="2000"/>
              <a:t>,</a:t>
            </a:r>
            <a:r>
              <a:rPr lang="zh-CN" altLang="en-US" sz="2000"/>
              <a:t>称桑葚胚。</a:t>
            </a:r>
            <a:endParaRPr lang="zh-CN" altLang="en-US" sz="2000"/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/>
              <a:t>桑葚胚阶段主要靠自身的卵黄质取得营养。</a:t>
            </a:r>
            <a:endParaRPr lang="zh-CN" altLang="en-US" sz="2000"/>
          </a:p>
        </p:txBody>
      </p:sp>
      <p:sp>
        <p:nvSpPr>
          <p:cNvPr id="12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（一）桑葚胚期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8390283" y="776001"/>
            <a:ext cx="2546651" cy="2350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sp>
        <p:nvSpPr>
          <p:cNvPr id="8" name="object 4"/>
          <p:cNvSpPr/>
          <p:nvPr/>
        </p:nvSpPr>
        <p:spPr>
          <a:xfrm>
            <a:off x="8278188" y="3721182"/>
            <a:ext cx="3245232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ject 10"/>
          <p:cNvSpPr txBox="1"/>
          <p:nvPr/>
        </p:nvSpPr>
        <p:spPr>
          <a:xfrm>
            <a:off x="838200" y="1674495"/>
            <a:ext cx="7553325" cy="4218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桑葚胚期进一步发育成充满液体的囊腔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囊胚腔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),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此时胚胎的胚胎称囊胚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即胚泡。此时胚胎已进入子宫内。</a:t>
            </a:r>
            <a:endParaRPr lang="en-US" altLang="zh-CN" sz="2000" spc="-5" dirty="0">
              <a:solidFill>
                <a:srgbClr val="40404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桑其胚形成后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卵裂球分泌的液体在细胞间隙积聚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最后在胚胎的中央形成充满液体的囊胚腔。</a:t>
            </a:r>
            <a:endParaRPr lang="zh-CN" altLang="en-US" sz="2000" spc="-5" dirty="0">
              <a:solidFill>
                <a:srgbClr val="40404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随囊胚腔的扩张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细胞的分化趋明显。</a:t>
            </a:r>
            <a:endParaRPr lang="en-US" altLang="zh-CN" sz="2000" spc="-5" dirty="0">
              <a:solidFill>
                <a:srgbClr val="40404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小而分裂活跃的细胞聚集在外周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形成胚胎外层继而成为滋养层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以后将发育成为胚胎的一部分。</a:t>
            </a:r>
            <a:endParaRPr lang="zh-CN" altLang="en-US" sz="2000" spc="-5" dirty="0">
              <a:solidFill>
                <a:srgbClr val="40404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大而分裂慢的细胞聚集在囊胚的一侧称为内细胞团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以后将发育成为胚体本身。</a:t>
            </a:r>
            <a:endParaRPr lang="en-US" altLang="zh-CN" sz="2000" spc="-5" dirty="0">
              <a:solidFill>
                <a:srgbClr val="40404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（二）囊胚期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14410" y="2140585"/>
            <a:ext cx="3286125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ject 10"/>
          <p:cNvSpPr txBox="1"/>
          <p:nvPr/>
        </p:nvSpPr>
        <p:spPr>
          <a:xfrm>
            <a:off x="1272543" y="1773520"/>
            <a:ext cx="10515600" cy="887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在卵裂球分化和囊胚形成之后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滋养层细胞高度变薄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变成单层鳞片状上皮层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即滋养胚层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并不断从子宫内环境吸收营养物质和水分进入囊胚腔。囊胚阶段主要靠子宫乳为营养来源。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1139820" y="3440493"/>
            <a:ext cx="6674606" cy="249199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6"/>
          <p:cNvSpPr txBox="1"/>
          <p:nvPr/>
        </p:nvSpPr>
        <p:spPr>
          <a:xfrm>
            <a:off x="8915145" y="3842892"/>
            <a:ext cx="1482725" cy="222123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D.</a:t>
            </a:r>
            <a:r>
              <a:rPr sz="2400" spc="-45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囊胚腔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spc="-5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E.</a:t>
            </a:r>
            <a:r>
              <a:rPr sz="240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滋养层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27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F</a:t>
            </a:r>
            <a:r>
              <a:rPr sz="240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.</a:t>
            </a:r>
            <a:r>
              <a:rPr sz="240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内细胞团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solidFill>
                  <a:srgbClr val="6FAC46"/>
                </a:solidFill>
                <a:latin typeface="Arial" panose="020B0604020202020204"/>
                <a:cs typeface="Arial" panose="020B0604020202020204"/>
              </a:rPr>
              <a:t>G.</a:t>
            </a:r>
            <a:r>
              <a:rPr sz="2400" dirty="0">
                <a:solidFill>
                  <a:srgbClr val="6FAC46"/>
                </a:solidFill>
                <a:latin typeface="微软雅黑" panose="020B0503020204020204" charset="-122"/>
                <a:cs typeface="微软雅黑" panose="020B0503020204020204" charset="-122"/>
              </a:rPr>
              <a:t>内胚层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（二）囊胚期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ject 5"/>
          <p:cNvSpPr/>
          <p:nvPr/>
        </p:nvSpPr>
        <p:spPr>
          <a:xfrm>
            <a:off x="2295305" y="2433003"/>
            <a:ext cx="7601389" cy="385132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（二）</a:t>
            </a:r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囊胚期</a:t>
            </a:r>
            <a:endParaRPr lang="zh-CN" altLang="en-US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连接符 10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695960" y="1118473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ject 10"/>
          <p:cNvSpPr txBox="1"/>
          <p:nvPr/>
        </p:nvSpPr>
        <p:spPr>
          <a:xfrm>
            <a:off x="838200" y="2499360"/>
            <a:ext cx="4448175" cy="185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囊胚继续发育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当出现内胚层和外胚层时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称为原肠胚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此时期称原肠期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以后又形成了中胚层。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个胚层的形成</a:t>
            </a:r>
            <a:r>
              <a:rPr lang="en-US" altLang="zh-CN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000" spc="-5" dirty="0">
                <a:solidFill>
                  <a:srgbClr val="404040"/>
                </a:solidFill>
                <a:latin typeface="微软雅黑" panose="020B0503020204020204" charset="-122"/>
                <a:cs typeface="微软雅黑" panose="020B0503020204020204" charset="-122"/>
              </a:rPr>
              <a:t>为胎膜和胎体各类器官的分化奠定了基础。</a:t>
            </a:r>
            <a:endParaRPr sz="20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标题 1"/>
          <p:cNvSpPr txBox="1"/>
          <p:nvPr/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（三）</a:t>
            </a:r>
            <a:r>
              <a:rPr lang="zh-CN" altLang="zh-CN" sz="4000" dirty="0">
                <a:latin typeface="微软雅黑" panose="020B0503020204020204" charset="-122"/>
                <a:ea typeface="微软雅黑" panose="020B0503020204020204" charset="-122"/>
              </a:rPr>
              <a:t>原肠期</a:t>
            </a:r>
            <a:endParaRPr lang="zh-CN" altLang="zh-CN" sz="4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01665" y="2256155"/>
            <a:ext cx="5938520" cy="35896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(</a:t>
            </a:r>
            <a:r>
              <a:rPr lang="zh-CN" altLang="en-US"/>
              <a:t>四）着床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384165" y="1840230"/>
            <a:ext cx="4978400" cy="418592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8530" y="3075940"/>
            <a:ext cx="38658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滋养成和子宫发生组织和生理联系，成为着床。</a:t>
            </a:r>
            <a:endParaRPr lang="zh-CN" altLang="en-US" sz="28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0</TotalTime>
  <Words>698</Words>
  <Application>WPS 演示</Application>
  <PresentationFormat>宽屏</PresentationFormat>
  <Paragraphs>41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Wingdings</vt:lpstr>
      <vt:lpstr>Arial</vt:lpstr>
      <vt:lpstr>等线 Light</vt:lpstr>
      <vt:lpstr>等线</vt:lpstr>
      <vt:lpstr>Arial Unicode MS</vt:lpstr>
      <vt:lpstr>Calibri</vt:lpstr>
      <vt:lpstr>微软雅黑 Light</vt:lpstr>
      <vt:lpstr>Times New Roman</vt:lpstr>
      <vt:lpstr>楷体</vt:lpstr>
      <vt:lpstr>Office 主题​​</vt:lpstr>
      <vt:lpstr>指母畜从受精开始，经过胚胎和胎儿生长发育，直至胎儿成熟产出体外的生理变化过程。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扽扽</cp:lastModifiedBy>
  <cp:revision>497</cp:revision>
  <dcterms:created xsi:type="dcterms:W3CDTF">2019-09-17T02:06:00Z</dcterms:created>
  <dcterms:modified xsi:type="dcterms:W3CDTF">2021-02-03T12:44:12Z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