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68" r:id="rId4"/>
    <p:sldId id="276" r:id="rId5"/>
    <p:sldId id="293" r:id="rId6"/>
    <p:sldId id="277" r:id="rId7"/>
    <p:sldId id="278" r:id="rId8"/>
    <p:sldId id="279" r:id="rId9"/>
    <p:sldId id="281" r:id="rId10"/>
    <p:sldId id="282" r:id="rId11"/>
    <p:sldId id="29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0290" name="标题 140289"/>
          <p:cNvSpPr>
            <a:spLocks noGrp="1" noRot="1"/>
          </p:cNvSpPr>
          <p:nvPr>
            <p:ph type="ctrTitle"/>
          </p:nvPr>
        </p:nvSpPr>
        <p:spPr>
          <a:xfrm>
            <a:off x="5283200" y="1066800"/>
            <a:ext cx="6197600" cy="198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40291" name="副标题 140290"/>
          <p:cNvSpPr>
            <a:spLocks noGrp="1" noRot="1"/>
          </p:cNvSpPr>
          <p:nvPr>
            <p:ph type="subTitle" idx="1"/>
          </p:nvPr>
        </p:nvSpPr>
        <p:spPr>
          <a:xfrm>
            <a:off x="5283200" y="3657600"/>
            <a:ext cx="6096000" cy="1676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140292" name="日期占位符 140291"/>
          <p:cNvSpPr>
            <a:spLocks noGrp="1"/>
          </p:cNvSpPr>
          <p:nvPr>
            <p:ph type="dt" sz="half" idx="2"/>
          </p:nvPr>
        </p:nvSpPr>
        <p:spPr>
          <a:xfrm>
            <a:off x="402167" y="607695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293" name="页脚占位符 140292"/>
          <p:cNvSpPr>
            <a:spLocks noGrp="1"/>
          </p:cNvSpPr>
          <p:nvPr>
            <p:ph type="ftr" sz="quarter" idx="3"/>
          </p:nvPr>
        </p:nvSpPr>
        <p:spPr>
          <a:xfrm>
            <a:off x="4165600" y="607695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294" name="灯片编号占位符 140293"/>
          <p:cNvSpPr>
            <a:spLocks noGrp="1"/>
          </p:cNvSpPr>
          <p:nvPr>
            <p:ph type="sldNum" sz="quarter" idx="4"/>
          </p:nvPr>
        </p:nvSpPr>
        <p:spPr>
          <a:xfrm>
            <a:off x="8737600" y="607695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6092" y="685800"/>
            <a:ext cx="2847975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78825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0" y="1981200"/>
            <a:ext cx="5579957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4111" y="1981200"/>
            <a:ext cx="5579957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39265"/>
          <p:cNvSpPr>
            <a:spLocks noGrp="1" noRot="1"/>
          </p:cNvSpPr>
          <p:nvPr>
            <p:ph type="title"/>
          </p:nvPr>
        </p:nvSpPr>
        <p:spPr>
          <a:xfrm>
            <a:off x="402167" y="685800"/>
            <a:ext cx="1138766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39266"/>
          <p:cNvSpPr>
            <a:spLocks noGrp="1" noRot="1"/>
          </p:cNvSpPr>
          <p:nvPr>
            <p:ph type="body"/>
          </p:nvPr>
        </p:nvSpPr>
        <p:spPr>
          <a:xfrm>
            <a:off x="406400" y="1981200"/>
            <a:ext cx="11387667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9268" name="日期占位符 139267"/>
          <p:cNvSpPr>
            <a:spLocks noGrp="1"/>
          </p:cNvSpPr>
          <p:nvPr>
            <p:ph type="dt" sz="half" idx="2"/>
          </p:nvPr>
        </p:nvSpPr>
        <p:spPr>
          <a:xfrm>
            <a:off x="402167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69" name="页脚占位符 139268"/>
          <p:cNvSpPr>
            <a:spLocks noGrp="1"/>
          </p:cNvSpPr>
          <p:nvPr>
            <p:ph type="ftr" sz="quarter" idx="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70" name="灯片编号占位符 139269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1318895" y="976630"/>
            <a:ext cx="914400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</a:lstStyle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模块三    家禽解剖生理的认知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1056640" y="2334895"/>
            <a:ext cx="9144000" cy="2831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项目二   家禽内脏的认识</a:t>
            </a:r>
            <a:endParaRPr lang="zh-CN" altLang="en-US" sz="32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32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32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任务二    </a:t>
            </a:r>
            <a:r>
              <a:rPr lang="zh-CN" altLang="en-US" sz="3200">
                <a:solidFill>
                  <a:schemeClr val="accent1">
                    <a:lumMod val="10000"/>
                  </a:schemeClr>
                </a:solidFill>
                <a:sym typeface="+mn-ea"/>
              </a:rPr>
              <a:t>生殖</a:t>
            </a:r>
            <a:r>
              <a:rPr lang="zh-CN" altLang="en-US" sz="32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系统的认识</a:t>
            </a:r>
            <a:endParaRPr lang="zh-CN" altLang="en-US" sz="32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8" name="矩形 88067"/>
          <p:cNvSpPr/>
          <p:nvPr/>
        </p:nvSpPr>
        <p:spPr>
          <a:xfrm>
            <a:off x="827405" y="1143000"/>
            <a:ext cx="10498455" cy="571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2CA6A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2CA6A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</a:lstStyle>
          <a:p>
            <a:pPr lvl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ˎ̥"/>
              </a:rPr>
              <a:t> </a:t>
            </a:r>
            <a:r>
              <a:rPr lang="zh-CN" altLang="en-US" sz="2800" b="1" dirty="0">
                <a:solidFill>
                  <a:srgbClr val="3F3F3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一．填空题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家禽睾丸位于_____。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       2.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母禽生殖器官仅存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_____和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sym typeface="黑体" panose="02010609060101010101" pitchFamily="49" charset="-122"/>
              </a:rPr>
              <a:t>_____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、无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sym typeface="黑体" panose="02010609060101010101" pitchFamily="49" charset="-122"/>
              </a:rPr>
              <a:t>_____和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sym typeface="黑体" panose="02010609060101010101" pitchFamily="49" charset="-122"/>
              </a:rPr>
              <a:t>_____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sym typeface="黑体" panose="02010609060101010101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母禽输卵管具有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_____、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sym typeface="黑体" panose="02010609060101010101" pitchFamily="49" charset="-122"/>
              </a:rPr>
              <a:t>_____和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sym typeface="黑体" panose="02010609060101010101" pitchFamily="49" charset="-122"/>
              </a:rPr>
              <a:t>_____等功能。</a:t>
            </a:r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</a:rPr>
              <a:t>母禽排卵后不形成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sym typeface="黑体" panose="02010609060101010101" pitchFamily="49" charset="-122"/>
              </a:rPr>
              <a:t>_____。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7945" y="680085"/>
            <a:ext cx="24371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复习思考题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fontAlgn="auto">
              <a:lnSpc>
                <a:spcPct val="150000"/>
              </a:lnSpc>
            </a:pP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了解家禽生殖系统组成和功能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熟识家禽生殖器官形态结构和生理功能特点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识别家禽主要生殖器官的形态结构特点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898525" y="1346835"/>
            <a:ext cx="10515600" cy="72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</a:lstStyle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教学目标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9495" y="684530"/>
            <a:ext cx="10732770" cy="3876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任务四   家禽生殖系统解剖生理的认知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zh-CN" altLang="en-US"/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组成和功能基本同家畜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一、公禽的生殖系统结构生理特点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由睾丸、附睾、输精管和交配器官组成。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（一）睾丸和附睾  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1．睾丸  成对，位于腹腔内肾前叶的腹面，周围与胸腹气囊相接触。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幼禽睾丸：很小，有米粒大，呈黄色。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成禽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睾丸：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变大，繁殖季节最大，呈黄白色或白色。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</a:t>
            </a:r>
            <a:endParaRPr lang="zh-CN" altLang="en-US" sz="28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47" name="左大括号 8201"/>
          <p:cNvSpPr/>
          <p:nvPr/>
        </p:nvSpPr>
        <p:spPr>
          <a:xfrm>
            <a:off x="2358073" y="3416300"/>
            <a:ext cx="215900" cy="6477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 descr="t01ca98159516cd26a8"/>
          <p:cNvPicPr>
            <a:picLocks noChangeAspect="1"/>
          </p:cNvPicPr>
          <p:nvPr/>
        </p:nvPicPr>
        <p:blipFill>
          <a:blip r:embed="rId1"/>
          <a:srcRect l="186" b="19222"/>
          <a:stretch>
            <a:fillRect/>
          </a:stretch>
        </p:blipFill>
        <p:spPr>
          <a:xfrm>
            <a:off x="2610485" y="4359275"/>
            <a:ext cx="2962275" cy="1937385"/>
          </a:xfrm>
          <a:prstGeom prst="rect">
            <a:avLst/>
          </a:prstGeom>
        </p:spPr>
      </p:pic>
      <p:pic>
        <p:nvPicPr>
          <p:cNvPr id="5" name="图片 4" descr="bbaedd6494c944e8bdd92031a891310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735" y="4356735"/>
            <a:ext cx="223393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48055" y="1572260"/>
            <a:ext cx="10521950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结构：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外被白膜，间质不发达，小梁少，无睾丸小叶和睾丸纵隔，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曲细精管和直细精管丰富。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精液：呈弱碱性，射精量较少</a:t>
            </a:r>
            <a:r>
              <a:rPr lang="en-US" altLang="zh-CN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次，浓度较高。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公鸡：12周龄：生精</a:t>
            </a:r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22～26周龄：受精率较高、1～2岁：精液质量最佳。</a:t>
            </a:r>
            <a:endParaRPr lang="zh-CN" altLang="en-US" sz="2400"/>
          </a:p>
        </p:txBody>
      </p:sp>
      <p:sp>
        <p:nvSpPr>
          <p:cNvPr id="3" name="左大括号 8201"/>
          <p:cNvSpPr/>
          <p:nvPr/>
        </p:nvSpPr>
        <p:spPr>
          <a:xfrm>
            <a:off x="2493328" y="4124325"/>
            <a:ext cx="215900" cy="6477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7840" y="1014730"/>
            <a:ext cx="11379200" cy="4954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2．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附睾（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sym typeface="+mn-ea"/>
              </a:rPr>
              <a:t>睾丸旁导管系统）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：不发达，睾丸和附睾与大血管相邻。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（二）输精管：细长弯曲，末端成射精管，呈乳头状突入到泄殖道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sym typeface="+mn-ea"/>
              </a:rPr>
              <a:t> 中。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                    繁殖季节加长增粗。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(三)交配器官  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   公鸡：不发达，为三个并列的小突起，位于肛门腹唇的内侧。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              刚孵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sym typeface="+mn-ea"/>
              </a:rPr>
              <a:t> 出较明显，可鉴别雌雄。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     鸭、鹅：发达，长6～9㎝，位于肛道壁的囊中，交配时勃起伸出。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147" name="左大括号 8201"/>
          <p:cNvSpPr/>
          <p:nvPr/>
        </p:nvSpPr>
        <p:spPr>
          <a:xfrm>
            <a:off x="1105535" y="4034790"/>
            <a:ext cx="210820" cy="173355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7560" y="701040"/>
            <a:ext cx="1073213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二、母禽的生殖系统解剖生理特点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                           仅存左侧卵巢和左侧输卵管构成。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（一）卵巢  ：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位置：左肾前叶的腹侧。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形态：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幼禽：较小，扁平的椭圆形，灰白色或白色，略呈颗粒状。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成禽：卵泡成熟时，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sym typeface="+mn-ea"/>
              </a:rPr>
              <a:t>葡萄串状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卵黄突出卵巢表面。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产蛋期：保持4～5个较大的卵泡。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排卵时：卵泡无卵泡腔和卵泡液，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sym typeface="+mn-ea"/>
              </a:rPr>
              <a:t>排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卵后不形成黄体。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非繁殖季、孵化季节及换羽期：卵巢萎缩。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147" name="左大括号 8201"/>
          <p:cNvSpPr/>
          <p:nvPr/>
        </p:nvSpPr>
        <p:spPr>
          <a:xfrm>
            <a:off x="1046480" y="2901950"/>
            <a:ext cx="171450" cy="1598295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8855" y="3086100"/>
            <a:ext cx="3025140" cy="338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65" y="4686300"/>
            <a:ext cx="7456170" cy="17564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69340" y="1305560"/>
            <a:ext cx="1071562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（二）输卵管：左侧输卵管发达，长而弯曲，腹腔背侧偏左。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分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输卵管漏斗部：输卵管伞、摄卵、受精。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蛋白分泌部（膨大部）：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峡部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:短而窄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分泌部与子宫间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壁薄。分泌角质蛋白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成卵壳膜。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子宫部：膨大部、壁较厚，扩张状，灰色或灰红色。分泌钙质、 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               角质和色素，成壳。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 阴道：呈“S”形，开口于泄殖道的左侧，是雌禽的交配器官。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           分泌物成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卵壳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角质膜。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输卵管：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输送卵子、成蛋、受精。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326515" y="2372360"/>
            <a:ext cx="91440" cy="2157095"/>
          </a:xfrm>
          <a:prstGeom prst="leftBrac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47285" y="2689860"/>
            <a:ext cx="6387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accent1">
                    <a:lumMod val="10000"/>
                  </a:schemeClr>
                </a:solidFill>
              </a:rPr>
              <a:t>长而弯、腔大、壁厚，黏膜成螺旋形纵襞、分泌蛋白</a:t>
            </a:r>
            <a:endParaRPr lang="zh-CN" altLang="en-US" sz="20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0c9977d359c4a9099537e58cc50a6a8"/>
          <p:cNvPicPr>
            <a:picLocks noChangeAspect="1"/>
          </p:cNvPicPr>
          <p:nvPr/>
        </p:nvPicPr>
        <p:blipFill>
          <a:blip r:embed="rId1"/>
          <a:srcRect l="-470" b="-5136"/>
          <a:stretch>
            <a:fillRect/>
          </a:stretch>
        </p:blipFill>
        <p:spPr>
          <a:xfrm>
            <a:off x="6835140" y="947420"/>
            <a:ext cx="4580890" cy="5121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" y="945515"/>
            <a:ext cx="5666740" cy="49364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45895" y="1106170"/>
            <a:ext cx="108527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（三）母禽的生殖生理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1</a:t>
            </a:r>
            <a:r>
              <a:rPr lang="en-US" altLang="zh-CN" sz="2400">
                <a:solidFill>
                  <a:schemeClr val="accent1">
                    <a:lumMod val="10000"/>
                  </a:schemeClr>
                </a:solidFill>
              </a:rPr>
              <a:t>.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母禽的生殖生理特点 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   无发情周期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  <a:sym typeface="+mn-ea"/>
              </a:rPr>
              <a:t>体外孵化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胚胎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   无妊娠过程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   连续产卵；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    排卵后，不形成黄体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en-US" altLang="zh-CN" sz="2400">
                <a:solidFill>
                  <a:schemeClr val="accent1">
                    <a:lumMod val="10000"/>
                  </a:schemeClr>
                </a:solidFill>
              </a:rPr>
              <a:t>.</a:t>
            </a:r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蛋的形成和产蛋  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蛋的形成是卵巢和输卵管各部共同作用的结果。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400">
                <a:solidFill>
                  <a:schemeClr val="accent1">
                    <a:lumMod val="10000"/>
                  </a:schemeClr>
                </a:solidFill>
              </a:rPr>
              <a:t>    蛋黄是由肝脏合成，</a:t>
            </a:r>
            <a:endParaRPr lang="zh-CN" altLang="en-US" sz="24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147" name="左大括号 8201"/>
          <p:cNvSpPr/>
          <p:nvPr/>
        </p:nvSpPr>
        <p:spPr>
          <a:xfrm>
            <a:off x="1709103" y="4138930"/>
            <a:ext cx="215900" cy="6477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左大括号 8201"/>
          <p:cNvSpPr/>
          <p:nvPr/>
        </p:nvSpPr>
        <p:spPr>
          <a:xfrm>
            <a:off x="1986915" y="2018030"/>
            <a:ext cx="215900" cy="180975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-1641" t="14675"/>
          <a:stretch>
            <a:fillRect/>
          </a:stretch>
        </p:blipFill>
        <p:spPr>
          <a:xfrm>
            <a:off x="6517005" y="1360805"/>
            <a:ext cx="4787265" cy="27120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75" y="4432300"/>
            <a:ext cx="4826000" cy="2112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WPS 演示</Application>
  <PresentationFormat>宽屏</PresentationFormat>
  <Paragraphs>89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Times New Roman</vt:lpstr>
      <vt:lpstr>ˎ̥</vt:lpstr>
      <vt:lpstr>Segoe Print</vt:lpstr>
      <vt:lpstr>黑体</vt:lpstr>
      <vt:lpstr>微软雅黑</vt:lpstr>
      <vt:lpstr>Arial Unicode MS</vt:lpstr>
      <vt:lpstr>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周生生</cp:lastModifiedBy>
  <cp:revision>11</cp:revision>
  <dcterms:created xsi:type="dcterms:W3CDTF">2020-10-28T15:16:00Z</dcterms:created>
  <dcterms:modified xsi:type="dcterms:W3CDTF">2020-11-21T15:26:35Z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2052-11.1.0.9998</vt:lpwstr>
  </property>
</Properties>
</file>