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1089" r:id="rId2"/>
    <p:sldId id="1090" r:id="rId3"/>
    <p:sldId id="1081" r:id="rId4"/>
    <p:sldId id="1091" r:id="rId5"/>
    <p:sldId id="1092" r:id="rId6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937631-C832-435D-A679-236CE60F5ADA}">
          <p14:sldIdLst>
            <p14:sldId id="1089"/>
            <p14:sldId id="1090"/>
            <p14:sldId id="1081"/>
            <p14:sldId id="1091"/>
            <p14:sldId id="10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30" autoAdjust="0"/>
  </p:normalViewPr>
  <p:slideViewPr>
    <p:cSldViewPr snapToGrid="0">
      <p:cViewPr varScale="1">
        <p:scale>
          <a:sx n="38" d="100"/>
          <a:sy n="38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>
            <a:extLst>
              <a:ext uri="{FF2B5EF4-FFF2-40B4-BE49-F238E27FC236}">
                <a16:creationId xmlns:a16="http://schemas.microsoft.com/office/drawing/2014/main" id="{5A568FD0-2972-41C1-A271-E66AE64924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二、各种家畜的妊娠期及预产期的推算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E8D6232A-6B37-4B71-9433-06B448ED3D30}"/>
              </a:ext>
            </a:extLst>
          </p:cNvPr>
          <p:cNvSpPr txBox="1"/>
          <p:nvPr/>
        </p:nvSpPr>
        <p:spPr>
          <a:xfrm>
            <a:off x="1037526" y="3746537"/>
            <a:ext cx="2183130" cy="2585085"/>
          </a:xfrm>
          <a:prstGeom prst="rect">
            <a:avLst/>
          </a:prstGeom>
          <a:ln w="12700">
            <a:solidFill>
              <a:srgbClr val="649C3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50">
              <a:latin typeface="Times New Roman"/>
              <a:cs typeface="Times New Roman"/>
            </a:endParaRPr>
          </a:p>
          <a:p>
            <a:pPr marL="862330" marR="55244" indent="-800735">
              <a:lnSpc>
                <a:spcPct val="150100"/>
              </a:lnSpc>
            </a:pP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一般早熟品种妊娠期 较短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B36F14CD-6DD0-4D1B-BA55-0F1A642DAB8C}"/>
              </a:ext>
            </a:extLst>
          </p:cNvPr>
          <p:cNvSpPr txBox="1"/>
          <p:nvPr/>
        </p:nvSpPr>
        <p:spPr>
          <a:xfrm>
            <a:off x="3679063" y="3746537"/>
            <a:ext cx="2183130" cy="2585085"/>
          </a:xfrm>
          <a:prstGeom prst="rect">
            <a:avLst/>
          </a:prstGeom>
          <a:ln w="12700">
            <a:solidFill>
              <a:srgbClr val="649C3E"/>
            </a:solidFill>
          </a:ln>
        </p:spPr>
        <p:txBody>
          <a:bodyPr vert="horz" wrap="square" lIns="0" tIns="208280" rIns="0" bIns="0" rtlCol="0">
            <a:spAutoFit/>
          </a:bodyPr>
          <a:lstStyle/>
          <a:p>
            <a:pPr marL="62230" marR="55244" algn="ctr">
              <a:lnSpc>
                <a:spcPct val="150000"/>
              </a:lnSpc>
              <a:spcBef>
                <a:spcPts val="1640"/>
              </a:spcBef>
            </a:pP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初产母畜、单胎动物 怀双胎、怀雌性胎儿 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以及胎儿个体较大等 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情况，会使妊娠期相 对缩短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5B780B7D-8B38-4BFB-9610-12D543AD62D3}"/>
              </a:ext>
            </a:extLst>
          </p:cNvPr>
          <p:cNvSpPr txBox="1"/>
          <p:nvPr/>
        </p:nvSpPr>
        <p:spPr>
          <a:xfrm>
            <a:off x="6320663" y="3746537"/>
            <a:ext cx="2183130" cy="2585085"/>
          </a:xfrm>
          <a:prstGeom prst="rect">
            <a:avLst/>
          </a:prstGeom>
          <a:ln w="12700">
            <a:solidFill>
              <a:srgbClr val="649C3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50">
              <a:latin typeface="Times New Roman"/>
              <a:cs typeface="Times New Roman"/>
            </a:endParaRPr>
          </a:p>
          <a:p>
            <a:pPr marL="291465" marR="54610" indent="-228600">
              <a:lnSpc>
                <a:spcPct val="150100"/>
              </a:lnSpc>
            </a:pP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多胎动物怀胎数更多 时会缩短妊娠期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EC853E28-580D-4FC5-A6C0-523B4394AFCF}"/>
              </a:ext>
            </a:extLst>
          </p:cNvPr>
          <p:cNvSpPr txBox="1"/>
          <p:nvPr/>
        </p:nvSpPr>
        <p:spPr>
          <a:xfrm>
            <a:off x="8962263" y="3746537"/>
            <a:ext cx="2183130" cy="2585085"/>
          </a:xfrm>
          <a:prstGeom prst="rect">
            <a:avLst/>
          </a:prstGeom>
          <a:ln w="12700">
            <a:solidFill>
              <a:srgbClr val="649C3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50">
              <a:latin typeface="Times New Roman"/>
              <a:cs typeface="Times New Roman"/>
            </a:endParaRPr>
          </a:p>
          <a:p>
            <a:pPr marL="863600" marR="55244" indent="-800100">
              <a:lnSpc>
                <a:spcPct val="150100"/>
              </a:lnSpc>
            </a:pP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家猪的妊娠期比野猪 短。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94880EAB-20BE-45AA-A30F-33A248339980}"/>
              </a:ext>
            </a:extLst>
          </p:cNvPr>
          <p:cNvSpPr txBox="1"/>
          <p:nvPr/>
        </p:nvSpPr>
        <p:spPr>
          <a:xfrm>
            <a:off x="4302125" y="2063125"/>
            <a:ext cx="3587750" cy="12125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2800" spc="-5" dirty="0">
                <a:solidFill>
                  <a:srgbClr val="404040"/>
                </a:solidFill>
                <a:latin typeface="微软雅黑"/>
                <a:cs typeface="微软雅黑"/>
              </a:rPr>
              <a:t>、妊娠的维持</a:t>
            </a:r>
            <a:endParaRPr sz="2800" dirty="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</a:pPr>
            <a:r>
              <a:rPr sz="2000" b="1" dirty="0" err="1">
                <a:solidFill>
                  <a:srgbClr val="6FAC46"/>
                </a:solidFill>
                <a:latin typeface="微软雅黑"/>
                <a:cs typeface="微软雅黑"/>
              </a:rPr>
              <a:t>妊娠期</a:t>
            </a:r>
            <a:endParaRPr sz="2000" dirty="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母畜妊娠全过程所经历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时</a:t>
            </a:r>
            <a:r>
              <a:rPr sz="2000" spc="5" dirty="0">
                <a:solidFill>
                  <a:srgbClr val="404040"/>
                </a:solidFill>
                <a:latin typeface="微软雅黑"/>
                <a:cs typeface="微软雅黑"/>
              </a:rPr>
              <a:t>间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13828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>
            <a:extLst>
              <a:ext uri="{FF2B5EF4-FFF2-40B4-BE49-F238E27FC236}">
                <a16:creationId xmlns:a16="http://schemas.microsoft.com/office/drawing/2014/main" id="{5A568FD0-2972-41C1-A271-E66AE64924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二、各种家畜的妊娠期及预产期的推算</a:t>
            </a:r>
          </a:p>
        </p:txBody>
      </p:sp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A38511B0-FF13-442B-821C-842E613DF7C4}"/>
              </a:ext>
            </a:extLst>
          </p:cNvPr>
          <p:cNvGraphicFramePr>
            <a:graphicFrameLocks noGrp="1"/>
          </p:cNvGraphicFramePr>
          <p:nvPr/>
        </p:nvGraphicFramePr>
        <p:xfrm>
          <a:off x="2241550" y="2675889"/>
          <a:ext cx="7698739" cy="28695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种类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平均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/d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范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/d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种类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平均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/d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范围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/d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牛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282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276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290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马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320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9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水牛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307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295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驴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350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09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猪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骆驼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389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370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09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绵羊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146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161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狗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62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59</a:t>
                      </a:r>
                      <a:r>
                        <a:rPr sz="1800" spc="-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65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534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800" spc="-5" dirty="0">
                          <a:latin typeface="微软雅黑"/>
                          <a:cs typeface="微软雅黑"/>
                        </a:rPr>
                        <a:t>山羊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152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146</a:t>
                      </a:r>
                      <a:r>
                        <a:rPr sz="1800" spc="-10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161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800" spc="-5" dirty="0">
                          <a:latin typeface="微软雅黑"/>
                          <a:cs typeface="微软雅黑"/>
                        </a:rPr>
                        <a:t>家兔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800" spc="-10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object 3">
            <a:extLst>
              <a:ext uri="{FF2B5EF4-FFF2-40B4-BE49-F238E27FC236}">
                <a16:creationId xmlns:a16="http://schemas.microsoft.com/office/drawing/2014/main" id="{26F69841-8E1C-4EF0-B205-C1C3E9354497}"/>
              </a:ext>
            </a:extLst>
          </p:cNvPr>
          <p:cNvSpPr txBox="1"/>
          <p:nvPr/>
        </p:nvSpPr>
        <p:spPr>
          <a:xfrm>
            <a:off x="4859019" y="1895825"/>
            <a:ext cx="2463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各种家畜的妊娠期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67343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>
            <a:extLst>
              <a:ext uri="{FF2B5EF4-FFF2-40B4-BE49-F238E27FC236}">
                <a16:creationId xmlns:a16="http://schemas.microsoft.com/office/drawing/2014/main" id="{5A568FD0-2972-41C1-A271-E66AE64924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二、各种家畜的妊娠期及预产期的推算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83CD1E9-E662-410F-AEB1-148692671C1F}"/>
              </a:ext>
            </a:extLst>
          </p:cNvPr>
          <p:cNvSpPr txBox="1"/>
          <p:nvPr/>
        </p:nvSpPr>
        <p:spPr>
          <a:xfrm>
            <a:off x="1330271" y="1909571"/>
            <a:ext cx="95314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妊娠期的长短因畜种、品种、年龄、胎儿因素、环境条件等的不同有所差异。</a:t>
            </a:r>
            <a:endParaRPr lang="en-US" altLang="zh-CN" sz="2400" dirty="0"/>
          </a:p>
          <a:p>
            <a:r>
              <a:rPr lang="zh-CN" altLang="en-US" sz="2400" dirty="0"/>
              <a:t>预产期的推算方法如下：</a:t>
            </a:r>
            <a:endParaRPr lang="en-US" altLang="zh-CN" sz="2400" dirty="0"/>
          </a:p>
          <a:p>
            <a:r>
              <a:rPr lang="zh-CN" altLang="en-US" sz="2400" dirty="0"/>
              <a:t>牛：配种月份减</a:t>
            </a:r>
            <a:r>
              <a:rPr lang="en-US" altLang="zh-CN" sz="2400" dirty="0"/>
              <a:t>3</a:t>
            </a:r>
            <a:r>
              <a:rPr lang="zh-CN" altLang="en-US" sz="2400" dirty="0"/>
              <a:t>，配种日数加</a:t>
            </a:r>
            <a:r>
              <a:rPr lang="en-US" altLang="zh-CN" sz="2400" dirty="0"/>
              <a:t>6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en-US" sz="2400" dirty="0"/>
              <a:t>马：配种月份减</a:t>
            </a:r>
            <a:r>
              <a:rPr lang="en-US" altLang="zh-CN" sz="2400" dirty="0"/>
              <a:t>1</a:t>
            </a:r>
            <a:r>
              <a:rPr lang="zh-CN" altLang="en-US" sz="2400" dirty="0"/>
              <a:t>，配种日数加</a:t>
            </a:r>
            <a:r>
              <a:rPr lang="en-US" altLang="zh-CN" sz="2400" dirty="0"/>
              <a:t>1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en-US" sz="2400" dirty="0"/>
              <a:t>羊：配种月份加</a:t>
            </a:r>
            <a:r>
              <a:rPr lang="en-US" altLang="zh-CN" sz="2400" dirty="0"/>
              <a:t>5</a:t>
            </a:r>
            <a:r>
              <a:rPr lang="zh-CN" altLang="en-US" sz="2400" dirty="0"/>
              <a:t>，配种日数减</a:t>
            </a:r>
            <a:r>
              <a:rPr lang="en-US" altLang="zh-CN" sz="2400" dirty="0"/>
              <a:t>2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en-US" sz="2400" dirty="0"/>
              <a:t>猪：配种月份加</a:t>
            </a:r>
            <a:r>
              <a:rPr lang="en-US" altLang="zh-CN" sz="2400" dirty="0"/>
              <a:t>4</a:t>
            </a:r>
            <a:r>
              <a:rPr lang="zh-CN" altLang="en-US" sz="2400" dirty="0"/>
              <a:t>，配种日数减</a:t>
            </a:r>
            <a:r>
              <a:rPr lang="en-US" altLang="zh-CN" sz="2400" dirty="0"/>
              <a:t>6</a:t>
            </a:r>
            <a:r>
              <a:rPr lang="zh-CN" altLang="en-US" sz="2400" dirty="0"/>
              <a:t>。也可按着“</a:t>
            </a:r>
            <a:r>
              <a:rPr lang="en-US" altLang="zh-CN" sz="2400" dirty="0"/>
              <a:t>3</a:t>
            </a:r>
            <a:r>
              <a:rPr lang="zh-CN" altLang="en-US" sz="2400" dirty="0"/>
              <a:t>、</a:t>
            </a:r>
            <a:r>
              <a:rPr lang="en-US" altLang="zh-CN" sz="2400" dirty="0"/>
              <a:t>3</a:t>
            </a:r>
            <a:r>
              <a:rPr lang="zh-CN" altLang="en-US" sz="2400" dirty="0"/>
              <a:t>、</a:t>
            </a:r>
            <a:r>
              <a:rPr lang="en-US" altLang="zh-CN" sz="2400" dirty="0"/>
              <a:t>3</a:t>
            </a:r>
            <a:r>
              <a:rPr lang="zh-CN" altLang="en-US" sz="2400" dirty="0"/>
              <a:t>、”法，即</a:t>
            </a:r>
            <a:r>
              <a:rPr lang="en-US" altLang="zh-CN" sz="2400" dirty="0"/>
              <a:t>3</a:t>
            </a:r>
            <a:r>
              <a:rPr lang="zh-CN" altLang="en-US" sz="2400" dirty="0"/>
              <a:t>月加</a:t>
            </a:r>
            <a:r>
              <a:rPr lang="en-US" altLang="zh-CN" sz="2400" dirty="0"/>
              <a:t>3</a:t>
            </a:r>
            <a:r>
              <a:rPr lang="zh-CN" altLang="en-US" sz="2400" dirty="0"/>
              <a:t>周加</a:t>
            </a:r>
            <a:r>
              <a:rPr lang="en-US" altLang="zh-CN" sz="2400" dirty="0"/>
              <a:t>3d</a:t>
            </a:r>
            <a:r>
              <a:rPr lang="zh-CN" altLang="en-US" sz="2400" dirty="0"/>
              <a:t>来推算。</a:t>
            </a:r>
          </a:p>
        </p:txBody>
      </p:sp>
    </p:spTree>
    <p:extLst>
      <p:ext uri="{BB962C8B-B14F-4D97-AF65-F5344CB8AC3E}">
        <p14:creationId xmlns:p14="http://schemas.microsoft.com/office/powerpoint/2010/main" val="195306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>
            <a:extLst>
              <a:ext uri="{FF2B5EF4-FFF2-40B4-BE49-F238E27FC236}">
                <a16:creationId xmlns:a16="http://schemas.microsoft.com/office/drawing/2014/main" id="{5A568FD0-2972-41C1-A271-E66AE64924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二、各种家畜的妊娠期及预产期的推算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35D93B3F-84DA-42F1-84AD-C5527B0539D4}"/>
              </a:ext>
            </a:extLst>
          </p:cNvPr>
          <p:cNvSpPr/>
          <p:nvPr/>
        </p:nvSpPr>
        <p:spPr>
          <a:xfrm>
            <a:off x="1038580" y="3080004"/>
            <a:ext cx="1945639" cy="2914650"/>
          </a:xfrm>
          <a:custGeom>
            <a:avLst/>
            <a:gdLst/>
            <a:ahLst/>
            <a:cxnLst/>
            <a:rect l="l" t="t" r="r" b="b"/>
            <a:pathLst>
              <a:path w="1945639" h="2914650">
                <a:moveTo>
                  <a:pt x="1750593" y="0"/>
                </a:moveTo>
                <a:lnTo>
                  <a:pt x="194525" y="0"/>
                </a:lnTo>
                <a:lnTo>
                  <a:pt x="149924" y="5558"/>
                </a:lnTo>
                <a:lnTo>
                  <a:pt x="108980" y="21389"/>
                </a:lnTo>
                <a:lnTo>
                  <a:pt x="72861" y="46226"/>
                </a:lnTo>
                <a:lnTo>
                  <a:pt x="42736" y="78803"/>
                </a:lnTo>
                <a:lnTo>
                  <a:pt x="19772" y="117854"/>
                </a:lnTo>
                <a:lnTo>
                  <a:pt x="5137" y="162112"/>
                </a:lnTo>
                <a:lnTo>
                  <a:pt x="0" y="210312"/>
                </a:lnTo>
                <a:lnTo>
                  <a:pt x="0" y="2704084"/>
                </a:lnTo>
                <a:lnTo>
                  <a:pt x="5137" y="2752307"/>
                </a:lnTo>
                <a:lnTo>
                  <a:pt x="19772" y="2796574"/>
                </a:lnTo>
                <a:lnTo>
                  <a:pt x="42736" y="2835624"/>
                </a:lnTo>
                <a:lnTo>
                  <a:pt x="72861" y="2868193"/>
                </a:lnTo>
                <a:lnTo>
                  <a:pt x="108980" y="2893020"/>
                </a:lnTo>
                <a:lnTo>
                  <a:pt x="149924" y="2908841"/>
                </a:lnTo>
                <a:lnTo>
                  <a:pt x="194525" y="2914396"/>
                </a:lnTo>
                <a:lnTo>
                  <a:pt x="1750593" y="2914396"/>
                </a:lnTo>
                <a:lnTo>
                  <a:pt x="1795201" y="2908841"/>
                </a:lnTo>
                <a:lnTo>
                  <a:pt x="1836152" y="2893020"/>
                </a:lnTo>
                <a:lnTo>
                  <a:pt x="1872277" y="2868193"/>
                </a:lnTo>
                <a:lnTo>
                  <a:pt x="1902409" y="2835624"/>
                </a:lnTo>
                <a:lnTo>
                  <a:pt x="1925379" y="2796574"/>
                </a:lnTo>
                <a:lnTo>
                  <a:pt x="1940018" y="2752307"/>
                </a:lnTo>
                <a:lnTo>
                  <a:pt x="1945157" y="2704084"/>
                </a:lnTo>
                <a:lnTo>
                  <a:pt x="1945157" y="210312"/>
                </a:lnTo>
                <a:lnTo>
                  <a:pt x="1940018" y="162112"/>
                </a:lnTo>
                <a:lnTo>
                  <a:pt x="1925379" y="117854"/>
                </a:lnTo>
                <a:lnTo>
                  <a:pt x="1902409" y="78803"/>
                </a:lnTo>
                <a:lnTo>
                  <a:pt x="1872277" y="46226"/>
                </a:lnTo>
                <a:lnTo>
                  <a:pt x="1836152" y="21389"/>
                </a:lnTo>
                <a:lnTo>
                  <a:pt x="1795201" y="5558"/>
                </a:lnTo>
                <a:lnTo>
                  <a:pt x="1750593" y="0"/>
                </a:lnTo>
                <a:close/>
              </a:path>
            </a:pathLst>
          </a:custGeom>
          <a:solidFill>
            <a:srgbClr val="64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D0401162-D69B-4BDF-B6A5-E48620853936}"/>
              </a:ext>
            </a:extLst>
          </p:cNvPr>
          <p:cNvSpPr txBox="1"/>
          <p:nvPr/>
        </p:nvSpPr>
        <p:spPr>
          <a:xfrm>
            <a:off x="1134872" y="3940809"/>
            <a:ext cx="1752600" cy="1219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牛</a:t>
            </a:r>
            <a:endParaRPr sz="18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835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配种月份减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，配</a:t>
            </a:r>
            <a:endParaRPr sz="18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种日数加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2A9426E9-E62E-4AF4-A500-63C995918F6B}"/>
              </a:ext>
            </a:extLst>
          </p:cNvPr>
          <p:cNvSpPr/>
          <p:nvPr/>
        </p:nvSpPr>
        <p:spPr>
          <a:xfrm>
            <a:off x="3761866" y="3080004"/>
            <a:ext cx="1945639" cy="2914650"/>
          </a:xfrm>
          <a:custGeom>
            <a:avLst/>
            <a:gdLst/>
            <a:ahLst/>
            <a:cxnLst/>
            <a:rect l="l" t="t" r="r" b="b"/>
            <a:pathLst>
              <a:path w="1945639" h="2914650">
                <a:moveTo>
                  <a:pt x="1750568" y="0"/>
                </a:moveTo>
                <a:lnTo>
                  <a:pt x="194437" y="0"/>
                </a:lnTo>
                <a:lnTo>
                  <a:pt x="149836" y="5558"/>
                </a:lnTo>
                <a:lnTo>
                  <a:pt x="108903" y="21389"/>
                </a:lnTo>
                <a:lnTo>
                  <a:pt x="72802" y="46226"/>
                </a:lnTo>
                <a:lnTo>
                  <a:pt x="42697" y="78803"/>
                </a:lnTo>
                <a:lnTo>
                  <a:pt x="19752" y="117854"/>
                </a:lnTo>
                <a:lnTo>
                  <a:pt x="5132" y="162112"/>
                </a:lnTo>
                <a:lnTo>
                  <a:pt x="0" y="210312"/>
                </a:lnTo>
                <a:lnTo>
                  <a:pt x="0" y="2704084"/>
                </a:lnTo>
                <a:lnTo>
                  <a:pt x="5132" y="2752307"/>
                </a:lnTo>
                <a:lnTo>
                  <a:pt x="19752" y="2796574"/>
                </a:lnTo>
                <a:lnTo>
                  <a:pt x="42697" y="2835624"/>
                </a:lnTo>
                <a:lnTo>
                  <a:pt x="72802" y="2868193"/>
                </a:lnTo>
                <a:lnTo>
                  <a:pt x="108903" y="2893020"/>
                </a:lnTo>
                <a:lnTo>
                  <a:pt x="149836" y="2908841"/>
                </a:lnTo>
                <a:lnTo>
                  <a:pt x="194437" y="2914396"/>
                </a:lnTo>
                <a:lnTo>
                  <a:pt x="1750568" y="2914396"/>
                </a:lnTo>
                <a:lnTo>
                  <a:pt x="1795175" y="2908841"/>
                </a:lnTo>
                <a:lnTo>
                  <a:pt x="1836126" y="2893020"/>
                </a:lnTo>
                <a:lnTo>
                  <a:pt x="1872252" y="2868193"/>
                </a:lnTo>
                <a:lnTo>
                  <a:pt x="1902384" y="2835624"/>
                </a:lnTo>
                <a:lnTo>
                  <a:pt x="1925354" y="2796574"/>
                </a:lnTo>
                <a:lnTo>
                  <a:pt x="1939992" y="2752307"/>
                </a:lnTo>
                <a:lnTo>
                  <a:pt x="1945132" y="2704084"/>
                </a:lnTo>
                <a:lnTo>
                  <a:pt x="1945132" y="210312"/>
                </a:lnTo>
                <a:lnTo>
                  <a:pt x="1939992" y="162112"/>
                </a:lnTo>
                <a:lnTo>
                  <a:pt x="1925354" y="117854"/>
                </a:lnTo>
                <a:lnTo>
                  <a:pt x="1902384" y="78803"/>
                </a:lnTo>
                <a:lnTo>
                  <a:pt x="1872252" y="46226"/>
                </a:lnTo>
                <a:lnTo>
                  <a:pt x="1836126" y="21389"/>
                </a:lnTo>
                <a:lnTo>
                  <a:pt x="1795175" y="5558"/>
                </a:lnTo>
                <a:lnTo>
                  <a:pt x="1750568" y="0"/>
                </a:lnTo>
                <a:close/>
              </a:path>
            </a:pathLst>
          </a:custGeom>
          <a:solidFill>
            <a:srgbClr val="79B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59121640-EE35-4554-BDC8-D3FBCD6B9A73}"/>
              </a:ext>
            </a:extLst>
          </p:cNvPr>
          <p:cNvSpPr txBox="1"/>
          <p:nvPr/>
        </p:nvSpPr>
        <p:spPr>
          <a:xfrm>
            <a:off x="3858514" y="3940809"/>
            <a:ext cx="1752600" cy="1219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羊</a:t>
            </a:r>
            <a:endParaRPr sz="18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835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配种月份加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，配</a:t>
            </a:r>
            <a:endParaRPr sz="18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种日数减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07F6FF37-54B6-4254-8D4E-1687C81A43B5}"/>
              </a:ext>
            </a:extLst>
          </p:cNvPr>
          <p:cNvSpPr/>
          <p:nvPr/>
        </p:nvSpPr>
        <p:spPr>
          <a:xfrm>
            <a:off x="6485001" y="3080004"/>
            <a:ext cx="1945639" cy="2914650"/>
          </a:xfrm>
          <a:custGeom>
            <a:avLst/>
            <a:gdLst/>
            <a:ahLst/>
            <a:cxnLst/>
            <a:rect l="l" t="t" r="r" b="b"/>
            <a:pathLst>
              <a:path w="1945640" h="2914650">
                <a:moveTo>
                  <a:pt x="1750695" y="0"/>
                </a:moveTo>
                <a:lnTo>
                  <a:pt x="194564" y="0"/>
                </a:lnTo>
                <a:lnTo>
                  <a:pt x="149956" y="5558"/>
                </a:lnTo>
                <a:lnTo>
                  <a:pt x="109005" y="21389"/>
                </a:lnTo>
                <a:lnTo>
                  <a:pt x="72879" y="46226"/>
                </a:lnTo>
                <a:lnTo>
                  <a:pt x="42747" y="78803"/>
                </a:lnTo>
                <a:lnTo>
                  <a:pt x="19777" y="117854"/>
                </a:lnTo>
                <a:lnTo>
                  <a:pt x="5139" y="162112"/>
                </a:lnTo>
                <a:lnTo>
                  <a:pt x="0" y="210312"/>
                </a:lnTo>
                <a:lnTo>
                  <a:pt x="0" y="2704084"/>
                </a:lnTo>
                <a:lnTo>
                  <a:pt x="5139" y="2752307"/>
                </a:lnTo>
                <a:lnTo>
                  <a:pt x="19777" y="2796574"/>
                </a:lnTo>
                <a:lnTo>
                  <a:pt x="42747" y="2835624"/>
                </a:lnTo>
                <a:lnTo>
                  <a:pt x="72879" y="2868193"/>
                </a:lnTo>
                <a:lnTo>
                  <a:pt x="109005" y="2893020"/>
                </a:lnTo>
                <a:lnTo>
                  <a:pt x="149956" y="2908841"/>
                </a:lnTo>
                <a:lnTo>
                  <a:pt x="194564" y="2914396"/>
                </a:lnTo>
                <a:lnTo>
                  <a:pt x="1750695" y="2914396"/>
                </a:lnTo>
                <a:lnTo>
                  <a:pt x="1795295" y="2908841"/>
                </a:lnTo>
                <a:lnTo>
                  <a:pt x="1836228" y="2893020"/>
                </a:lnTo>
                <a:lnTo>
                  <a:pt x="1872329" y="2868193"/>
                </a:lnTo>
                <a:lnTo>
                  <a:pt x="1902434" y="2835624"/>
                </a:lnTo>
                <a:lnTo>
                  <a:pt x="1925379" y="2796574"/>
                </a:lnTo>
                <a:lnTo>
                  <a:pt x="1939999" y="2752307"/>
                </a:lnTo>
                <a:lnTo>
                  <a:pt x="1945131" y="2704084"/>
                </a:lnTo>
                <a:lnTo>
                  <a:pt x="1945131" y="210312"/>
                </a:lnTo>
                <a:lnTo>
                  <a:pt x="1939999" y="162112"/>
                </a:lnTo>
                <a:lnTo>
                  <a:pt x="1925379" y="117854"/>
                </a:lnTo>
                <a:lnTo>
                  <a:pt x="1902434" y="78803"/>
                </a:lnTo>
                <a:lnTo>
                  <a:pt x="1872329" y="46226"/>
                </a:lnTo>
                <a:lnTo>
                  <a:pt x="1836228" y="21389"/>
                </a:lnTo>
                <a:lnTo>
                  <a:pt x="1795295" y="5558"/>
                </a:lnTo>
                <a:lnTo>
                  <a:pt x="1750695" y="0"/>
                </a:lnTo>
                <a:close/>
              </a:path>
            </a:pathLst>
          </a:custGeom>
          <a:solidFill>
            <a:srgbClr val="92B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14A85BDC-7F51-4900-9265-11F5EA992858}"/>
              </a:ext>
            </a:extLst>
          </p:cNvPr>
          <p:cNvSpPr txBox="1"/>
          <p:nvPr/>
        </p:nvSpPr>
        <p:spPr>
          <a:xfrm>
            <a:off x="7284211" y="3323590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猪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38C3C432-0FB5-477C-8F27-689B227429E3}"/>
              </a:ext>
            </a:extLst>
          </p:cNvPr>
          <p:cNvSpPr txBox="1"/>
          <p:nvPr/>
        </p:nvSpPr>
        <p:spPr>
          <a:xfrm>
            <a:off x="6531356" y="3693922"/>
            <a:ext cx="1854835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96520" algn="ctr">
              <a:lnSpc>
                <a:spcPct val="15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配种月份加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配 种日数减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。也可 按“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、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、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法， 即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月加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周加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3d  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来推算。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397064BA-9F99-4720-A0C4-011B45BC9A4A}"/>
              </a:ext>
            </a:extLst>
          </p:cNvPr>
          <p:cNvSpPr/>
          <p:nvPr/>
        </p:nvSpPr>
        <p:spPr>
          <a:xfrm>
            <a:off x="9208261" y="3080004"/>
            <a:ext cx="1945639" cy="2914650"/>
          </a:xfrm>
          <a:custGeom>
            <a:avLst/>
            <a:gdLst/>
            <a:ahLst/>
            <a:cxnLst/>
            <a:rect l="l" t="t" r="r" b="b"/>
            <a:pathLst>
              <a:path w="1945640" h="2914650">
                <a:moveTo>
                  <a:pt x="1750695" y="0"/>
                </a:moveTo>
                <a:lnTo>
                  <a:pt x="194564" y="0"/>
                </a:lnTo>
                <a:lnTo>
                  <a:pt x="149956" y="5558"/>
                </a:lnTo>
                <a:lnTo>
                  <a:pt x="109005" y="21389"/>
                </a:lnTo>
                <a:lnTo>
                  <a:pt x="72879" y="46226"/>
                </a:lnTo>
                <a:lnTo>
                  <a:pt x="42747" y="78803"/>
                </a:lnTo>
                <a:lnTo>
                  <a:pt x="19777" y="117854"/>
                </a:lnTo>
                <a:lnTo>
                  <a:pt x="5139" y="162112"/>
                </a:lnTo>
                <a:lnTo>
                  <a:pt x="0" y="210312"/>
                </a:lnTo>
                <a:lnTo>
                  <a:pt x="0" y="2704084"/>
                </a:lnTo>
                <a:lnTo>
                  <a:pt x="5139" y="2752307"/>
                </a:lnTo>
                <a:lnTo>
                  <a:pt x="19777" y="2796574"/>
                </a:lnTo>
                <a:lnTo>
                  <a:pt x="42747" y="2835624"/>
                </a:lnTo>
                <a:lnTo>
                  <a:pt x="72879" y="2868193"/>
                </a:lnTo>
                <a:lnTo>
                  <a:pt x="109005" y="2893020"/>
                </a:lnTo>
                <a:lnTo>
                  <a:pt x="149956" y="2908841"/>
                </a:lnTo>
                <a:lnTo>
                  <a:pt x="194564" y="2914396"/>
                </a:lnTo>
                <a:lnTo>
                  <a:pt x="1750695" y="2914396"/>
                </a:lnTo>
                <a:lnTo>
                  <a:pt x="1795255" y="2908841"/>
                </a:lnTo>
                <a:lnTo>
                  <a:pt x="1836173" y="2893020"/>
                </a:lnTo>
                <a:lnTo>
                  <a:pt x="1872276" y="2868193"/>
                </a:lnTo>
                <a:lnTo>
                  <a:pt x="1902394" y="2835624"/>
                </a:lnTo>
                <a:lnTo>
                  <a:pt x="1925357" y="2796574"/>
                </a:lnTo>
                <a:lnTo>
                  <a:pt x="1939993" y="2752307"/>
                </a:lnTo>
                <a:lnTo>
                  <a:pt x="1945132" y="2704084"/>
                </a:lnTo>
                <a:lnTo>
                  <a:pt x="1945132" y="210312"/>
                </a:lnTo>
                <a:lnTo>
                  <a:pt x="1939993" y="162112"/>
                </a:lnTo>
                <a:lnTo>
                  <a:pt x="1925357" y="117854"/>
                </a:lnTo>
                <a:lnTo>
                  <a:pt x="1902394" y="78803"/>
                </a:lnTo>
                <a:lnTo>
                  <a:pt x="1872276" y="46226"/>
                </a:lnTo>
                <a:lnTo>
                  <a:pt x="1836173" y="21389"/>
                </a:lnTo>
                <a:lnTo>
                  <a:pt x="1795255" y="5558"/>
                </a:lnTo>
                <a:lnTo>
                  <a:pt x="1750695" y="0"/>
                </a:lnTo>
                <a:close/>
              </a:path>
            </a:pathLst>
          </a:custGeom>
          <a:solidFill>
            <a:srgbClr val="ACC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0">
            <a:extLst>
              <a:ext uri="{FF2B5EF4-FFF2-40B4-BE49-F238E27FC236}">
                <a16:creationId xmlns:a16="http://schemas.microsoft.com/office/drawing/2014/main" id="{03AF3445-F497-4F22-AA64-B26991C5A519}"/>
              </a:ext>
            </a:extLst>
          </p:cNvPr>
          <p:cNvSpPr txBox="1"/>
          <p:nvPr/>
        </p:nvSpPr>
        <p:spPr>
          <a:xfrm>
            <a:off x="9305670" y="3940809"/>
            <a:ext cx="1752600" cy="1219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马</a:t>
            </a:r>
            <a:endParaRPr sz="18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835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配种月份减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，配</a:t>
            </a:r>
            <a:endParaRPr sz="18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种日数加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3" name="object 12">
            <a:extLst>
              <a:ext uri="{FF2B5EF4-FFF2-40B4-BE49-F238E27FC236}">
                <a16:creationId xmlns:a16="http://schemas.microsoft.com/office/drawing/2014/main" id="{D6ABFA26-B947-43A4-873A-B48A170A3B63}"/>
              </a:ext>
            </a:extLst>
          </p:cNvPr>
          <p:cNvSpPr txBox="1"/>
          <p:nvPr/>
        </p:nvSpPr>
        <p:spPr>
          <a:xfrm>
            <a:off x="5168900" y="2175477"/>
            <a:ext cx="1854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妊娠期的推算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75795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>
            <a:extLst>
              <a:ext uri="{FF2B5EF4-FFF2-40B4-BE49-F238E27FC236}">
                <a16:creationId xmlns:a16="http://schemas.microsoft.com/office/drawing/2014/main" id="{5A568FD0-2972-41C1-A271-E66AE64924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二、各种家畜的妊娠期及预产期的推算</a:t>
            </a:r>
          </a:p>
        </p:txBody>
      </p:sp>
      <p:sp>
        <p:nvSpPr>
          <p:cNvPr id="23" name="object 12">
            <a:extLst>
              <a:ext uri="{FF2B5EF4-FFF2-40B4-BE49-F238E27FC236}">
                <a16:creationId xmlns:a16="http://schemas.microsoft.com/office/drawing/2014/main" id="{D6ABFA26-B947-43A4-873A-B48A170A3B63}"/>
              </a:ext>
            </a:extLst>
          </p:cNvPr>
          <p:cNvSpPr txBox="1"/>
          <p:nvPr/>
        </p:nvSpPr>
        <p:spPr>
          <a:xfrm>
            <a:off x="5168899" y="2175477"/>
            <a:ext cx="321568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2400" dirty="0">
                <a:solidFill>
                  <a:srgbClr val="404040"/>
                </a:solidFill>
                <a:latin typeface="微软雅黑"/>
                <a:cs typeface="微软雅黑"/>
              </a:rPr>
              <a:t>奶牛妊娠期计算方法</a:t>
            </a:r>
            <a:endParaRPr lang="zh-CN" altLang="en-US" sz="2400" dirty="0">
              <a:latin typeface="微软雅黑"/>
              <a:cs typeface="微软雅黑"/>
            </a:endParaRPr>
          </a:p>
        </p:txBody>
      </p:sp>
      <p:graphicFrame>
        <p:nvGraphicFramePr>
          <p:cNvPr id="16" name="object 3">
            <a:extLst>
              <a:ext uri="{FF2B5EF4-FFF2-40B4-BE49-F238E27FC236}">
                <a16:creationId xmlns:a16="http://schemas.microsoft.com/office/drawing/2014/main" id="{B3C9B3FD-D162-4869-973F-42F16D6B5E01}"/>
              </a:ext>
            </a:extLst>
          </p:cNvPr>
          <p:cNvGraphicFramePr>
            <a:graphicFrameLocks noGrp="1"/>
          </p:cNvGraphicFramePr>
          <p:nvPr/>
        </p:nvGraphicFramePr>
        <p:xfrm>
          <a:off x="1247775" y="2669381"/>
          <a:ext cx="9696450" cy="3834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445">
                <a:tc>
                  <a:txBody>
                    <a:bodyPr/>
                    <a:lstStyle/>
                    <a:p>
                      <a:pPr marL="57975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预产月份</a:t>
                      </a:r>
                      <a:endParaRPr sz="2000" dirty="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配种月份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预产日</a:t>
                      </a:r>
                      <a:endParaRPr sz="2000" dirty="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08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377190">
                        <a:lnSpc>
                          <a:spcPct val="100000"/>
                        </a:lnSpc>
                        <a:spcBef>
                          <a:spcPts val="2285"/>
                        </a:spcBef>
                      </a:pPr>
                      <a:r>
                        <a:rPr sz="2000" dirty="0">
                          <a:latin typeface="微软雅黑"/>
                          <a:cs typeface="微软雅黑"/>
                        </a:rPr>
                        <a:t>配种月份</a:t>
                      </a:r>
                      <a:r>
                        <a:rPr sz="2000" spc="5" dirty="0">
                          <a:latin typeface="微软雅黑"/>
                          <a:cs typeface="微软雅黑"/>
                        </a:rPr>
                        <a:t>减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3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dirty="0">
                          <a:latin typeface="微软雅黑"/>
                          <a:cs typeface="微软雅黑"/>
                        </a:rPr>
                        <a:t>5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dirty="0">
                          <a:latin typeface="微软雅黑"/>
                          <a:cs typeface="微软雅黑"/>
                        </a:rPr>
                        <a:t>配种日数+4d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dirty="0">
                          <a:latin typeface="微软雅黑"/>
                          <a:cs typeface="微软雅黑"/>
                        </a:rPr>
                        <a:t>3、4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dirty="0">
                          <a:latin typeface="微软雅黑"/>
                          <a:cs typeface="微软雅黑"/>
                        </a:rPr>
                        <a:t>配种日数+5d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dirty="0">
                          <a:latin typeface="微软雅黑"/>
                          <a:cs typeface="微软雅黑"/>
                        </a:rPr>
                        <a:t>7、12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dirty="0">
                          <a:latin typeface="微软雅黑"/>
                          <a:cs typeface="微软雅黑"/>
                        </a:rPr>
                        <a:t>配种日数+6d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spc="-5" dirty="0">
                          <a:latin typeface="微软雅黑"/>
                          <a:cs typeface="微软雅黑"/>
                        </a:rPr>
                        <a:t>1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、</a:t>
                      </a:r>
                      <a:r>
                        <a:rPr sz="2000" spc="-5" dirty="0">
                          <a:latin typeface="微软雅黑"/>
                          <a:cs typeface="微软雅黑"/>
                        </a:rPr>
                        <a:t>2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、</a:t>
                      </a:r>
                      <a:r>
                        <a:rPr sz="2000" spc="-5" dirty="0">
                          <a:latin typeface="微软雅黑"/>
                          <a:cs typeface="微软雅黑"/>
                        </a:rPr>
                        <a:t>6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、</a:t>
                      </a:r>
                      <a:r>
                        <a:rPr sz="2000" spc="-5" dirty="0">
                          <a:latin typeface="微软雅黑"/>
                          <a:cs typeface="微软雅黑"/>
                        </a:rPr>
                        <a:t>8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、9、</a:t>
                      </a:r>
                      <a:r>
                        <a:rPr sz="2000" spc="-5" dirty="0">
                          <a:latin typeface="微软雅黑"/>
                          <a:cs typeface="微软雅黑"/>
                        </a:rPr>
                        <a:t>10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、</a:t>
                      </a:r>
                      <a:r>
                        <a:rPr sz="2000" spc="-5" dirty="0">
                          <a:latin typeface="微软雅黑"/>
                          <a:cs typeface="微软雅黑"/>
                        </a:rPr>
                        <a:t>11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微软雅黑"/>
                          <a:cs typeface="微软雅黑"/>
                        </a:rPr>
                        <a:t>配种日数</a:t>
                      </a:r>
                      <a:r>
                        <a:rPr sz="2000" spc="-5" dirty="0">
                          <a:latin typeface="微软雅黑"/>
                          <a:cs typeface="微软雅黑"/>
                        </a:rPr>
                        <a:t>+7d</a:t>
                      </a:r>
                      <a:endParaRPr sz="2000" dirty="0">
                        <a:latin typeface="微软雅黑"/>
                        <a:cs typeface="微软雅黑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2294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2863</TotalTime>
  <Words>317</Words>
  <Application>Microsoft Office PowerPoint</Application>
  <PresentationFormat>宽屏</PresentationFormat>
  <Paragraphs>89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等线 Light</vt:lpstr>
      <vt:lpstr>宋体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494</cp:revision>
  <dcterms:created xsi:type="dcterms:W3CDTF">2019-09-17T02:06:00Z</dcterms:created>
  <dcterms:modified xsi:type="dcterms:W3CDTF">2021-02-03T04:22:18Z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