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1002" r:id="rId5"/>
    <p:sldId id="1005" r:id="rId6"/>
    <p:sldId id="297" r:id="rId7"/>
    <p:sldId id="269" r:id="rId8"/>
    <p:sldId id="268" r:id="rId9"/>
    <p:sldId id="270" r:id="rId10"/>
    <p:sldId id="1012" r:id="rId11"/>
    <p:sldId id="1013" r:id="rId12"/>
    <p:sldId id="1003" r:id="rId13"/>
    <p:sldId id="100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9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1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4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9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9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endParaRPr lang="zh-CN" altLang="en-US"/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1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2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7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7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r>
              <a:rPr lang="zh-CN" altLang="en-US" strike="noStrike" noProof="1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4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9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2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7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7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8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1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57175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14630"/>
            <a:r>
              <a:rPr lang="zh-CN" altLang="en-US" dirty="0"/>
              <a:t>第二级</a:t>
            </a:r>
            <a:endParaRPr lang="zh-CN" altLang="en-US" dirty="0"/>
          </a:p>
          <a:p>
            <a:pPr lvl="2" indent="-171450"/>
            <a:r>
              <a:rPr lang="zh-CN" altLang="en-US" dirty="0"/>
              <a:t>第三级</a:t>
            </a:r>
            <a:endParaRPr lang="zh-CN" altLang="en-US" dirty="0"/>
          </a:p>
          <a:p>
            <a:pPr lvl="3" indent="-171450"/>
            <a:r>
              <a:rPr lang="zh-CN" altLang="en-US" dirty="0"/>
              <a:t>第四级</a:t>
            </a:r>
            <a:endParaRPr lang="zh-CN" altLang="en-US" dirty="0"/>
          </a:p>
          <a:p>
            <a:pPr lvl="4" indent="-1714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9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8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1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57175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14630"/>
            <a:r>
              <a:rPr lang="zh-CN" altLang="en-US" dirty="0"/>
              <a:t>第二级</a:t>
            </a:r>
            <a:endParaRPr lang="zh-CN" altLang="en-US" dirty="0"/>
          </a:p>
          <a:p>
            <a:pPr lvl="2" indent="-171450"/>
            <a:r>
              <a:rPr lang="zh-CN" altLang="en-US" dirty="0"/>
              <a:t>第三级</a:t>
            </a:r>
            <a:endParaRPr lang="zh-CN" altLang="en-US" dirty="0"/>
          </a:p>
          <a:p>
            <a:pPr lvl="3" indent="-171450"/>
            <a:r>
              <a:rPr lang="zh-CN" altLang="en-US" dirty="0"/>
              <a:t>第四级</a:t>
            </a:r>
            <a:endParaRPr lang="zh-CN" altLang="en-US" dirty="0"/>
          </a:p>
          <a:p>
            <a:pPr lvl="4" indent="-1714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9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endParaRPr lang="zh-CN" altLang="en-US"/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hyperlink" Target="file:///D:\&#22823;&#19987;&#25945;&#23398;\&#35299;&#21078;&#29983;&#29702;\&#23615;&#30340;&#29983;&#25104;.mp4" TargetMode="Externa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2425065" y="1687830"/>
            <a:ext cx="6858000" cy="47244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模块二    家畜解剖生理的认知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2667000" y="3558778"/>
            <a:ext cx="6858000" cy="12418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项目五    泌尿系统认识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任务</a:t>
            </a:r>
            <a:r>
              <a:rPr lang="zh-CN" altLang="en-US" sz="2800" b="1" dirty="0">
                <a:solidFill>
                  <a:srgbClr val="CCECFF">
                    <a:lumMod val="10000"/>
                  </a:srgbClr>
                </a:solidFill>
                <a:latin typeface="Arial" panose="020B0604020202020204"/>
                <a:ea typeface="宋体" panose="02010600030101010101" pitchFamily="2" charset="-122"/>
              </a:rPr>
              <a:t>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      泌尿生理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605196" y="332532"/>
            <a:ext cx="13124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3399FF">
                    <a:lumMod val="75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复习题</a:t>
            </a:r>
            <a:endParaRPr lang="zh-CN" altLang="en-US" sz="2400" b="1" dirty="0">
              <a:solidFill>
                <a:srgbClr val="3399FF">
                  <a:lumMod val="75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8539" y="1086678"/>
            <a:ext cx="1176793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葡萄糖在近曲小管的吸收机制为（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简单扩散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内吞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渗透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滤过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继发性主动转运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促进抗利尿激素分泌的主要因素是（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血浆胶体渗透压升高或血容量增加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血浆晶体渗透压降低或血容量增加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血浆胶体渗透压降低或血容量降低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血浆晶体渗透压升高或血容量降低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肾小球滤过率增大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牛因创伤失血，导致尿量减少，经测定动脉血压降至正常值的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70%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。其尿量减少的机制是（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肾小球毛细血管血压下降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囊内压下降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血管胶体渗透压下降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血管晶体渗透压下降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滤过膜通透性下降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肾小球滤过率是指（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两侧肾脏形成的原尿量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一侧肾脏生成的原尿量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流经两肾的血量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流经一侧肾脏的血量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一个肾单位生成的原尿量</a:t>
            </a:r>
            <a:endParaRPr lang="zh-CN" altLang="en-US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18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201420" y="2418991"/>
            <a:ext cx="6922163" cy="10100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rPr>
              <a:t>了解尿液的成分及其理化特性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rPr>
              <a:t>熟识尿生成的过程及影响尿生成的因素</a:t>
            </a:r>
            <a:endParaRPr kumimoji="0" lang="en-US" altLang="zh-CN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2125345" y="2708910"/>
            <a:ext cx="8935085" cy="2676525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尿的成分：水、无机物和有机物组成的。水占</a:t>
            </a:r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96%</a:t>
            </a:r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～</a:t>
            </a:r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97%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，无机物和有机物占</a:t>
            </a:r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3%～4%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b="1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尿的理化特性：草食动物的尿液一般呈碱性，淡黄色。 </a:t>
            </a:r>
            <a:endParaRPr lang="en-US" altLang="zh-CN" sz="2400" b="1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影响尿量的因素很多，如进食量、饮水量、外界温度、使役及汗分泌等。</a:t>
            </a:r>
            <a:endParaRPr lang="en-US" altLang="zh-CN" sz="2400" b="1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临床上常通过化验尿的方法诊断疾病，因为尿的性质和组成在一定程度上反映体内代谢的变化和肾的机能。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302079" y="732760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一、尿的成分和理化性质</a:t>
            </a:r>
            <a:endParaRPr lang="zh-CN" altLang="en-US" sz="2400" b="1" dirty="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7848" y="1660187"/>
            <a:ext cx="47949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肾小球滤过膜：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内层</a:t>
            </a:r>
            <a:r>
              <a:rPr lang="en-US" altLang="zh-CN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毛细血管内皮细胞、微孔</a:t>
            </a:r>
            <a:endParaRPr lang="en-US" altLang="zh-CN" sz="24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中间层</a:t>
            </a:r>
            <a:r>
              <a:rPr lang="en-US" altLang="zh-CN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毛细血管内皮基膜、网孔</a:t>
            </a:r>
            <a:endParaRPr lang="en-US" altLang="zh-CN" sz="24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外层</a:t>
            </a:r>
            <a:r>
              <a:rPr lang="en-US" altLang="zh-CN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肾小囊脏层、缝隙</a:t>
            </a:r>
            <a:endParaRPr lang="zh-CN" altLang="en-US" sz="24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55" y="3241675"/>
            <a:ext cx="5762625" cy="30181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74342" y="1627554"/>
            <a:ext cx="553998" cy="16071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原尿</a:t>
            </a:r>
            <a:r>
              <a:rPr lang="zh-CN" altLang="en-US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的生成</a:t>
            </a:r>
            <a:endParaRPr lang="zh-CN" altLang="en-US" sz="24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左大括号 13"/>
          <p:cNvSpPr/>
          <p:nvPr/>
        </p:nvSpPr>
        <p:spPr>
          <a:xfrm>
            <a:off x="2578564" y="1640299"/>
            <a:ext cx="77418" cy="18907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33CC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737933" y="1529535"/>
            <a:ext cx="1476323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肾小球滤过膜的通透性</a:t>
            </a:r>
            <a:endParaRPr lang="zh-CN" altLang="en-US" sz="2000" b="1" dirty="0">
              <a:solidFill>
                <a:srgbClr val="0033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37932" y="3019173"/>
            <a:ext cx="1476323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肾小球的有效滤过压</a:t>
            </a:r>
            <a:endParaRPr lang="zh-CN" altLang="en-US" sz="2000" b="1" dirty="0">
              <a:solidFill>
                <a:srgbClr val="0033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255" y="3726815"/>
            <a:ext cx="3476625" cy="2484120"/>
          </a:xfrm>
          <a:prstGeom prst="rect">
            <a:avLst/>
          </a:prstGeom>
        </p:spPr>
      </p:pic>
      <p:sp>
        <p:nvSpPr>
          <p:cNvPr id="3" name="TextBox 6"/>
          <p:cNvSpPr txBox="1"/>
          <p:nvPr/>
        </p:nvSpPr>
        <p:spPr>
          <a:xfrm>
            <a:off x="4611458" y="546827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二、尿的生成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87145" y="941705"/>
            <a:ext cx="571563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（一）原尿生成        血液经肾</a:t>
            </a:r>
            <a:r>
              <a:rPr lang="zh-CN" altLang="en-US" b="1" dirty="0">
                <a:solidFill>
                  <a:srgbClr val="0033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小</a:t>
            </a:r>
            <a:r>
              <a:rPr lang="zh-CN" altLang="en-US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sym typeface="+mn-ea"/>
              </a:rPr>
              <a:t>球滤过作用生成原尿 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1-有效滤过压示意图 "/>
          <p:cNvPicPr>
            <a:picLocks noChangeAspect="1"/>
          </p:cNvPicPr>
          <p:nvPr/>
        </p:nvPicPr>
        <p:blipFill>
          <a:blip r:embed="rId1" cstate="print"/>
          <a:srcRect b="8742"/>
          <a:stretch>
            <a:fillRect/>
          </a:stretch>
        </p:blipFill>
        <p:spPr>
          <a:xfrm>
            <a:off x="7289165" y="2045335"/>
            <a:ext cx="3620770" cy="3060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1402016" y="1741701"/>
            <a:ext cx="5308600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有效滤过压由下列因素决定：</a:t>
            </a:r>
            <a:endParaRPr lang="en-US" altLang="zh-CN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肾小球毛细血管静水压：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肾小囊内压：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肾小球毛细血管的血浆胶体渗透压：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肾小囊内液胶体渗透压：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472097" y="4019530"/>
            <a:ext cx="5299405" cy="108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有效滤过压 </a:t>
            </a:r>
            <a:r>
              <a:rPr lang="en-US" altLang="zh-CN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/>
              </a:rPr>
              <a:t>=</a:t>
            </a:r>
            <a:r>
              <a:rPr lang="zh-CN" altLang="en-US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/>
              </a:rPr>
              <a:t>肾小球毛细血管压</a:t>
            </a:r>
            <a:r>
              <a:rPr lang="en-US" altLang="zh-CN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/>
              </a:rPr>
              <a:t>-</a:t>
            </a:r>
            <a:endParaRPr lang="en-US" altLang="zh-CN" sz="24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  <a:cs typeface="楷体_GB231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/>
              </a:rPr>
              <a:t>（血浆胶体渗透压</a:t>
            </a:r>
            <a:r>
              <a:rPr lang="en-US" altLang="zh-CN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/>
              </a:rPr>
              <a:t>+</a:t>
            </a:r>
            <a:r>
              <a:rPr lang="zh-CN" altLang="en-US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/>
              </a:rPr>
              <a:t>肾小囊内压）</a:t>
            </a:r>
            <a:endParaRPr lang="zh-CN" altLang="en-US" sz="24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  <a:cs typeface="楷体_GB2312"/>
            </a:endParaRPr>
          </a:p>
        </p:txBody>
      </p:sp>
      <p:sp>
        <p:nvSpPr>
          <p:cNvPr id="2" name="TextBox 6"/>
          <p:cNvSpPr txBox="1"/>
          <p:nvPr/>
        </p:nvSpPr>
        <p:spPr>
          <a:xfrm>
            <a:off x="4611458" y="546827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二、尿的生成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/>
          <a:srcRect r="2086"/>
          <a:stretch>
            <a:fillRect/>
          </a:stretch>
        </p:blipFill>
        <p:spPr>
          <a:xfrm>
            <a:off x="6653530" y="2016760"/>
            <a:ext cx="4888230" cy="36302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5947" y="1115716"/>
            <a:ext cx="10996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Arial" panose="020B0604020202020204"/>
                <a:ea typeface="宋体" panose="02010600030101010101" pitchFamily="2" charset="-122"/>
              </a:rPr>
              <a:t>（二</a:t>
            </a:r>
            <a:r>
              <a:rPr lang="en-US" altLang="zh-CN" sz="2400" b="1" dirty="0">
                <a:solidFill>
                  <a:srgbClr val="0070C0"/>
                </a:solidFill>
                <a:latin typeface="Arial" panose="020B0604020202020204"/>
                <a:ea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70C0"/>
                </a:solidFill>
                <a:latin typeface="Arial" panose="020B0604020202020204"/>
                <a:ea typeface="宋体" panose="02010600030101010101" pitchFamily="2" charset="-122"/>
              </a:rPr>
              <a:t>终尿生成：</a:t>
            </a:r>
            <a:r>
              <a:rPr lang="zh-CN" altLang="en-US" sz="2400" b="1" dirty="0">
                <a:solidFill>
                  <a:srgbClr val="0070C0"/>
                </a:solidFill>
                <a:latin typeface="Arial" panose="020B0604020202020204"/>
                <a:ea typeface="宋体" panose="02010600030101010101" pitchFamily="2" charset="-122"/>
              </a:rPr>
              <a:t>原尿经过肾小管和集合管的重吸收、分泌与排泄作用后形成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终尿</a:t>
            </a:r>
            <a:endParaRPr lang="zh-CN" altLang="en-US" sz="2400" b="1" dirty="0">
              <a:solidFill>
                <a:srgbClr val="FF0000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60" y="1776730"/>
            <a:ext cx="4263390" cy="370395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350544" y="5569701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肾小管的重吸收和分泌</a:t>
            </a:r>
            <a:endParaRPr lang="zh-CN" altLang="en-US" sz="24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72064" y="3068961"/>
            <a:ext cx="1656184" cy="2010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4" name="动作按钮: 视频 13">
            <a:hlinkClick r:id="rId3" action="ppaction://hlinkfile" highlightClick="1"/>
          </p:cNvPr>
          <p:cNvSpPr/>
          <p:nvPr/>
        </p:nvSpPr>
        <p:spPr>
          <a:xfrm>
            <a:off x="2131864" y="6335511"/>
            <a:ext cx="651768" cy="408981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2" name="TextBox 6"/>
          <p:cNvSpPr txBox="1"/>
          <p:nvPr/>
        </p:nvSpPr>
        <p:spPr>
          <a:xfrm>
            <a:off x="4611458" y="546827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二、尿的生成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0070705173427444"/>
          <p:cNvPicPr>
            <a:picLocks noChangeAspect="1"/>
          </p:cNvPicPr>
          <p:nvPr/>
        </p:nvPicPr>
        <p:blipFill>
          <a:blip r:embed="rId1"/>
          <a:srcRect b="17744"/>
          <a:stretch>
            <a:fillRect/>
          </a:stretch>
        </p:blipFill>
        <p:spPr>
          <a:xfrm>
            <a:off x="1155065" y="786130"/>
            <a:ext cx="10293350" cy="52889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6"/>
          <p:cNvSpPr txBox="1"/>
          <p:nvPr/>
        </p:nvSpPr>
        <p:spPr>
          <a:xfrm>
            <a:off x="5351233" y="5832567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尿的生成示意图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6611" name="矩形 196610"/>
          <p:cNvSpPr/>
          <p:nvPr/>
        </p:nvSpPr>
        <p:spPr>
          <a:xfrm>
            <a:off x="676910" y="3652520"/>
            <a:ext cx="112534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3539" name="矩形 193538"/>
          <p:cNvSpPr/>
          <p:nvPr/>
        </p:nvSpPr>
        <p:spPr>
          <a:xfrm>
            <a:off x="740410" y="1673225"/>
            <a:ext cx="1170178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>
              <a:lnSpc>
                <a:spcPct val="100000"/>
              </a:lnSpc>
            </a:pP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三、影响尿生成的因素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（一）滤过膜及其通透性大小  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（二）有效滤过压大小   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（三）原尿中溶质浓度</a:t>
            </a: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（四）肾</a:t>
            </a: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小管上皮功能状态</a:t>
            </a:r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</a:t>
            </a:r>
            <a:b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</a:b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/>
      <p:bldP spid="193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59027" y="1110231"/>
            <a:ext cx="1174805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形成蛋白尿时，蛋白质首先通过的肾结构是（   ）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近端小管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肾小管细段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远端小管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D.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肾结合小管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E.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滤过膜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急性肾小球肾炎时，动物出现少尿或无尿的主要原因是（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肾小囊内压降低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肾小球滤过率降低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毛细血管血压下降 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血浆胶体渗透压升高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血浆晶体渗透压升高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肾脏重吸收原尿中葡萄糖的主要部位是（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集合管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近球小管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远球小管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髓袢升支细段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髓袢降支细段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决定尿液浓缩和稀释的重要因素是（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肾小球血流量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肾小球滤过率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肾小囊液渗透压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肾小球滤过分数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远曲小管和集合管对水的通透性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动物严重呕吐或者腹泻时，尿量减少的主要机制是（   ）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抗利尿激素分泌增加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血浆晶体渗透压降低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血浆胶体渗透压降低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入球小动脉舒张  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肾小囊内压升高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05196" y="332532"/>
            <a:ext cx="13124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3399FF">
                    <a:lumMod val="75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复习题</a:t>
            </a:r>
            <a:endParaRPr lang="zh-CN" altLang="en-US" sz="2400" b="1" dirty="0">
              <a:solidFill>
                <a:srgbClr val="3399FF">
                  <a:lumMod val="75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主题1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1318</Words>
  <Application>WPS 演示</Application>
  <PresentationFormat>宽屏</PresentationFormat>
  <Paragraphs>87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Arial</vt:lpstr>
      <vt:lpstr>华文楷体</vt:lpstr>
      <vt:lpstr>Times New Roman</vt:lpstr>
      <vt:lpstr>楷体_GB2312</vt:lpstr>
      <vt:lpstr>新宋体</vt:lpstr>
      <vt:lpstr>微软雅黑</vt:lpstr>
      <vt:lpstr>Arial Unicode MS</vt:lpstr>
      <vt:lpstr>古瓶荷花</vt:lpstr>
      <vt:lpstr>主题1</vt:lpstr>
      <vt:lpstr>1_古瓶荷花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cao manman</dc:creator>
  <cp:lastModifiedBy>周生生</cp:lastModifiedBy>
  <cp:revision>10</cp:revision>
  <dcterms:created xsi:type="dcterms:W3CDTF">2020-11-02T17:49:00Z</dcterms:created>
  <dcterms:modified xsi:type="dcterms:W3CDTF">2020-11-21T15:14:24Z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