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  <p:sldId id="258" r:id="rId4"/>
    <p:sldId id="266" r:id="rId5"/>
    <p:sldId id="271" r:id="rId6"/>
    <p:sldId id="273" r:id="rId7"/>
    <p:sldId id="259" r:id="rId8"/>
    <p:sldId id="267" r:id="rId9"/>
    <p:sldId id="272" r:id="rId10"/>
    <p:sldId id="275" r:id="rId11"/>
    <p:sldId id="265" r:id="rId12"/>
    <p:sldId id="264" r:id="rId13"/>
    <p:sldId id="260" r:id="rId14"/>
    <p:sldId id="261" r:id="rId15"/>
    <p:sldId id="268" r:id="rId16"/>
    <p:sldId id="269" r:id="rId17"/>
    <p:sldId id="276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2" y="7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圆角矩形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342900" y="323850"/>
            <a:ext cx="11506200" cy="6218238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圆角矩形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圆角矩形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圆角矩形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7D3D9D6-A269-4532-A3E7-2982B08A5BC4}" type="datetimeFigureOut">
              <a:rPr lang="zh-CN" altLang="en-US" smtClean="0"/>
              <a:pPr/>
              <a:t>2021/10/8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639E16A-B773-4BAB-831B-077313440C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58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27079" y="2122971"/>
            <a:ext cx="8534400" cy="852985"/>
          </a:xfrm>
        </p:spPr>
        <p:txBody>
          <a:bodyPr>
            <a:noAutofit/>
          </a:bodyPr>
          <a:lstStyle/>
          <a:p>
            <a:r>
              <a:rPr lang="zh-CN" altLang="en-US" sz="54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任务</a:t>
            </a:r>
            <a:r>
              <a:rPr lang="en-US" altLang="zh-CN" sz="54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54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</a:t>
            </a:r>
            <a:r>
              <a:rPr lang="zh-CN" altLang="en-US" sz="54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家禽的日粮设计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64778" y="448708"/>
            <a:ext cx="11174506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lnSpc>
                <a:spcPct val="150000"/>
              </a:lnSpc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鱼粉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的蛋白质含量为</a:t>
            </a:r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60%~70%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，由于其优良的氨基酸组成和含有的未知生长因子，所以在饲粮中的用量通常为</a:t>
            </a:r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2%~5%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，但是饲粮中的鱼粉添加量一般不应超过</a:t>
            </a:r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10%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。如果鱼粉超过这一水平，可能会使家禽产品产生鱼腥味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。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274320" indent="-274320">
              <a:lnSpc>
                <a:spcPct val="150000"/>
              </a:lnSpc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在雏鸡饲料中添加</a:t>
            </a:r>
            <a:r>
              <a:rPr lang="en-US" altLang="zh-CN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1-2%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的羽毛粉，对防止啄羽等恶癖有效。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肉鸡、蛋鸡饲料中使用羽毛粉可补充含硫氨基酸的不足，可部分取代大豆粕鸡鱼粉，用量以</a:t>
            </a:r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3%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左右为宜。若用量超过</a:t>
            </a:r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5%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可使肉鸡生长不佳，蛋鸡产蛋率下降，蛋重减轻。</a:t>
            </a:r>
          </a:p>
        </p:txBody>
      </p:sp>
    </p:spTree>
    <p:extLst>
      <p:ext uri="{BB962C8B-B14F-4D97-AF65-F5344CB8AC3E}">
        <p14:creationId xmlns:p14="http://schemas.microsoft.com/office/powerpoint/2010/main" val="2275226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DG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570" y="795580"/>
            <a:ext cx="5238750" cy="3933826"/>
          </a:xfrm>
          <a:prstGeom prst="rect">
            <a:avLst/>
          </a:prstGeom>
          <a:noFill/>
        </p:spPr>
      </p:pic>
      <p:sp>
        <p:nvSpPr>
          <p:cNvPr id="3" name="矩形 2"/>
          <p:cNvSpPr/>
          <p:nvPr/>
        </p:nvSpPr>
        <p:spPr>
          <a:xfrm>
            <a:off x="843784" y="505308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latin typeface="华文新魏" pitchFamily="2" charset="-122"/>
                <a:ea typeface="华文新魏" pitchFamily="2" charset="-122"/>
              </a:rPr>
              <a:t>玉米酒糟</a:t>
            </a:r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02" t="23897" r="45948" b="16544"/>
          <a:stretch/>
        </p:blipFill>
        <p:spPr bwMode="auto">
          <a:xfrm>
            <a:off x="5876364" y="696237"/>
            <a:ext cx="5419165" cy="4356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45909" y="723331"/>
            <a:ext cx="11206819" cy="5296469"/>
          </a:xfrm>
        </p:spPr>
        <p:txBody>
          <a:bodyPr>
            <a:noAutofit/>
          </a:bodyPr>
          <a:lstStyle/>
          <a:p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玉米酒糟（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DDGS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），即含可溶物干玉米酒糟。在以玉米为原料发酵制取乙醇过程中，其中的淀粉被转化成乙醇和二氧化碳，其他营养成分如蛋白质、脂肪、纤维等均留在酒糟中。同时由於微生物的作用，酒糟中蛋白质、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B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族维生素及氨基酸含量均比玉米有所增加，并含有发酵中生成的未知促生长因数。由於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DDGS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的蛋白质含量在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26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％以上，已成为国内外饲料生产企业广泛应用的一种新型蛋白饲料原料，在畜禽及水产配合饲料中通常用来替代豆粕、鱼粉，添加比例最高可达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30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％，并且可以直接饲喂反刍动物。</a:t>
            </a:r>
            <a:endParaRPr lang="en-US" altLang="zh-CN" sz="2400" b="1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美国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DDGS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与国产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DDGS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比较</a:t>
            </a:r>
          </a:p>
          <a:p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美国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DDGS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的典型营养价值为：含粗蛋白质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26%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以上，粗脂肪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10%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以上，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0.85%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赖氨酸和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0.75%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的磷。由於酒精生产工艺和干燥过程不同，美国生产的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DDGS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和中国生产的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DDGS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营养成分含量和利用率是不同的。国产的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DDGS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养分变异较大，并且由於在发酵前脱去了玉米的胚芽，产品脂肪含量较低，因而能量含量也比较低。国产的</a:t>
            </a:r>
            <a:r>
              <a:rPr lang="en-US" altLang="zh-CN" sz="2400" b="1" dirty="0" smtClean="0">
                <a:latin typeface="华文楷体" pitchFamily="2" charset="-122"/>
                <a:ea typeface="华文楷体" pitchFamily="2" charset="-122"/>
              </a:rPr>
              <a:t>DDGS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蛋白质利用率低可能主要是在干燥过程中过度加热所造成的。</a:t>
            </a:r>
            <a:endParaRPr lang="zh-CN" altLang="en-US" sz="24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200" y="559556"/>
            <a:ext cx="10363200" cy="748898"/>
          </a:xfrm>
        </p:spPr>
        <p:txBody>
          <a:bodyPr/>
          <a:lstStyle/>
          <a:p>
            <a:pPr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zh-CN" altLang="en-US" sz="3600" b="1" dirty="0">
                <a:solidFill>
                  <a:schemeClr val="tx1"/>
                </a:solidFill>
                <a:latin typeface="+mj-ea"/>
                <a:cs typeface="+mn-cs"/>
              </a:rPr>
              <a:t>（三）矿物质饲料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18615" y="1447800"/>
            <a:ext cx="11063785" cy="4572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>
                <a:latin typeface="微软雅黑" pitchFamily="34" charset="-122"/>
                <a:ea typeface="微软雅黑" pitchFamily="34" charset="-122"/>
                <a:sym typeface="+mn-ea"/>
              </a:rPr>
              <a:t>1.概念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  <a:sym typeface="+mn-ea"/>
              </a:rPr>
              <a:t>：</a:t>
            </a: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是指可供饲用的天然矿物质和来源于动物性饲</a:t>
            </a: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  <a:sym typeface="+mn-ea"/>
              </a:rPr>
              <a:t>料的矿物质的总称，用于补充动物矿物质元素需要。</a:t>
            </a:r>
          </a:p>
          <a:p>
            <a:pPr>
              <a:lnSpc>
                <a:spcPct val="150000"/>
              </a:lnSpc>
            </a:pPr>
            <a:r>
              <a:rPr lang="zh-CN" altLang="en-US" sz="3200" b="1" dirty="0">
                <a:latin typeface="微软雅黑" pitchFamily="34" charset="-122"/>
                <a:ea typeface="微软雅黑" pitchFamily="34" charset="-122"/>
                <a:sym typeface="+mn-ea"/>
              </a:rPr>
              <a:t>2.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  <a:sym typeface="+mn-ea"/>
              </a:rPr>
              <a:t>分类</a:t>
            </a:r>
            <a:endParaRPr lang="zh-CN" altLang="en-US" sz="3200" b="1" dirty="0">
              <a:latin typeface="微软雅黑" pitchFamily="34" charset="-122"/>
              <a:ea typeface="微软雅黑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华文新魏" pitchFamily="2" charset="-122"/>
                <a:ea typeface="华文新魏" pitchFamily="2" charset="-122"/>
                <a:sym typeface="+mn-ea"/>
              </a:rPr>
              <a:t>（1）钙源饲料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华文新魏" pitchFamily="2" charset="-122"/>
                <a:ea typeface="华文新魏" pitchFamily="2" charset="-122"/>
                <a:sym typeface="+mn-ea"/>
              </a:rPr>
              <a:t>（2）磷钙源饲料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华文新魏" pitchFamily="2" charset="-122"/>
                <a:ea typeface="华文新魏" pitchFamily="2" charset="-122"/>
                <a:sym typeface="+mn-ea"/>
              </a:rPr>
              <a:t>（3）电解质补充饲料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华文新魏" pitchFamily="2" charset="-122"/>
                <a:ea typeface="华文新魏" pitchFamily="2" charset="-122"/>
                <a:sym typeface="+mn-ea"/>
              </a:rPr>
              <a:t>（4）镁与硫源饲料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zh-CN" altLang="en-US" sz="3600" b="1" dirty="0" smtClean="0">
                <a:solidFill>
                  <a:schemeClr val="tx1"/>
                </a:solidFill>
                <a:latin typeface="+mj-ea"/>
                <a:cs typeface="+mn-cs"/>
                <a:sym typeface="+mn-ea"/>
              </a:rPr>
              <a:t>（四）饲料添加剂</a:t>
            </a:r>
            <a:endParaRPr lang="zh-CN" altLang="en-US" sz="3600" b="1" dirty="0">
              <a:solidFill>
                <a:schemeClr val="tx1"/>
              </a:solidFill>
              <a:latin typeface="+mj-ea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41445" y="1447800"/>
            <a:ext cx="10940955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  <a:sym typeface="+mn-ea"/>
              </a:rPr>
              <a:t>1</a:t>
            </a:r>
            <a:r>
              <a:rPr lang="zh-CN" altLang="en-US" sz="3200" b="1" dirty="0">
                <a:latin typeface="微软雅黑" pitchFamily="34" charset="-122"/>
                <a:ea typeface="微软雅黑" pitchFamily="34" charset="-122"/>
                <a:sym typeface="+mn-ea"/>
              </a:rPr>
              <a:t>.营养性添加剂：</a:t>
            </a:r>
          </a:p>
          <a:p>
            <a:r>
              <a:rPr lang="zh-CN" altLang="en-US" sz="2800" b="1" dirty="0">
                <a:latin typeface="华文新魏" pitchFamily="2" charset="-122"/>
                <a:ea typeface="华文新魏" pitchFamily="2" charset="-122"/>
                <a:sym typeface="+mn-ea"/>
              </a:rPr>
              <a:t>（1）氨基酸添加剂</a:t>
            </a:r>
          </a:p>
          <a:p>
            <a:r>
              <a:rPr lang="zh-CN" altLang="en-US" sz="2800" b="1" dirty="0">
                <a:latin typeface="华文新魏" pitchFamily="2" charset="-122"/>
                <a:ea typeface="华文新魏" pitchFamily="2" charset="-122"/>
                <a:sym typeface="+mn-ea"/>
              </a:rPr>
              <a:t>（2）维生素添加剂</a:t>
            </a:r>
          </a:p>
          <a:p>
            <a:r>
              <a:rPr lang="zh-CN" altLang="en-US" sz="2800" b="1" dirty="0">
                <a:latin typeface="华文新魏" pitchFamily="2" charset="-122"/>
                <a:ea typeface="华文新魏" pitchFamily="2" charset="-122"/>
                <a:sym typeface="+mn-ea"/>
              </a:rPr>
              <a:t>（3）微量元素添加剂</a:t>
            </a:r>
          </a:p>
          <a:p>
            <a:pPr>
              <a:buNone/>
            </a:pPr>
            <a:r>
              <a:rPr lang="zh-CN" altLang="en-US" sz="3200" b="1" dirty="0">
                <a:latin typeface="微软雅黑" pitchFamily="34" charset="-122"/>
                <a:ea typeface="微软雅黑" pitchFamily="34" charset="-122"/>
                <a:sym typeface="+mn-ea"/>
              </a:rPr>
              <a:t>2.非营养性添加剂</a:t>
            </a:r>
          </a:p>
          <a:p>
            <a:r>
              <a:rPr lang="zh-CN" altLang="en-US" sz="2800" b="1" dirty="0">
                <a:latin typeface="华文新魏" pitchFamily="2" charset="-122"/>
                <a:ea typeface="华文新魏" pitchFamily="2" charset="-122"/>
                <a:sym typeface="+mn-ea"/>
              </a:rPr>
              <a:t>（1）酶制剂</a:t>
            </a:r>
          </a:p>
          <a:p>
            <a:r>
              <a:rPr lang="zh-CN" altLang="en-US" sz="2800" b="1" dirty="0">
                <a:latin typeface="华文新魏" pitchFamily="2" charset="-122"/>
                <a:ea typeface="华文新魏" pitchFamily="2" charset="-122"/>
                <a:sym typeface="+mn-ea"/>
              </a:rPr>
              <a:t>（2）保健促生长剂</a:t>
            </a:r>
          </a:p>
          <a:p>
            <a:r>
              <a:rPr lang="zh-CN" altLang="en-US" sz="2800" b="1" dirty="0">
                <a:latin typeface="华文新魏" pitchFamily="2" charset="-122"/>
                <a:ea typeface="华文新魏" pitchFamily="2" charset="-122"/>
                <a:sym typeface="+mn-ea"/>
              </a:rPr>
              <a:t>（3）饲料品质改善剂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7797" y="1447800"/>
            <a:ext cx="10954603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华文楷体" pitchFamily="2" charset="-122"/>
                <a:ea typeface="华文楷体" pitchFamily="2" charset="-122"/>
              </a:rPr>
              <a:t>着色剂可有效沉积于家禽蛋黄和皮肤，改善家禽产品品质，提高其商品价值。禽用着色剂按来源可以分为天然着色剂和人工合成着色剂，其基本颜色为黄色至红色。天然着色剂主要有苜蓿粉、红辣椒粉、黄玉米粉、万寿菊等，人工合成着色剂是类胡萝卜素的衍生物，如</a:t>
            </a:r>
            <a:r>
              <a:rPr lang="en-US" altLang="zh-CN" b="1" dirty="0" smtClean="0">
                <a:latin typeface="华文楷体" pitchFamily="2" charset="-122"/>
                <a:ea typeface="华文楷体" pitchFamily="2" charset="-122"/>
              </a:rPr>
              <a:t>β-</a:t>
            </a:r>
            <a:r>
              <a:rPr lang="zh-CN" altLang="en-US" b="1" dirty="0" smtClean="0">
                <a:latin typeface="华文楷体" pitchFamily="2" charset="-122"/>
                <a:ea typeface="华文楷体" pitchFamily="2" charset="-122"/>
              </a:rPr>
              <a:t>胡萝卜素、斑螯黄素、柠檬黄素、虾青素等。</a:t>
            </a:r>
            <a:endParaRPr lang="en-US" altLang="zh-CN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华文楷体" pitchFamily="2" charset="-122"/>
                <a:ea typeface="华文楷体" pitchFamily="2" charset="-122"/>
              </a:rPr>
              <a:t>着色剂的添加量应根据饲料组成和市场需求而确定，饲料中含色素量越大，向动物产品的转移量越高。</a:t>
            </a:r>
            <a:endParaRPr lang="zh-CN" altLang="en-US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23365" y="1407459"/>
            <a:ext cx="10363200" cy="5060576"/>
          </a:xfrm>
        </p:spPr>
        <p:txBody>
          <a:bodyPr>
            <a:normAutofit fontScale="85000" lnSpcReduction="10000"/>
          </a:bodyPr>
          <a:lstStyle/>
          <a:p>
            <a:pPr>
              <a:buClrTx/>
              <a:buFont typeface="Wingdings" panose="05000000000000000000" pitchFamily="2" charset="2"/>
              <a:buChar char="u"/>
            </a:pPr>
            <a:r>
              <a:rPr lang="en-US" altLang="zh-CN" sz="3300" dirty="0" smtClean="0">
                <a:latin typeface="黑体" pitchFamily="49" charset="-122"/>
                <a:ea typeface="黑体" pitchFamily="49" charset="-122"/>
              </a:rPr>
              <a:t>1</a:t>
            </a:r>
            <a:r>
              <a:rPr lang="en-US" altLang="zh-CN" sz="3300" dirty="0" smtClean="0">
                <a:latin typeface="黑体" pitchFamily="49" charset="-122"/>
                <a:ea typeface="黑体" pitchFamily="49" charset="-122"/>
              </a:rPr>
              <a:t>.</a:t>
            </a:r>
            <a:r>
              <a:rPr lang="zh-CN" altLang="en-US" sz="3300" dirty="0" smtClean="0">
                <a:latin typeface="黑体" pitchFamily="49" charset="-122"/>
                <a:ea typeface="黑体" pitchFamily="49" charset="-122"/>
              </a:rPr>
              <a:t>安全</a:t>
            </a:r>
            <a:endParaRPr lang="zh-CN" altLang="en-US" dirty="0"/>
          </a:p>
          <a:p>
            <a:pPr>
              <a:lnSpc>
                <a:spcPct val="160000"/>
              </a:lnSpc>
              <a:buClrTx/>
            </a:pP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在选购鸡饲料时，可以说</a:t>
            </a:r>
            <a:r>
              <a:rPr lang="zh-CN" altLang="en-US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安全是第一考虑事项，是鸡饲料的核心。</a:t>
            </a: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选购饲料时，要保证鸡饲料本身对鸡无害，也要保证鸡吃了之后，产出的禽蛋品人食用后不会有害。所以，</a:t>
            </a:r>
            <a:r>
              <a:rPr lang="zh-CN" altLang="en-US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各种有毒有害、发霉变质或者被污染的饲料，都不应该让鸡食用</a:t>
            </a:r>
            <a:r>
              <a:rPr lang="zh-CN" altLang="en-US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。</a:t>
            </a:r>
            <a:endParaRPr lang="zh-CN" altLang="en-US" dirty="0"/>
          </a:p>
          <a:p>
            <a:pPr>
              <a:buClrTx/>
              <a:buFont typeface="Wingdings" pitchFamily="2" charset="2"/>
              <a:buChar char="u"/>
            </a:pPr>
            <a:r>
              <a:rPr lang="en-US" altLang="zh-CN" sz="3300" dirty="0"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3300" dirty="0" smtClean="0">
                <a:latin typeface="黑体" pitchFamily="49" charset="-122"/>
                <a:ea typeface="黑体" pitchFamily="49" charset="-122"/>
              </a:rPr>
              <a:t>省钱</a:t>
            </a:r>
            <a:endParaRPr lang="zh-CN" altLang="en-US" dirty="0"/>
          </a:p>
          <a:p>
            <a:pPr>
              <a:lnSpc>
                <a:spcPct val="170000"/>
              </a:lnSpc>
              <a:buClrTx/>
            </a:pP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养鸡最主要的成本就是饲料，在养鸡成本里占比高达六七成。因此要保证饲喂达目的，还能省钱，这个养鸡户要重点关注。省得多一点，就会多赚一点，或是少赔一点。</a:t>
            </a:r>
            <a:r>
              <a:rPr lang="zh-CN" altLang="en-US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建议大家最好选择当地出产的、存量大且价格便宜的饲料作为原料</a:t>
            </a:r>
            <a:r>
              <a:rPr lang="zh-CN" altLang="en-US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。</a:t>
            </a:r>
            <a:endParaRPr lang="zh-CN" altLang="en-US" b="1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34441" y="528028"/>
            <a:ext cx="62071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b="1" dirty="0" smtClean="0">
                <a:latin typeface="黑体" pitchFamily="49" charset="-122"/>
                <a:ea typeface="黑体" pitchFamily="49" charset="-122"/>
              </a:rPr>
              <a:t>二、鸡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饲料选购要注意这五点</a:t>
            </a:r>
          </a:p>
        </p:txBody>
      </p:sp>
    </p:spTree>
    <p:extLst>
      <p:ext uri="{BB962C8B-B14F-4D97-AF65-F5344CB8AC3E}">
        <p14:creationId xmlns:p14="http://schemas.microsoft.com/office/powerpoint/2010/main" val="690410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6517" y="573741"/>
            <a:ext cx="11470341" cy="558501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ClrTx/>
              <a:buFont typeface="Wingdings" pitchFamily="2" charset="2"/>
              <a:buChar char="u"/>
            </a:pPr>
            <a:r>
              <a:rPr lang="en-US" altLang="zh-CN" sz="3300" dirty="0" smtClean="0"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en-US" sz="3300" dirty="0" smtClean="0">
                <a:latin typeface="黑体" pitchFamily="49" charset="-122"/>
                <a:ea typeface="黑体" pitchFamily="49" charset="-122"/>
              </a:rPr>
              <a:t>科学</a:t>
            </a:r>
            <a:endParaRPr lang="zh-CN" altLang="en-US" sz="3300" dirty="0"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鸡饲料选择的“科学”原则，有两个方向，一是要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符合饲料营养成分配比标准表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，二是不能机械的按照标准配比来做，还应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结合当地实际情况选择原料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。另外日龄、品种、性能、健康状况等，也都应该影响到饲料的选择和配比。</a:t>
            </a:r>
          </a:p>
          <a:p>
            <a:endParaRPr lang="zh-CN" altLang="en-US" dirty="0"/>
          </a:p>
          <a:p>
            <a:pPr>
              <a:lnSpc>
                <a:spcPct val="110000"/>
              </a:lnSpc>
              <a:buClrTx/>
              <a:buFont typeface="Wingdings" pitchFamily="2" charset="2"/>
              <a:buChar char="u"/>
            </a:pPr>
            <a:r>
              <a:rPr lang="en-US" altLang="zh-CN" sz="3300" dirty="0" smtClean="0">
                <a:latin typeface="黑体" pitchFamily="49" charset="-122"/>
                <a:ea typeface="黑体" pitchFamily="49" charset="-122"/>
              </a:rPr>
              <a:t>4.</a:t>
            </a:r>
            <a:r>
              <a:rPr lang="zh-CN" altLang="en-US" sz="3300" dirty="0" smtClean="0">
                <a:latin typeface="黑体" pitchFamily="49" charset="-122"/>
                <a:ea typeface="黑体" pitchFamily="49" charset="-122"/>
              </a:rPr>
              <a:t>协调</a:t>
            </a:r>
            <a:endParaRPr lang="zh-CN" altLang="en-US" dirty="0"/>
          </a:p>
          <a:p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鸡饲料的营养重点不在于多，而在于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合适；核心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不在于丰富，而在于配比协调。缺氨基酸就补氨基酸，少维生素就加维生素。当然，鸡饲料要首先保证的前提就是能量充足，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养鸡户首先考虑的就是满足鸡的能量需求。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在这个前提之下，再缺啥补啥。</a:t>
            </a:r>
          </a:p>
          <a:p>
            <a:endParaRPr lang="zh-CN" altLang="en-US" dirty="0"/>
          </a:p>
          <a:p>
            <a:pPr>
              <a:lnSpc>
                <a:spcPct val="110000"/>
              </a:lnSpc>
              <a:buClrTx/>
              <a:buFont typeface="Wingdings" pitchFamily="2" charset="2"/>
              <a:buChar char="u"/>
            </a:pPr>
            <a:r>
              <a:rPr lang="en-US" altLang="zh-CN" sz="3300" dirty="0" smtClean="0">
                <a:latin typeface="黑体" pitchFamily="49" charset="-122"/>
                <a:ea typeface="黑体" pitchFamily="49" charset="-122"/>
              </a:rPr>
              <a:t>5.</a:t>
            </a:r>
            <a:r>
              <a:rPr lang="zh-CN" altLang="en-US" sz="3300" dirty="0" smtClean="0">
                <a:latin typeface="黑体" pitchFamily="49" charset="-122"/>
                <a:ea typeface="黑体" pitchFamily="49" charset="-122"/>
              </a:rPr>
              <a:t>多样</a:t>
            </a:r>
            <a:endParaRPr lang="zh-CN" altLang="en-US" dirty="0"/>
          </a:p>
          <a:p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单一的饲料原料，很难满足鸡的健康生长所需，多种饲料组成部分一起使用，才能更好的发挥彼此的营养价值。在多种饲料原料的合理搭配下，各种营养成本相辅相成，才能提高饲料利用率，更好的满足鸡群所需。另外，结合当地实际情况，均衡选用各种饲料原料，也是养鸡户需要注意的。</a:t>
            </a:r>
          </a:p>
        </p:txBody>
      </p:sp>
    </p:spTree>
    <p:extLst>
      <p:ext uri="{BB962C8B-B14F-4D97-AF65-F5344CB8AC3E}">
        <p14:creationId xmlns:p14="http://schemas.microsoft.com/office/powerpoint/2010/main" val="172371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200" y="696036"/>
            <a:ext cx="10363200" cy="721601"/>
          </a:xfrm>
        </p:spPr>
        <p:txBody>
          <a:bodyPr>
            <a:normAutofit fontScale="90000"/>
          </a:bodyPr>
          <a:lstStyle/>
          <a:p>
            <a:r>
              <a:rPr lang="zh-CN" altLang="en-US" sz="44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一、饲料种类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3600" b="1" dirty="0">
                <a:latin typeface="+mj-ea"/>
                <a:ea typeface="+mj-ea"/>
              </a:rPr>
              <a:t>（一）能量饲料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 b="1" dirty="0">
                <a:latin typeface="微软雅黑" pitchFamily="34" charset="-122"/>
                <a:ea typeface="微软雅黑" pitchFamily="34" charset="-122"/>
              </a:rPr>
              <a:t>1.概念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是</a:t>
            </a:r>
            <a:r>
              <a:rPr lang="zh-CN" altLang="en-US" sz="3600" b="1" dirty="0">
                <a:latin typeface="华文楷体" pitchFamily="2" charset="-122"/>
                <a:ea typeface="华文楷体" pitchFamily="2" charset="-122"/>
              </a:rPr>
              <a:t>指干物质中粗蛋白质含量低于20%，粗纤维低于18%，每千克饲料干物质含消化能（猪）高于10.46MJ的饲料。</a:t>
            </a:r>
          </a:p>
          <a:p>
            <a:pPr marL="0" indent="0">
              <a:buNone/>
            </a:pPr>
            <a:endParaRPr lang="zh-CN" altLang="en-US" sz="3600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73206" y="833651"/>
            <a:ext cx="11050137" cy="4572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3200" b="1" dirty="0">
                <a:latin typeface="微软雅黑" pitchFamily="34" charset="-122"/>
                <a:ea typeface="微软雅黑" pitchFamily="34" charset="-122"/>
                <a:sym typeface="+mn-ea"/>
              </a:rPr>
              <a:t>2.分类：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（1）谷实类饲料：指禾本科作物的籽实。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（2）糠麸类饲料：谷实经加工后形成的一些副产品。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（3）块根、块茎及瓜类饲料：包括薯类、南瓜、胡萝卜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、甜菜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及其加工副产品糖蜜、甜菜渣等。</a:t>
            </a:r>
          </a:p>
          <a:p>
            <a:pPr>
              <a:lnSpc>
                <a:spcPct val="150000"/>
              </a:lnSpc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（4）油脂类饲料：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包括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动、植物油脂等。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03412" y="860612"/>
            <a:ext cx="11416553" cy="51591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latin typeface="华文楷体" pitchFamily="2" charset="-122"/>
                <a:ea typeface="华文楷体" pitchFamily="2" charset="-122"/>
              </a:rPr>
              <a:t>玉米、高梁、小麦和大麦是用于家禽饲粮的最重要的谷物。小麦加工副产品是家禽的低能饲料来源。</a:t>
            </a:r>
            <a:endParaRPr lang="en-US" altLang="zh-CN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玉米的分类：</a:t>
            </a:r>
            <a:r>
              <a:rPr lang="zh-CN" altLang="en-US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蜡质玉米、粉质玉米</a:t>
            </a:r>
          </a:p>
          <a:p>
            <a:pPr>
              <a:lnSpc>
                <a:spcPct val="150000"/>
              </a:lnSpc>
            </a:pP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蜡质玉米：叶黄素含量高，着色能力优，而且硬度大，粉碎后细度均匀，鸡较嗜食。</a:t>
            </a:r>
            <a:r>
              <a:rPr lang="zh-CN" altLang="en-US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蜡质玉米宜用于家禽饲料。</a:t>
            </a:r>
          </a:p>
          <a:p>
            <a:pPr>
              <a:lnSpc>
                <a:spcPct val="150000"/>
              </a:lnSpc>
            </a:pP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粉质玉米：含淀粉较多，味较甜，宜用于猪饲料。粉质玉米淀粉质较软，易于糊化，熟化处理选用粉质玉米。</a:t>
            </a:r>
          </a:p>
          <a:p>
            <a:pPr>
              <a:lnSpc>
                <a:spcPct val="150000"/>
              </a:lnSpc>
            </a:pPr>
            <a:endParaRPr lang="en-US" altLang="zh-CN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植物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或动物脂肪也常和饲用谷物一起用作家禽的能量来源，尤其是当饲粮需要较高的能量水平时。除了提供能量之外，脂肪还为家禽提供亚油酸，而亚油酸是一种对家禽很重要的必需脂肪酸。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23881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22" t="21139" r="29722" b="15442"/>
          <a:stretch/>
        </p:blipFill>
        <p:spPr bwMode="auto">
          <a:xfrm>
            <a:off x="1222913" y="1549164"/>
            <a:ext cx="7449671" cy="4639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矩形 1"/>
          <p:cNvSpPr/>
          <p:nvPr/>
        </p:nvSpPr>
        <p:spPr>
          <a:xfrm>
            <a:off x="2975416" y="514185"/>
            <a:ext cx="38924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/>
              <a:t>玉米深加工工艺流程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2173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5301" y="341193"/>
            <a:ext cx="10363200" cy="885375"/>
          </a:xfrm>
        </p:spPr>
        <p:txBody>
          <a:bodyPr>
            <a:normAutofit/>
          </a:bodyPr>
          <a:lstStyle/>
          <a:p>
            <a:pPr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zh-CN" altLang="en-US" sz="3600" b="1" dirty="0">
                <a:solidFill>
                  <a:schemeClr val="tx1"/>
                </a:solidFill>
                <a:latin typeface="+mj-ea"/>
                <a:cs typeface="+mn-cs"/>
              </a:rPr>
              <a:t>（二）蛋白质饲料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14149" y="1447800"/>
            <a:ext cx="10968251" cy="498029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3200" b="1" dirty="0">
                <a:latin typeface="微软雅黑" pitchFamily="34" charset="-122"/>
                <a:ea typeface="微软雅黑" pitchFamily="34" charset="-122"/>
                <a:sym typeface="+mn-ea"/>
              </a:rPr>
              <a:t>1.概念：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是指干物质中粗蛋白质含量大于或等于20%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，粗纤维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含量低于18%的所有饲料。</a:t>
            </a:r>
          </a:p>
          <a:p>
            <a:pPr>
              <a:lnSpc>
                <a:spcPct val="150000"/>
              </a:lnSpc>
              <a:buNone/>
            </a:pPr>
            <a:r>
              <a:rPr lang="zh-CN" altLang="en-US" sz="3200" b="1" dirty="0">
                <a:latin typeface="微软雅黑" pitchFamily="34" charset="-122"/>
                <a:ea typeface="微软雅黑" pitchFamily="34" charset="-122"/>
                <a:sym typeface="+mn-ea"/>
              </a:rPr>
              <a:t>2.分类：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（1）植物性蛋白质饲料：主要包括豆类籽实、油类作物籽实及其加工副产品饼/粕，以及谷物籽实的工业副产品糟渣类。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（2）动物性蛋白质饲料：主要包括畜禽加工副产品、水产加工副产品、桑蚕业加工副产品。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49624" y="524435"/>
            <a:ext cx="11430000" cy="549536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最重要的植物蛋白质补充饲料原料有大豆粕、油菜籽粕和棉籽粕。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大豆粕是优良的蛋白质来源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。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由于去皮大豆粕的纤维含量低，而蛋白质含量高，因此常用在肉仔鸡饲粮中。大豆粕中缺乏蛋氨酸，因此在玉米</a:t>
            </a:r>
            <a:r>
              <a:rPr lang="en-US" altLang="zh-CN" sz="2800" b="1" dirty="0" smtClean="0">
                <a:latin typeface="华文楷体" pitchFamily="2" charset="-122"/>
                <a:ea typeface="华文楷体" pitchFamily="2" charset="-122"/>
              </a:rPr>
              <a:t>-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大豆粕基础饲粮中需要补充蛋氨酸，但大豆粕是良好的赖氨酸来源。</a:t>
            </a:r>
            <a:r>
              <a:rPr lang="zh-CN" altLang="en-US" sz="28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生大豆中含有胰蛋白酶抑制因子和其他抑制生长的物质。经过适当的热处理可以使这些抑制因子失活。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有时在肉仔鸡饲粮中也使用未经浸提的大豆，但是必须经过挤压或烘烤加工。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64776" y="564776"/>
            <a:ext cx="11017624" cy="54550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肉鸡后期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可使用优良菜籽粕在</a:t>
            </a:r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10%-15%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，但为了避免肉鸡风味变劣，用量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控制在</a:t>
            </a:r>
            <a:r>
              <a:rPr lang="en-US" altLang="zh-CN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10%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以下为宜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。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蛋鸡、种鸡可用至</a:t>
            </a:r>
            <a:r>
              <a:rPr lang="en-US" altLang="zh-CN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8%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。</a:t>
            </a:r>
            <a:endParaRPr lang="en-US" altLang="zh-CN" sz="2800" b="1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棉籽饼粕中含有游离棉酚是有毒的。蛋鸡采食含游离棉酚高的棉粕，蛋长时间贮存，蛋黄会变成黄绿色或红褐色，有时出现斑点（是铁离子与棉酚结合形成复合物所致。）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19255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15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15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15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15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15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15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平衡">
  <a:themeElements>
    <a:clrScheme name="平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593</TotalTime>
  <Words>1592</Words>
  <Application>Microsoft Office PowerPoint</Application>
  <PresentationFormat>宽屏</PresentationFormat>
  <Paragraphs>61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8" baseType="lpstr">
      <vt:lpstr>黑体</vt:lpstr>
      <vt:lpstr>华文楷体</vt:lpstr>
      <vt:lpstr>华文新魏</vt:lpstr>
      <vt:lpstr>宋体</vt:lpstr>
      <vt:lpstr>微软雅黑</vt:lpstr>
      <vt:lpstr>幼圆</vt:lpstr>
      <vt:lpstr>Franklin Gothic Book</vt:lpstr>
      <vt:lpstr>Perpetua</vt:lpstr>
      <vt:lpstr>Wingdings</vt:lpstr>
      <vt:lpstr>Wingdings 2</vt:lpstr>
      <vt:lpstr>平衡</vt:lpstr>
      <vt:lpstr>PowerPoint 演示文稿</vt:lpstr>
      <vt:lpstr>一、饲料种类</vt:lpstr>
      <vt:lpstr>PowerPoint 演示文稿</vt:lpstr>
      <vt:lpstr>PowerPoint 演示文稿</vt:lpstr>
      <vt:lpstr>PowerPoint 演示文稿</vt:lpstr>
      <vt:lpstr>PowerPoint 演示文稿</vt:lpstr>
      <vt:lpstr>（二）蛋白质饲料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（三）矿物质饲料</vt:lpstr>
      <vt:lpstr>（四）饲料添加剂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FKL</cp:lastModifiedBy>
  <cp:revision>52</cp:revision>
  <dcterms:created xsi:type="dcterms:W3CDTF">2016-03-29T21:46:44Z</dcterms:created>
  <dcterms:modified xsi:type="dcterms:W3CDTF">2021-10-07T23:09:40Z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2052-10.1.0.5559</vt:lpwstr>
  </property>
</Properties>
</file>