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0" r:id="rId4"/>
    <p:sldId id="411" r:id="rId5"/>
    <p:sldId id="41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3800394-109B-444A-88AE-4CEFFED04FF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4711B37-4316-4BB0-B8CE-E2E085AA07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3800394-109B-444A-88AE-4CEFFED04FF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4711B37-4316-4BB0-B8CE-E2E085AA07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r>
              <a:rPr lang="zh-CN" altLang="en-US" strike="noStrike" noProof="1"/>
              <a:t>单击图标添加图片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二级</a:t>
            </a:r>
            <a:endParaRPr lang="zh-CN" altLang="en-US"/>
          </a:p>
          <a:p>
            <a:pPr lvl="2" indent="-228600"/>
            <a:r>
              <a:rPr lang="zh-CN" altLang="en-US"/>
              <a:t>三级</a:t>
            </a:r>
            <a:endParaRPr lang="zh-CN" altLang="en-US"/>
          </a:p>
          <a:p>
            <a:pPr lvl="3" indent="-228600"/>
            <a:r>
              <a:rPr lang="zh-CN" altLang="en-US"/>
              <a:t>四级</a:t>
            </a:r>
            <a:endParaRPr lang="zh-CN" altLang="en-US"/>
          </a:p>
          <a:p>
            <a:pPr lvl="4" indent="-228600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任务2 家畜生长发育鉴定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ym typeface="+mn-ea"/>
              </a:rPr>
              <a:t>一、称重。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728970" cy="4351655"/>
          </a:xfrm>
        </p:spPr>
        <p:txBody>
          <a:bodyPr/>
          <a:p>
            <a:pPr>
              <a:lnSpc>
                <a:spcPct val="150000"/>
              </a:lnSpc>
            </a:pPr>
            <a:r>
              <a:rPr lang="zh-CN" altLang="en-US"/>
              <a:t>家畜体重的衡量以直接称重最为准确。常用的测量用具有：地磅或杆秤。</a:t>
            </a:r>
            <a:endParaRPr lang="zh-CN" altLang="en-US"/>
          </a:p>
        </p:txBody>
      </p:sp>
      <p:pic>
        <p:nvPicPr>
          <p:cNvPr id="4" name="图片 3" descr="牛称重"/>
          <p:cNvPicPr>
            <a:picLocks noChangeAspect="1"/>
          </p:cNvPicPr>
          <p:nvPr/>
        </p:nvPicPr>
        <p:blipFill>
          <a:blip r:embed="rId1"/>
          <a:srcRect r="23615" b="4495"/>
          <a:stretch>
            <a:fillRect/>
          </a:stretch>
        </p:blipFill>
        <p:spPr>
          <a:xfrm>
            <a:off x="6654165" y="1633855"/>
            <a:ext cx="4956810" cy="41052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0">
                <a:ea typeface="宋体" panose="02010600030101010101" pitchFamily="2" charset="-122"/>
                <a:sym typeface="+mn-ea"/>
              </a:rPr>
              <a:t>二、体尺测量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2595" y="1613535"/>
            <a:ext cx="7966075" cy="4351655"/>
          </a:xfrm>
        </p:spPr>
        <p:txBody>
          <a:bodyPr/>
          <a:p>
            <a:pPr lvl="0"/>
            <a:r>
              <a:rPr sz="2400">
                <a:ea typeface="宋体" panose="02010600030101010101" pitchFamily="2" charset="-122"/>
                <a:sym typeface="+mn-ea"/>
              </a:rPr>
              <a:t>体尺是畜体不同部位尺度的总称。通常测量的体尺主要有</a:t>
            </a:r>
            <a:r>
              <a:rPr lang="en-US" sz="240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4</a:t>
            </a:r>
            <a:r>
              <a:rPr sz="2400">
                <a:ea typeface="宋体" panose="02010600030101010101" pitchFamily="2" charset="-122"/>
                <a:sym typeface="+mn-ea"/>
              </a:rPr>
              <a:t>项</a:t>
            </a:r>
            <a:r>
              <a:rPr sz="24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：</a:t>
            </a:r>
            <a:endParaRPr sz="2400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  <a:p>
            <a:pPr marL="457200" lvl="1" indent="0">
              <a:buFont typeface="+mj-ea"/>
              <a:buNone/>
            </a:pPr>
            <a:r>
              <a:rPr lang="zh-CN" sz="2000"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000">
                <a:ea typeface="宋体" panose="02010600030101010101" pitchFamily="2" charset="-122"/>
                <a:sym typeface="+mn-ea"/>
              </a:rPr>
              <a:t>1</a:t>
            </a:r>
            <a:r>
              <a:rPr lang="zh-CN" sz="2000">
                <a:ea typeface="宋体" panose="02010600030101010101" pitchFamily="2" charset="-122"/>
                <a:sym typeface="+mn-ea"/>
              </a:rPr>
              <a:t>）</a:t>
            </a:r>
            <a:r>
              <a:rPr sz="2000">
                <a:ea typeface="宋体" panose="02010600030101010101" pitchFamily="2" charset="-122"/>
                <a:sym typeface="+mn-ea"/>
              </a:rPr>
              <a:t>体高。即髻甲顶点至地面的垂直距离。</a:t>
            </a:r>
            <a:r>
              <a:rPr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如图中</a:t>
            </a:r>
            <a:r>
              <a:rPr lang="en-US"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1</a:t>
            </a:r>
            <a:r>
              <a:rPr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号线体。</a:t>
            </a:r>
            <a:r>
              <a:rPr sz="2000">
                <a:ea typeface="宋体" panose="02010600030101010101" pitchFamily="2" charset="-122"/>
                <a:sym typeface="+mn-ea"/>
              </a:rPr>
              <a:t></a:t>
            </a:r>
            <a:r>
              <a:rPr lang="zh-CN" sz="2000"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000">
                <a:ea typeface="宋体" panose="02010600030101010101" pitchFamily="2" charset="-122"/>
                <a:sym typeface="+mn-ea"/>
              </a:rPr>
              <a:t>2</a:t>
            </a:r>
            <a:r>
              <a:rPr lang="zh-CN" sz="2000">
                <a:ea typeface="宋体" panose="02010600030101010101" pitchFamily="2" charset="-122"/>
                <a:sym typeface="+mn-ea"/>
              </a:rPr>
              <a:t>）</a:t>
            </a:r>
            <a:r>
              <a:rPr sz="2000">
                <a:ea typeface="宋体" panose="02010600030101010101" pitchFamily="2" charset="-122"/>
                <a:sym typeface="+mn-ea"/>
              </a:rPr>
              <a:t>体长。大家畜称为体斜长，是从肩端到臀端的距离</a:t>
            </a:r>
            <a:r>
              <a:rPr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，如图中</a:t>
            </a:r>
            <a:r>
              <a:rPr lang="en-US"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6+5</a:t>
            </a:r>
            <a:r>
              <a:rPr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号位置</a:t>
            </a:r>
            <a:r>
              <a:rPr sz="2000">
                <a:ea typeface="宋体" panose="02010600030101010101" pitchFamily="2" charset="-122"/>
                <a:sym typeface="+mn-ea"/>
              </a:rPr>
              <a:t>。猪的体长则是自两耳连线中点沿背线至尾根处的距离。</a:t>
            </a:r>
            <a:r>
              <a:rPr lang="zh-CN" sz="2000"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000">
                <a:ea typeface="宋体" panose="02010600030101010101" pitchFamily="2" charset="-122"/>
                <a:sym typeface="+mn-ea"/>
              </a:rPr>
              <a:t>3</a:t>
            </a:r>
            <a:r>
              <a:rPr lang="zh-CN" sz="2000">
                <a:ea typeface="宋体" panose="02010600030101010101" pitchFamily="2" charset="-122"/>
                <a:sym typeface="+mn-ea"/>
              </a:rPr>
              <a:t>）</a:t>
            </a:r>
            <a:r>
              <a:rPr sz="2000">
                <a:ea typeface="宋体" panose="02010600030101010101" pitchFamily="2" charset="-122"/>
                <a:sym typeface="+mn-ea"/>
              </a:rPr>
              <a:t>胸围。沿肩胛后缘量取的胸部周径。</a:t>
            </a:r>
            <a:r>
              <a:rPr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如图中</a:t>
            </a:r>
            <a:r>
              <a:rPr lang="en-US"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4</a:t>
            </a:r>
            <a:r>
              <a:rPr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号位置。</a:t>
            </a:r>
            <a:r>
              <a:rPr sz="2000">
                <a:ea typeface="宋体" panose="02010600030101010101" pitchFamily="2" charset="-122"/>
                <a:sym typeface="+mn-ea"/>
              </a:rPr>
              <a:t></a:t>
            </a:r>
            <a:r>
              <a:rPr lang="zh-CN" sz="2000"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000">
                <a:ea typeface="宋体" panose="02010600030101010101" pitchFamily="2" charset="-122"/>
                <a:sym typeface="+mn-ea"/>
              </a:rPr>
              <a:t>4</a:t>
            </a:r>
            <a:r>
              <a:rPr lang="zh-CN" sz="2000">
                <a:ea typeface="宋体" panose="02010600030101010101" pitchFamily="2" charset="-122"/>
                <a:sym typeface="+mn-ea"/>
              </a:rPr>
              <a:t>）</a:t>
            </a:r>
            <a:r>
              <a:rPr sz="2000">
                <a:ea typeface="宋体" panose="02010600030101010101" pitchFamily="2" charset="-122"/>
                <a:sym typeface="+mn-ea"/>
              </a:rPr>
              <a:t>管围。左前肢管部下</a:t>
            </a:r>
            <a:r>
              <a:rPr lang="en-US" sz="200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1/3</a:t>
            </a:r>
            <a:r>
              <a:rPr sz="2000">
                <a:ea typeface="宋体" panose="02010600030101010101" pitchFamily="2" charset="-122"/>
                <a:sym typeface="+mn-ea"/>
              </a:rPr>
              <a:t>最细处量取的水平周径。</a:t>
            </a:r>
            <a:r>
              <a:rPr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如图中</a:t>
            </a:r>
            <a:r>
              <a:rPr lang="en-US"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28</a:t>
            </a:r>
            <a:r>
              <a:rPr sz="20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号位置。</a:t>
            </a:r>
            <a:endParaRPr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  <a:p>
            <a:pPr marL="457200" indent="-457200"/>
            <a:r>
              <a:rPr sz="2400">
                <a:ea typeface="宋体" panose="02010600030101010101" pitchFamily="2" charset="-122"/>
                <a:sym typeface="+mn-ea"/>
              </a:rPr>
              <a:t>称重和体尺测量的时间，视家畜的种类、用途和年龄不同而定。最主要的几个测量时间是</a:t>
            </a:r>
            <a:r>
              <a:rPr sz="24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：</a:t>
            </a:r>
            <a:r>
              <a:rPr sz="2400">
                <a:ea typeface="宋体" panose="02010600030101010101" pitchFamily="2" charset="-122"/>
                <a:sym typeface="+mn-ea"/>
              </a:rPr>
              <a:t>初生、断奶、初配和成年。</a:t>
            </a:r>
            <a:endParaRPr lang="zh-CN" altLang="en-US" sz="2400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347720" y="690880"/>
          <a:ext cx="208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0"/>
              </a:tblGrid>
              <a:tr h="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b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/>
        </p:nvGraphicFramePr>
        <p:xfrm>
          <a:off x="3556000" y="1422400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0"/>
                <a:gridCol w="0"/>
              </a:tblGrid>
              <a:tr h="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b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图片 10" descr="牛体斜长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670" y="3478530"/>
            <a:ext cx="3583940" cy="2254250"/>
          </a:xfrm>
          <a:prstGeom prst="rect">
            <a:avLst/>
          </a:prstGeom>
        </p:spPr>
      </p:pic>
      <p:pic>
        <p:nvPicPr>
          <p:cNvPr id="16" name="图片 16" descr="牛体尺测量工具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8670" y="1153795"/>
            <a:ext cx="3566795" cy="204216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ym typeface="+mn-ea"/>
              </a:rPr>
              <a:t>三、温馨提示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r>
              <a:rPr lang="zh-CN" altLang="en-US"/>
              <a:t>测定时要求所用的测量器具要精确，方法要得当，以免影响测量的准确性。</a:t>
            </a:r>
            <a:endParaRPr lang="zh-CN" altLang="en-US"/>
          </a:p>
          <a:p>
            <a:r>
              <a:rPr lang="zh-CN" altLang="en-US"/>
              <a:t>同时测量部位要准确，读数和记录不要有误</a:t>
            </a:r>
            <a:endParaRPr lang="zh-CN" altLang="en-US"/>
          </a:p>
          <a:p>
            <a:r>
              <a:rPr lang="zh-CN" altLang="en-US"/>
              <a:t>称重一般安排在早上饲喂前进行。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5.xml><?xml version="1.0" encoding="utf-8"?>
<p:tagLst xmlns:p="http://schemas.openxmlformats.org/presentationml/2006/main">
  <p:tag name="KSO_WM_UNIT_TABLE_BEAUTIFY" val="smartTable{95218df0-05ba-4a96-b3a3-9dab3f2f7916}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heme/theme1.xml><?xml version="1.0" encoding="utf-8"?>
<a:theme xmlns:a="http://schemas.openxmlformats.org/drawingml/2006/main" name="4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WPS 演示</Application>
  <PresentationFormat>宽屏</PresentationFormat>
  <Paragraphs>23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Times New Roman</vt:lpstr>
      <vt:lpstr>等线 Light</vt:lpstr>
      <vt:lpstr>等线</vt:lpstr>
      <vt:lpstr>微软雅黑</vt:lpstr>
      <vt:lpstr>Arial Unicode MS</vt:lpstr>
      <vt:lpstr>4_Office 主题​​</vt:lpstr>
      <vt:lpstr>任务2 家畜生长发育鉴定</vt:lpstr>
      <vt:lpstr>一、称重。</vt:lpstr>
      <vt:lpstr>二、体尺测量</vt:lpstr>
      <vt:lpstr>三、温馨提示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扽扽</cp:lastModifiedBy>
  <cp:revision>174</cp:revision>
  <dcterms:created xsi:type="dcterms:W3CDTF">2019-06-19T02:08:00Z</dcterms:created>
  <dcterms:modified xsi:type="dcterms:W3CDTF">2021-02-06T07:13:45Z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