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60" r:id="rId2"/>
    <p:sldId id="523" r:id="rId3"/>
    <p:sldId id="420" r:id="rId4"/>
    <p:sldId id="524" r:id="rId5"/>
    <p:sldId id="525" r:id="rId6"/>
    <p:sldId id="526" r:id="rId7"/>
    <p:sldId id="527" r:id="rId8"/>
    <p:sldId id="528" r:id="rId9"/>
    <p:sldId id="529" r:id="rId10"/>
    <p:sldId id="530" r:id="rId11"/>
    <p:sldId id="531" r:id="rId12"/>
    <p:sldId id="532" r:id="rId13"/>
    <p:sldId id="533" r:id="rId14"/>
    <p:sldId id="534" r:id="rId15"/>
    <p:sldId id="535" r:id="rId16"/>
    <p:sldId id="536" r:id="rId17"/>
    <p:sldId id="537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李 玉丹" initials="李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9CECE-8AB8-4E16-AB54-82B0AEC0EB5C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E0D64-AB5A-4A28-87CE-E5BEAD012ED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257D9-AFC3-4A65-A4A4-ED3F9CE12E4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257D9-AFC3-4A65-A4A4-ED3F9CE12E4F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00394-109B-444A-88AE-4CEFFED04FFA}" type="datetimeFigureOut">
              <a:rPr lang="zh-CN" altLang="en-US" smtClean="0"/>
              <a:t>2020/11/22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11B37-4316-4BB0-B8CE-E2E085AA07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1324324" y="-1122089"/>
            <a:ext cx="688932" cy="901874"/>
          </a:xfrm>
          <a:prstGeom prst="rect">
            <a:avLst/>
          </a:prstGeom>
          <a:solidFill>
            <a:srgbClr val="2E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013256" y="-1122089"/>
            <a:ext cx="688932" cy="901874"/>
          </a:xfrm>
          <a:prstGeom prst="rect">
            <a:avLst/>
          </a:prstGeom>
          <a:solidFill>
            <a:srgbClr val="22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702188" y="-1122089"/>
            <a:ext cx="688932" cy="901874"/>
          </a:xfrm>
          <a:prstGeom prst="rect">
            <a:avLst/>
          </a:prstGeom>
          <a:solidFill>
            <a:srgbClr val="585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391120" y="-1122089"/>
            <a:ext cx="688932" cy="901874"/>
          </a:xfrm>
          <a:prstGeom prst="rect">
            <a:avLst/>
          </a:prstGeom>
          <a:solidFill>
            <a:srgbClr val="873D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080052" y="-1122089"/>
            <a:ext cx="688932" cy="901874"/>
          </a:xfrm>
          <a:prstGeom prst="rect">
            <a:avLst/>
          </a:prstGeom>
          <a:solidFill>
            <a:srgbClr val="DA5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25" y="31750"/>
            <a:ext cx="5724525" cy="8953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1987" y="1815888"/>
            <a:ext cx="4267881" cy="4338134"/>
          </a:xfrm>
          <a:prstGeom prst="rect">
            <a:avLst/>
          </a:prstGeom>
          <a:effectLst>
            <a:outerShdw blurRad="1270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文本框 5"/>
          <p:cNvSpPr txBox="1"/>
          <p:nvPr/>
        </p:nvSpPr>
        <p:spPr>
          <a:xfrm>
            <a:off x="2412138" y="3984955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565">
              <a:defRPr/>
            </a:pPr>
            <a:r>
              <a:rPr lang="zh-CN" altLang="en-US" sz="4800" kern="0" dirty="0">
                <a:solidFill>
                  <a:srgbClr val="AE5DAC"/>
                </a:solidFill>
                <a:latin typeface="微软雅黑" panose="020B0503020204020204" charset="-122"/>
                <a:ea typeface="微软雅黑" panose="020B0503020204020204" charset="-122"/>
              </a:rPr>
              <a:t>发情鉴定</a:t>
            </a:r>
            <a:endParaRPr lang="en-US" altLang="zh-CN" sz="4800" kern="0" dirty="0">
              <a:solidFill>
                <a:srgbClr val="AE5DAC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1218565">
              <a:defRPr/>
            </a:pPr>
            <a:r>
              <a:rPr lang="zh-CN" altLang="en-US" sz="4800" kern="0" dirty="0">
                <a:solidFill>
                  <a:srgbClr val="AE5DAC"/>
                </a:solidFill>
                <a:latin typeface="微软雅黑" panose="020B0503020204020204" charset="-122"/>
                <a:ea typeface="微软雅黑" panose="020B0503020204020204" charset="-122"/>
              </a:rPr>
              <a:t>技术</a:t>
            </a:r>
            <a:endParaRPr lang="en-US" altLang="zh-CN" sz="4800" kern="0" dirty="0">
              <a:solidFill>
                <a:srgbClr val="AE5DA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79424" y="2634841"/>
            <a:ext cx="27238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6600" b="1" dirty="0">
                <a:solidFill>
                  <a:srgbClr val="2B60A5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  <a:cs typeface="+mn-ea"/>
              </a:rPr>
              <a:t>项目一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209363" y="1791950"/>
            <a:ext cx="447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任务一 母畜发情生理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209363" y="2782669"/>
            <a:ext cx="4937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任务二 母畜的发情鉴定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Scale>
                                      <p:cBhvr>
                                        <p:cTn id="11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3" dur="200" fill="hold"/>
                                        <p:tgtEl>
                                          <p:spTgt spid="5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7" dur="200" fill="hold"/>
                                        <p:tgtEl>
                                          <p:spTgt spid="5"/>
                                        </p:tgtEl>
                                      </p:cBhvr>
                                      <p:by x="95000" y="9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动物性机能发育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利用年限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繁殖能力停止期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15-22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岁；猪：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10-15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岁；兔：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利用年限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母猪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:10-12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岁左右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奶牛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:10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岁左右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兔：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发情周期及发情持续期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发情周期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母畜到了初情期后所发生的周期性的发情活动，称为发情周期。牛、马、猪平均为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天；兔为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15-16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天；绵羊为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天。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发情周期可分为四个时期：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发情前期：黄体萎缩，卵泡发育，腺体活动增强，但阴道不流出粘液，无交配欲。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发情期：生殖道充血肿胀，流出粘液，子宫颈松驰、开张，有交配欲。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发情后期：卵泡破裂排卵，充血肿胀消退等，无交配欲。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(4)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间情期（休情期或黄体期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发情周期及发情持续期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发情持续期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是指母畜发情所持续的时间。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猪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:2-3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牛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:1-2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马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:4-7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发情季节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季节性发情 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只有在繁殖季节内才能出现发情、排卵，其他季节卵巢处于静止状态，称乏情期。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马、驴、绵羊属于季节性多次发情动物，马属于长日照动物，春季回暧开始发情，发情一般在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月份，以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月居多。羊属于短日照动物，秋季转凉时发情，一般在春、秋两季发情 。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犬、猫、骆驼、水貂等属于季节性一次发情动物。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发情季节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非季节性发情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猪、牛等家畜属于全年性多次发情动物，一年四季都可出现发情并配种，但高寒地区的家畜因受气温等因素的影响，发情受到一定程度的影响，如东北地区的黄牛以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5-8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月份发情的个体较多，其他月份的相对减少。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产后发情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是母畜分娩后出现的第一次发情。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母猪多在仔猪断奶后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4-7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天开始发情，配种都可受胎。个别母猪在产后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3-6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天发情，但往往不排卵。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牛的产后发情多在产后的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个月左右出现，多为安静发情，牛一般在产后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45-60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天正常发情时配种。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母羊多在产后的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2-3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个月即羔羊断奶后发情。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母马的产后发情在产后的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8-12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天出现，此时配种受胎率较高，俗称“配血驹”或热配。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六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异常发情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安静发情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又称隐性发情，是指母畜发情时外部表现不明显，但卵泡往往能发育成熟并排卵。常见于牛、马分娩后的第一次发情。体弱的或高产的奶牛容易发生安静发情。原因是激素分泌不平衡所致。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孕后发情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母畜妊娠期间出现的发情称孕后发情，也称假发情。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断续发情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母畜的发情时断时续，整个发情期延续很长时间。造成断续发情的主要原因是激素分泌紊乱。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六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异常发情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短促发情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母畜发情持续较短，稍不注意就会错过配种机会。主要是由于卵泡很快发育成熟并排卵或卵泡发育受阻所致。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长促发情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慕雄狂</a:t>
            </a:r>
          </a:p>
          <a:p>
            <a:pPr marL="0" indent="0">
              <a:buNone/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1324324" y="-1122089"/>
            <a:ext cx="688932" cy="901874"/>
          </a:xfrm>
          <a:prstGeom prst="rect">
            <a:avLst/>
          </a:prstGeom>
          <a:solidFill>
            <a:srgbClr val="2EA7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013256" y="-1122089"/>
            <a:ext cx="688932" cy="901874"/>
          </a:xfrm>
          <a:prstGeom prst="rect">
            <a:avLst/>
          </a:prstGeom>
          <a:solidFill>
            <a:srgbClr val="22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702188" y="-1122089"/>
            <a:ext cx="688932" cy="901874"/>
          </a:xfrm>
          <a:prstGeom prst="rect">
            <a:avLst/>
          </a:prstGeom>
          <a:solidFill>
            <a:srgbClr val="5858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391120" y="-1122089"/>
            <a:ext cx="688932" cy="901874"/>
          </a:xfrm>
          <a:prstGeom prst="rect">
            <a:avLst/>
          </a:prstGeom>
          <a:solidFill>
            <a:srgbClr val="873D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4080052" y="-1122089"/>
            <a:ext cx="688932" cy="901874"/>
          </a:xfrm>
          <a:prstGeom prst="rect">
            <a:avLst/>
          </a:prstGeom>
          <a:solidFill>
            <a:srgbClr val="DA5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25" y="31750"/>
            <a:ext cx="5724525" cy="895350"/>
          </a:xfrm>
          <a:prstGeom prst="rect">
            <a:avLst/>
          </a:prstGeom>
        </p:spPr>
      </p:pic>
      <p:pic>
        <p:nvPicPr>
          <p:cNvPr id="4" name="图形 3" descr="河马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43321" y="1791949"/>
            <a:ext cx="2709029" cy="2709029"/>
          </a:xfrm>
          <a:prstGeom prst="rect">
            <a:avLst/>
          </a:prstGeom>
        </p:spPr>
      </p:pic>
      <p:sp>
        <p:nvSpPr>
          <p:cNvPr id="7" name="矩形: 圆角 6"/>
          <p:cNvSpPr/>
          <p:nvPr/>
        </p:nvSpPr>
        <p:spPr>
          <a:xfrm>
            <a:off x="5801699" y="1451775"/>
            <a:ext cx="5375287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zh-CN" altLang="en-US" sz="36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一、发情</a:t>
            </a:r>
          </a:p>
        </p:txBody>
      </p:sp>
      <p:sp>
        <p:nvSpPr>
          <p:cNvPr id="17" name="矩形: 圆角 16"/>
          <p:cNvSpPr/>
          <p:nvPr/>
        </p:nvSpPr>
        <p:spPr>
          <a:xfrm>
            <a:off x="5801699" y="2647499"/>
            <a:ext cx="5375287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二、排卵</a:t>
            </a:r>
          </a:p>
        </p:txBody>
      </p:sp>
      <p:sp>
        <p:nvSpPr>
          <p:cNvPr id="24" name="矩形: 圆角 23"/>
          <p:cNvSpPr/>
          <p:nvPr/>
        </p:nvSpPr>
        <p:spPr>
          <a:xfrm>
            <a:off x="5801698" y="3843223"/>
            <a:ext cx="5375288" cy="1083076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zh-CN" altLang="en-US" sz="36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三、发情排卵的激素调节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808701" y="4061595"/>
            <a:ext cx="4475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微软雅黑" panose="020B0503020204020204" charset="-122"/>
                <a:ea typeface="微软雅黑" panose="020B0503020204020204" charset="-122"/>
              </a:rPr>
              <a:t>任务一 母畜发情生理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发情的概念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是指母畜发育到一定年龄所发生的周期性的性活动现象。母畜发情时包括以下三方面的生理变化：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卵巢有卵泡发育和排卵等变化。</a:t>
            </a: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生殖器官：外阴红肿、充血肿胀，阴道粘膜潮红、松弛，排出粘液，子宫颈开张等变化。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行为上有兴奋不安，食欲减退，呜叫、产生交配欲（有求偶行为）如爬跨行为等变化。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发情的概念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u=2568676008,921135865&amp;fm=52&amp;g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696" y="2358316"/>
            <a:ext cx="2670020" cy="38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u=1979506174,2702865505&amp;fm=52&amp;gp=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812" y="2358316"/>
            <a:ext cx="2670020" cy="38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发情的概念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u=2511891125,201391540&amp;fm=52&amp;g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728" y="2287418"/>
            <a:ext cx="3193033" cy="4040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201005280853505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353" y="2287418"/>
            <a:ext cx="3281654" cy="363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(一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发情的概念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137" y="2256140"/>
            <a:ext cx="3962743" cy="4121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动物性机能发育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初情期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指母畜在生后第一次发情和排卵的年龄。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6-12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水牛：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10-15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猪：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3-6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月龄。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动物性机能发育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性成熟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是指母畜生殖器官发育完全，出现正常发情和排卵，具备了繁殖后代能力的时间。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8-14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月龄；水牛：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15-20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月龄；猪：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5-8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月龄；兔：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3-5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月龄。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内容占位符 1"/>
          <p:cNvSpPr>
            <a:spLocks noGrp="1"/>
          </p:cNvSpPr>
          <p:nvPr>
            <p:ph idx="1"/>
          </p:nvPr>
        </p:nvSpPr>
        <p:spPr>
          <a:xfrm>
            <a:off x="818835" y="1264941"/>
            <a:ext cx="9453879" cy="525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</a:t>
            </a: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动物性机能发育</a:t>
            </a: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初配年龄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一般体重达成年体重的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70%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左右开始配种。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1.5-2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岁；水牛：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2.5-3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岁；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地方猪种：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6-8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月龄，引入猪种：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8-10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月龄；</a:t>
            </a:r>
          </a:p>
          <a:p>
            <a:pPr marL="0" indent="0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兔：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7-8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月龄。</a:t>
            </a: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219" name="标题 2"/>
          <p:cNvSpPr>
            <a:spLocks noGrp="1"/>
          </p:cNvSpPr>
          <p:nvPr>
            <p:ph type="title"/>
          </p:nvPr>
        </p:nvSpPr>
        <p:spPr>
          <a:xfrm>
            <a:off x="1217720" y="252914"/>
            <a:ext cx="8229600" cy="85883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一、发情</a:t>
            </a:r>
            <a:endParaRPr lang="zh-CN" altLang="zh-CN" sz="4000" b="1" dirty="0"/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925176" y="1089684"/>
            <a:ext cx="9453880" cy="2206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项目一</Template>
  <TotalTime>2</TotalTime>
  <Words>1035</Words>
  <Application>Microsoft Office PowerPoint</Application>
  <PresentationFormat>宽屏</PresentationFormat>
  <Paragraphs>120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等线</vt:lpstr>
      <vt:lpstr>等线 Light</vt:lpstr>
      <vt:lpstr>方正兰亭超细黑简体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  <vt:lpstr>一、发情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动物繁殖与改良</dc:title>
  <dc:creator>李 玉丹</dc:creator>
  <cp:lastModifiedBy>李 玉丹</cp:lastModifiedBy>
  <cp:revision>107</cp:revision>
  <dcterms:created xsi:type="dcterms:W3CDTF">2019-09-17T02:06:00Z</dcterms:created>
  <dcterms:modified xsi:type="dcterms:W3CDTF">2020-11-22T15:32:41Z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