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622" r:id="rId3"/>
    <p:sldId id="624" r:id="rId4"/>
    <p:sldId id="258" r:id="rId5"/>
    <p:sldId id="623" r:id="rId6"/>
    <p:sldId id="621" r:id="rId7"/>
    <p:sldId id="625" r:id="rId8"/>
    <p:sldId id="626" r:id="rId9"/>
  </p:sldIdLst>
  <p:sldSz cx="9144000" cy="6858000" type="screen4x3"/>
  <p:notesSz cx="6858000" cy="9144000"/>
  <p:defaultTextStyle>
    <a:defPPr>
      <a:defRPr lang="zh-CN"/>
    </a:defPPr>
    <a:lvl1pPr algn="l" rtl="0" fontAlgn="base">
      <a:spcBef>
        <a:spcPct val="0"/>
      </a:spcBef>
      <a:spcAft>
        <a:spcPct val="0"/>
      </a:spcAft>
      <a:defRPr b="1" kern="1200">
        <a:solidFill>
          <a:schemeClr val="tx1"/>
        </a:solidFill>
        <a:latin typeface="Arial" charset="0"/>
        <a:ea typeface="宋体" charset="-122"/>
        <a:cs typeface="+mn-cs"/>
      </a:defRPr>
    </a:lvl1pPr>
    <a:lvl2pPr marL="457200" algn="l" rtl="0" fontAlgn="base">
      <a:spcBef>
        <a:spcPct val="0"/>
      </a:spcBef>
      <a:spcAft>
        <a:spcPct val="0"/>
      </a:spcAft>
      <a:defRPr b="1" kern="1200">
        <a:solidFill>
          <a:schemeClr val="tx1"/>
        </a:solidFill>
        <a:latin typeface="Arial" charset="0"/>
        <a:ea typeface="宋体" charset="-122"/>
        <a:cs typeface="+mn-cs"/>
      </a:defRPr>
    </a:lvl2pPr>
    <a:lvl3pPr marL="914400" algn="l" rtl="0" fontAlgn="base">
      <a:spcBef>
        <a:spcPct val="0"/>
      </a:spcBef>
      <a:spcAft>
        <a:spcPct val="0"/>
      </a:spcAft>
      <a:defRPr b="1" kern="1200">
        <a:solidFill>
          <a:schemeClr val="tx1"/>
        </a:solidFill>
        <a:latin typeface="Arial" charset="0"/>
        <a:ea typeface="宋体" charset="-122"/>
        <a:cs typeface="+mn-cs"/>
      </a:defRPr>
    </a:lvl3pPr>
    <a:lvl4pPr marL="1371600" algn="l" rtl="0" fontAlgn="base">
      <a:spcBef>
        <a:spcPct val="0"/>
      </a:spcBef>
      <a:spcAft>
        <a:spcPct val="0"/>
      </a:spcAft>
      <a:defRPr b="1" kern="1200">
        <a:solidFill>
          <a:schemeClr val="tx1"/>
        </a:solidFill>
        <a:latin typeface="Arial" charset="0"/>
        <a:ea typeface="宋体" charset="-122"/>
        <a:cs typeface="+mn-cs"/>
      </a:defRPr>
    </a:lvl4pPr>
    <a:lvl5pPr marL="1828800" algn="l" rtl="0" fontAlgn="base">
      <a:spcBef>
        <a:spcPct val="0"/>
      </a:spcBef>
      <a:spcAft>
        <a:spcPct val="0"/>
      </a:spcAft>
      <a:defRPr b="1" kern="1200">
        <a:solidFill>
          <a:schemeClr val="tx1"/>
        </a:solidFill>
        <a:latin typeface="Arial" charset="0"/>
        <a:ea typeface="宋体" charset="-122"/>
        <a:cs typeface="+mn-cs"/>
      </a:defRPr>
    </a:lvl5pPr>
    <a:lvl6pPr marL="2286000" algn="l" defTabSz="914400" rtl="0" eaLnBrk="1" latinLnBrk="0" hangingPunct="1">
      <a:defRPr b="1" kern="1200">
        <a:solidFill>
          <a:schemeClr val="tx1"/>
        </a:solidFill>
        <a:latin typeface="Arial" charset="0"/>
        <a:ea typeface="宋体" charset="-122"/>
        <a:cs typeface="+mn-cs"/>
      </a:defRPr>
    </a:lvl6pPr>
    <a:lvl7pPr marL="2743200" algn="l" defTabSz="914400" rtl="0" eaLnBrk="1" latinLnBrk="0" hangingPunct="1">
      <a:defRPr b="1" kern="1200">
        <a:solidFill>
          <a:schemeClr val="tx1"/>
        </a:solidFill>
        <a:latin typeface="Arial" charset="0"/>
        <a:ea typeface="宋体" charset="-122"/>
        <a:cs typeface="+mn-cs"/>
      </a:defRPr>
    </a:lvl7pPr>
    <a:lvl8pPr marL="3200400" algn="l" defTabSz="914400" rtl="0" eaLnBrk="1" latinLnBrk="0" hangingPunct="1">
      <a:defRPr b="1" kern="1200">
        <a:solidFill>
          <a:schemeClr val="tx1"/>
        </a:solidFill>
        <a:latin typeface="Arial" charset="0"/>
        <a:ea typeface="宋体" charset="-122"/>
        <a:cs typeface="+mn-cs"/>
      </a:defRPr>
    </a:lvl8pPr>
    <a:lvl9pPr marL="3657600" algn="l" defTabSz="914400" rtl="0" eaLnBrk="1" latinLnBrk="0" hangingPunct="1">
      <a:defRPr b="1"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00"/>
    <a:srgbClr val="FFCCFF"/>
    <a:srgbClr val="FFFFFF"/>
    <a:srgbClr val="117AAF"/>
    <a:srgbClr val="3C9094"/>
    <a:srgbClr val="660033"/>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2" autoAdjust="0"/>
    <p:restoredTop sz="94706" autoAdjust="0"/>
  </p:normalViewPr>
  <p:slideViewPr>
    <p:cSldViewPr>
      <p:cViewPr varScale="1">
        <p:scale>
          <a:sx n="97" d="100"/>
          <a:sy n="97" d="100"/>
        </p:scale>
        <p:origin x="796" y="56"/>
      </p:cViewPr>
      <p:guideLst>
        <p:guide orient="horz" pos="2160"/>
        <p:guide pos="2880"/>
      </p:guideLst>
    </p:cSldViewPr>
  </p:slideViewPr>
  <p:outlineViewPr>
    <p:cViewPr>
      <p:scale>
        <a:sx n="33" d="100"/>
        <a:sy n="33" d="100"/>
      </p:scale>
      <p:origin x="96" y="2420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标题幻灯片">
    <p:spTree>
      <p:nvGrpSpPr>
        <p:cNvPr id="1" name=""/>
        <p:cNvGrpSpPr/>
        <p:nvPr/>
      </p:nvGrpSpPr>
      <p:grpSpPr>
        <a:xfrm>
          <a:off x="0" y="0"/>
          <a:ext cx="0" cy="0"/>
          <a:chOff x="0" y="0"/>
          <a:chExt cx="0" cy="0"/>
        </a:xfrm>
      </p:grpSpPr>
      <p:grpSp>
        <p:nvGrpSpPr>
          <p:cNvPr id="4" name="Group 8"/>
          <p:cNvGrpSpPr>
            <a:grpSpLocks/>
          </p:cNvGrpSpPr>
          <p:nvPr/>
        </p:nvGrpSpPr>
        <p:grpSpPr bwMode="auto">
          <a:xfrm>
            <a:off x="112713" y="6172200"/>
            <a:ext cx="8936037" cy="414338"/>
            <a:chOff x="71" y="3751"/>
            <a:chExt cx="5629" cy="398"/>
          </a:xfrm>
        </p:grpSpPr>
        <p:sp>
          <p:nvSpPr>
            <p:cNvPr id="5" name="Freeform 9"/>
            <p:cNvSpPr>
              <a:spLocks/>
            </p:cNvSpPr>
            <p:nvPr userDrawn="1"/>
          </p:nvSpPr>
          <p:spPr bwMode="gray">
            <a:xfrm>
              <a:off x="71" y="3751"/>
              <a:ext cx="5626" cy="349"/>
            </a:xfrm>
            <a:custGeom>
              <a:avLst/>
              <a:gdLst/>
              <a:ahLst/>
              <a:cxnLst>
                <a:cxn ang="0">
                  <a:pos x="5626" y="349"/>
                </a:cxn>
                <a:cxn ang="0">
                  <a:pos x="0" y="349"/>
                </a:cxn>
                <a:cxn ang="0">
                  <a:pos x="0" y="187"/>
                </a:cxn>
                <a:cxn ang="0">
                  <a:pos x="0" y="114"/>
                </a:cxn>
                <a:cxn ang="0">
                  <a:pos x="4064" y="118"/>
                </a:cxn>
                <a:cxn ang="0">
                  <a:pos x="4329" y="0"/>
                </a:cxn>
                <a:cxn ang="0">
                  <a:pos x="5623" y="0"/>
                </a:cxn>
                <a:cxn ang="0">
                  <a:pos x="5626" y="349"/>
                </a:cxn>
              </a:cxnLst>
              <a:rect l="0" t="0" r="r" b="b"/>
              <a:pathLst>
                <a:path w="5626" h="349">
                  <a:moveTo>
                    <a:pt x="5626" y="349"/>
                  </a:moveTo>
                  <a:lnTo>
                    <a:pt x="0" y="349"/>
                  </a:lnTo>
                  <a:lnTo>
                    <a:pt x="0" y="187"/>
                  </a:lnTo>
                  <a:lnTo>
                    <a:pt x="0" y="114"/>
                  </a:lnTo>
                  <a:cubicBezTo>
                    <a:pt x="678" y="103"/>
                    <a:pt x="3343" y="137"/>
                    <a:pt x="4064" y="118"/>
                  </a:cubicBezTo>
                  <a:lnTo>
                    <a:pt x="4329" y="0"/>
                  </a:lnTo>
                  <a:lnTo>
                    <a:pt x="5623" y="0"/>
                  </a:lnTo>
                  <a:lnTo>
                    <a:pt x="5626" y="349"/>
                  </a:lnTo>
                  <a:close/>
                </a:path>
              </a:pathLst>
            </a:custGeom>
            <a:solidFill>
              <a:schemeClr val="tx1"/>
            </a:solidFill>
            <a:ln w="9525">
              <a:noFill/>
              <a:round/>
              <a:headEnd/>
              <a:tailEnd/>
            </a:ln>
            <a:effectLst/>
          </p:spPr>
          <p:txBody>
            <a:bodyPr/>
            <a:lstStyle/>
            <a:p>
              <a:pPr>
                <a:defRPr/>
              </a:pPr>
              <a:endParaRPr lang="zh-CN" altLang="en-US"/>
            </a:p>
          </p:txBody>
        </p:sp>
        <p:sp>
          <p:nvSpPr>
            <p:cNvPr id="6" name="Freeform 10"/>
            <p:cNvSpPr>
              <a:spLocks/>
            </p:cNvSpPr>
            <p:nvPr userDrawn="1"/>
          </p:nvSpPr>
          <p:spPr bwMode="gray">
            <a:xfrm>
              <a:off x="71" y="3800"/>
              <a:ext cx="5626" cy="349"/>
            </a:xfrm>
            <a:custGeom>
              <a:avLst/>
              <a:gdLst/>
              <a:ahLst/>
              <a:cxnLst>
                <a:cxn ang="0">
                  <a:pos x="5626" y="349"/>
                </a:cxn>
                <a:cxn ang="0">
                  <a:pos x="0" y="349"/>
                </a:cxn>
                <a:cxn ang="0">
                  <a:pos x="0" y="187"/>
                </a:cxn>
                <a:cxn ang="0">
                  <a:pos x="0" y="114"/>
                </a:cxn>
                <a:cxn ang="0">
                  <a:pos x="4082" y="118"/>
                </a:cxn>
                <a:cxn ang="0">
                  <a:pos x="4345" y="0"/>
                </a:cxn>
                <a:cxn ang="0">
                  <a:pos x="5623" y="6"/>
                </a:cxn>
                <a:cxn ang="0">
                  <a:pos x="5626" y="349"/>
                </a:cxn>
              </a:cxnLst>
              <a:rect l="0" t="0" r="r" b="b"/>
              <a:pathLst>
                <a:path w="5626" h="349">
                  <a:moveTo>
                    <a:pt x="5626" y="349"/>
                  </a:moveTo>
                  <a:lnTo>
                    <a:pt x="0" y="349"/>
                  </a:lnTo>
                  <a:lnTo>
                    <a:pt x="0" y="187"/>
                  </a:lnTo>
                  <a:lnTo>
                    <a:pt x="0" y="114"/>
                  </a:lnTo>
                  <a:cubicBezTo>
                    <a:pt x="680" y="103"/>
                    <a:pt x="3358" y="137"/>
                    <a:pt x="4082" y="118"/>
                  </a:cubicBezTo>
                  <a:lnTo>
                    <a:pt x="4345" y="0"/>
                  </a:lnTo>
                  <a:lnTo>
                    <a:pt x="5623" y="6"/>
                  </a:lnTo>
                  <a:lnTo>
                    <a:pt x="5626" y="349"/>
                  </a:lnTo>
                  <a:close/>
                </a:path>
              </a:pathLst>
            </a:custGeom>
            <a:solidFill>
              <a:schemeClr val="bg1"/>
            </a:solidFill>
            <a:ln w="9525">
              <a:noFill/>
              <a:round/>
              <a:headEnd/>
              <a:tailEnd/>
            </a:ln>
            <a:effectLst/>
          </p:spPr>
          <p:txBody>
            <a:bodyPr/>
            <a:lstStyle/>
            <a:p>
              <a:pPr>
                <a:defRPr/>
              </a:pPr>
              <a:endParaRPr lang="zh-CN" altLang="en-US"/>
            </a:p>
          </p:txBody>
        </p:sp>
        <p:sp>
          <p:nvSpPr>
            <p:cNvPr id="7" name="Freeform 11"/>
            <p:cNvSpPr>
              <a:spLocks/>
            </p:cNvSpPr>
            <p:nvPr userDrawn="1"/>
          </p:nvSpPr>
          <p:spPr bwMode="gray">
            <a:xfrm>
              <a:off x="4209" y="3833"/>
              <a:ext cx="1491" cy="87"/>
            </a:xfrm>
            <a:custGeom>
              <a:avLst/>
              <a:gdLst/>
              <a:ahLst/>
              <a:cxnLst>
                <a:cxn ang="0">
                  <a:pos x="0" y="84"/>
                </a:cxn>
                <a:cxn ang="0">
                  <a:pos x="223" y="0"/>
                </a:cxn>
                <a:cxn ang="0">
                  <a:pos x="1491" y="0"/>
                </a:cxn>
                <a:cxn ang="0">
                  <a:pos x="1488" y="60"/>
                </a:cxn>
                <a:cxn ang="0">
                  <a:pos x="383" y="59"/>
                </a:cxn>
                <a:cxn ang="0">
                  <a:pos x="273" y="88"/>
                </a:cxn>
                <a:cxn ang="0">
                  <a:pos x="0" y="84"/>
                </a:cxn>
              </a:cxnLst>
              <a:rect l="0" t="0" r="r" b="b"/>
              <a:pathLst>
                <a:path w="1491" h="88">
                  <a:moveTo>
                    <a:pt x="0" y="84"/>
                  </a:moveTo>
                  <a:lnTo>
                    <a:pt x="223" y="0"/>
                  </a:lnTo>
                  <a:lnTo>
                    <a:pt x="1491" y="0"/>
                  </a:lnTo>
                  <a:lnTo>
                    <a:pt x="1488" y="60"/>
                  </a:lnTo>
                  <a:lnTo>
                    <a:pt x="383" y="59"/>
                  </a:lnTo>
                  <a:lnTo>
                    <a:pt x="273" y="88"/>
                  </a:lnTo>
                  <a:lnTo>
                    <a:pt x="0" y="84"/>
                  </a:lnTo>
                  <a:close/>
                </a:path>
              </a:pathLst>
            </a:custGeom>
            <a:solidFill>
              <a:srgbClr val="FFFFFF">
                <a:alpha val="30000"/>
              </a:srgbClr>
            </a:solidFill>
            <a:ln w="9525">
              <a:noFill/>
              <a:round/>
              <a:headEnd/>
              <a:tailEnd/>
            </a:ln>
            <a:effectLst/>
          </p:spPr>
          <p:txBody>
            <a:bodyPr/>
            <a:lstStyle/>
            <a:p>
              <a:pPr>
                <a:defRPr/>
              </a:pPr>
              <a:endParaRPr lang="zh-CN" altLang="en-US"/>
            </a:p>
          </p:txBody>
        </p:sp>
      </p:grpSp>
      <p:grpSp>
        <p:nvGrpSpPr>
          <p:cNvPr id="8" name="Group 12"/>
          <p:cNvGrpSpPr>
            <a:grpSpLocks/>
          </p:cNvGrpSpPr>
          <p:nvPr/>
        </p:nvGrpSpPr>
        <p:grpSpPr bwMode="auto">
          <a:xfrm rot="10800000">
            <a:off x="6003925" y="1295400"/>
            <a:ext cx="2768600" cy="779463"/>
            <a:chOff x="1566" y="164"/>
            <a:chExt cx="1455" cy="425"/>
          </a:xfrm>
        </p:grpSpPr>
        <p:sp>
          <p:nvSpPr>
            <p:cNvPr id="9" name="Freeform 13"/>
            <p:cNvSpPr>
              <a:spLocks/>
            </p:cNvSpPr>
            <p:nvPr/>
          </p:nvSpPr>
          <p:spPr bwMode="gray">
            <a:xfrm>
              <a:off x="1894" y="468"/>
              <a:ext cx="38" cy="121"/>
            </a:xfrm>
            <a:custGeom>
              <a:avLst/>
              <a:gdLst/>
              <a:ahLst/>
              <a:cxnLst>
                <a:cxn ang="0">
                  <a:pos x="37" y="36"/>
                </a:cxn>
                <a:cxn ang="0">
                  <a:pos x="35" y="36"/>
                </a:cxn>
                <a:cxn ang="0">
                  <a:pos x="30" y="36"/>
                </a:cxn>
                <a:cxn ang="0">
                  <a:pos x="22" y="34"/>
                </a:cxn>
                <a:cxn ang="0">
                  <a:pos x="15" y="30"/>
                </a:cxn>
                <a:cxn ang="0">
                  <a:pos x="7" y="23"/>
                </a:cxn>
                <a:cxn ang="0">
                  <a:pos x="3" y="13"/>
                </a:cxn>
                <a:cxn ang="0">
                  <a:pos x="0" y="0"/>
                </a:cxn>
                <a:cxn ang="0">
                  <a:pos x="3" y="0"/>
                </a:cxn>
                <a:cxn ang="0">
                  <a:pos x="7" y="1"/>
                </a:cxn>
                <a:cxn ang="0">
                  <a:pos x="15" y="3"/>
                </a:cxn>
                <a:cxn ang="0">
                  <a:pos x="23" y="5"/>
                </a:cxn>
                <a:cxn ang="0">
                  <a:pos x="30" y="11"/>
                </a:cxn>
                <a:cxn ang="0">
                  <a:pos x="37" y="20"/>
                </a:cxn>
                <a:cxn ang="0">
                  <a:pos x="39" y="34"/>
                </a:cxn>
                <a:cxn ang="0">
                  <a:pos x="39" y="121"/>
                </a:cxn>
                <a:cxn ang="0">
                  <a:pos x="37" y="121"/>
                </a:cxn>
                <a:cxn ang="0">
                  <a:pos x="37" y="36"/>
                </a:cxn>
              </a:cxnLst>
              <a:rect l="0" t="0" r="r" b="b"/>
              <a:pathLst>
                <a:path w="39" h="121">
                  <a:moveTo>
                    <a:pt x="37" y="36"/>
                  </a:moveTo>
                  <a:lnTo>
                    <a:pt x="35" y="36"/>
                  </a:lnTo>
                  <a:lnTo>
                    <a:pt x="30" y="36"/>
                  </a:lnTo>
                  <a:lnTo>
                    <a:pt x="22" y="34"/>
                  </a:lnTo>
                  <a:lnTo>
                    <a:pt x="15" y="30"/>
                  </a:lnTo>
                  <a:lnTo>
                    <a:pt x="7" y="23"/>
                  </a:lnTo>
                  <a:lnTo>
                    <a:pt x="3" y="13"/>
                  </a:lnTo>
                  <a:lnTo>
                    <a:pt x="0" y="0"/>
                  </a:lnTo>
                  <a:lnTo>
                    <a:pt x="3" y="0"/>
                  </a:lnTo>
                  <a:lnTo>
                    <a:pt x="7" y="1"/>
                  </a:lnTo>
                  <a:lnTo>
                    <a:pt x="15" y="3"/>
                  </a:lnTo>
                  <a:lnTo>
                    <a:pt x="23" y="5"/>
                  </a:lnTo>
                  <a:lnTo>
                    <a:pt x="30" y="11"/>
                  </a:lnTo>
                  <a:lnTo>
                    <a:pt x="37" y="20"/>
                  </a:lnTo>
                  <a:lnTo>
                    <a:pt x="39" y="34"/>
                  </a:lnTo>
                  <a:lnTo>
                    <a:pt x="39" y="121"/>
                  </a:lnTo>
                  <a:lnTo>
                    <a:pt x="37" y="121"/>
                  </a:lnTo>
                  <a:lnTo>
                    <a:pt x="37" y="36"/>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0" name="Freeform 14"/>
            <p:cNvSpPr>
              <a:spLocks/>
            </p:cNvSpPr>
            <p:nvPr/>
          </p:nvSpPr>
          <p:spPr bwMode="gray">
            <a:xfrm>
              <a:off x="2271" y="455"/>
              <a:ext cx="45" cy="138"/>
            </a:xfrm>
            <a:custGeom>
              <a:avLst/>
              <a:gdLst/>
              <a:ahLst/>
              <a:cxnLst>
                <a:cxn ang="0">
                  <a:pos x="3" y="42"/>
                </a:cxn>
                <a:cxn ang="0">
                  <a:pos x="6" y="42"/>
                </a:cxn>
                <a:cxn ang="0">
                  <a:pos x="12" y="42"/>
                </a:cxn>
                <a:cxn ang="0">
                  <a:pos x="20" y="39"/>
                </a:cxn>
                <a:cxn ang="0">
                  <a:pos x="29" y="35"/>
                </a:cxn>
                <a:cxn ang="0">
                  <a:pos x="37" y="27"/>
                </a:cxn>
                <a:cxn ang="0">
                  <a:pos x="43" y="17"/>
                </a:cxn>
                <a:cxn ang="0">
                  <a:pos x="45" y="2"/>
                </a:cxn>
                <a:cxn ang="0">
                  <a:pos x="43" y="0"/>
                </a:cxn>
                <a:cxn ang="0">
                  <a:pos x="37" y="2"/>
                </a:cxn>
                <a:cxn ang="0">
                  <a:pos x="29" y="3"/>
                </a:cxn>
                <a:cxn ang="0">
                  <a:pos x="19" y="7"/>
                </a:cxn>
                <a:cxn ang="0">
                  <a:pos x="11" y="14"/>
                </a:cxn>
                <a:cxn ang="0">
                  <a:pos x="4" y="23"/>
                </a:cxn>
                <a:cxn ang="0">
                  <a:pos x="0" y="39"/>
                </a:cxn>
                <a:cxn ang="0">
                  <a:pos x="0" y="139"/>
                </a:cxn>
                <a:cxn ang="0">
                  <a:pos x="3" y="139"/>
                </a:cxn>
                <a:cxn ang="0">
                  <a:pos x="3" y="42"/>
                </a:cxn>
              </a:cxnLst>
              <a:rect l="0" t="0" r="r" b="b"/>
              <a:pathLst>
                <a:path w="45" h="139">
                  <a:moveTo>
                    <a:pt x="3" y="42"/>
                  </a:moveTo>
                  <a:lnTo>
                    <a:pt x="6" y="42"/>
                  </a:lnTo>
                  <a:lnTo>
                    <a:pt x="12" y="42"/>
                  </a:lnTo>
                  <a:lnTo>
                    <a:pt x="20" y="39"/>
                  </a:lnTo>
                  <a:lnTo>
                    <a:pt x="29" y="35"/>
                  </a:lnTo>
                  <a:lnTo>
                    <a:pt x="37" y="27"/>
                  </a:lnTo>
                  <a:lnTo>
                    <a:pt x="43" y="17"/>
                  </a:lnTo>
                  <a:lnTo>
                    <a:pt x="45" y="2"/>
                  </a:lnTo>
                  <a:lnTo>
                    <a:pt x="43" y="0"/>
                  </a:lnTo>
                  <a:lnTo>
                    <a:pt x="37" y="2"/>
                  </a:lnTo>
                  <a:lnTo>
                    <a:pt x="29" y="3"/>
                  </a:lnTo>
                  <a:lnTo>
                    <a:pt x="19" y="7"/>
                  </a:lnTo>
                  <a:lnTo>
                    <a:pt x="11" y="14"/>
                  </a:lnTo>
                  <a:lnTo>
                    <a:pt x="4" y="23"/>
                  </a:lnTo>
                  <a:lnTo>
                    <a:pt x="0" y="39"/>
                  </a:lnTo>
                  <a:lnTo>
                    <a:pt x="0" y="139"/>
                  </a:lnTo>
                  <a:lnTo>
                    <a:pt x="3" y="139"/>
                  </a:lnTo>
                  <a:lnTo>
                    <a:pt x="3" y="42"/>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1" name="Freeform 15"/>
            <p:cNvSpPr>
              <a:spLocks/>
            </p:cNvSpPr>
            <p:nvPr/>
          </p:nvSpPr>
          <p:spPr bwMode="gray">
            <a:xfrm>
              <a:off x="1777" y="378"/>
              <a:ext cx="146" cy="211"/>
            </a:xfrm>
            <a:custGeom>
              <a:avLst/>
              <a:gdLst/>
              <a:ahLst/>
              <a:cxnLst>
                <a:cxn ang="0">
                  <a:pos x="68" y="67"/>
                </a:cxn>
                <a:cxn ang="0">
                  <a:pos x="67" y="67"/>
                </a:cxn>
                <a:cxn ang="0">
                  <a:pos x="60" y="66"/>
                </a:cxn>
                <a:cxn ang="0">
                  <a:pos x="50" y="64"/>
                </a:cxn>
                <a:cxn ang="0">
                  <a:pos x="41" y="62"/>
                </a:cxn>
                <a:cxn ang="0">
                  <a:pos x="29" y="55"/>
                </a:cxn>
                <a:cxn ang="0">
                  <a:pos x="18" y="47"/>
                </a:cxn>
                <a:cxn ang="0">
                  <a:pos x="10" y="35"/>
                </a:cxn>
                <a:cxn ang="0">
                  <a:pos x="3" y="20"/>
                </a:cxn>
                <a:cxn ang="0">
                  <a:pos x="0" y="0"/>
                </a:cxn>
                <a:cxn ang="0">
                  <a:pos x="3" y="0"/>
                </a:cxn>
                <a:cxn ang="0">
                  <a:pos x="10" y="0"/>
                </a:cxn>
                <a:cxn ang="0">
                  <a:pos x="19" y="0"/>
                </a:cxn>
                <a:cxn ang="0">
                  <a:pos x="30" y="2"/>
                </a:cxn>
                <a:cxn ang="0">
                  <a:pos x="41" y="6"/>
                </a:cxn>
                <a:cxn ang="0">
                  <a:pos x="53" y="14"/>
                </a:cxn>
                <a:cxn ang="0">
                  <a:pos x="62" y="25"/>
                </a:cxn>
                <a:cxn ang="0">
                  <a:pos x="69" y="41"/>
                </a:cxn>
                <a:cxn ang="0">
                  <a:pos x="73" y="62"/>
                </a:cxn>
                <a:cxn ang="0">
                  <a:pos x="73" y="60"/>
                </a:cxn>
                <a:cxn ang="0">
                  <a:pos x="73" y="55"/>
                </a:cxn>
                <a:cxn ang="0">
                  <a:pos x="75" y="45"/>
                </a:cxn>
                <a:cxn ang="0">
                  <a:pos x="79" y="36"/>
                </a:cxn>
                <a:cxn ang="0">
                  <a:pos x="84" y="25"/>
                </a:cxn>
                <a:cxn ang="0">
                  <a:pos x="92" y="16"/>
                </a:cxn>
                <a:cxn ang="0">
                  <a:pos x="106" y="8"/>
                </a:cxn>
                <a:cxn ang="0">
                  <a:pos x="123" y="2"/>
                </a:cxn>
                <a:cxn ang="0">
                  <a:pos x="146" y="0"/>
                </a:cxn>
                <a:cxn ang="0">
                  <a:pos x="145" y="2"/>
                </a:cxn>
                <a:cxn ang="0">
                  <a:pos x="145" y="8"/>
                </a:cxn>
                <a:cxn ang="0">
                  <a:pos x="143" y="17"/>
                </a:cxn>
                <a:cxn ang="0">
                  <a:pos x="139" y="28"/>
                </a:cxn>
                <a:cxn ang="0">
                  <a:pos x="134" y="39"/>
                </a:cxn>
                <a:cxn ang="0">
                  <a:pos x="126" y="49"/>
                </a:cxn>
                <a:cxn ang="0">
                  <a:pos x="114" y="59"/>
                </a:cxn>
                <a:cxn ang="0">
                  <a:pos x="98" y="64"/>
                </a:cxn>
                <a:cxn ang="0">
                  <a:pos x="79" y="67"/>
                </a:cxn>
                <a:cxn ang="0">
                  <a:pos x="79" y="211"/>
                </a:cxn>
                <a:cxn ang="0">
                  <a:pos x="68" y="211"/>
                </a:cxn>
                <a:cxn ang="0">
                  <a:pos x="68" y="67"/>
                </a:cxn>
              </a:cxnLst>
              <a:rect l="0" t="0" r="r" b="b"/>
              <a:pathLst>
                <a:path w="146" h="211">
                  <a:moveTo>
                    <a:pt x="68" y="67"/>
                  </a:moveTo>
                  <a:lnTo>
                    <a:pt x="67" y="67"/>
                  </a:lnTo>
                  <a:lnTo>
                    <a:pt x="60" y="66"/>
                  </a:lnTo>
                  <a:lnTo>
                    <a:pt x="50" y="64"/>
                  </a:lnTo>
                  <a:lnTo>
                    <a:pt x="41" y="62"/>
                  </a:lnTo>
                  <a:lnTo>
                    <a:pt x="29" y="55"/>
                  </a:lnTo>
                  <a:lnTo>
                    <a:pt x="18" y="47"/>
                  </a:lnTo>
                  <a:lnTo>
                    <a:pt x="10" y="35"/>
                  </a:lnTo>
                  <a:lnTo>
                    <a:pt x="3" y="20"/>
                  </a:lnTo>
                  <a:lnTo>
                    <a:pt x="0" y="0"/>
                  </a:lnTo>
                  <a:lnTo>
                    <a:pt x="3" y="0"/>
                  </a:lnTo>
                  <a:lnTo>
                    <a:pt x="10" y="0"/>
                  </a:lnTo>
                  <a:lnTo>
                    <a:pt x="19" y="0"/>
                  </a:lnTo>
                  <a:lnTo>
                    <a:pt x="30" y="2"/>
                  </a:lnTo>
                  <a:lnTo>
                    <a:pt x="41" y="6"/>
                  </a:lnTo>
                  <a:lnTo>
                    <a:pt x="53" y="14"/>
                  </a:lnTo>
                  <a:lnTo>
                    <a:pt x="62" y="25"/>
                  </a:lnTo>
                  <a:lnTo>
                    <a:pt x="69" y="41"/>
                  </a:lnTo>
                  <a:lnTo>
                    <a:pt x="73" y="62"/>
                  </a:lnTo>
                  <a:lnTo>
                    <a:pt x="73" y="60"/>
                  </a:lnTo>
                  <a:lnTo>
                    <a:pt x="73" y="55"/>
                  </a:lnTo>
                  <a:lnTo>
                    <a:pt x="75" y="45"/>
                  </a:lnTo>
                  <a:lnTo>
                    <a:pt x="79" y="36"/>
                  </a:lnTo>
                  <a:lnTo>
                    <a:pt x="84" y="25"/>
                  </a:lnTo>
                  <a:lnTo>
                    <a:pt x="92" y="16"/>
                  </a:lnTo>
                  <a:lnTo>
                    <a:pt x="106" y="8"/>
                  </a:lnTo>
                  <a:lnTo>
                    <a:pt x="123" y="2"/>
                  </a:lnTo>
                  <a:lnTo>
                    <a:pt x="146" y="0"/>
                  </a:lnTo>
                  <a:lnTo>
                    <a:pt x="145" y="2"/>
                  </a:lnTo>
                  <a:lnTo>
                    <a:pt x="145" y="8"/>
                  </a:lnTo>
                  <a:lnTo>
                    <a:pt x="143" y="17"/>
                  </a:lnTo>
                  <a:lnTo>
                    <a:pt x="139" y="28"/>
                  </a:lnTo>
                  <a:lnTo>
                    <a:pt x="134" y="39"/>
                  </a:lnTo>
                  <a:lnTo>
                    <a:pt x="126" y="49"/>
                  </a:lnTo>
                  <a:lnTo>
                    <a:pt x="114" y="59"/>
                  </a:lnTo>
                  <a:lnTo>
                    <a:pt x="98" y="64"/>
                  </a:lnTo>
                  <a:lnTo>
                    <a:pt x="79" y="67"/>
                  </a:lnTo>
                  <a:lnTo>
                    <a:pt x="79" y="211"/>
                  </a:lnTo>
                  <a:lnTo>
                    <a:pt x="68" y="211"/>
                  </a:lnTo>
                  <a:lnTo>
                    <a:pt x="68" y="67"/>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2" name="Freeform 16"/>
            <p:cNvSpPr>
              <a:spLocks/>
            </p:cNvSpPr>
            <p:nvPr/>
          </p:nvSpPr>
          <p:spPr bwMode="gray">
            <a:xfrm>
              <a:off x="2795" y="378"/>
              <a:ext cx="143" cy="211"/>
            </a:xfrm>
            <a:custGeom>
              <a:avLst/>
              <a:gdLst/>
              <a:ahLst/>
              <a:cxnLst>
                <a:cxn ang="0">
                  <a:pos x="67" y="67"/>
                </a:cxn>
                <a:cxn ang="0">
                  <a:pos x="66" y="67"/>
                </a:cxn>
                <a:cxn ang="0">
                  <a:pos x="59" y="66"/>
                </a:cxn>
                <a:cxn ang="0">
                  <a:pos x="50" y="64"/>
                </a:cxn>
                <a:cxn ang="0">
                  <a:pos x="39" y="62"/>
                </a:cxn>
                <a:cxn ang="0">
                  <a:pos x="28" y="55"/>
                </a:cxn>
                <a:cxn ang="0">
                  <a:pos x="17" y="47"/>
                </a:cxn>
                <a:cxn ang="0">
                  <a:pos x="9" y="35"/>
                </a:cxn>
                <a:cxn ang="0">
                  <a:pos x="2" y="20"/>
                </a:cxn>
                <a:cxn ang="0">
                  <a:pos x="0" y="0"/>
                </a:cxn>
                <a:cxn ang="0">
                  <a:pos x="2" y="0"/>
                </a:cxn>
                <a:cxn ang="0">
                  <a:pos x="9" y="0"/>
                </a:cxn>
                <a:cxn ang="0">
                  <a:pos x="17" y="0"/>
                </a:cxn>
                <a:cxn ang="0">
                  <a:pos x="28" y="2"/>
                </a:cxn>
                <a:cxn ang="0">
                  <a:pos x="40" y="6"/>
                </a:cxn>
                <a:cxn ang="0">
                  <a:pos x="51" y="14"/>
                </a:cxn>
                <a:cxn ang="0">
                  <a:pos x="62" y="25"/>
                </a:cxn>
                <a:cxn ang="0">
                  <a:pos x="69" y="41"/>
                </a:cxn>
                <a:cxn ang="0">
                  <a:pos x="73" y="62"/>
                </a:cxn>
                <a:cxn ang="0">
                  <a:pos x="73" y="60"/>
                </a:cxn>
                <a:cxn ang="0">
                  <a:pos x="73" y="55"/>
                </a:cxn>
                <a:cxn ang="0">
                  <a:pos x="74" y="45"/>
                </a:cxn>
                <a:cxn ang="0">
                  <a:pos x="77" y="36"/>
                </a:cxn>
                <a:cxn ang="0">
                  <a:pos x="82" y="25"/>
                </a:cxn>
                <a:cxn ang="0">
                  <a:pos x="91" y="16"/>
                </a:cxn>
                <a:cxn ang="0">
                  <a:pos x="105" y="8"/>
                </a:cxn>
                <a:cxn ang="0">
                  <a:pos x="121" y="2"/>
                </a:cxn>
                <a:cxn ang="0">
                  <a:pos x="144" y="0"/>
                </a:cxn>
                <a:cxn ang="0">
                  <a:pos x="144" y="2"/>
                </a:cxn>
                <a:cxn ang="0">
                  <a:pos x="144" y="8"/>
                </a:cxn>
                <a:cxn ang="0">
                  <a:pos x="141" y="17"/>
                </a:cxn>
                <a:cxn ang="0">
                  <a:pos x="139" y="28"/>
                </a:cxn>
                <a:cxn ang="0">
                  <a:pos x="133" y="39"/>
                </a:cxn>
                <a:cxn ang="0">
                  <a:pos x="125" y="49"/>
                </a:cxn>
                <a:cxn ang="0">
                  <a:pos x="113" y="59"/>
                </a:cxn>
                <a:cxn ang="0">
                  <a:pos x="97" y="64"/>
                </a:cxn>
                <a:cxn ang="0">
                  <a:pos x="77" y="67"/>
                </a:cxn>
                <a:cxn ang="0">
                  <a:pos x="77" y="211"/>
                </a:cxn>
                <a:cxn ang="0">
                  <a:pos x="67" y="211"/>
                </a:cxn>
                <a:cxn ang="0">
                  <a:pos x="67" y="67"/>
                </a:cxn>
              </a:cxnLst>
              <a:rect l="0" t="0" r="r" b="b"/>
              <a:pathLst>
                <a:path w="144" h="211">
                  <a:moveTo>
                    <a:pt x="67" y="67"/>
                  </a:moveTo>
                  <a:lnTo>
                    <a:pt x="66" y="67"/>
                  </a:lnTo>
                  <a:lnTo>
                    <a:pt x="59" y="66"/>
                  </a:lnTo>
                  <a:lnTo>
                    <a:pt x="50" y="64"/>
                  </a:lnTo>
                  <a:lnTo>
                    <a:pt x="39" y="62"/>
                  </a:lnTo>
                  <a:lnTo>
                    <a:pt x="28" y="55"/>
                  </a:lnTo>
                  <a:lnTo>
                    <a:pt x="17" y="47"/>
                  </a:lnTo>
                  <a:lnTo>
                    <a:pt x="9" y="35"/>
                  </a:lnTo>
                  <a:lnTo>
                    <a:pt x="2" y="20"/>
                  </a:lnTo>
                  <a:lnTo>
                    <a:pt x="0" y="0"/>
                  </a:lnTo>
                  <a:lnTo>
                    <a:pt x="2" y="0"/>
                  </a:lnTo>
                  <a:lnTo>
                    <a:pt x="9" y="0"/>
                  </a:lnTo>
                  <a:lnTo>
                    <a:pt x="17" y="0"/>
                  </a:lnTo>
                  <a:lnTo>
                    <a:pt x="28" y="2"/>
                  </a:lnTo>
                  <a:lnTo>
                    <a:pt x="40" y="6"/>
                  </a:lnTo>
                  <a:lnTo>
                    <a:pt x="51" y="14"/>
                  </a:lnTo>
                  <a:lnTo>
                    <a:pt x="62" y="25"/>
                  </a:lnTo>
                  <a:lnTo>
                    <a:pt x="69" y="41"/>
                  </a:lnTo>
                  <a:lnTo>
                    <a:pt x="73" y="62"/>
                  </a:lnTo>
                  <a:lnTo>
                    <a:pt x="73" y="60"/>
                  </a:lnTo>
                  <a:lnTo>
                    <a:pt x="73" y="55"/>
                  </a:lnTo>
                  <a:lnTo>
                    <a:pt x="74" y="45"/>
                  </a:lnTo>
                  <a:lnTo>
                    <a:pt x="77" y="36"/>
                  </a:lnTo>
                  <a:lnTo>
                    <a:pt x="82" y="25"/>
                  </a:lnTo>
                  <a:lnTo>
                    <a:pt x="91" y="16"/>
                  </a:lnTo>
                  <a:lnTo>
                    <a:pt x="105" y="8"/>
                  </a:lnTo>
                  <a:lnTo>
                    <a:pt x="121" y="2"/>
                  </a:lnTo>
                  <a:lnTo>
                    <a:pt x="144" y="0"/>
                  </a:lnTo>
                  <a:lnTo>
                    <a:pt x="144" y="2"/>
                  </a:lnTo>
                  <a:lnTo>
                    <a:pt x="144" y="8"/>
                  </a:lnTo>
                  <a:lnTo>
                    <a:pt x="141" y="17"/>
                  </a:lnTo>
                  <a:lnTo>
                    <a:pt x="139" y="28"/>
                  </a:lnTo>
                  <a:lnTo>
                    <a:pt x="133" y="39"/>
                  </a:lnTo>
                  <a:lnTo>
                    <a:pt x="125" y="49"/>
                  </a:lnTo>
                  <a:lnTo>
                    <a:pt x="113" y="59"/>
                  </a:lnTo>
                  <a:lnTo>
                    <a:pt x="97" y="64"/>
                  </a:lnTo>
                  <a:lnTo>
                    <a:pt x="77" y="67"/>
                  </a:lnTo>
                  <a:lnTo>
                    <a:pt x="77" y="211"/>
                  </a:lnTo>
                  <a:lnTo>
                    <a:pt x="67" y="211"/>
                  </a:lnTo>
                  <a:lnTo>
                    <a:pt x="67" y="67"/>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3" name="Freeform 17"/>
            <p:cNvSpPr>
              <a:spLocks/>
            </p:cNvSpPr>
            <p:nvPr/>
          </p:nvSpPr>
          <p:spPr bwMode="gray">
            <a:xfrm>
              <a:off x="2634" y="457"/>
              <a:ext cx="88" cy="132"/>
            </a:xfrm>
            <a:custGeom>
              <a:avLst/>
              <a:gdLst/>
              <a:ahLst/>
              <a:cxnLst>
                <a:cxn ang="0">
                  <a:pos x="42" y="43"/>
                </a:cxn>
                <a:cxn ang="0">
                  <a:pos x="39" y="42"/>
                </a:cxn>
                <a:cxn ang="0">
                  <a:pos x="33" y="42"/>
                </a:cxn>
                <a:cxn ang="0">
                  <a:pos x="25" y="39"/>
                </a:cxn>
                <a:cxn ang="0">
                  <a:pos x="16" y="35"/>
                </a:cxn>
                <a:cxn ang="0">
                  <a:pos x="8" y="27"/>
                </a:cxn>
                <a:cxn ang="0">
                  <a:pos x="2" y="16"/>
                </a:cxn>
                <a:cxn ang="0">
                  <a:pos x="0" y="0"/>
                </a:cxn>
                <a:cxn ang="0">
                  <a:pos x="2" y="0"/>
                </a:cxn>
                <a:cxn ang="0">
                  <a:pos x="6" y="0"/>
                </a:cxn>
                <a:cxn ang="0">
                  <a:pos x="12" y="1"/>
                </a:cxn>
                <a:cxn ang="0">
                  <a:pos x="21" y="3"/>
                </a:cxn>
                <a:cxn ang="0">
                  <a:pos x="29" y="8"/>
                </a:cxn>
                <a:cxn ang="0">
                  <a:pos x="37" y="15"/>
                </a:cxn>
                <a:cxn ang="0">
                  <a:pos x="42" y="26"/>
                </a:cxn>
                <a:cxn ang="0">
                  <a:pos x="45" y="39"/>
                </a:cxn>
                <a:cxn ang="0">
                  <a:pos x="45" y="38"/>
                </a:cxn>
                <a:cxn ang="0">
                  <a:pos x="45" y="34"/>
                </a:cxn>
                <a:cxn ang="0">
                  <a:pos x="46" y="27"/>
                </a:cxn>
                <a:cxn ang="0">
                  <a:pos x="49" y="20"/>
                </a:cxn>
                <a:cxn ang="0">
                  <a:pos x="54" y="14"/>
                </a:cxn>
                <a:cxn ang="0">
                  <a:pos x="62" y="7"/>
                </a:cxn>
                <a:cxn ang="0">
                  <a:pos x="73" y="3"/>
                </a:cxn>
                <a:cxn ang="0">
                  <a:pos x="89" y="0"/>
                </a:cxn>
                <a:cxn ang="0">
                  <a:pos x="89" y="3"/>
                </a:cxn>
                <a:cxn ang="0">
                  <a:pos x="88" y="10"/>
                </a:cxn>
                <a:cxn ang="0">
                  <a:pos x="87" y="18"/>
                </a:cxn>
                <a:cxn ang="0">
                  <a:pos x="81" y="26"/>
                </a:cxn>
                <a:cxn ang="0">
                  <a:pos x="74" y="34"/>
                </a:cxn>
                <a:cxn ang="0">
                  <a:pos x="64" y="41"/>
                </a:cxn>
                <a:cxn ang="0">
                  <a:pos x="47" y="43"/>
                </a:cxn>
                <a:cxn ang="0">
                  <a:pos x="47" y="132"/>
                </a:cxn>
                <a:cxn ang="0">
                  <a:pos x="42" y="132"/>
                </a:cxn>
                <a:cxn ang="0">
                  <a:pos x="42" y="43"/>
                </a:cxn>
              </a:cxnLst>
              <a:rect l="0" t="0" r="r" b="b"/>
              <a:pathLst>
                <a:path w="89" h="132">
                  <a:moveTo>
                    <a:pt x="42" y="43"/>
                  </a:moveTo>
                  <a:lnTo>
                    <a:pt x="39" y="42"/>
                  </a:lnTo>
                  <a:lnTo>
                    <a:pt x="33" y="42"/>
                  </a:lnTo>
                  <a:lnTo>
                    <a:pt x="25" y="39"/>
                  </a:lnTo>
                  <a:lnTo>
                    <a:pt x="16" y="35"/>
                  </a:lnTo>
                  <a:lnTo>
                    <a:pt x="8" y="27"/>
                  </a:lnTo>
                  <a:lnTo>
                    <a:pt x="2" y="16"/>
                  </a:lnTo>
                  <a:lnTo>
                    <a:pt x="0" y="0"/>
                  </a:lnTo>
                  <a:lnTo>
                    <a:pt x="2" y="0"/>
                  </a:lnTo>
                  <a:lnTo>
                    <a:pt x="6" y="0"/>
                  </a:lnTo>
                  <a:lnTo>
                    <a:pt x="12" y="1"/>
                  </a:lnTo>
                  <a:lnTo>
                    <a:pt x="21" y="3"/>
                  </a:lnTo>
                  <a:lnTo>
                    <a:pt x="29" y="8"/>
                  </a:lnTo>
                  <a:lnTo>
                    <a:pt x="37" y="15"/>
                  </a:lnTo>
                  <a:lnTo>
                    <a:pt x="42" y="26"/>
                  </a:lnTo>
                  <a:lnTo>
                    <a:pt x="45" y="39"/>
                  </a:lnTo>
                  <a:lnTo>
                    <a:pt x="45" y="38"/>
                  </a:lnTo>
                  <a:lnTo>
                    <a:pt x="45" y="34"/>
                  </a:lnTo>
                  <a:lnTo>
                    <a:pt x="46" y="27"/>
                  </a:lnTo>
                  <a:lnTo>
                    <a:pt x="49" y="20"/>
                  </a:lnTo>
                  <a:lnTo>
                    <a:pt x="54" y="14"/>
                  </a:lnTo>
                  <a:lnTo>
                    <a:pt x="62" y="7"/>
                  </a:lnTo>
                  <a:lnTo>
                    <a:pt x="73" y="3"/>
                  </a:lnTo>
                  <a:lnTo>
                    <a:pt x="89" y="0"/>
                  </a:lnTo>
                  <a:lnTo>
                    <a:pt x="89" y="3"/>
                  </a:lnTo>
                  <a:lnTo>
                    <a:pt x="88" y="10"/>
                  </a:lnTo>
                  <a:lnTo>
                    <a:pt x="87" y="18"/>
                  </a:lnTo>
                  <a:lnTo>
                    <a:pt x="81" y="26"/>
                  </a:lnTo>
                  <a:lnTo>
                    <a:pt x="74" y="34"/>
                  </a:lnTo>
                  <a:lnTo>
                    <a:pt x="64" y="41"/>
                  </a:lnTo>
                  <a:lnTo>
                    <a:pt x="47" y="43"/>
                  </a:lnTo>
                  <a:lnTo>
                    <a:pt x="47" y="132"/>
                  </a:lnTo>
                  <a:lnTo>
                    <a:pt x="42" y="132"/>
                  </a:lnTo>
                  <a:lnTo>
                    <a:pt x="42" y="43"/>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 name="Freeform 18"/>
            <p:cNvSpPr>
              <a:spLocks/>
            </p:cNvSpPr>
            <p:nvPr/>
          </p:nvSpPr>
          <p:spPr bwMode="gray">
            <a:xfrm>
              <a:off x="2433" y="405"/>
              <a:ext cx="88" cy="186"/>
            </a:xfrm>
            <a:custGeom>
              <a:avLst/>
              <a:gdLst/>
              <a:ahLst/>
              <a:cxnLst>
                <a:cxn ang="0">
                  <a:pos x="43" y="43"/>
                </a:cxn>
                <a:cxn ang="0">
                  <a:pos x="41" y="43"/>
                </a:cxn>
                <a:cxn ang="0">
                  <a:pos x="35" y="43"/>
                </a:cxn>
                <a:cxn ang="0">
                  <a:pos x="27" y="41"/>
                </a:cxn>
                <a:cxn ang="0">
                  <a:pos x="18" y="35"/>
                </a:cxn>
                <a:cxn ang="0">
                  <a:pos x="8" y="28"/>
                </a:cxn>
                <a:cxn ang="0">
                  <a:pos x="3" y="16"/>
                </a:cxn>
                <a:cxn ang="0">
                  <a:pos x="0" y="0"/>
                </a:cxn>
                <a:cxn ang="0">
                  <a:pos x="3" y="0"/>
                </a:cxn>
                <a:cxn ang="0">
                  <a:pos x="8" y="0"/>
                </a:cxn>
                <a:cxn ang="0">
                  <a:pos x="17" y="1"/>
                </a:cxn>
                <a:cxn ang="0">
                  <a:pos x="26" y="6"/>
                </a:cxn>
                <a:cxn ang="0">
                  <a:pos x="35" y="12"/>
                </a:cxn>
                <a:cxn ang="0">
                  <a:pos x="42" y="24"/>
                </a:cxn>
                <a:cxn ang="0">
                  <a:pos x="48" y="41"/>
                </a:cxn>
                <a:cxn ang="0">
                  <a:pos x="48" y="90"/>
                </a:cxn>
                <a:cxn ang="0">
                  <a:pos x="48" y="88"/>
                </a:cxn>
                <a:cxn ang="0">
                  <a:pos x="48" y="82"/>
                </a:cxn>
                <a:cxn ang="0">
                  <a:pos x="50" y="74"/>
                </a:cxn>
                <a:cxn ang="0">
                  <a:pos x="54" y="66"/>
                </a:cxn>
                <a:cxn ang="0">
                  <a:pos x="61" y="58"/>
                </a:cxn>
                <a:cxn ang="0">
                  <a:pos x="72" y="53"/>
                </a:cxn>
                <a:cxn ang="0">
                  <a:pos x="87" y="50"/>
                </a:cxn>
                <a:cxn ang="0">
                  <a:pos x="88" y="51"/>
                </a:cxn>
                <a:cxn ang="0">
                  <a:pos x="88" y="57"/>
                </a:cxn>
                <a:cxn ang="0">
                  <a:pos x="87" y="64"/>
                </a:cxn>
                <a:cxn ang="0">
                  <a:pos x="84" y="72"/>
                </a:cxn>
                <a:cxn ang="0">
                  <a:pos x="80" y="80"/>
                </a:cxn>
                <a:cxn ang="0">
                  <a:pos x="73" y="86"/>
                </a:cxn>
                <a:cxn ang="0">
                  <a:pos x="62" y="92"/>
                </a:cxn>
                <a:cxn ang="0">
                  <a:pos x="48" y="93"/>
                </a:cxn>
                <a:cxn ang="0">
                  <a:pos x="48" y="186"/>
                </a:cxn>
                <a:cxn ang="0">
                  <a:pos x="43" y="186"/>
                </a:cxn>
                <a:cxn ang="0">
                  <a:pos x="43" y="143"/>
                </a:cxn>
                <a:cxn ang="0">
                  <a:pos x="42" y="143"/>
                </a:cxn>
                <a:cxn ang="0">
                  <a:pos x="37" y="142"/>
                </a:cxn>
                <a:cxn ang="0">
                  <a:pos x="29" y="140"/>
                </a:cxn>
                <a:cxn ang="0">
                  <a:pos x="22" y="136"/>
                </a:cxn>
                <a:cxn ang="0">
                  <a:pos x="14" y="130"/>
                </a:cxn>
                <a:cxn ang="0">
                  <a:pos x="8" y="120"/>
                </a:cxn>
                <a:cxn ang="0">
                  <a:pos x="7" y="105"/>
                </a:cxn>
                <a:cxn ang="0">
                  <a:pos x="8" y="105"/>
                </a:cxn>
                <a:cxn ang="0">
                  <a:pos x="12" y="107"/>
                </a:cxn>
                <a:cxn ang="0">
                  <a:pos x="19" y="108"/>
                </a:cxn>
                <a:cxn ang="0">
                  <a:pos x="26" y="111"/>
                </a:cxn>
                <a:cxn ang="0">
                  <a:pos x="34" y="117"/>
                </a:cxn>
                <a:cxn ang="0">
                  <a:pos x="39" y="127"/>
                </a:cxn>
                <a:cxn ang="0">
                  <a:pos x="43" y="140"/>
                </a:cxn>
                <a:cxn ang="0">
                  <a:pos x="43" y="43"/>
                </a:cxn>
              </a:cxnLst>
              <a:rect l="0" t="0" r="r" b="b"/>
              <a:pathLst>
                <a:path w="88" h="186">
                  <a:moveTo>
                    <a:pt x="43" y="43"/>
                  </a:moveTo>
                  <a:lnTo>
                    <a:pt x="41" y="43"/>
                  </a:lnTo>
                  <a:lnTo>
                    <a:pt x="35" y="43"/>
                  </a:lnTo>
                  <a:lnTo>
                    <a:pt x="27" y="41"/>
                  </a:lnTo>
                  <a:lnTo>
                    <a:pt x="18" y="35"/>
                  </a:lnTo>
                  <a:lnTo>
                    <a:pt x="8" y="28"/>
                  </a:lnTo>
                  <a:lnTo>
                    <a:pt x="3" y="16"/>
                  </a:lnTo>
                  <a:lnTo>
                    <a:pt x="0" y="0"/>
                  </a:lnTo>
                  <a:lnTo>
                    <a:pt x="3" y="0"/>
                  </a:lnTo>
                  <a:lnTo>
                    <a:pt x="8" y="0"/>
                  </a:lnTo>
                  <a:lnTo>
                    <a:pt x="17" y="1"/>
                  </a:lnTo>
                  <a:lnTo>
                    <a:pt x="26" y="6"/>
                  </a:lnTo>
                  <a:lnTo>
                    <a:pt x="35" y="12"/>
                  </a:lnTo>
                  <a:lnTo>
                    <a:pt x="42" y="24"/>
                  </a:lnTo>
                  <a:lnTo>
                    <a:pt x="48" y="41"/>
                  </a:lnTo>
                  <a:lnTo>
                    <a:pt x="48" y="90"/>
                  </a:lnTo>
                  <a:lnTo>
                    <a:pt x="48" y="88"/>
                  </a:lnTo>
                  <a:lnTo>
                    <a:pt x="48" y="82"/>
                  </a:lnTo>
                  <a:lnTo>
                    <a:pt x="50" y="74"/>
                  </a:lnTo>
                  <a:lnTo>
                    <a:pt x="54" y="66"/>
                  </a:lnTo>
                  <a:lnTo>
                    <a:pt x="61" y="58"/>
                  </a:lnTo>
                  <a:lnTo>
                    <a:pt x="72" y="53"/>
                  </a:lnTo>
                  <a:lnTo>
                    <a:pt x="87" y="50"/>
                  </a:lnTo>
                  <a:lnTo>
                    <a:pt x="88" y="51"/>
                  </a:lnTo>
                  <a:lnTo>
                    <a:pt x="88" y="57"/>
                  </a:lnTo>
                  <a:lnTo>
                    <a:pt x="87" y="64"/>
                  </a:lnTo>
                  <a:lnTo>
                    <a:pt x="84" y="72"/>
                  </a:lnTo>
                  <a:lnTo>
                    <a:pt x="80" y="80"/>
                  </a:lnTo>
                  <a:lnTo>
                    <a:pt x="73" y="86"/>
                  </a:lnTo>
                  <a:lnTo>
                    <a:pt x="62" y="92"/>
                  </a:lnTo>
                  <a:lnTo>
                    <a:pt x="48" y="93"/>
                  </a:lnTo>
                  <a:lnTo>
                    <a:pt x="48" y="186"/>
                  </a:lnTo>
                  <a:lnTo>
                    <a:pt x="43" y="186"/>
                  </a:lnTo>
                  <a:lnTo>
                    <a:pt x="43" y="143"/>
                  </a:lnTo>
                  <a:lnTo>
                    <a:pt x="42" y="143"/>
                  </a:lnTo>
                  <a:lnTo>
                    <a:pt x="37" y="142"/>
                  </a:lnTo>
                  <a:lnTo>
                    <a:pt x="29" y="140"/>
                  </a:lnTo>
                  <a:lnTo>
                    <a:pt x="22" y="136"/>
                  </a:lnTo>
                  <a:lnTo>
                    <a:pt x="14" y="130"/>
                  </a:lnTo>
                  <a:lnTo>
                    <a:pt x="8" y="120"/>
                  </a:lnTo>
                  <a:lnTo>
                    <a:pt x="7" y="105"/>
                  </a:lnTo>
                  <a:lnTo>
                    <a:pt x="8" y="105"/>
                  </a:lnTo>
                  <a:lnTo>
                    <a:pt x="12" y="107"/>
                  </a:lnTo>
                  <a:lnTo>
                    <a:pt x="19" y="108"/>
                  </a:lnTo>
                  <a:lnTo>
                    <a:pt x="26" y="111"/>
                  </a:lnTo>
                  <a:lnTo>
                    <a:pt x="34" y="117"/>
                  </a:lnTo>
                  <a:lnTo>
                    <a:pt x="39" y="127"/>
                  </a:lnTo>
                  <a:lnTo>
                    <a:pt x="43" y="140"/>
                  </a:lnTo>
                  <a:lnTo>
                    <a:pt x="43" y="43"/>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5" name="Freeform 19"/>
            <p:cNvSpPr>
              <a:spLocks/>
            </p:cNvSpPr>
            <p:nvPr/>
          </p:nvSpPr>
          <p:spPr bwMode="gray">
            <a:xfrm>
              <a:off x="1917" y="238"/>
              <a:ext cx="164" cy="357"/>
            </a:xfrm>
            <a:custGeom>
              <a:avLst/>
              <a:gdLst/>
              <a:ahLst/>
              <a:cxnLst>
                <a:cxn ang="0">
                  <a:pos x="85" y="84"/>
                </a:cxn>
                <a:cxn ang="0">
                  <a:pos x="101" y="81"/>
                </a:cxn>
                <a:cxn ang="0">
                  <a:pos x="124" y="73"/>
                </a:cxn>
                <a:cxn ang="0">
                  <a:pos x="148" y="56"/>
                </a:cxn>
                <a:cxn ang="0">
                  <a:pos x="163" y="23"/>
                </a:cxn>
                <a:cxn ang="0">
                  <a:pos x="163" y="0"/>
                </a:cxn>
                <a:cxn ang="0">
                  <a:pos x="148" y="0"/>
                </a:cxn>
                <a:cxn ang="0">
                  <a:pos x="125" y="6"/>
                </a:cxn>
                <a:cxn ang="0">
                  <a:pos x="101" y="22"/>
                </a:cxn>
                <a:cxn ang="0">
                  <a:pos x="82" y="54"/>
                </a:cxn>
                <a:cxn ang="0">
                  <a:pos x="77" y="173"/>
                </a:cxn>
                <a:cxn ang="0">
                  <a:pos x="77" y="165"/>
                </a:cxn>
                <a:cxn ang="0">
                  <a:pos x="71" y="146"/>
                </a:cxn>
                <a:cxn ang="0">
                  <a:pos x="60" y="123"/>
                </a:cxn>
                <a:cxn ang="0">
                  <a:pos x="38" y="104"/>
                </a:cxn>
                <a:cxn ang="0">
                  <a:pos x="0" y="96"/>
                </a:cxn>
                <a:cxn ang="0">
                  <a:pos x="0" y="103"/>
                </a:cxn>
                <a:cxn ang="0">
                  <a:pos x="0" y="120"/>
                </a:cxn>
                <a:cxn ang="0">
                  <a:pos x="8" y="143"/>
                </a:cxn>
                <a:cxn ang="0">
                  <a:pos x="24" y="163"/>
                </a:cxn>
                <a:cxn ang="0">
                  <a:pos x="55" y="177"/>
                </a:cxn>
                <a:cxn ang="0">
                  <a:pos x="77" y="356"/>
                </a:cxn>
                <a:cxn ang="0">
                  <a:pos x="82" y="274"/>
                </a:cxn>
                <a:cxn ang="0">
                  <a:pos x="91" y="273"/>
                </a:cxn>
                <a:cxn ang="0">
                  <a:pos x="112" y="267"/>
                </a:cxn>
                <a:cxn ang="0">
                  <a:pos x="135" y="252"/>
                </a:cxn>
                <a:cxn ang="0">
                  <a:pos x="151" y="224"/>
                </a:cxn>
                <a:cxn ang="0">
                  <a:pos x="152" y="203"/>
                </a:cxn>
                <a:cxn ang="0">
                  <a:pos x="137" y="204"/>
                </a:cxn>
                <a:cxn ang="0">
                  <a:pos x="117" y="211"/>
                </a:cxn>
                <a:cxn ang="0">
                  <a:pos x="97" y="231"/>
                </a:cxn>
                <a:cxn ang="0">
                  <a:pos x="82" y="267"/>
                </a:cxn>
              </a:cxnLst>
              <a:rect l="0" t="0" r="r" b="b"/>
              <a:pathLst>
                <a:path w="166" h="356">
                  <a:moveTo>
                    <a:pt x="82" y="84"/>
                  </a:moveTo>
                  <a:lnTo>
                    <a:pt x="85" y="84"/>
                  </a:lnTo>
                  <a:lnTo>
                    <a:pt x="91" y="84"/>
                  </a:lnTo>
                  <a:lnTo>
                    <a:pt x="101" y="81"/>
                  </a:lnTo>
                  <a:lnTo>
                    <a:pt x="112" y="78"/>
                  </a:lnTo>
                  <a:lnTo>
                    <a:pt x="124" y="73"/>
                  </a:lnTo>
                  <a:lnTo>
                    <a:pt x="136" y="66"/>
                  </a:lnTo>
                  <a:lnTo>
                    <a:pt x="148" y="56"/>
                  </a:lnTo>
                  <a:lnTo>
                    <a:pt x="156" y="42"/>
                  </a:lnTo>
                  <a:lnTo>
                    <a:pt x="163" y="23"/>
                  </a:lnTo>
                  <a:lnTo>
                    <a:pt x="166" y="2"/>
                  </a:lnTo>
                  <a:lnTo>
                    <a:pt x="163" y="0"/>
                  </a:lnTo>
                  <a:lnTo>
                    <a:pt x="158" y="0"/>
                  </a:lnTo>
                  <a:lnTo>
                    <a:pt x="148" y="0"/>
                  </a:lnTo>
                  <a:lnTo>
                    <a:pt x="137" y="3"/>
                  </a:lnTo>
                  <a:lnTo>
                    <a:pt x="125" y="6"/>
                  </a:lnTo>
                  <a:lnTo>
                    <a:pt x="113" y="12"/>
                  </a:lnTo>
                  <a:lnTo>
                    <a:pt x="101" y="22"/>
                  </a:lnTo>
                  <a:lnTo>
                    <a:pt x="90" y="35"/>
                  </a:lnTo>
                  <a:lnTo>
                    <a:pt x="82" y="54"/>
                  </a:lnTo>
                  <a:lnTo>
                    <a:pt x="77" y="78"/>
                  </a:lnTo>
                  <a:lnTo>
                    <a:pt x="77" y="173"/>
                  </a:lnTo>
                  <a:lnTo>
                    <a:pt x="77" y="170"/>
                  </a:lnTo>
                  <a:lnTo>
                    <a:pt x="77" y="165"/>
                  </a:lnTo>
                  <a:lnTo>
                    <a:pt x="74" y="157"/>
                  </a:lnTo>
                  <a:lnTo>
                    <a:pt x="71" y="146"/>
                  </a:lnTo>
                  <a:lnTo>
                    <a:pt x="67" y="134"/>
                  </a:lnTo>
                  <a:lnTo>
                    <a:pt x="60" y="123"/>
                  </a:lnTo>
                  <a:lnTo>
                    <a:pt x="50" y="112"/>
                  </a:lnTo>
                  <a:lnTo>
                    <a:pt x="38" y="104"/>
                  </a:lnTo>
                  <a:lnTo>
                    <a:pt x="20" y="97"/>
                  </a:lnTo>
                  <a:lnTo>
                    <a:pt x="0" y="96"/>
                  </a:lnTo>
                  <a:lnTo>
                    <a:pt x="0" y="97"/>
                  </a:lnTo>
                  <a:lnTo>
                    <a:pt x="0" y="103"/>
                  </a:lnTo>
                  <a:lnTo>
                    <a:pt x="0" y="111"/>
                  </a:lnTo>
                  <a:lnTo>
                    <a:pt x="0" y="120"/>
                  </a:lnTo>
                  <a:lnTo>
                    <a:pt x="2" y="131"/>
                  </a:lnTo>
                  <a:lnTo>
                    <a:pt x="8" y="143"/>
                  </a:lnTo>
                  <a:lnTo>
                    <a:pt x="15" y="154"/>
                  </a:lnTo>
                  <a:lnTo>
                    <a:pt x="24" y="163"/>
                  </a:lnTo>
                  <a:lnTo>
                    <a:pt x="38" y="171"/>
                  </a:lnTo>
                  <a:lnTo>
                    <a:pt x="55" y="177"/>
                  </a:lnTo>
                  <a:lnTo>
                    <a:pt x="77" y="178"/>
                  </a:lnTo>
                  <a:lnTo>
                    <a:pt x="77" y="356"/>
                  </a:lnTo>
                  <a:lnTo>
                    <a:pt x="82" y="356"/>
                  </a:lnTo>
                  <a:lnTo>
                    <a:pt x="82" y="274"/>
                  </a:lnTo>
                  <a:lnTo>
                    <a:pt x="85" y="273"/>
                  </a:lnTo>
                  <a:lnTo>
                    <a:pt x="91" y="273"/>
                  </a:lnTo>
                  <a:lnTo>
                    <a:pt x="101" y="271"/>
                  </a:lnTo>
                  <a:lnTo>
                    <a:pt x="112" y="267"/>
                  </a:lnTo>
                  <a:lnTo>
                    <a:pt x="124" y="262"/>
                  </a:lnTo>
                  <a:lnTo>
                    <a:pt x="135" y="252"/>
                  </a:lnTo>
                  <a:lnTo>
                    <a:pt x="144" y="240"/>
                  </a:lnTo>
                  <a:lnTo>
                    <a:pt x="151" y="224"/>
                  </a:lnTo>
                  <a:lnTo>
                    <a:pt x="154" y="203"/>
                  </a:lnTo>
                  <a:lnTo>
                    <a:pt x="152" y="203"/>
                  </a:lnTo>
                  <a:lnTo>
                    <a:pt x="145" y="203"/>
                  </a:lnTo>
                  <a:lnTo>
                    <a:pt x="137" y="204"/>
                  </a:lnTo>
                  <a:lnTo>
                    <a:pt x="128" y="207"/>
                  </a:lnTo>
                  <a:lnTo>
                    <a:pt x="117" y="211"/>
                  </a:lnTo>
                  <a:lnTo>
                    <a:pt x="106" y="219"/>
                  </a:lnTo>
                  <a:lnTo>
                    <a:pt x="97" y="231"/>
                  </a:lnTo>
                  <a:lnTo>
                    <a:pt x="89" y="247"/>
                  </a:lnTo>
                  <a:lnTo>
                    <a:pt x="82" y="267"/>
                  </a:lnTo>
                  <a:lnTo>
                    <a:pt x="82" y="84"/>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6" name="Freeform 20"/>
            <p:cNvSpPr>
              <a:spLocks/>
            </p:cNvSpPr>
            <p:nvPr/>
          </p:nvSpPr>
          <p:spPr bwMode="gray">
            <a:xfrm>
              <a:off x="2515" y="384"/>
              <a:ext cx="93" cy="209"/>
            </a:xfrm>
            <a:custGeom>
              <a:avLst/>
              <a:gdLst/>
              <a:ahLst/>
              <a:cxnLst>
                <a:cxn ang="0">
                  <a:pos x="43" y="162"/>
                </a:cxn>
                <a:cxn ang="0">
                  <a:pos x="36" y="160"/>
                </a:cxn>
                <a:cxn ang="0">
                  <a:pos x="23" y="155"/>
                </a:cxn>
                <a:cxn ang="0">
                  <a:pos x="12" y="141"/>
                </a:cxn>
                <a:cxn ang="0">
                  <a:pos x="12" y="129"/>
                </a:cxn>
                <a:cxn ang="0">
                  <a:pos x="23" y="132"/>
                </a:cxn>
                <a:cxn ang="0">
                  <a:pos x="38" y="145"/>
                </a:cxn>
                <a:cxn ang="0">
                  <a:pos x="43" y="108"/>
                </a:cxn>
                <a:cxn ang="0">
                  <a:pos x="35" y="106"/>
                </a:cxn>
                <a:cxn ang="0">
                  <a:pos x="20" y="101"/>
                </a:cxn>
                <a:cxn ang="0">
                  <a:pos x="7" y="83"/>
                </a:cxn>
                <a:cxn ang="0">
                  <a:pos x="7" y="70"/>
                </a:cxn>
                <a:cxn ang="0">
                  <a:pos x="17" y="71"/>
                </a:cxn>
                <a:cxn ang="0">
                  <a:pos x="31" y="81"/>
                </a:cxn>
                <a:cxn ang="0">
                  <a:pos x="43" y="105"/>
                </a:cxn>
                <a:cxn ang="0">
                  <a:pos x="40" y="43"/>
                </a:cxn>
                <a:cxn ang="0">
                  <a:pos x="26" y="39"/>
                </a:cxn>
                <a:cxn ang="0">
                  <a:pos x="8" y="27"/>
                </a:cxn>
                <a:cxn ang="0">
                  <a:pos x="0" y="0"/>
                </a:cxn>
                <a:cxn ang="0">
                  <a:pos x="7" y="0"/>
                </a:cxn>
                <a:cxn ang="0">
                  <a:pos x="23" y="5"/>
                </a:cxn>
                <a:cxn ang="0">
                  <a:pos x="39" y="23"/>
                </a:cxn>
                <a:cxn ang="0">
                  <a:pos x="46" y="38"/>
                </a:cxn>
                <a:cxn ang="0">
                  <a:pos x="51" y="24"/>
                </a:cxn>
                <a:cxn ang="0">
                  <a:pos x="66" y="8"/>
                </a:cxn>
                <a:cxn ang="0">
                  <a:pos x="92" y="0"/>
                </a:cxn>
                <a:cxn ang="0">
                  <a:pos x="90" y="8"/>
                </a:cxn>
                <a:cxn ang="0">
                  <a:pos x="82" y="25"/>
                </a:cxn>
                <a:cxn ang="0">
                  <a:pos x="63" y="40"/>
                </a:cxn>
                <a:cxn ang="0">
                  <a:pos x="49" y="124"/>
                </a:cxn>
                <a:cxn ang="0">
                  <a:pos x="50" y="116"/>
                </a:cxn>
                <a:cxn ang="0">
                  <a:pos x="59" y="100"/>
                </a:cxn>
                <a:cxn ang="0">
                  <a:pos x="81" y="92"/>
                </a:cxn>
                <a:cxn ang="0">
                  <a:pos x="80" y="98"/>
                </a:cxn>
                <a:cxn ang="0">
                  <a:pos x="73" y="114"/>
                </a:cxn>
                <a:cxn ang="0">
                  <a:pos x="59" y="127"/>
                </a:cxn>
                <a:cxn ang="0">
                  <a:pos x="49" y="210"/>
                </a:cxn>
              </a:cxnLst>
              <a:rect l="0" t="0" r="r" b="b"/>
              <a:pathLst>
                <a:path w="92" h="210">
                  <a:moveTo>
                    <a:pt x="43" y="210"/>
                  </a:moveTo>
                  <a:lnTo>
                    <a:pt x="43" y="162"/>
                  </a:lnTo>
                  <a:lnTo>
                    <a:pt x="40" y="162"/>
                  </a:lnTo>
                  <a:lnTo>
                    <a:pt x="36" y="160"/>
                  </a:lnTo>
                  <a:lnTo>
                    <a:pt x="30" y="159"/>
                  </a:lnTo>
                  <a:lnTo>
                    <a:pt x="23" y="155"/>
                  </a:lnTo>
                  <a:lnTo>
                    <a:pt x="16" y="150"/>
                  </a:lnTo>
                  <a:lnTo>
                    <a:pt x="12" y="141"/>
                  </a:lnTo>
                  <a:lnTo>
                    <a:pt x="11" y="129"/>
                  </a:lnTo>
                  <a:lnTo>
                    <a:pt x="12" y="129"/>
                  </a:lnTo>
                  <a:lnTo>
                    <a:pt x="16" y="129"/>
                  </a:lnTo>
                  <a:lnTo>
                    <a:pt x="23" y="132"/>
                  </a:lnTo>
                  <a:lnTo>
                    <a:pt x="31" y="137"/>
                  </a:lnTo>
                  <a:lnTo>
                    <a:pt x="38" y="145"/>
                  </a:lnTo>
                  <a:lnTo>
                    <a:pt x="43" y="159"/>
                  </a:lnTo>
                  <a:lnTo>
                    <a:pt x="43" y="108"/>
                  </a:lnTo>
                  <a:lnTo>
                    <a:pt x="40" y="108"/>
                  </a:lnTo>
                  <a:lnTo>
                    <a:pt x="35" y="106"/>
                  </a:lnTo>
                  <a:lnTo>
                    <a:pt x="28" y="105"/>
                  </a:lnTo>
                  <a:lnTo>
                    <a:pt x="20" y="101"/>
                  </a:lnTo>
                  <a:lnTo>
                    <a:pt x="12" y="94"/>
                  </a:lnTo>
                  <a:lnTo>
                    <a:pt x="7" y="83"/>
                  </a:lnTo>
                  <a:lnTo>
                    <a:pt x="5" y="70"/>
                  </a:lnTo>
                  <a:lnTo>
                    <a:pt x="7" y="70"/>
                  </a:lnTo>
                  <a:lnTo>
                    <a:pt x="11" y="70"/>
                  </a:lnTo>
                  <a:lnTo>
                    <a:pt x="17" y="71"/>
                  </a:lnTo>
                  <a:lnTo>
                    <a:pt x="24" y="74"/>
                  </a:lnTo>
                  <a:lnTo>
                    <a:pt x="31" y="81"/>
                  </a:lnTo>
                  <a:lnTo>
                    <a:pt x="38" y="90"/>
                  </a:lnTo>
                  <a:lnTo>
                    <a:pt x="43" y="105"/>
                  </a:lnTo>
                  <a:lnTo>
                    <a:pt x="43" y="43"/>
                  </a:lnTo>
                  <a:lnTo>
                    <a:pt x="40" y="43"/>
                  </a:lnTo>
                  <a:lnTo>
                    <a:pt x="34" y="42"/>
                  </a:lnTo>
                  <a:lnTo>
                    <a:pt x="26" y="39"/>
                  </a:lnTo>
                  <a:lnTo>
                    <a:pt x="16" y="35"/>
                  </a:lnTo>
                  <a:lnTo>
                    <a:pt x="8" y="27"/>
                  </a:lnTo>
                  <a:lnTo>
                    <a:pt x="1" y="16"/>
                  </a:lnTo>
                  <a:lnTo>
                    <a:pt x="0" y="0"/>
                  </a:lnTo>
                  <a:lnTo>
                    <a:pt x="1" y="0"/>
                  </a:lnTo>
                  <a:lnTo>
                    <a:pt x="7" y="0"/>
                  </a:lnTo>
                  <a:lnTo>
                    <a:pt x="13" y="1"/>
                  </a:lnTo>
                  <a:lnTo>
                    <a:pt x="23" y="5"/>
                  </a:lnTo>
                  <a:lnTo>
                    <a:pt x="31" y="12"/>
                  </a:lnTo>
                  <a:lnTo>
                    <a:pt x="39" y="23"/>
                  </a:lnTo>
                  <a:lnTo>
                    <a:pt x="46" y="40"/>
                  </a:lnTo>
                  <a:lnTo>
                    <a:pt x="46" y="38"/>
                  </a:lnTo>
                  <a:lnTo>
                    <a:pt x="49" y="32"/>
                  </a:lnTo>
                  <a:lnTo>
                    <a:pt x="51" y="24"/>
                  </a:lnTo>
                  <a:lnTo>
                    <a:pt x="58" y="15"/>
                  </a:lnTo>
                  <a:lnTo>
                    <a:pt x="66" y="8"/>
                  </a:lnTo>
                  <a:lnTo>
                    <a:pt x="77" y="1"/>
                  </a:lnTo>
                  <a:lnTo>
                    <a:pt x="92" y="0"/>
                  </a:lnTo>
                  <a:lnTo>
                    <a:pt x="92" y="1"/>
                  </a:lnTo>
                  <a:lnTo>
                    <a:pt x="90" y="8"/>
                  </a:lnTo>
                  <a:lnTo>
                    <a:pt x="88" y="16"/>
                  </a:lnTo>
                  <a:lnTo>
                    <a:pt x="82" y="25"/>
                  </a:lnTo>
                  <a:lnTo>
                    <a:pt x="74" y="34"/>
                  </a:lnTo>
                  <a:lnTo>
                    <a:pt x="63" y="40"/>
                  </a:lnTo>
                  <a:lnTo>
                    <a:pt x="49" y="43"/>
                  </a:lnTo>
                  <a:lnTo>
                    <a:pt x="49" y="124"/>
                  </a:lnTo>
                  <a:lnTo>
                    <a:pt x="49" y="121"/>
                  </a:lnTo>
                  <a:lnTo>
                    <a:pt x="50" y="116"/>
                  </a:lnTo>
                  <a:lnTo>
                    <a:pt x="53" y="108"/>
                  </a:lnTo>
                  <a:lnTo>
                    <a:pt x="59" y="100"/>
                  </a:lnTo>
                  <a:lnTo>
                    <a:pt x="67" y="94"/>
                  </a:lnTo>
                  <a:lnTo>
                    <a:pt x="81" y="92"/>
                  </a:lnTo>
                  <a:lnTo>
                    <a:pt x="81" y="93"/>
                  </a:lnTo>
                  <a:lnTo>
                    <a:pt x="80" y="98"/>
                  </a:lnTo>
                  <a:lnTo>
                    <a:pt x="77" y="106"/>
                  </a:lnTo>
                  <a:lnTo>
                    <a:pt x="73" y="114"/>
                  </a:lnTo>
                  <a:lnTo>
                    <a:pt x="67" y="121"/>
                  </a:lnTo>
                  <a:lnTo>
                    <a:pt x="59" y="127"/>
                  </a:lnTo>
                  <a:lnTo>
                    <a:pt x="49" y="129"/>
                  </a:lnTo>
                  <a:lnTo>
                    <a:pt x="49" y="210"/>
                  </a:lnTo>
                  <a:lnTo>
                    <a:pt x="43" y="210"/>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7" name="Freeform 21"/>
            <p:cNvSpPr>
              <a:spLocks/>
            </p:cNvSpPr>
            <p:nvPr/>
          </p:nvSpPr>
          <p:spPr bwMode="gray">
            <a:xfrm>
              <a:off x="1567" y="302"/>
              <a:ext cx="128" cy="293"/>
            </a:xfrm>
            <a:custGeom>
              <a:avLst/>
              <a:gdLst/>
              <a:ahLst/>
              <a:cxnLst>
                <a:cxn ang="0">
                  <a:pos x="61" y="225"/>
                </a:cxn>
                <a:cxn ang="0">
                  <a:pos x="54" y="225"/>
                </a:cxn>
                <a:cxn ang="0">
                  <a:pos x="38" y="219"/>
                </a:cxn>
                <a:cxn ang="0">
                  <a:pos x="23" y="206"/>
                </a:cxn>
                <a:cxn ang="0">
                  <a:pos x="15" y="180"/>
                </a:cxn>
                <a:cxn ang="0">
                  <a:pos x="23" y="180"/>
                </a:cxn>
                <a:cxn ang="0">
                  <a:pos x="38" y="186"/>
                </a:cxn>
                <a:cxn ang="0">
                  <a:pos x="54" y="205"/>
                </a:cxn>
                <a:cxn ang="0">
                  <a:pos x="61" y="151"/>
                </a:cxn>
                <a:cxn ang="0">
                  <a:pos x="52" y="149"/>
                </a:cxn>
                <a:cxn ang="0">
                  <a:pos x="34" y="144"/>
                </a:cxn>
                <a:cxn ang="0">
                  <a:pos x="16" y="128"/>
                </a:cxn>
                <a:cxn ang="0">
                  <a:pos x="8" y="98"/>
                </a:cxn>
                <a:cxn ang="0">
                  <a:pos x="15" y="97"/>
                </a:cxn>
                <a:cxn ang="0">
                  <a:pos x="29" y="101"/>
                </a:cxn>
                <a:cxn ang="0">
                  <a:pos x="47" y="116"/>
                </a:cxn>
                <a:cxn ang="0">
                  <a:pos x="61" y="147"/>
                </a:cxn>
                <a:cxn ang="0">
                  <a:pos x="58" y="60"/>
                </a:cxn>
                <a:cxn ang="0">
                  <a:pos x="44" y="58"/>
                </a:cxn>
                <a:cxn ang="0">
                  <a:pos x="25" y="50"/>
                </a:cxn>
                <a:cxn ang="0">
                  <a:pos x="8" y="32"/>
                </a:cxn>
                <a:cxn ang="0">
                  <a:pos x="0" y="0"/>
                </a:cxn>
                <a:cxn ang="0">
                  <a:pos x="8" y="0"/>
                </a:cxn>
                <a:cxn ang="0">
                  <a:pos x="27" y="5"/>
                </a:cxn>
                <a:cxn ang="0">
                  <a:pos x="48" y="21"/>
                </a:cxn>
                <a:cxn ang="0">
                  <a:pos x="65" y="56"/>
                </a:cxn>
                <a:cxn ang="0">
                  <a:pos x="66" y="48"/>
                </a:cxn>
                <a:cxn ang="0">
                  <a:pos x="77" y="28"/>
                </a:cxn>
                <a:cxn ang="0">
                  <a:pos x="96" y="9"/>
                </a:cxn>
                <a:cxn ang="0">
                  <a:pos x="128" y="0"/>
                </a:cxn>
                <a:cxn ang="0">
                  <a:pos x="127" y="9"/>
                </a:cxn>
                <a:cxn ang="0">
                  <a:pos x="119" y="31"/>
                </a:cxn>
                <a:cxn ang="0">
                  <a:pos x="101" y="51"/>
                </a:cxn>
                <a:cxn ang="0">
                  <a:pos x="67" y="60"/>
                </a:cxn>
                <a:cxn ang="0">
                  <a:pos x="69" y="170"/>
                </a:cxn>
                <a:cxn ang="0">
                  <a:pos x="73" y="155"/>
                </a:cxn>
                <a:cxn ang="0">
                  <a:pos x="86" y="136"/>
                </a:cxn>
                <a:cxn ang="0">
                  <a:pos x="113" y="128"/>
                </a:cxn>
                <a:cxn ang="0">
                  <a:pos x="112" y="136"/>
                </a:cxn>
                <a:cxn ang="0">
                  <a:pos x="105" y="153"/>
                </a:cxn>
                <a:cxn ang="0">
                  <a:pos x="92" y="172"/>
                </a:cxn>
                <a:cxn ang="0">
                  <a:pos x="67" y="180"/>
                </a:cxn>
                <a:cxn ang="0">
                  <a:pos x="61" y="292"/>
                </a:cxn>
              </a:cxnLst>
              <a:rect l="0" t="0" r="r" b="b"/>
              <a:pathLst>
                <a:path w="128" h="292">
                  <a:moveTo>
                    <a:pt x="61" y="292"/>
                  </a:moveTo>
                  <a:lnTo>
                    <a:pt x="61" y="225"/>
                  </a:lnTo>
                  <a:lnTo>
                    <a:pt x="58" y="225"/>
                  </a:lnTo>
                  <a:lnTo>
                    <a:pt x="54" y="225"/>
                  </a:lnTo>
                  <a:lnTo>
                    <a:pt x="46" y="222"/>
                  </a:lnTo>
                  <a:lnTo>
                    <a:pt x="38" y="219"/>
                  </a:lnTo>
                  <a:lnTo>
                    <a:pt x="29" y="214"/>
                  </a:lnTo>
                  <a:lnTo>
                    <a:pt x="23" y="206"/>
                  </a:lnTo>
                  <a:lnTo>
                    <a:pt x="17" y="195"/>
                  </a:lnTo>
                  <a:lnTo>
                    <a:pt x="15" y="180"/>
                  </a:lnTo>
                  <a:lnTo>
                    <a:pt x="17" y="180"/>
                  </a:lnTo>
                  <a:lnTo>
                    <a:pt x="23" y="180"/>
                  </a:lnTo>
                  <a:lnTo>
                    <a:pt x="29" y="182"/>
                  </a:lnTo>
                  <a:lnTo>
                    <a:pt x="38" y="186"/>
                  </a:lnTo>
                  <a:lnTo>
                    <a:pt x="47" y="194"/>
                  </a:lnTo>
                  <a:lnTo>
                    <a:pt x="54" y="205"/>
                  </a:lnTo>
                  <a:lnTo>
                    <a:pt x="61" y="221"/>
                  </a:lnTo>
                  <a:lnTo>
                    <a:pt x="61" y="151"/>
                  </a:lnTo>
                  <a:lnTo>
                    <a:pt x="58" y="149"/>
                  </a:lnTo>
                  <a:lnTo>
                    <a:pt x="52" y="149"/>
                  </a:lnTo>
                  <a:lnTo>
                    <a:pt x="44" y="147"/>
                  </a:lnTo>
                  <a:lnTo>
                    <a:pt x="34" y="144"/>
                  </a:lnTo>
                  <a:lnTo>
                    <a:pt x="24" y="137"/>
                  </a:lnTo>
                  <a:lnTo>
                    <a:pt x="16" y="128"/>
                  </a:lnTo>
                  <a:lnTo>
                    <a:pt x="11" y="114"/>
                  </a:lnTo>
                  <a:lnTo>
                    <a:pt x="8" y="98"/>
                  </a:lnTo>
                  <a:lnTo>
                    <a:pt x="9" y="97"/>
                  </a:lnTo>
                  <a:lnTo>
                    <a:pt x="15" y="97"/>
                  </a:lnTo>
                  <a:lnTo>
                    <a:pt x="21" y="98"/>
                  </a:lnTo>
                  <a:lnTo>
                    <a:pt x="29" y="101"/>
                  </a:lnTo>
                  <a:lnTo>
                    <a:pt x="39" y="106"/>
                  </a:lnTo>
                  <a:lnTo>
                    <a:pt x="47" y="116"/>
                  </a:lnTo>
                  <a:lnTo>
                    <a:pt x="55" y="128"/>
                  </a:lnTo>
                  <a:lnTo>
                    <a:pt x="61" y="147"/>
                  </a:lnTo>
                  <a:lnTo>
                    <a:pt x="61" y="60"/>
                  </a:lnTo>
                  <a:lnTo>
                    <a:pt x="58" y="60"/>
                  </a:lnTo>
                  <a:lnTo>
                    <a:pt x="52" y="59"/>
                  </a:lnTo>
                  <a:lnTo>
                    <a:pt x="44" y="58"/>
                  </a:lnTo>
                  <a:lnTo>
                    <a:pt x="35" y="55"/>
                  </a:lnTo>
                  <a:lnTo>
                    <a:pt x="25" y="50"/>
                  </a:lnTo>
                  <a:lnTo>
                    <a:pt x="16" y="43"/>
                  </a:lnTo>
                  <a:lnTo>
                    <a:pt x="8" y="32"/>
                  </a:lnTo>
                  <a:lnTo>
                    <a:pt x="3" y="19"/>
                  </a:lnTo>
                  <a:lnTo>
                    <a:pt x="0" y="0"/>
                  </a:lnTo>
                  <a:lnTo>
                    <a:pt x="3" y="0"/>
                  </a:lnTo>
                  <a:lnTo>
                    <a:pt x="8" y="0"/>
                  </a:lnTo>
                  <a:lnTo>
                    <a:pt x="16" y="1"/>
                  </a:lnTo>
                  <a:lnTo>
                    <a:pt x="27" y="5"/>
                  </a:lnTo>
                  <a:lnTo>
                    <a:pt x="38" y="10"/>
                  </a:lnTo>
                  <a:lnTo>
                    <a:pt x="48" y="21"/>
                  </a:lnTo>
                  <a:lnTo>
                    <a:pt x="56" y="36"/>
                  </a:lnTo>
                  <a:lnTo>
                    <a:pt x="65" y="56"/>
                  </a:lnTo>
                  <a:lnTo>
                    <a:pt x="65" y="54"/>
                  </a:lnTo>
                  <a:lnTo>
                    <a:pt x="66" y="48"/>
                  </a:lnTo>
                  <a:lnTo>
                    <a:pt x="70" y="39"/>
                  </a:lnTo>
                  <a:lnTo>
                    <a:pt x="77" y="28"/>
                  </a:lnTo>
                  <a:lnTo>
                    <a:pt x="85" y="19"/>
                  </a:lnTo>
                  <a:lnTo>
                    <a:pt x="96" y="9"/>
                  </a:lnTo>
                  <a:lnTo>
                    <a:pt x="110" y="2"/>
                  </a:lnTo>
                  <a:lnTo>
                    <a:pt x="128" y="0"/>
                  </a:lnTo>
                  <a:lnTo>
                    <a:pt x="128" y="2"/>
                  </a:lnTo>
                  <a:lnTo>
                    <a:pt x="127" y="9"/>
                  </a:lnTo>
                  <a:lnTo>
                    <a:pt x="124" y="19"/>
                  </a:lnTo>
                  <a:lnTo>
                    <a:pt x="119" y="31"/>
                  </a:lnTo>
                  <a:lnTo>
                    <a:pt x="112" y="41"/>
                  </a:lnTo>
                  <a:lnTo>
                    <a:pt x="101" y="51"/>
                  </a:lnTo>
                  <a:lnTo>
                    <a:pt x="86" y="58"/>
                  </a:lnTo>
                  <a:lnTo>
                    <a:pt x="67" y="60"/>
                  </a:lnTo>
                  <a:lnTo>
                    <a:pt x="67" y="172"/>
                  </a:lnTo>
                  <a:lnTo>
                    <a:pt x="69" y="170"/>
                  </a:lnTo>
                  <a:lnTo>
                    <a:pt x="70" y="164"/>
                  </a:lnTo>
                  <a:lnTo>
                    <a:pt x="73" y="155"/>
                  </a:lnTo>
                  <a:lnTo>
                    <a:pt x="78" y="145"/>
                  </a:lnTo>
                  <a:lnTo>
                    <a:pt x="86" y="136"/>
                  </a:lnTo>
                  <a:lnTo>
                    <a:pt x="97" y="130"/>
                  </a:lnTo>
                  <a:lnTo>
                    <a:pt x="113" y="128"/>
                  </a:lnTo>
                  <a:lnTo>
                    <a:pt x="113" y="130"/>
                  </a:lnTo>
                  <a:lnTo>
                    <a:pt x="112" y="136"/>
                  </a:lnTo>
                  <a:lnTo>
                    <a:pt x="109" y="144"/>
                  </a:lnTo>
                  <a:lnTo>
                    <a:pt x="105" y="153"/>
                  </a:lnTo>
                  <a:lnTo>
                    <a:pt x="100" y="163"/>
                  </a:lnTo>
                  <a:lnTo>
                    <a:pt x="92" y="172"/>
                  </a:lnTo>
                  <a:lnTo>
                    <a:pt x="82" y="178"/>
                  </a:lnTo>
                  <a:lnTo>
                    <a:pt x="67" y="180"/>
                  </a:lnTo>
                  <a:lnTo>
                    <a:pt x="67" y="292"/>
                  </a:lnTo>
                  <a:lnTo>
                    <a:pt x="61" y="292"/>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8" name="Freeform 22"/>
            <p:cNvSpPr>
              <a:spLocks/>
            </p:cNvSpPr>
            <p:nvPr/>
          </p:nvSpPr>
          <p:spPr bwMode="gray">
            <a:xfrm>
              <a:off x="2599" y="339"/>
              <a:ext cx="68" cy="254"/>
            </a:xfrm>
            <a:custGeom>
              <a:avLst/>
              <a:gdLst/>
              <a:ahLst/>
              <a:cxnLst>
                <a:cxn ang="0">
                  <a:pos x="31" y="164"/>
                </a:cxn>
                <a:cxn ang="0">
                  <a:pos x="23" y="163"/>
                </a:cxn>
                <a:cxn ang="0">
                  <a:pos x="8" y="155"/>
                </a:cxn>
                <a:cxn ang="0">
                  <a:pos x="0" y="132"/>
                </a:cxn>
                <a:cxn ang="0">
                  <a:pos x="7" y="132"/>
                </a:cxn>
                <a:cxn ang="0">
                  <a:pos x="22" y="139"/>
                </a:cxn>
                <a:cxn ang="0">
                  <a:pos x="31" y="160"/>
                </a:cxn>
                <a:cxn ang="0">
                  <a:pos x="29" y="101"/>
                </a:cxn>
                <a:cxn ang="0">
                  <a:pos x="16" y="97"/>
                </a:cxn>
                <a:cxn ang="0">
                  <a:pos x="3" y="83"/>
                </a:cxn>
                <a:cxn ang="0">
                  <a:pos x="3" y="70"/>
                </a:cxn>
                <a:cxn ang="0">
                  <a:pos x="15" y="74"/>
                </a:cxn>
                <a:cxn ang="0">
                  <a:pos x="27" y="86"/>
                </a:cxn>
                <a:cxn ang="0">
                  <a:pos x="31" y="31"/>
                </a:cxn>
                <a:cxn ang="0">
                  <a:pos x="33" y="23"/>
                </a:cxn>
                <a:cxn ang="0">
                  <a:pos x="41" y="8"/>
                </a:cxn>
                <a:cxn ang="0">
                  <a:pos x="62" y="0"/>
                </a:cxn>
                <a:cxn ang="0">
                  <a:pos x="61" y="8"/>
                </a:cxn>
                <a:cxn ang="0">
                  <a:pos x="53" y="23"/>
                </a:cxn>
                <a:cxn ang="0">
                  <a:pos x="35" y="31"/>
                </a:cxn>
                <a:cxn ang="0">
                  <a:pos x="35" y="75"/>
                </a:cxn>
                <a:cxn ang="0">
                  <a:pos x="39" y="62"/>
                </a:cxn>
                <a:cxn ang="0">
                  <a:pos x="54" y="48"/>
                </a:cxn>
                <a:cxn ang="0">
                  <a:pos x="68" y="48"/>
                </a:cxn>
                <a:cxn ang="0">
                  <a:pos x="66" y="59"/>
                </a:cxn>
                <a:cxn ang="0">
                  <a:pos x="58" y="72"/>
                </a:cxn>
                <a:cxn ang="0">
                  <a:pos x="35" y="82"/>
                </a:cxn>
                <a:cxn ang="0">
                  <a:pos x="35" y="143"/>
                </a:cxn>
                <a:cxn ang="0">
                  <a:pos x="38" y="132"/>
                </a:cxn>
                <a:cxn ang="0">
                  <a:pos x="49" y="122"/>
                </a:cxn>
                <a:cxn ang="0">
                  <a:pos x="60" y="122"/>
                </a:cxn>
                <a:cxn ang="0">
                  <a:pos x="58" y="133"/>
                </a:cxn>
                <a:cxn ang="0">
                  <a:pos x="47" y="144"/>
                </a:cxn>
                <a:cxn ang="0">
                  <a:pos x="35" y="257"/>
                </a:cxn>
              </a:cxnLst>
              <a:rect l="0" t="0" r="r" b="b"/>
              <a:pathLst>
                <a:path w="68" h="257">
                  <a:moveTo>
                    <a:pt x="31" y="257"/>
                  </a:moveTo>
                  <a:lnTo>
                    <a:pt x="31" y="164"/>
                  </a:lnTo>
                  <a:lnTo>
                    <a:pt x="29" y="163"/>
                  </a:lnTo>
                  <a:lnTo>
                    <a:pt x="23" y="163"/>
                  </a:lnTo>
                  <a:lnTo>
                    <a:pt x="16" y="160"/>
                  </a:lnTo>
                  <a:lnTo>
                    <a:pt x="8" y="155"/>
                  </a:lnTo>
                  <a:lnTo>
                    <a:pt x="3" y="145"/>
                  </a:lnTo>
                  <a:lnTo>
                    <a:pt x="0" y="132"/>
                  </a:lnTo>
                  <a:lnTo>
                    <a:pt x="3" y="132"/>
                  </a:lnTo>
                  <a:lnTo>
                    <a:pt x="7" y="132"/>
                  </a:lnTo>
                  <a:lnTo>
                    <a:pt x="15" y="135"/>
                  </a:lnTo>
                  <a:lnTo>
                    <a:pt x="22" y="139"/>
                  </a:lnTo>
                  <a:lnTo>
                    <a:pt x="27" y="147"/>
                  </a:lnTo>
                  <a:lnTo>
                    <a:pt x="31" y="160"/>
                  </a:lnTo>
                  <a:lnTo>
                    <a:pt x="31" y="101"/>
                  </a:lnTo>
                  <a:lnTo>
                    <a:pt x="29" y="101"/>
                  </a:lnTo>
                  <a:lnTo>
                    <a:pt x="23" y="99"/>
                  </a:lnTo>
                  <a:lnTo>
                    <a:pt x="16" y="97"/>
                  </a:lnTo>
                  <a:lnTo>
                    <a:pt x="8" y="91"/>
                  </a:lnTo>
                  <a:lnTo>
                    <a:pt x="3" y="83"/>
                  </a:lnTo>
                  <a:lnTo>
                    <a:pt x="0" y="70"/>
                  </a:lnTo>
                  <a:lnTo>
                    <a:pt x="3" y="70"/>
                  </a:lnTo>
                  <a:lnTo>
                    <a:pt x="7" y="71"/>
                  </a:lnTo>
                  <a:lnTo>
                    <a:pt x="15" y="74"/>
                  </a:lnTo>
                  <a:lnTo>
                    <a:pt x="22" y="78"/>
                  </a:lnTo>
                  <a:lnTo>
                    <a:pt x="27" y="86"/>
                  </a:lnTo>
                  <a:lnTo>
                    <a:pt x="31" y="97"/>
                  </a:lnTo>
                  <a:lnTo>
                    <a:pt x="31" y="31"/>
                  </a:lnTo>
                  <a:lnTo>
                    <a:pt x="31" y="28"/>
                  </a:lnTo>
                  <a:lnTo>
                    <a:pt x="33" y="23"/>
                  </a:lnTo>
                  <a:lnTo>
                    <a:pt x="35" y="15"/>
                  </a:lnTo>
                  <a:lnTo>
                    <a:pt x="41" y="8"/>
                  </a:lnTo>
                  <a:lnTo>
                    <a:pt x="50" y="2"/>
                  </a:lnTo>
                  <a:lnTo>
                    <a:pt x="62" y="0"/>
                  </a:lnTo>
                  <a:lnTo>
                    <a:pt x="62" y="2"/>
                  </a:lnTo>
                  <a:lnTo>
                    <a:pt x="61" y="8"/>
                  </a:lnTo>
                  <a:lnTo>
                    <a:pt x="58" y="15"/>
                  </a:lnTo>
                  <a:lnTo>
                    <a:pt x="53" y="23"/>
                  </a:lnTo>
                  <a:lnTo>
                    <a:pt x="46" y="28"/>
                  </a:lnTo>
                  <a:lnTo>
                    <a:pt x="35" y="31"/>
                  </a:lnTo>
                  <a:lnTo>
                    <a:pt x="35" y="78"/>
                  </a:lnTo>
                  <a:lnTo>
                    <a:pt x="35" y="75"/>
                  </a:lnTo>
                  <a:lnTo>
                    <a:pt x="37" y="70"/>
                  </a:lnTo>
                  <a:lnTo>
                    <a:pt x="39" y="62"/>
                  </a:lnTo>
                  <a:lnTo>
                    <a:pt x="45" y="55"/>
                  </a:lnTo>
                  <a:lnTo>
                    <a:pt x="54" y="48"/>
                  </a:lnTo>
                  <a:lnTo>
                    <a:pt x="66" y="47"/>
                  </a:lnTo>
                  <a:lnTo>
                    <a:pt x="68" y="48"/>
                  </a:lnTo>
                  <a:lnTo>
                    <a:pt x="68" y="52"/>
                  </a:lnTo>
                  <a:lnTo>
                    <a:pt x="66" y="59"/>
                  </a:lnTo>
                  <a:lnTo>
                    <a:pt x="64" y="66"/>
                  </a:lnTo>
                  <a:lnTo>
                    <a:pt x="58" y="72"/>
                  </a:lnTo>
                  <a:lnTo>
                    <a:pt x="50" y="78"/>
                  </a:lnTo>
                  <a:lnTo>
                    <a:pt x="35" y="82"/>
                  </a:lnTo>
                  <a:lnTo>
                    <a:pt x="35" y="144"/>
                  </a:lnTo>
                  <a:lnTo>
                    <a:pt x="35" y="143"/>
                  </a:lnTo>
                  <a:lnTo>
                    <a:pt x="37" y="139"/>
                  </a:lnTo>
                  <a:lnTo>
                    <a:pt x="38" y="132"/>
                  </a:lnTo>
                  <a:lnTo>
                    <a:pt x="42" y="126"/>
                  </a:lnTo>
                  <a:lnTo>
                    <a:pt x="49" y="122"/>
                  </a:lnTo>
                  <a:lnTo>
                    <a:pt x="58" y="121"/>
                  </a:lnTo>
                  <a:lnTo>
                    <a:pt x="60" y="122"/>
                  </a:lnTo>
                  <a:lnTo>
                    <a:pt x="60" y="126"/>
                  </a:lnTo>
                  <a:lnTo>
                    <a:pt x="58" y="133"/>
                  </a:lnTo>
                  <a:lnTo>
                    <a:pt x="56" y="139"/>
                  </a:lnTo>
                  <a:lnTo>
                    <a:pt x="47" y="144"/>
                  </a:lnTo>
                  <a:lnTo>
                    <a:pt x="35" y="148"/>
                  </a:lnTo>
                  <a:lnTo>
                    <a:pt x="35" y="257"/>
                  </a:lnTo>
                  <a:lnTo>
                    <a:pt x="31" y="257"/>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9" name="Freeform 23"/>
            <p:cNvSpPr>
              <a:spLocks/>
            </p:cNvSpPr>
            <p:nvPr/>
          </p:nvSpPr>
          <p:spPr bwMode="gray">
            <a:xfrm>
              <a:off x="1674" y="167"/>
              <a:ext cx="111" cy="425"/>
            </a:xfrm>
            <a:custGeom>
              <a:avLst/>
              <a:gdLst/>
              <a:ahLst/>
              <a:cxnLst>
                <a:cxn ang="0">
                  <a:pos x="52" y="272"/>
                </a:cxn>
                <a:cxn ang="0">
                  <a:pos x="44" y="270"/>
                </a:cxn>
                <a:cxn ang="0">
                  <a:pos x="26" y="265"/>
                </a:cxn>
                <a:cxn ang="0">
                  <a:pos x="8" y="249"/>
                </a:cxn>
                <a:cxn ang="0">
                  <a:pos x="0" y="219"/>
                </a:cxn>
                <a:cxn ang="0">
                  <a:pos x="8" y="219"/>
                </a:cxn>
                <a:cxn ang="0">
                  <a:pos x="25" y="223"/>
                </a:cxn>
                <a:cxn ang="0">
                  <a:pos x="41" y="235"/>
                </a:cxn>
                <a:cxn ang="0">
                  <a:pos x="52" y="265"/>
                </a:cxn>
                <a:cxn ang="0">
                  <a:pos x="50" y="168"/>
                </a:cxn>
                <a:cxn ang="0">
                  <a:pos x="35" y="165"/>
                </a:cxn>
                <a:cxn ang="0">
                  <a:pos x="17" y="156"/>
                </a:cxn>
                <a:cxn ang="0">
                  <a:pos x="3" y="134"/>
                </a:cxn>
                <a:cxn ang="0">
                  <a:pos x="3" y="116"/>
                </a:cxn>
                <a:cxn ang="0">
                  <a:pos x="19" y="120"/>
                </a:cxn>
                <a:cxn ang="0">
                  <a:pos x="39" y="133"/>
                </a:cxn>
                <a:cxn ang="0">
                  <a:pos x="52" y="161"/>
                </a:cxn>
                <a:cxn ang="0">
                  <a:pos x="53" y="50"/>
                </a:cxn>
                <a:cxn ang="0">
                  <a:pos x="54" y="36"/>
                </a:cxn>
                <a:cxn ang="0">
                  <a:pos x="65" y="17"/>
                </a:cxn>
                <a:cxn ang="0">
                  <a:pos x="87" y="3"/>
                </a:cxn>
                <a:cxn ang="0">
                  <a:pos x="103" y="3"/>
                </a:cxn>
                <a:cxn ang="0">
                  <a:pos x="99" y="21"/>
                </a:cxn>
                <a:cxn ang="0">
                  <a:pos x="84" y="42"/>
                </a:cxn>
                <a:cxn ang="0">
                  <a:pos x="58" y="52"/>
                </a:cxn>
                <a:cxn ang="0">
                  <a:pos x="58" y="127"/>
                </a:cxn>
                <a:cxn ang="0">
                  <a:pos x="61" y="112"/>
                </a:cxn>
                <a:cxn ang="0">
                  <a:pos x="72" y="94"/>
                </a:cxn>
                <a:cxn ang="0">
                  <a:pos x="93" y="80"/>
                </a:cxn>
                <a:cxn ang="0">
                  <a:pos x="111" y="80"/>
                </a:cxn>
                <a:cxn ang="0">
                  <a:pos x="111" y="91"/>
                </a:cxn>
                <a:cxn ang="0">
                  <a:pos x="107" y="108"/>
                </a:cxn>
                <a:cxn ang="0">
                  <a:pos x="91" y="126"/>
                </a:cxn>
                <a:cxn ang="0">
                  <a:pos x="58" y="135"/>
                </a:cxn>
                <a:cxn ang="0">
                  <a:pos x="58" y="236"/>
                </a:cxn>
                <a:cxn ang="0">
                  <a:pos x="61" y="223"/>
                </a:cxn>
                <a:cxn ang="0">
                  <a:pos x="73" y="208"/>
                </a:cxn>
                <a:cxn ang="0">
                  <a:pos x="97" y="200"/>
                </a:cxn>
                <a:cxn ang="0">
                  <a:pos x="99" y="207"/>
                </a:cxn>
                <a:cxn ang="0">
                  <a:pos x="97" y="220"/>
                </a:cxn>
                <a:cxn ang="0">
                  <a:pos x="87" y="235"/>
                </a:cxn>
                <a:cxn ang="0">
                  <a:pos x="58" y="245"/>
                </a:cxn>
                <a:cxn ang="0">
                  <a:pos x="52" y="425"/>
                </a:cxn>
              </a:cxnLst>
              <a:rect l="0" t="0" r="r" b="b"/>
              <a:pathLst>
                <a:path w="111" h="425">
                  <a:moveTo>
                    <a:pt x="52" y="425"/>
                  </a:moveTo>
                  <a:lnTo>
                    <a:pt x="52" y="272"/>
                  </a:lnTo>
                  <a:lnTo>
                    <a:pt x="50" y="270"/>
                  </a:lnTo>
                  <a:lnTo>
                    <a:pt x="44" y="270"/>
                  </a:lnTo>
                  <a:lnTo>
                    <a:pt x="35" y="269"/>
                  </a:lnTo>
                  <a:lnTo>
                    <a:pt x="26" y="265"/>
                  </a:lnTo>
                  <a:lnTo>
                    <a:pt x="17" y="258"/>
                  </a:lnTo>
                  <a:lnTo>
                    <a:pt x="8" y="249"/>
                  </a:lnTo>
                  <a:lnTo>
                    <a:pt x="3" y="236"/>
                  </a:lnTo>
                  <a:lnTo>
                    <a:pt x="0" y="219"/>
                  </a:lnTo>
                  <a:lnTo>
                    <a:pt x="3" y="219"/>
                  </a:lnTo>
                  <a:lnTo>
                    <a:pt x="8" y="219"/>
                  </a:lnTo>
                  <a:lnTo>
                    <a:pt x="15" y="220"/>
                  </a:lnTo>
                  <a:lnTo>
                    <a:pt x="25" y="223"/>
                  </a:lnTo>
                  <a:lnTo>
                    <a:pt x="33" y="227"/>
                  </a:lnTo>
                  <a:lnTo>
                    <a:pt x="41" y="235"/>
                  </a:lnTo>
                  <a:lnTo>
                    <a:pt x="48" y="247"/>
                  </a:lnTo>
                  <a:lnTo>
                    <a:pt x="52" y="265"/>
                  </a:lnTo>
                  <a:lnTo>
                    <a:pt x="52" y="168"/>
                  </a:lnTo>
                  <a:lnTo>
                    <a:pt x="50" y="168"/>
                  </a:lnTo>
                  <a:lnTo>
                    <a:pt x="44" y="168"/>
                  </a:lnTo>
                  <a:lnTo>
                    <a:pt x="35" y="165"/>
                  </a:lnTo>
                  <a:lnTo>
                    <a:pt x="26" y="161"/>
                  </a:lnTo>
                  <a:lnTo>
                    <a:pt x="17" y="156"/>
                  </a:lnTo>
                  <a:lnTo>
                    <a:pt x="8" y="146"/>
                  </a:lnTo>
                  <a:lnTo>
                    <a:pt x="3" y="134"/>
                  </a:lnTo>
                  <a:lnTo>
                    <a:pt x="0" y="116"/>
                  </a:lnTo>
                  <a:lnTo>
                    <a:pt x="3" y="116"/>
                  </a:lnTo>
                  <a:lnTo>
                    <a:pt x="10" y="118"/>
                  </a:lnTo>
                  <a:lnTo>
                    <a:pt x="19" y="120"/>
                  </a:lnTo>
                  <a:lnTo>
                    <a:pt x="29" y="125"/>
                  </a:lnTo>
                  <a:lnTo>
                    <a:pt x="39" y="133"/>
                  </a:lnTo>
                  <a:lnTo>
                    <a:pt x="48" y="145"/>
                  </a:lnTo>
                  <a:lnTo>
                    <a:pt x="52" y="161"/>
                  </a:lnTo>
                  <a:lnTo>
                    <a:pt x="52" y="52"/>
                  </a:lnTo>
                  <a:lnTo>
                    <a:pt x="53" y="50"/>
                  </a:lnTo>
                  <a:lnTo>
                    <a:pt x="53" y="44"/>
                  </a:lnTo>
                  <a:lnTo>
                    <a:pt x="54" y="36"/>
                  </a:lnTo>
                  <a:lnTo>
                    <a:pt x="58" y="26"/>
                  </a:lnTo>
                  <a:lnTo>
                    <a:pt x="65" y="17"/>
                  </a:lnTo>
                  <a:lnTo>
                    <a:pt x="75" y="9"/>
                  </a:lnTo>
                  <a:lnTo>
                    <a:pt x="87" y="3"/>
                  </a:lnTo>
                  <a:lnTo>
                    <a:pt x="104" y="0"/>
                  </a:lnTo>
                  <a:lnTo>
                    <a:pt x="103" y="3"/>
                  </a:lnTo>
                  <a:lnTo>
                    <a:pt x="102" y="11"/>
                  </a:lnTo>
                  <a:lnTo>
                    <a:pt x="99" y="21"/>
                  </a:lnTo>
                  <a:lnTo>
                    <a:pt x="92" y="32"/>
                  </a:lnTo>
                  <a:lnTo>
                    <a:pt x="84" y="42"/>
                  </a:lnTo>
                  <a:lnTo>
                    <a:pt x="73" y="49"/>
                  </a:lnTo>
                  <a:lnTo>
                    <a:pt x="58" y="52"/>
                  </a:lnTo>
                  <a:lnTo>
                    <a:pt x="58" y="130"/>
                  </a:lnTo>
                  <a:lnTo>
                    <a:pt x="58" y="127"/>
                  </a:lnTo>
                  <a:lnTo>
                    <a:pt x="60" y="122"/>
                  </a:lnTo>
                  <a:lnTo>
                    <a:pt x="61" y="112"/>
                  </a:lnTo>
                  <a:lnTo>
                    <a:pt x="65" y="103"/>
                  </a:lnTo>
                  <a:lnTo>
                    <a:pt x="72" y="94"/>
                  </a:lnTo>
                  <a:lnTo>
                    <a:pt x="80" y="85"/>
                  </a:lnTo>
                  <a:lnTo>
                    <a:pt x="93" y="80"/>
                  </a:lnTo>
                  <a:lnTo>
                    <a:pt x="110" y="77"/>
                  </a:lnTo>
                  <a:lnTo>
                    <a:pt x="111" y="80"/>
                  </a:lnTo>
                  <a:lnTo>
                    <a:pt x="111" y="84"/>
                  </a:lnTo>
                  <a:lnTo>
                    <a:pt x="111" y="91"/>
                  </a:lnTo>
                  <a:lnTo>
                    <a:pt x="110" y="100"/>
                  </a:lnTo>
                  <a:lnTo>
                    <a:pt x="107" y="108"/>
                  </a:lnTo>
                  <a:lnTo>
                    <a:pt x="100" y="118"/>
                  </a:lnTo>
                  <a:lnTo>
                    <a:pt x="91" y="126"/>
                  </a:lnTo>
                  <a:lnTo>
                    <a:pt x="77" y="133"/>
                  </a:lnTo>
                  <a:lnTo>
                    <a:pt x="58" y="135"/>
                  </a:lnTo>
                  <a:lnTo>
                    <a:pt x="58" y="239"/>
                  </a:lnTo>
                  <a:lnTo>
                    <a:pt x="58" y="236"/>
                  </a:lnTo>
                  <a:lnTo>
                    <a:pt x="60" y="231"/>
                  </a:lnTo>
                  <a:lnTo>
                    <a:pt x="61" y="223"/>
                  </a:lnTo>
                  <a:lnTo>
                    <a:pt x="66" y="215"/>
                  </a:lnTo>
                  <a:lnTo>
                    <a:pt x="73" y="208"/>
                  </a:lnTo>
                  <a:lnTo>
                    <a:pt x="83" y="203"/>
                  </a:lnTo>
                  <a:lnTo>
                    <a:pt x="97" y="200"/>
                  </a:lnTo>
                  <a:lnTo>
                    <a:pt x="97" y="201"/>
                  </a:lnTo>
                  <a:lnTo>
                    <a:pt x="99" y="207"/>
                  </a:lnTo>
                  <a:lnTo>
                    <a:pt x="99" y="212"/>
                  </a:lnTo>
                  <a:lnTo>
                    <a:pt x="97" y="220"/>
                  </a:lnTo>
                  <a:lnTo>
                    <a:pt x="93" y="228"/>
                  </a:lnTo>
                  <a:lnTo>
                    <a:pt x="87" y="235"/>
                  </a:lnTo>
                  <a:lnTo>
                    <a:pt x="75" y="242"/>
                  </a:lnTo>
                  <a:lnTo>
                    <a:pt x="58" y="245"/>
                  </a:lnTo>
                  <a:lnTo>
                    <a:pt x="58" y="425"/>
                  </a:lnTo>
                  <a:lnTo>
                    <a:pt x="52" y="425"/>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20" name="Freeform 24"/>
            <p:cNvSpPr>
              <a:spLocks/>
            </p:cNvSpPr>
            <p:nvPr/>
          </p:nvSpPr>
          <p:spPr bwMode="gray">
            <a:xfrm>
              <a:off x="2065" y="367"/>
              <a:ext cx="100" cy="229"/>
            </a:xfrm>
            <a:custGeom>
              <a:avLst/>
              <a:gdLst/>
              <a:ahLst/>
              <a:cxnLst>
                <a:cxn ang="0">
                  <a:pos x="52" y="176"/>
                </a:cxn>
                <a:cxn ang="0">
                  <a:pos x="59" y="176"/>
                </a:cxn>
                <a:cxn ang="0">
                  <a:pos x="74" y="169"/>
                </a:cxn>
                <a:cxn ang="0">
                  <a:pos x="86" y="154"/>
                </a:cxn>
                <a:cxn ang="0">
                  <a:pos x="86" y="141"/>
                </a:cxn>
                <a:cxn ang="0">
                  <a:pos x="74" y="143"/>
                </a:cxn>
                <a:cxn ang="0">
                  <a:pos x="58" y="158"/>
                </a:cxn>
                <a:cxn ang="0">
                  <a:pos x="52" y="118"/>
                </a:cxn>
                <a:cxn ang="0">
                  <a:pos x="61" y="116"/>
                </a:cxn>
                <a:cxn ang="0">
                  <a:pos x="78" y="110"/>
                </a:cxn>
                <a:cxn ang="0">
                  <a:pos x="92" y="92"/>
                </a:cxn>
                <a:cxn ang="0">
                  <a:pos x="92" y="77"/>
                </a:cxn>
                <a:cxn ang="0">
                  <a:pos x="81" y="79"/>
                </a:cxn>
                <a:cxn ang="0">
                  <a:pos x="65" y="88"/>
                </a:cxn>
                <a:cxn ang="0">
                  <a:pos x="52" y="115"/>
                </a:cxn>
                <a:cxn ang="0">
                  <a:pos x="55" y="48"/>
                </a:cxn>
                <a:cxn ang="0">
                  <a:pos x="67" y="45"/>
                </a:cxn>
                <a:cxn ang="0">
                  <a:pos x="85" y="37"/>
                </a:cxn>
                <a:cxn ang="0">
                  <a:pos x="97" y="17"/>
                </a:cxn>
                <a:cxn ang="0">
                  <a:pos x="97" y="0"/>
                </a:cxn>
                <a:cxn ang="0">
                  <a:pos x="83" y="3"/>
                </a:cxn>
                <a:cxn ang="0">
                  <a:pos x="65" y="14"/>
                </a:cxn>
                <a:cxn ang="0">
                  <a:pos x="50" y="45"/>
                </a:cxn>
                <a:cxn ang="0">
                  <a:pos x="47" y="35"/>
                </a:cxn>
                <a:cxn ang="0">
                  <a:pos x="38" y="18"/>
                </a:cxn>
                <a:cxn ang="0">
                  <a:pos x="16" y="3"/>
                </a:cxn>
                <a:cxn ang="0">
                  <a:pos x="1" y="3"/>
                </a:cxn>
                <a:cxn ang="0">
                  <a:pos x="5" y="19"/>
                </a:cxn>
                <a:cxn ang="0">
                  <a:pos x="19" y="38"/>
                </a:cxn>
                <a:cxn ang="0">
                  <a:pos x="47" y="48"/>
                </a:cxn>
                <a:cxn ang="0">
                  <a:pos x="47" y="132"/>
                </a:cxn>
                <a:cxn ang="0">
                  <a:pos x="42" y="118"/>
                </a:cxn>
                <a:cxn ang="0">
                  <a:pos x="25" y="103"/>
                </a:cxn>
                <a:cxn ang="0">
                  <a:pos x="12" y="103"/>
                </a:cxn>
                <a:cxn ang="0">
                  <a:pos x="16" y="116"/>
                </a:cxn>
                <a:cxn ang="0">
                  <a:pos x="25" y="132"/>
                </a:cxn>
                <a:cxn ang="0">
                  <a:pos x="47" y="141"/>
                </a:cxn>
                <a:cxn ang="0">
                  <a:pos x="52" y="228"/>
                </a:cxn>
              </a:cxnLst>
              <a:rect l="0" t="0" r="r" b="b"/>
              <a:pathLst>
                <a:path w="100" h="228">
                  <a:moveTo>
                    <a:pt x="52" y="228"/>
                  </a:moveTo>
                  <a:lnTo>
                    <a:pt x="52" y="176"/>
                  </a:lnTo>
                  <a:lnTo>
                    <a:pt x="55" y="176"/>
                  </a:lnTo>
                  <a:lnTo>
                    <a:pt x="59" y="176"/>
                  </a:lnTo>
                  <a:lnTo>
                    <a:pt x="67" y="173"/>
                  </a:lnTo>
                  <a:lnTo>
                    <a:pt x="74" y="169"/>
                  </a:lnTo>
                  <a:lnTo>
                    <a:pt x="81" y="163"/>
                  </a:lnTo>
                  <a:lnTo>
                    <a:pt x="86" y="154"/>
                  </a:lnTo>
                  <a:lnTo>
                    <a:pt x="88" y="141"/>
                  </a:lnTo>
                  <a:lnTo>
                    <a:pt x="86" y="141"/>
                  </a:lnTo>
                  <a:lnTo>
                    <a:pt x="81" y="142"/>
                  </a:lnTo>
                  <a:lnTo>
                    <a:pt x="74" y="143"/>
                  </a:lnTo>
                  <a:lnTo>
                    <a:pt x="66" y="149"/>
                  </a:lnTo>
                  <a:lnTo>
                    <a:pt x="58" y="158"/>
                  </a:lnTo>
                  <a:lnTo>
                    <a:pt x="52" y="173"/>
                  </a:lnTo>
                  <a:lnTo>
                    <a:pt x="52" y="118"/>
                  </a:lnTo>
                  <a:lnTo>
                    <a:pt x="55" y="118"/>
                  </a:lnTo>
                  <a:lnTo>
                    <a:pt x="61" y="116"/>
                  </a:lnTo>
                  <a:lnTo>
                    <a:pt x="69" y="115"/>
                  </a:lnTo>
                  <a:lnTo>
                    <a:pt x="78" y="110"/>
                  </a:lnTo>
                  <a:lnTo>
                    <a:pt x="86" y="103"/>
                  </a:lnTo>
                  <a:lnTo>
                    <a:pt x="92" y="92"/>
                  </a:lnTo>
                  <a:lnTo>
                    <a:pt x="94" y="77"/>
                  </a:lnTo>
                  <a:lnTo>
                    <a:pt x="92" y="77"/>
                  </a:lnTo>
                  <a:lnTo>
                    <a:pt x="88" y="77"/>
                  </a:lnTo>
                  <a:lnTo>
                    <a:pt x="81" y="79"/>
                  </a:lnTo>
                  <a:lnTo>
                    <a:pt x="73" y="81"/>
                  </a:lnTo>
                  <a:lnTo>
                    <a:pt x="65" y="88"/>
                  </a:lnTo>
                  <a:lnTo>
                    <a:pt x="58" y="99"/>
                  </a:lnTo>
                  <a:lnTo>
                    <a:pt x="52" y="115"/>
                  </a:lnTo>
                  <a:lnTo>
                    <a:pt x="52" y="48"/>
                  </a:lnTo>
                  <a:lnTo>
                    <a:pt x="55" y="48"/>
                  </a:lnTo>
                  <a:lnTo>
                    <a:pt x="61" y="48"/>
                  </a:lnTo>
                  <a:lnTo>
                    <a:pt x="67" y="45"/>
                  </a:lnTo>
                  <a:lnTo>
                    <a:pt x="77" y="42"/>
                  </a:lnTo>
                  <a:lnTo>
                    <a:pt x="85" y="37"/>
                  </a:lnTo>
                  <a:lnTo>
                    <a:pt x="92" y="27"/>
                  </a:lnTo>
                  <a:lnTo>
                    <a:pt x="97" y="17"/>
                  </a:lnTo>
                  <a:lnTo>
                    <a:pt x="100" y="0"/>
                  </a:lnTo>
                  <a:lnTo>
                    <a:pt x="97" y="0"/>
                  </a:lnTo>
                  <a:lnTo>
                    <a:pt x="92" y="0"/>
                  </a:lnTo>
                  <a:lnTo>
                    <a:pt x="83" y="3"/>
                  </a:lnTo>
                  <a:lnTo>
                    <a:pt x="74" y="7"/>
                  </a:lnTo>
                  <a:lnTo>
                    <a:pt x="65" y="14"/>
                  </a:lnTo>
                  <a:lnTo>
                    <a:pt x="56" y="27"/>
                  </a:lnTo>
                  <a:lnTo>
                    <a:pt x="50" y="45"/>
                  </a:lnTo>
                  <a:lnTo>
                    <a:pt x="50" y="42"/>
                  </a:lnTo>
                  <a:lnTo>
                    <a:pt x="47" y="35"/>
                  </a:lnTo>
                  <a:lnTo>
                    <a:pt x="43" y="27"/>
                  </a:lnTo>
                  <a:lnTo>
                    <a:pt x="38" y="18"/>
                  </a:lnTo>
                  <a:lnTo>
                    <a:pt x="28" y="10"/>
                  </a:lnTo>
                  <a:lnTo>
                    <a:pt x="16" y="3"/>
                  </a:lnTo>
                  <a:lnTo>
                    <a:pt x="0" y="0"/>
                  </a:lnTo>
                  <a:lnTo>
                    <a:pt x="1" y="3"/>
                  </a:lnTo>
                  <a:lnTo>
                    <a:pt x="3" y="10"/>
                  </a:lnTo>
                  <a:lnTo>
                    <a:pt x="5" y="19"/>
                  </a:lnTo>
                  <a:lnTo>
                    <a:pt x="11" y="29"/>
                  </a:lnTo>
                  <a:lnTo>
                    <a:pt x="19" y="38"/>
                  </a:lnTo>
                  <a:lnTo>
                    <a:pt x="31" y="45"/>
                  </a:lnTo>
                  <a:lnTo>
                    <a:pt x="47" y="48"/>
                  </a:lnTo>
                  <a:lnTo>
                    <a:pt x="47" y="135"/>
                  </a:lnTo>
                  <a:lnTo>
                    <a:pt x="47" y="132"/>
                  </a:lnTo>
                  <a:lnTo>
                    <a:pt x="46" y="126"/>
                  </a:lnTo>
                  <a:lnTo>
                    <a:pt x="42" y="118"/>
                  </a:lnTo>
                  <a:lnTo>
                    <a:pt x="35" y="110"/>
                  </a:lnTo>
                  <a:lnTo>
                    <a:pt x="25" y="103"/>
                  </a:lnTo>
                  <a:lnTo>
                    <a:pt x="12" y="100"/>
                  </a:lnTo>
                  <a:lnTo>
                    <a:pt x="12" y="103"/>
                  </a:lnTo>
                  <a:lnTo>
                    <a:pt x="13" y="108"/>
                  </a:lnTo>
                  <a:lnTo>
                    <a:pt x="16" y="116"/>
                  </a:lnTo>
                  <a:lnTo>
                    <a:pt x="20" y="124"/>
                  </a:lnTo>
                  <a:lnTo>
                    <a:pt x="25" y="132"/>
                  </a:lnTo>
                  <a:lnTo>
                    <a:pt x="35" y="139"/>
                  </a:lnTo>
                  <a:lnTo>
                    <a:pt x="47" y="141"/>
                  </a:lnTo>
                  <a:lnTo>
                    <a:pt x="47" y="228"/>
                  </a:lnTo>
                  <a:lnTo>
                    <a:pt x="52" y="228"/>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21" name="Freeform 25"/>
            <p:cNvSpPr>
              <a:spLocks/>
            </p:cNvSpPr>
            <p:nvPr/>
          </p:nvSpPr>
          <p:spPr bwMode="gray">
            <a:xfrm>
              <a:off x="2921" y="367"/>
              <a:ext cx="100" cy="229"/>
            </a:xfrm>
            <a:custGeom>
              <a:avLst/>
              <a:gdLst/>
              <a:ahLst/>
              <a:cxnLst>
                <a:cxn ang="0">
                  <a:pos x="53" y="176"/>
                </a:cxn>
                <a:cxn ang="0">
                  <a:pos x="60" y="176"/>
                </a:cxn>
                <a:cxn ang="0">
                  <a:pos x="74" y="169"/>
                </a:cxn>
                <a:cxn ang="0">
                  <a:pos x="87" y="154"/>
                </a:cxn>
                <a:cxn ang="0">
                  <a:pos x="87" y="141"/>
                </a:cxn>
                <a:cxn ang="0">
                  <a:pos x="74" y="143"/>
                </a:cxn>
                <a:cxn ang="0">
                  <a:pos x="60" y="158"/>
                </a:cxn>
                <a:cxn ang="0">
                  <a:pos x="53" y="118"/>
                </a:cxn>
                <a:cxn ang="0">
                  <a:pos x="61" y="116"/>
                </a:cxn>
                <a:cxn ang="0">
                  <a:pos x="78" y="110"/>
                </a:cxn>
                <a:cxn ang="0">
                  <a:pos x="92" y="92"/>
                </a:cxn>
                <a:cxn ang="0">
                  <a:pos x="92" y="77"/>
                </a:cxn>
                <a:cxn ang="0">
                  <a:pos x="81" y="79"/>
                </a:cxn>
                <a:cxn ang="0">
                  <a:pos x="65" y="88"/>
                </a:cxn>
                <a:cxn ang="0">
                  <a:pos x="53" y="115"/>
                </a:cxn>
                <a:cxn ang="0">
                  <a:pos x="56" y="48"/>
                </a:cxn>
                <a:cxn ang="0">
                  <a:pos x="68" y="45"/>
                </a:cxn>
                <a:cxn ang="0">
                  <a:pos x="85" y="37"/>
                </a:cxn>
                <a:cxn ang="0">
                  <a:pos x="97" y="17"/>
                </a:cxn>
                <a:cxn ang="0">
                  <a:pos x="97" y="0"/>
                </a:cxn>
                <a:cxn ang="0">
                  <a:pos x="84" y="3"/>
                </a:cxn>
                <a:cxn ang="0">
                  <a:pos x="65" y="14"/>
                </a:cxn>
                <a:cxn ang="0">
                  <a:pos x="50" y="45"/>
                </a:cxn>
                <a:cxn ang="0">
                  <a:pos x="47" y="35"/>
                </a:cxn>
                <a:cxn ang="0">
                  <a:pos x="38" y="18"/>
                </a:cxn>
                <a:cxn ang="0">
                  <a:pos x="16" y="3"/>
                </a:cxn>
                <a:cxn ang="0">
                  <a:pos x="2" y="3"/>
                </a:cxn>
                <a:cxn ang="0">
                  <a:pos x="6" y="19"/>
                </a:cxn>
                <a:cxn ang="0">
                  <a:pos x="19" y="38"/>
                </a:cxn>
                <a:cxn ang="0">
                  <a:pos x="47" y="48"/>
                </a:cxn>
                <a:cxn ang="0">
                  <a:pos x="47" y="132"/>
                </a:cxn>
                <a:cxn ang="0">
                  <a:pos x="42" y="118"/>
                </a:cxn>
                <a:cxn ang="0">
                  <a:pos x="26" y="103"/>
                </a:cxn>
                <a:cxn ang="0">
                  <a:pos x="12" y="103"/>
                </a:cxn>
                <a:cxn ang="0">
                  <a:pos x="16" y="116"/>
                </a:cxn>
                <a:cxn ang="0">
                  <a:pos x="26" y="132"/>
                </a:cxn>
                <a:cxn ang="0">
                  <a:pos x="47" y="141"/>
                </a:cxn>
                <a:cxn ang="0">
                  <a:pos x="53" y="228"/>
                </a:cxn>
              </a:cxnLst>
              <a:rect l="0" t="0" r="r" b="b"/>
              <a:pathLst>
                <a:path w="100" h="228">
                  <a:moveTo>
                    <a:pt x="53" y="228"/>
                  </a:moveTo>
                  <a:lnTo>
                    <a:pt x="53" y="176"/>
                  </a:lnTo>
                  <a:lnTo>
                    <a:pt x="56" y="176"/>
                  </a:lnTo>
                  <a:lnTo>
                    <a:pt x="60" y="176"/>
                  </a:lnTo>
                  <a:lnTo>
                    <a:pt x="68" y="173"/>
                  </a:lnTo>
                  <a:lnTo>
                    <a:pt x="74" y="169"/>
                  </a:lnTo>
                  <a:lnTo>
                    <a:pt x="81" y="163"/>
                  </a:lnTo>
                  <a:lnTo>
                    <a:pt x="87" y="154"/>
                  </a:lnTo>
                  <a:lnTo>
                    <a:pt x="88" y="141"/>
                  </a:lnTo>
                  <a:lnTo>
                    <a:pt x="87" y="141"/>
                  </a:lnTo>
                  <a:lnTo>
                    <a:pt x="81" y="142"/>
                  </a:lnTo>
                  <a:lnTo>
                    <a:pt x="74" y="143"/>
                  </a:lnTo>
                  <a:lnTo>
                    <a:pt x="66" y="149"/>
                  </a:lnTo>
                  <a:lnTo>
                    <a:pt x="60" y="158"/>
                  </a:lnTo>
                  <a:lnTo>
                    <a:pt x="53" y="173"/>
                  </a:lnTo>
                  <a:lnTo>
                    <a:pt x="53" y="118"/>
                  </a:lnTo>
                  <a:lnTo>
                    <a:pt x="56" y="118"/>
                  </a:lnTo>
                  <a:lnTo>
                    <a:pt x="61" y="116"/>
                  </a:lnTo>
                  <a:lnTo>
                    <a:pt x="69" y="115"/>
                  </a:lnTo>
                  <a:lnTo>
                    <a:pt x="78" y="110"/>
                  </a:lnTo>
                  <a:lnTo>
                    <a:pt x="87" y="103"/>
                  </a:lnTo>
                  <a:lnTo>
                    <a:pt x="92" y="92"/>
                  </a:lnTo>
                  <a:lnTo>
                    <a:pt x="95" y="77"/>
                  </a:lnTo>
                  <a:lnTo>
                    <a:pt x="92" y="77"/>
                  </a:lnTo>
                  <a:lnTo>
                    <a:pt x="88" y="77"/>
                  </a:lnTo>
                  <a:lnTo>
                    <a:pt x="81" y="79"/>
                  </a:lnTo>
                  <a:lnTo>
                    <a:pt x="73" y="81"/>
                  </a:lnTo>
                  <a:lnTo>
                    <a:pt x="65" y="88"/>
                  </a:lnTo>
                  <a:lnTo>
                    <a:pt x="58" y="99"/>
                  </a:lnTo>
                  <a:lnTo>
                    <a:pt x="53" y="115"/>
                  </a:lnTo>
                  <a:lnTo>
                    <a:pt x="53" y="48"/>
                  </a:lnTo>
                  <a:lnTo>
                    <a:pt x="56" y="48"/>
                  </a:lnTo>
                  <a:lnTo>
                    <a:pt x="61" y="48"/>
                  </a:lnTo>
                  <a:lnTo>
                    <a:pt x="68" y="45"/>
                  </a:lnTo>
                  <a:lnTo>
                    <a:pt x="77" y="42"/>
                  </a:lnTo>
                  <a:lnTo>
                    <a:pt x="85" y="37"/>
                  </a:lnTo>
                  <a:lnTo>
                    <a:pt x="93" y="27"/>
                  </a:lnTo>
                  <a:lnTo>
                    <a:pt x="97" y="17"/>
                  </a:lnTo>
                  <a:lnTo>
                    <a:pt x="100" y="0"/>
                  </a:lnTo>
                  <a:lnTo>
                    <a:pt x="97" y="0"/>
                  </a:lnTo>
                  <a:lnTo>
                    <a:pt x="92" y="0"/>
                  </a:lnTo>
                  <a:lnTo>
                    <a:pt x="84" y="3"/>
                  </a:lnTo>
                  <a:lnTo>
                    <a:pt x="74" y="7"/>
                  </a:lnTo>
                  <a:lnTo>
                    <a:pt x="65" y="14"/>
                  </a:lnTo>
                  <a:lnTo>
                    <a:pt x="57" y="27"/>
                  </a:lnTo>
                  <a:lnTo>
                    <a:pt x="50" y="45"/>
                  </a:lnTo>
                  <a:lnTo>
                    <a:pt x="50" y="42"/>
                  </a:lnTo>
                  <a:lnTo>
                    <a:pt x="47" y="35"/>
                  </a:lnTo>
                  <a:lnTo>
                    <a:pt x="43" y="27"/>
                  </a:lnTo>
                  <a:lnTo>
                    <a:pt x="38" y="18"/>
                  </a:lnTo>
                  <a:lnTo>
                    <a:pt x="29" y="10"/>
                  </a:lnTo>
                  <a:lnTo>
                    <a:pt x="16" y="3"/>
                  </a:lnTo>
                  <a:lnTo>
                    <a:pt x="0" y="0"/>
                  </a:lnTo>
                  <a:lnTo>
                    <a:pt x="2" y="3"/>
                  </a:lnTo>
                  <a:lnTo>
                    <a:pt x="3" y="10"/>
                  </a:lnTo>
                  <a:lnTo>
                    <a:pt x="6" y="19"/>
                  </a:lnTo>
                  <a:lnTo>
                    <a:pt x="11" y="29"/>
                  </a:lnTo>
                  <a:lnTo>
                    <a:pt x="19" y="38"/>
                  </a:lnTo>
                  <a:lnTo>
                    <a:pt x="31" y="45"/>
                  </a:lnTo>
                  <a:lnTo>
                    <a:pt x="47" y="48"/>
                  </a:lnTo>
                  <a:lnTo>
                    <a:pt x="47" y="135"/>
                  </a:lnTo>
                  <a:lnTo>
                    <a:pt x="47" y="132"/>
                  </a:lnTo>
                  <a:lnTo>
                    <a:pt x="46" y="126"/>
                  </a:lnTo>
                  <a:lnTo>
                    <a:pt x="42" y="118"/>
                  </a:lnTo>
                  <a:lnTo>
                    <a:pt x="35" y="110"/>
                  </a:lnTo>
                  <a:lnTo>
                    <a:pt x="26" y="103"/>
                  </a:lnTo>
                  <a:lnTo>
                    <a:pt x="12" y="100"/>
                  </a:lnTo>
                  <a:lnTo>
                    <a:pt x="12" y="103"/>
                  </a:lnTo>
                  <a:lnTo>
                    <a:pt x="14" y="108"/>
                  </a:lnTo>
                  <a:lnTo>
                    <a:pt x="16" y="116"/>
                  </a:lnTo>
                  <a:lnTo>
                    <a:pt x="20" y="124"/>
                  </a:lnTo>
                  <a:lnTo>
                    <a:pt x="26" y="132"/>
                  </a:lnTo>
                  <a:lnTo>
                    <a:pt x="35" y="139"/>
                  </a:lnTo>
                  <a:lnTo>
                    <a:pt x="47" y="141"/>
                  </a:lnTo>
                  <a:lnTo>
                    <a:pt x="47" y="228"/>
                  </a:lnTo>
                  <a:lnTo>
                    <a:pt x="53" y="228"/>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22" name="Freeform 26"/>
            <p:cNvSpPr>
              <a:spLocks/>
            </p:cNvSpPr>
            <p:nvPr/>
          </p:nvSpPr>
          <p:spPr bwMode="gray">
            <a:xfrm>
              <a:off x="2273" y="187"/>
              <a:ext cx="175" cy="402"/>
            </a:xfrm>
            <a:custGeom>
              <a:avLst/>
              <a:gdLst/>
              <a:ahLst/>
              <a:cxnLst>
                <a:cxn ang="0">
                  <a:pos x="93" y="309"/>
                </a:cxn>
                <a:cxn ang="0">
                  <a:pos x="101" y="309"/>
                </a:cxn>
                <a:cxn ang="0">
                  <a:pos x="118" y="304"/>
                </a:cxn>
                <a:cxn ang="0">
                  <a:pos x="138" y="292"/>
                </a:cxn>
                <a:cxn ang="0">
                  <a:pos x="152" y="266"/>
                </a:cxn>
                <a:cxn ang="0">
                  <a:pos x="152" y="247"/>
                </a:cxn>
                <a:cxn ang="0">
                  <a:pos x="138" y="250"/>
                </a:cxn>
                <a:cxn ang="0">
                  <a:pos x="120" y="259"/>
                </a:cxn>
                <a:cxn ang="0">
                  <a:pos x="99" y="285"/>
                </a:cxn>
                <a:cxn ang="0">
                  <a:pos x="93" y="207"/>
                </a:cxn>
                <a:cxn ang="0">
                  <a:pos x="102" y="205"/>
                </a:cxn>
                <a:cxn ang="0">
                  <a:pos x="122" y="200"/>
                </a:cxn>
                <a:cxn ang="0">
                  <a:pos x="147" y="185"/>
                </a:cxn>
                <a:cxn ang="0">
                  <a:pos x="163" y="155"/>
                </a:cxn>
                <a:cxn ang="0">
                  <a:pos x="163" y="134"/>
                </a:cxn>
                <a:cxn ang="0">
                  <a:pos x="149" y="135"/>
                </a:cxn>
                <a:cxn ang="0">
                  <a:pos x="129" y="142"/>
                </a:cxn>
                <a:cxn ang="0">
                  <a:pos x="107" y="162"/>
                </a:cxn>
                <a:cxn ang="0">
                  <a:pos x="93" y="201"/>
                </a:cxn>
                <a:cxn ang="0">
                  <a:pos x="95" y="83"/>
                </a:cxn>
                <a:cxn ang="0">
                  <a:pos x="110" y="81"/>
                </a:cxn>
                <a:cxn ang="0">
                  <a:pos x="134" y="73"/>
                </a:cxn>
                <a:cxn ang="0">
                  <a:pos x="157" y="54"/>
                </a:cxn>
                <a:cxn ang="0">
                  <a:pos x="174" y="23"/>
                </a:cxn>
                <a:cxn ang="0">
                  <a:pos x="174" y="0"/>
                </a:cxn>
                <a:cxn ang="0">
                  <a:pos x="157" y="2"/>
                </a:cxn>
                <a:cxn ang="0">
                  <a:pos x="133" y="10"/>
                </a:cxn>
                <a:cxn ang="0">
                  <a:pos x="107" y="33"/>
                </a:cxn>
                <a:cxn ang="0">
                  <a:pos x="87" y="77"/>
                </a:cxn>
                <a:cxn ang="0">
                  <a:pos x="85" y="68"/>
                </a:cxn>
                <a:cxn ang="0">
                  <a:pos x="75" y="46"/>
                </a:cxn>
                <a:cxn ang="0">
                  <a:pos x="55" y="21"/>
                </a:cxn>
                <a:cxn ang="0">
                  <a:pos x="22" y="3"/>
                </a:cxn>
                <a:cxn ang="0">
                  <a:pos x="1" y="3"/>
                </a:cxn>
                <a:cxn ang="0">
                  <a:pos x="4" y="18"/>
                </a:cxn>
                <a:cxn ang="0">
                  <a:pos x="12" y="42"/>
                </a:cxn>
                <a:cxn ang="0">
                  <a:pos x="31" y="65"/>
                </a:cxn>
                <a:cxn ang="0">
                  <a:pos x="62" y="81"/>
                </a:cxn>
                <a:cxn ang="0">
                  <a:pos x="82" y="238"/>
                </a:cxn>
                <a:cxn ang="0">
                  <a:pos x="80" y="228"/>
                </a:cxn>
                <a:cxn ang="0">
                  <a:pos x="72" y="207"/>
                </a:cxn>
                <a:cxn ang="0">
                  <a:pos x="55" y="185"/>
                </a:cxn>
                <a:cxn ang="0">
                  <a:pos x="21" y="176"/>
                </a:cxn>
                <a:cxn ang="0">
                  <a:pos x="22" y="185"/>
                </a:cxn>
                <a:cxn ang="0">
                  <a:pos x="28" y="205"/>
                </a:cxn>
                <a:cxn ang="0">
                  <a:pos x="41" y="230"/>
                </a:cxn>
                <a:cxn ang="0">
                  <a:pos x="66" y="246"/>
                </a:cxn>
                <a:cxn ang="0">
                  <a:pos x="82" y="402"/>
                </a:cxn>
              </a:cxnLst>
              <a:rect l="0" t="0" r="r" b="b"/>
              <a:pathLst>
                <a:path w="175" h="402">
                  <a:moveTo>
                    <a:pt x="93" y="402"/>
                  </a:moveTo>
                  <a:lnTo>
                    <a:pt x="93" y="309"/>
                  </a:lnTo>
                  <a:lnTo>
                    <a:pt x="95" y="309"/>
                  </a:lnTo>
                  <a:lnTo>
                    <a:pt x="101" y="309"/>
                  </a:lnTo>
                  <a:lnTo>
                    <a:pt x="109" y="308"/>
                  </a:lnTo>
                  <a:lnTo>
                    <a:pt x="118" y="304"/>
                  </a:lnTo>
                  <a:lnTo>
                    <a:pt x="129" y="298"/>
                  </a:lnTo>
                  <a:lnTo>
                    <a:pt x="138" y="292"/>
                  </a:lnTo>
                  <a:lnTo>
                    <a:pt x="147" y="281"/>
                  </a:lnTo>
                  <a:lnTo>
                    <a:pt x="152" y="266"/>
                  </a:lnTo>
                  <a:lnTo>
                    <a:pt x="155" y="247"/>
                  </a:lnTo>
                  <a:lnTo>
                    <a:pt x="152" y="247"/>
                  </a:lnTo>
                  <a:lnTo>
                    <a:pt x="147" y="249"/>
                  </a:lnTo>
                  <a:lnTo>
                    <a:pt x="138" y="250"/>
                  </a:lnTo>
                  <a:lnTo>
                    <a:pt x="129" y="253"/>
                  </a:lnTo>
                  <a:lnTo>
                    <a:pt x="120" y="259"/>
                  </a:lnTo>
                  <a:lnTo>
                    <a:pt x="109" y="270"/>
                  </a:lnTo>
                  <a:lnTo>
                    <a:pt x="99" y="285"/>
                  </a:lnTo>
                  <a:lnTo>
                    <a:pt x="93" y="304"/>
                  </a:lnTo>
                  <a:lnTo>
                    <a:pt x="93" y="207"/>
                  </a:lnTo>
                  <a:lnTo>
                    <a:pt x="95" y="207"/>
                  </a:lnTo>
                  <a:lnTo>
                    <a:pt x="102" y="205"/>
                  </a:lnTo>
                  <a:lnTo>
                    <a:pt x="111" y="204"/>
                  </a:lnTo>
                  <a:lnTo>
                    <a:pt x="122" y="200"/>
                  </a:lnTo>
                  <a:lnTo>
                    <a:pt x="134" y="195"/>
                  </a:lnTo>
                  <a:lnTo>
                    <a:pt x="147" y="185"/>
                  </a:lnTo>
                  <a:lnTo>
                    <a:pt x="156" y="173"/>
                  </a:lnTo>
                  <a:lnTo>
                    <a:pt x="163" y="155"/>
                  </a:lnTo>
                  <a:lnTo>
                    <a:pt x="165" y="134"/>
                  </a:lnTo>
                  <a:lnTo>
                    <a:pt x="163" y="134"/>
                  </a:lnTo>
                  <a:lnTo>
                    <a:pt x="157" y="134"/>
                  </a:lnTo>
                  <a:lnTo>
                    <a:pt x="149" y="135"/>
                  </a:lnTo>
                  <a:lnTo>
                    <a:pt x="140" y="137"/>
                  </a:lnTo>
                  <a:lnTo>
                    <a:pt x="129" y="142"/>
                  </a:lnTo>
                  <a:lnTo>
                    <a:pt x="118" y="150"/>
                  </a:lnTo>
                  <a:lnTo>
                    <a:pt x="107" y="162"/>
                  </a:lnTo>
                  <a:lnTo>
                    <a:pt x="99" y="178"/>
                  </a:lnTo>
                  <a:lnTo>
                    <a:pt x="93" y="201"/>
                  </a:lnTo>
                  <a:lnTo>
                    <a:pt x="93" y="83"/>
                  </a:lnTo>
                  <a:lnTo>
                    <a:pt x="95" y="83"/>
                  </a:lnTo>
                  <a:lnTo>
                    <a:pt x="101" y="83"/>
                  </a:lnTo>
                  <a:lnTo>
                    <a:pt x="110" y="81"/>
                  </a:lnTo>
                  <a:lnTo>
                    <a:pt x="122" y="77"/>
                  </a:lnTo>
                  <a:lnTo>
                    <a:pt x="134" y="73"/>
                  </a:lnTo>
                  <a:lnTo>
                    <a:pt x="147" y="65"/>
                  </a:lnTo>
                  <a:lnTo>
                    <a:pt x="157" y="54"/>
                  </a:lnTo>
                  <a:lnTo>
                    <a:pt x="167" y="41"/>
                  </a:lnTo>
                  <a:lnTo>
                    <a:pt x="174" y="23"/>
                  </a:lnTo>
                  <a:lnTo>
                    <a:pt x="175" y="0"/>
                  </a:lnTo>
                  <a:lnTo>
                    <a:pt x="174" y="0"/>
                  </a:lnTo>
                  <a:lnTo>
                    <a:pt x="167" y="0"/>
                  </a:lnTo>
                  <a:lnTo>
                    <a:pt x="157" y="2"/>
                  </a:lnTo>
                  <a:lnTo>
                    <a:pt x="145" y="4"/>
                  </a:lnTo>
                  <a:lnTo>
                    <a:pt x="133" y="10"/>
                  </a:lnTo>
                  <a:lnTo>
                    <a:pt x="120" y="19"/>
                  </a:lnTo>
                  <a:lnTo>
                    <a:pt x="107" y="33"/>
                  </a:lnTo>
                  <a:lnTo>
                    <a:pt x="97" y="52"/>
                  </a:lnTo>
                  <a:lnTo>
                    <a:pt x="87" y="77"/>
                  </a:lnTo>
                  <a:lnTo>
                    <a:pt x="87" y="75"/>
                  </a:lnTo>
                  <a:lnTo>
                    <a:pt x="85" y="68"/>
                  </a:lnTo>
                  <a:lnTo>
                    <a:pt x="80" y="58"/>
                  </a:lnTo>
                  <a:lnTo>
                    <a:pt x="75" y="46"/>
                  </a:lnTo>
                  <a:lnTo>
                    <a:pt x="66" y="33"/>
                  </a:lnTo>
                  <a:lnTo>
                    <a:pt x="55" y="21"/>
                  </a:lnTo>
                  <a:lnTo>
                    <a:pt x="40" y="10"/>
                  </a:lnTo>
                  <a:lnTo>
                    <a:pt x="22" y="3"/>
                  </a:lnTo>
                  <a:lnTo>
                    <a:pt x="0" y="0"/>
                  </a:lnTo>
                  <a:lnTo>
                    <a:pt x="1" y="3"/>
                  </a:lnTo>
                  <a:lnTo>
                    <a:pt x="1" y="10"/>
                  </a:lnTo>
                  <a:lnTo>
                    <a:pt x="4" y="18"/>
                  </a:lnTo>
                  <a:lnTo>
                    <a:pt x="6" y="30"/>
                  </a:lnTo>
                  <a:lnTo>
                    <a:pt x="12" y="42"/>
                  </a:lnTo>
                  <a:lnTo>
                    <a:pt x="20" y="54"/>
                  </a:lnTo>
                  <a:lnTo>
                    <a:pt x="31" y="65"/>
                  </a:lnTo>
                  <a:lnTo>
                    <a:pt x="44" y="75"/>
                  </a:lnTo>
                  <a:lnTo>
                    <a:pt x="62" y="81"/>
                  </a:lnTo>
                  <a:lnTo>
                    <a:pt x="82" y="83"/>
                  </a:lnTo>
                  <a:lnTo>
                    <a:pt x="82" y="238"/>
                  </a:lnTo>
                  <a:lnTo>
                    <a:pt x="82" y="235"/>
                  </a:lnTo>
                  <a:lnTo>
                    <a:pt x="80" y="228"/>
                  </a:lnTo>
                  <a:lnTo>
                    <a:pt x="78" y="217"/>
                  </a:lnTo>
                  <a:lnTo>
                    <a:pt x="72" y="207"/>
                  </a:lnTo>
                  <a:lnTo>
                    <a:pt x="66" y="196"/>
                  </a:lnTo>
                  <a:lnTo>
                    <a:pt x="55" y="185"/>
                  </a:lnTo>
                  <a:lnTo>
                    <a:pt x="40" y="178"/>
                  </a:lnTo>
                  <a:lnTo>
                    <a:pt x="21" y="176"/>
                  </a:lnTo>
                  <a:lnTo>
                    <a:pt x="21" y="178"/>
                  </a:lnTo>
                  <a:lnTo>
                    <a:pt x="22" y="185"/>
                  </a:lnTo>
                  <a:lnTo>
                    <a:pt x="24" y="195"/>
                  </a:lnTo>
                  <a:lnTo>
                    <a:pt x="28" y="205"/>
                  </a:lnTo>
                  <a:lnTo>
                    <a:pt x="33" y="217"/>
                  </a:lnTo>
                  <a:lnTo>
                    <a:pt x="41" y="230"/>
                  </a:lnTo>
                  <a:lnTo>
                    <a:pt x="52" y="239"/>
                  </a:lnTo>
                  <a:lnTo>
                    <a:pt x="66" y="246"/>
                  </a:lnTo>
                  <a:lnTo>
                    <a:pt x="82" y="247"/>
                  </a:lnTo>
                  <a:lnTo>
                    <a:pt x="82" y="402"/>
                  </a:lnTo>
                  <a:lnTo>
                    <a:pt x="93" y="402"/>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23" name="Freeform 27"/>
            <p:cNvSpPr>
              <a:spLocks/>
            </p:cNvSpPr>
            <p:nvPr/>
          </p:nvSpPr>
          <p:spPr bwMode="gray">
            <a:xfrm>
              <a:off x="2161" y="223"/>
              <a:ext cx="97" cy="370"/>
            </a:xfrm>
            <a:custGeom>
              <a:avLst/>
              <a:gdLst/>
              <a:ahLst/>
              <a:cxnLst>
                <a:cxn ang="0">
                  <a:pos x="52" y="237"/>
                </a:cxn>
                <a:cxn ang="0">
                  <a:pos x="59" y="237"/>
                </a:cxn>
                <a:cxn ang="0">
                  <a:pos x="74" y="232"/>
                </a:cxn>
                <a:cxn ang="0">
                  <a:pos x="90" y="218"/>
                </a:cxn>
                <a:cxn ang="0">
                  <a:pos x="97" y="193"/>
                </a:cxn>
                <a:cxn ang="0">
                  <a:pos x="89" y="193"/>
                </a:cxn>
                <a:cxn ang="0">
                  <a:pos x="71" y="197"/>
                </a:cxn>
                <a:cxn ang="0">
                  <a:pos x="56" y="215"/>
                </a:cxn>
                <a:cxn ang="0">
                  <a:pos x="52" y="147"/>
                </a:cxn>
                <a:cxn ang="0">
                  <a:pos x="59" y="147"/>
                </a:cxn>
                <a:cxn ang="0">
                  <a:pos x="74" y="141"/>
                </a:cxn>
                <a:cxn ang="0">
                  <a:pos x="90" y="128"/>
                </a:cxn>
                <a:cxn ang="0">
                  <a:pos x="97" y="102"/>
                </a:cxn>
                <a:cxn ang="0">
                  <a:pos x="89" y="102"/>
                </a:cxn>
                <a:cxn ang="0">
                  <a:pos x="71" y="109"/>
                </a:cxn>
                <a:cxn ang="0">
                  <a:pos x="56" y="126"/>
                </a:cxn>
                <a:cxn ang="0">
                  <a:pos x="52" y="46"/>
                </a:cxn>
                <a:cxn ang="0">
                  <a:pos x="51" y="37"/>
                </a:cxn>
                <a:cxn ang="0">
                  <a:pos x="45" y="23"/>
                </a:cxn>
                <a:cxn ang="0">
                  <a:pos x="32" y="6"/>
                </a:cxn>
                <a:cxn ang="0">
                  <a:pos x="6" y="0"/>
                </a:cxn>
                <a:cxn ang="0">
                  <a:pos x="8" y="9"/>
                </a:cxn>
                <a:cxn ang="0">
                  <a:pos x="16" y="27"/>
                </a:cxn>
                <a:cxn ang="0">
                  <a:pos x="33" y="43"/>
                </a:cxn>
                <a:cxn ang="0">
                  <a:pos x="45" y="113"/>
                </a:cxn>
                <a:cxn ang="0">
                  <a:pos x="45" y="106"/>
                </a:cxn>
                <a:cxn ang="0">
                  <a:pos x="40" y="90"/>
                </a:cxn>
                <a:cxn ang="0">
                  <a:pos x="27" y="75"/>
                </a:cxn>
                <a:cxn ang="0">
                  <a:pos x="1" y="67"/>
                </a:cxn>
                <a:cxn ang="0">
                  <a:pos x="0" y="75"/>
                </a:cxn>
                <a:cxn ang="0">
                  <a:pos x="2" y="91"/>
                </a:cxn>
                <a:cxn ang="0">
                  <a:pos x="14" y="109"/>
                </a:cxn>
                <a:cxn ang="0">
                  <a:pos x="45" y="118"/>
                </a:cxn>
                <a:cxn ang="0">
                  <a:pos x="45" y="207"/>
                </a:cxn>
                <a:cxn ang="0">
                  <a:pos x="43" y="195"/>
                </a:cxn>
                <a:cxn ang="0">
                  <a:pos x="33" y="182"/>
                </a:cxn>
                <a:cxn ang="0">
                  <a:pos x="12" y="175"/>
                </a:cxn>
                <a:cxn ang="0">
                  <a:pos x="10" y="182"/>
                </a:cxn>
                <a:cxn ang="0">
                  <a:pos x="13" y="197"/>
                </a:cxn>
                <a:cxn ang="0">
                  <a:pos x="29" y="211"/>
                </a:cxn>
                <a:cxn ang="0">
                  <a:pos x="45" y="373"/>
                </a:cxn>
              </a:cxnLst>
              <a:rect l="0" t="0" r="r" b="b"/>
              <a:pathLst>
                <a:path w="97" h="373">
                  <a:moveTo>
                    <a:pt x="52" y="373"/>
                  </a:moveTo>
                  <a:lnTo>
                    <a:pt x="52" y="237"/>
                  </a:lnTo>
                  <a:lnTo>
                    <a:pt x="54" y="237"/>
                  </a:lnTo>
                  <a:lnTo>
                    <a:pt x="59" y="237"/>
                  </a:lnTo>
                  <a:lnTo>
                    <a:pt x="66" y="236"/>
                  </a:lnTo>
                  <a:lnTo>
                    <a:pt x="74" y="232"/>
                  </a:lnTo>
                  <a:lnTo>
                    <a:pt x="82" y="226"/>
                  </a:lnTo>
                  <a:lnTo>
                    <a:pt x="90" y="218"/>
                  </a:lnTo>
                  <a:lnTo>
                    <a:pt x="95" y="207"/>
                  </a:lnTo>
                  <a:lnTo>
                    <a:pt x="97" y="193"/>
                  </a:lnTo>
                  <a:lnTo>
                    <a:pt x="94" y="193"/>
                  </a:lnTo>
                  <a:lnTo>
                    <a:pt x="89" y="193"/>
                  </a:lnTo>
                  <a:lnTo>
                    <a:pt x="81" y="194"/>
                  </a:lnTo>
                  <a:lnTo>
                    <a:pt x="71" y="197"/>
                  </a:lnTo>
                  <a:lnTo>
                    <a:pt x="63" y="205"/>
                  </a:lnTo>
                  <a:lnTo>
                    <a:pt x="56" y="215"/>
                  </a:lnTo>
                  <a:lnTo>
                    <a:pt x="52" y="232"/>
                  </a:lnTo>
                  <a:lnTo>
                    <a:pt x="52" y="147"/>
                  </a:lnTo>
                  <a:lnTo>
                    <a:pt x="54" y="147"/>
                  </a:lnTo>
                  <a:lnTo>
                    <a:pt x="59" y="147"/>
                  </a:lnTo>
                  <a:lnTo>
                    <a:pt x="66" y="144"/>
                  </a:lnTo>
                  <a:lnTo>
                    <a:pt x="74" y="141"/>
                  </a:lnTo>
                  <a:lnTo>
                    <a:pt x="82" y="136"/>
                  </a:lnTo>
                  <a:lnTo>
                    <a:pt x="90" y="128"/>
                  </a:lnTo>
                  <a:lnTo>
                    <a:pt x="95" y="117"/>
                  </a:lnTo>
                  <a:lnTo>
                    <a:pt x="97" y="102"/>
                  </a:lnTo>
                  <a:lnTo>
                    <a:pt x="94" y="102"/>
                  </a:lnTo>
                  <a:lnTo>
                    <a:pt x="89" y="102"/>
                  </a:lnTo>
                  <a:lnTo>
                    <a:pt x="81" y="105"/>
                  </a:lnTo>
                  <a:lnTo>
                    <a:pt x="71" y="109"/>
                  </a:lnTo>
                  <a:lnTo>
                    <a:pt x="63" y="116"/>
                  </a:lnTo>
                  <a:lnTo>
                    <a:pt x="56" y="126"/>
                  </a:lnTo>
                  <a:lnTo>
                    <a:pt x="52" y="141"/>
                  </a:lnTo>
                  <a:lnTo>
                    <a:pt x="52" y="46"/>
                  </a:lnTo>
                  <a:lnTo>
                    <a:pt x="51" y="43"/>
                  </a:lnTo>
                  <a:lnTo>
                    <a:pt x="51" y="37"/>
                  </a:lnTo>
                  <a:lnTo>
                    <a:pt x="49" y="31"/>
                  </a:lnTo>
                  <a:lnTo>
                    <a:pt x="45" y="23"/>
                  </a:lnTo>
                  <a:lnTo>
                    <a:pt x="40" y="15"/>
                  </a:lnTo>
                  <a:lnTo>
                    <a:pt x="32" y="6"/>
                  </a:lnTo>
                  <a:lnTo>
                    <a:pt x="21" y="2"/>
                  </a:lnTo>
                  <a:lnTo>
                    <a:pt x="6" y="0"/>
                  </a:lnTo>
                  <a:lnTo>
                    <a:pt x="6" y="2"/>
                  </a:lnTo>
                  <a:lnTo>
                    <a:pt x="8" y="9"/>
                  </a:lnTo>
                  <a:lnTo>
                    <a:pt x="12" y="17"/>
                  </a:lnTo>
                  <a:lnTo>
                    <a:pt x="16" y="27"/>
                  </a:lnTo>
                  <a:lnTo>
                    <a:pt x="23" y="36"/>
                  </a:lnTo>
                  <a:lnTo>
                    <a:pt x="33" y="43"/>
                  </a:lnTo>
                  <a:lnTo>
                    <a:pt x="45" y="46"/>
                  </a:lnTo>
                  <a:lnTo>
                    <a:pt x="45" y="113"/>
                  </a:lnTo>
                  <a:lnTo>
                    <a:pt x="45" y="112"/>
                  </a:lnTo>
                  <a:lnTo>
                    <a:pt x="45" y="106"/>
                  </a:lnTo>
                  <a:lnTo>
                    <a:pt x="44" y="98"/>
                  </a:lnTo>
                  <a:lnTo>
                    <a:pt x="40" y="90"/>
                  </a:lnTo>
                  <a:lnTo>
                    <a:pt x="35" y="82"/>
                  </a:lnTo>
                  <a:lnTo>
                    <a:pt x="27" y="75"/>
                  </a:lnTo>
                  <a:lnTo>
                    <a:pt x="16" y="70"/>
                  </a:lnTo>
                  <a:lnTo>
                    <a:pt x="1" y="67"/>
                  </a:lnTo>
                  <a:lnTo>
                    <a:pt x="0" y="70"/>
                  </a:lnTo>
                  <a:lnTo>
                    <a:pt x="0" y="75"/>
                  </a:lnTo>
                  <a:lnTo>
                    <a:pt x="0" y="82"/>
                  </a:lnTo>
                  <a:lnTo>
                    <a:pt x="2" y="91"/>
                  </a:lnTo>
                  <a:lnTo>
                    <a:pt x="6" y="100"/>
                  </a:lnTo>
                  <a:lnTo>
                    <a:pt x="14" y="109"/>
                  </a:lnTo>
                  <a:lnTo>
                    <a:pt x="28" y="114"/>
                  </a:lnTo>
                  <a:lnTo>
                    <a:pt x="45" y="118"/>
                  </a:lnTo>
                  <a:lnTo>
                    <a:pt x="45" y="209"/>
                  </a:lnTo>
                  <a:lnTo>
                    <a:pt x="45" y="207"/>
                  </a:lnTo>
                  <a:lnTo>
                    <a:pt x="45" y="202"/>
                  </a:lnTo>
                  <a:lnTo>
                    <a:pt x="43" y="195"/>
                  </a:lnTo>
                  <a:lnTo>
                    <a:pt x="40" y="188"/>
                  </a:lnTo>
                  <a:lnTo>
                    <a:pt x="33" y="182"/>
                  </a:lnTo>
                  <a:lnTo>
                    <a:pt x="24" y="178"/>
                  </a:lnTo>
                  <a:lnTo>
                    <a:pt x="12" y="175"/>
                  </a:lnTo>
                  <a:lnTo>
                    <a:pt x="12" y="178"/>
                  </a:lnTo>
                  <a:lnTo>
                    <a:pt x="10" y="182"/>
                  </a:lnTo>
                  <a:lnTo>
                    <a:pt x="10" y="188"/>
                  </a:lnTo>
                  <a:lnTo>
                    <a:pt x="13" y="197"/>
                  </a:lnTo>
                  <a:lnTo>
                    <a:pt x="20" y="205"/>
                  </a:lnTo>
                  <a:lnTo>
                    <a:pt x="29" y="211"/>
                  </a:lnTo>
                  <a:lnTo>
                    <a:pt x="45" y="215"/>
                  </a:lnTo>
                  <a:lnTo>
                    <a:pt x="45" y="373"/>
                  </a:lnTo>
                  <a:lnTo>
                    <a:pt x="52" y="373"/>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24" name="Freeform 28"/>
            <p:cNvSpPr>
              <a:spLocks/>
            </p:cNvSpPr>
            <p:nvPr/>
          </p:nvSpPr>
          <p:spPr bwMode="gray">
            <a:xfrm>
              <a:off x="2708" y="223"/>
              <a:ext cx="97" cy="370"/>
            </a:xfrm>
            <a:custGeom>
              <a:avLst/>
              <a:gdLst/>
              <a:ahLst/>
              <a:cxnLst>
                <a:cxn ang="0">
                  <a:pos x="51" y="237"/>
                </a:cxn>
                <a:cxn ang="0">
                  <a:pos x="60" y="237"/>
                </a:cxn>
                <a:cxn ang="0">
                  <a:pos x="74" y="232"/>
                </a:cxn>
                <a:cxn ang="0">
                  <a:pos x="91" y="218"/>
                </a:cxn>
                <a:cxn ang="0">
                  <a:pos x="97" y="193"/>
                </a:cxn>
                <a:cxn ang="0">
                  <a:pos x="89" y="193"/>
                </a:cxn>
                <a:cxn ang="0">
                  <a:pos x="72" y="197"/>
                </a:cxn>
                <a:cxn ang="0">
                  <a:pos x="55" y="215"/>
                </a:cxn>
                <a:cxn ang="0">
                  <a:pos x="51" y="147"/>
                </a:cxn>
                <a:cxn ang="0">
                  <a:pos x="60" y="147"/>
                </a:cxn>
                <a:cxn ang="0">
                  <a:pos x="74" y="141"/>
                </a:cxn>
                <a:cxn ang="0">
                  <a:pos x="91" y="128"/>
                </a:cxn>
                <a:cxn ang="0">
                  <a:pos x="97" y="102"/>
                </a:cxn>
                <a:cxn ang="0">
                  <a:pos x="89" y="102"/>
                </a:cxn>
                <a:cxn ang="0">
                  <a:pos x="72" y="109"/>
                </a:cxn>
                <a:cxn ang="0">
                  <a:pos x="55" y="126"/>
                </a:cxn>
                <a:cxn ang="0">
                  <a:pos x="51" y="46"/>
                </a:cxn>
                <a:cxn ang="0">
                  <a:pos x="51" y="37"/>
                </a:cxn>
                <a:cxn ang="0">
                  <a:pos x="46" y="23"/>
                </a:cxn>
                <a:cxn ang="0">
                  <a:pos x="33" y="6"/>
                </a:cxn>
                <a:cxn ang="0">
                  <a:pos x="7" y="0"/>
                </a:cxn>
                <a:cxn ang="0">
                  <a:pos x="8" y="9"/>
                </a:cxn>
                <a:cxn ang="0">
                  <a:pos x="16" y="27"/>
                </a:cxn>
                <a:cxn ang="0">
                  <a:pos x="34" y="43"/>
                </a:cxn>
                <a:cxn ang="0">
                  <a:pos x="46" y="113"/>
                </a:cxn>
                <a:cxn ang="0">
                  <a:pos x="46" y="106"/>
                </a:cxn>
                <a:cxn ang="0">
                  <a:pos x="41" y="90"/>
                </a:cxn>
                <a:cxn ang="0">
                  <a:pos x="27" y="75"/>
                </a:cxn>
                <a:cxn ang="0">
                  <a:pos x="0" y="67"/>
                </a:cxn>
                <a:cxn ang="0">
                  <a:pos x="0" y="75"/>
                </a:cxn>
                <a:cxn ang="0">
                  <a:pos x="3" y="91"/>
                </a:cxn>
                <a:cxn ang="0">
                  <a:pos x="15" y="109"/>
                </a:cxn>
                <a:cxn ang="0">
                  <a:pos x="46" y="118"/>
                </a:cxn>
                <a:cxn ang="0">
                  <a:pos x="46" y="207"/>
                </a:cxn>
                <a:cxn ang="0">
                  <a:pos x="43" y="195"/>
                </a:cxn>
                <a:cxn ang="0">
                  <a:pos x="34" y="182"/>
                </a:cxn>
                <a:cxn ang="0">
                  <a:pos x="12" y="175"/>
                </a:cxn>
                <a:cxn ang="0">
                  <a:pos x="11" y="182"/>
                </a:cxn>
                <a:cxn ang="0">
                  <a:pos x="14" y="197"/>
                </a:cxn>
                <a:cxn ang="0">
                  <a:pos x="30" y="211"/>
                </a:cxn>
                <a:cxn ang="0">
                  <a:pos x="46" y="373"/>
                </a:cxn>
              </a:cxnLst>
              <a:rect l="0" t="0" r="r" b="b"/>
              <a:pathLst>
                <a:path w="97" h="373">
                  <a:moveTo>
                    <a:pt x="51" y="373"/>
                  </a:moveTo>
                  <a:lnTo>
                    <a:pt x="51" y="237"/>
                  </a:lnTo>
                  <a:lnTo>
                    <a:pt x="54" y="237"/>
                  </a:lnTo>
                  <a:lnTo>
                    <a:pt x="60" y="237"/>
                  </a:lnTo>
                  <a:lnTo>
                    <a:pt x="66" y="236"/>
                  </a:lnTo>
                  <a:lnTo>
                    <a:pt x="74" y="232"/>
                  </a:lnTo>
                  <a:lnTo>
                    <a:pt x="82" y="226"/>
                  </a:lnTo>
                  <a:lnTo>
                    <a:pt x="91" y="218"/>
                  </a:lnTo>
                  <a:lnTo>
                    <a:pt x="95" y="207"/>
                  </a:lnTo>
                  <a:lnTo>
                    <a:pt x="97" y="193"/>
                  </a:lnTo>
                  <a:lnTo>
                    <a:pt x="95" y="193"/>
                  </a:lnTo>
                  <a:lnTo>
                    <a:pt x="89" y="193"/>
                  </a:lnTo>
                  <a:lnTo>
                    <a:pt x="81" y="194"/>
                  </a:lnTo>
                  <a:lnTo>
                    <a:pt x="72" y="197"/>
                  </a:lnTo>
                  <a:lnTo>
                    <a:pt x="64" y="205"/>
                  </a:lnTo>
                  <a:lnTo>
                    <a:pt x="55" y="215"/>
                  </a:lnTo>
                  <a:lnTo>
                    <a:pt x="51" y="232"/>
                  </a:lnTo>
                  <a:lnTo>
                    <a:pt x="51" y="147"/>
                  </a:lnTo>
                  <a:lnTo>
                    <a:pt x="54" y="147"/>
                  </a:lnTo>
                  <a:lnTo>
                    <a:pt x="60" y="147"/>
                  </a:lnTo>
                  <a:lnTo>
                    <a:pt x="66" y="144"/>
                  </a:lnTo>
                  <a:lnTo>
                    <a:pt x="74" y="141"/>
                  </a:lnTo>
                  <a:lnTo>
                    <a:pt x="82" y="136"/>
                  </a:lnTo>
                  <a:lnTo>
                    <a:pt x="91" y="128"/>
                  </a:lnTo>
                  <a:lnTo>
                    <a:pt x="95" y="117"/>
                  </a:lnTo>
                  <a:lnTo>
                    <a:pt x="97" y="102"/>
                  </a:lnTo>
                  <a:lnTo>
                    <a:pt x="95" y="102"/>
                  </a:lnTo>
                  <a:lnTo>
                    <a:pt x="89" y="102"/>
                  </a:lnTo>
                  <a:lnTo>
                    <a:pt x="81" y="105"/>
                  </a:lnTo>
                  <a:lnTo>
                    <a:pt x="72" y="109"/>
                  </a:lnTo>
                  <a:lnTo>
                    <a:pt x="64" y="116"/>
                  </a:lnTo>
                  <a:lnTo>
                    <a:pt x="55" y="126"/>
                  </a:lnTo>
                  <a:lnTo>
                    <a:pt x="51" y="141"/>
                  </a:lnTo>
                  <a:lnTo>
                    <a:pt x="51" y="46"/>
                  </a:lnTo>
                  <a:lnTo>
                    <a:pt x="51" y="43"/>
                  </a:lnTo>
                  <a:lnTo>
                    <a:pt x="51" y="37"/>
                  </a:lnTo>
                  <a:lnTo>
                    <a:pt x="49" y="31"/>
                  </a:lnTo>
                  <a:lnTo>
                    <a:pt x="46" y="23"/>
                  </a:lnTo>
                  <a:lnTo>
                    <a:pt x="41" y="15"/>
                  </a:lnTo>
                  <a:lnTo>
                    <a:pt x="33" y="6"/>
                  </a:lnTo>
                  <a:lnTo>
                    <a:pt x="22" y="2"/>
                  </a:lnTo>
                  <a:lnTo>
                    <a:pt x="7" y="0"/>
                  </a:lnTo>
                  <a:lnTo>
                    <a:pt x="7" y="2"/>
                  </a:lnTo>
                  <a:lnTo>
                    <a:pt x="8" y="9"/>
                  </a:lnTo>
                  <a:lnTo>
                    <a:pt x="11" y="17"/>
                  </a:lnTo>
                  <a:lnTo>
                    <a:pt x="16" y="27"/>
                  </a:lnTo>
                  <a:lnTo>
                    <a:pt x="23" y="36"/>
                  </a:lnTo>
                  <a:lnTo>
                    <a:pt x="34" y="43"/>
                  </a:lnTo>
                  <a:lnTo>
                    <a:pt x="46" y="46"/>
                  </a:lnTo>
                  <a:lnTo>
                    <a:pt x="46" y="113"/>
                  </a:lnTo>
                  <a:lnTo>
                    <a:pt x="46" y="112"/>
                  </a:lnTo>
                  <a:lnTo>
                    <a:pt x="46" y="106"/>
                  </a:lnTo>
                  <a:lnTo>
                    <a:pt x="43" y="98"/>
                  </a:lnTo>
                  <a:lnTo>
                    <a:pt x="41" y="90"/>
                  </a:lnTo>
                  <a:lnTo>
                    <a:pt x="35" y="82"/>
                  </a:lnTo>
                  <a:lnTo>
                    <a:pt x="27" y="75"/>
                  </a:lnTo>
                  <a:lnTo>
                    <a:pt x="16" y="70"/>
                  </a:lnTo>
                  <a:lnTo>
                    <a:pt x="0" y="67"/>
                  </a:lnTo>
                  <a:lnTo>
                    <a:pt x="0" y="70"/>
                  </a:lnTo>
                  <a:lnTo>
                    <a:pt x="0" y="75"/>
                  </a:lnTo>
                  <a:lnTo>
                    <a:pt x="0" y="82"/>
                  </a:lnTo>
                  <a:lnTo>
                    <a:pt x="3" y="91"/>
                  </a:lnTo>
                  <a:lnTo>
                    <a:pt x="7" y="100"/>
                  </a:lnTo>
                  <a:lnTo>
                    <a:pt x="15" y="109"/>
                  </a:lnTo>
                  <a:lnTo>
                    <a:pt x="28" y="114"/>
                  </a:lnTo>
                  <a:lnTo>
                    <a:pt x="46" y="118"/>
                  </a:lnTo>
                  <a:lnTo>
                    <a:pt x="46" y="209"/>
                  </a:lnTo>
                  <a:lnTo>
                    <a:pt x="46" y="207"/>
                  </a:lnTo>
                  <a:lnTo>
                    <a:pt x="45" y="202"/>
                  </a:lnTo>
                  <a:lnTo>
                    <a:pt x="43" y="195"/>
                  </a:lnTo>
                  <a:lnTo>
                    <a:pt x="39" y="188"/>
                  </a:lnTo>
                  <a:lnTo>
                    <a:pt x="34" y="182"/>
                  </a:lnTo>
                  <a:lnTo>
                    <a:pt x="24" y="178"/>
                  </a:lnTo>
                  <a:lnTo>
                    <a:pt x="12" y="175"/>
                  </a:lnTo>
                  <a:lnTo>
                    <a:pt x="12" y="178"/>
                  </a:lnTo>
                  <a:lnTo>
                    <a:pt x="11" y="182"/>
                  </a:lnTo>
                  <a:lnTo>
                    <a:pt x="11" y="188"/>
                  </a:lnTo>
                  <a:lnTo>
                    <a:pt x="14" y="197"/>
                  </a:lnTo>
                  <a:lnTo>
                    <a:pt x="19" y="205"/>
                  </a:lnTo>
                  <a:lnTo>
                    <a:pt x="30" y="211"/>
                  </a:lnTo>
                  <a:lnTo>
                    <a:pt x="46" y="215"/>
                  </a:lnTo>
                  <a:lnTo>
                    <a:pt x="46" y="373"/>
                  </a:lnTo>
                  <a:lnTo>
                    <a:pt x="51" y="373"/>
                  </a:lnTo>
                  <a:close/>
                </a:path>
              </a:pathLst>
            </a:custGeom>
            <a:solidFill>
              <a:srgbClr val="D7D7D7"/>
            </a:solidFill>
            <a:ln w="0">
              <a:solidFill>
                <a:srgbClr val="D7D7D7"/>
              </a:solidFill>
              <a:prstDash val="solid"/>
              <a:round/>
              <a:headEnd/>
              <a:tailEnd/>
            </a:ln>
          </p:spPr>
          <p:txBody>
            <a:bodyPr/>
            <a:lstStyle/>
            <a:p>
              <a:pPr>
                <a:defRPr/>
              </a:pPr>
              <a:endParaRPr lang="zh-CN" altLang="en-US"/>
            </a:p>
          </p:txBody>
        </p:sp>
      </p:grpSp>
      <p:sp>
        <p:nvSpPr>
          <p:cNvPr id="25" name="Freeform 29" descr="Dark upward diagonal"/>
          <p:cNvSpPr>
            <a:spLocks/>
          </p:cNvSpPr>
          <p:nvPr/>
        </p:nvSpPr>
        <p:spPr bwMode="gray">
          <a:xfrm>
            <a:off x="85725" y="76200"/>
            <a:ext cx="8977313" cy="381000"/>
          </a:xfrm>
          <a:custGeom>
            <a:avLst/>
            <a:gdLst/>
            <a:ahLst/>
            <a:cxnLst>
              <a:cxn ang="0">
                <a:pos x="0" y="1"/>
              </a:cxn>
              <a:cxn ang="0">
                <a:pos x="5546" y="0"/>
              </a:cxn>
              <a:cxn ang="0">
                <a:pos x="5655" y="84"/>
              </a:cxn>
              <a:cxn ang="0">
                <a:pos x="5649" y="315"/>
              </a:cxn>
              <a:cxn ang="0">
                <a:pos x="1" y="314"/>
              </a:cxn>
              <a:cxn ang="0">
                <a:pos x="0" y="1"/>
              </a:cxn>
            </a:cxnLst>
            <a:rect l="0" t="0" r="r" b="b"/>
            <a:pathLst>
              <a:path w="5655" h="315">
                <a:moveTo>
                  <a:pt x="0" y="1"/>
                </a:moveTo>
                <a:lnTo>
                  <a:pt x="5546" y="0"/>
                </a:lnTo>
                <a:cubicBezTo>
                  <a:pt x="5652" y="0"/>
                  <a:pt x="5655" y="84"/>
                  <a:pt x="5655" y="84"/>
                </a:cubicBezTo>
                <a:lnTo>
                  <a:pt x="5649" y="315"/>
                </a:lnTo>
                <a:lnTo>
                  <a:pt x="1" y="314"/>
                </a:lnTo>
                <a:lnTo>
                  <a:pt x="0" y="1"/>
                </a:lnTo>
                <a:close/>
              </a:path>
            </a:pathLst>
          </a:custGeom>
          <a:pattFill prst="dkUpDiag">
            <a:fgClr>
              <a:schemeClr val="bg1">
                <a:alpha val="77000"/>
              </a:schemeClr>
            </a:fgClr>
            <a:bgClr>
              <a:schemeClr val="tx1">
                <a:alpha val="77000"/>
              </a:schemeClr>
            </a:bgClr>
          </a:pattFill>
          <a:ln w="9525">
            <a:noFill/>
            <a:round/>
            <a:headEnd/>
            <a:tailEnd/>
          </a:ln>
          <a:effectLst/>
        </p:spPr>
        <p:txBody>
          <a:bodyPr/>
          <a:lstStyle/>
          <a:p>
            <a:pPr>
              <a:defRPr/>
            </a:pPr>
            <a:endParaRPr lang="zh-CN" altLang="en-US"/>
          </a:p>
        </p:txBody>
      </p:sp>
      <p:sp>
        <p:nvSpPr>
          <p:cNvPr id="26" name="Rectangle 30"/>
          <p:cNvSpPr>
            <a:spLocks noChangeArrowheads="1"/>
          </p:cNvSpPr>
          <p:nvPr/>
        </p:nvSpPr>
        <p:spPr bwMode="gray">
          <a:xfrm>
            <a:off x="114300" y="6610350"/>
            <a:ext cx="8931275" cy="163513"/>
          </a:xfrm>
          <a:prstGeom prst="rect">
            <a:avLst/>
          </a:prstGeom>
          <a:solidFill>
            <a:schemeClr val="accent1"/>
          </a:solidFill>
          <a:ln w="9525">
            <a:noFill/>
            <a:miter lim="800000"/>
            <a:headEnd/>
            <a:tailEnd/>
          </a:ln>
          <a:effectLst/>
        </p:spPr>
        <p:txBody>
          <a:bodyPr wrap="none" anchor="ctr"/>
          <a:lstStyle/>
          <a:p>
            <a:pPr>
              <a:defRPr/>
            </a:pPr>
            <a:endParaRPr lang="zh-CN" altLang="en-US"/>
          </a:p>
        </p:txBody>
      </p:sp>
      <p:grpSp>
        <p:nvGrpSpPr>
          <p:cNvPr id="27" name="Group 31"/>
          <p:cNvGrpSpPr>
            <a:grpSpLocks/>
          </p:cNvGrpSpPr>
          <p:nvPr/>
        </p:nvGrpSpPr>
        <p:grpSpPr bwMode="auto">
          <a:xfrm>
            <a:off x="85725" y="457200"/>
            <a:ext cx="8982075" cy="1131888"/>
            <a:chOff x="54" y="538"/>
            <a:chExt cx="5658" cy="713"/>
          </a:xfrm>
        </p:grpSpPr>
        <p:sp>
          <p:nvSpPr>
            <p:cNvPr id="28" name="Freeform 32"/>
            <p:cNvSpPr>
              <a:spLocks/>
            </p:cNvSpPr>
            <p:nvPr userDrawn="1"/>
          </p:nvSpPr>
          <p:spPr bwMode="gray">
            <a:xfrm>
              <a:off x="54" y="736"/>
              <a:ext cx="5658" cy="515"/>
            </a:xfrm>
            <a:custGeom>
              <a:avLst/>
              <a:gdLst/>
              <a:ahLst/>
              <a:cxnLst>
                <a:cxn ang="0">
                  <a:pos x="0" y="0"/>
                </a:cxn>
                <a:cxn ang="0">
                  <a:pos x="5446" y="0"/>
                </a:cxn>
                <a:cxn ang="0">
                  <a:pos x="5446" y="312"/>
                </a:cxn>
                <a:cxn ang="0">
                  <a:pos x="5446" y="451"/>
                </a:cxn>
                <a:cxn ang="0">
                  <a:pos x="1512" y="443"/>
                </a:cxn>
                <a:cxn ang="0">
                  <a:pos x="1288" y="584"/>
                </a:cxn>
                <a:cxn ang="0">
                  <a:pos x="0" y="590"/>
                </a:cxn>
                <a:cxn ang="0">
                  <a:pos x="0" y="0"/>
                </a:cxn>
              </a:cxnLst>
              <a:rect l="0" t="0" r="r" b="b"/>
              <a:pathLst>
                <a:path w="5446" h="590">
                  <a:moveTo>
                    <a:pt x="0" y="0"/>
                  </a:moveTo>
                  <a:lnTo>
                    <a:pt x="5446" y="0"/>
                  </a:lnTo>
                  <a:lnTo>
                    <a:pt x="5446" y="312"/>
                  </a:lnTo>
                  <a:lnTo>
                    <a:pt x="5446" y="451"/>
                  </a:lnTo>
                  <a:cubicBezTo>
                    <a:pt x="4790" y="473"/>
                    <a:pt x="2205" y="421"/>
                    <a:pt x="1512" y="443"/>
                  </a:cubicBezTo>
                  <a:lnTo>
                    <a:pt x="1288" y="584"/>
                  </a:lnTo>
                  <a:lnTo>
                    <a:pt x="0" y="590"/>
                  </a:lnTo>
                  <a:lnTo>
                    <a:pt x="0" y="0"/>
                  </a:lnTo>
                  <a:close/>
                </a:path>
              </a:pathLst>
            </a:custGeom>
            <a:solidFill>
              <a:schemeClr val="tx1"/>
            </a:solidFill>
            <a:ln w="9525">
              <a:noFill/>
              <a:round/>
              <a:headEnd/>
              <a:tailEnd/>
            </a:ln>
            <a:effectLst/>
          </p:spPr>
          <p:txBody>
            <a:bodyPr/>
            <a:lstStyle/>
            <a:p>
              <a:pPr>
                <a:defRPr/>
              </a:pPr>
              <a:endParaRPr lang="zh-CN" altLang="en-US"/>
            </a:p>
          </p:txBody>
        </p:sp>
        <p:sp>
          <p:nvSpPr>
            <p:cNvPr id="29" name="Freeform 33"/>
            <p:cNvSpPr>
              <a:spLocks/>
            </p:cNvSpPr>
            <p:nvPr userDrawn="1"/>
          </p:nvSpPr>
          <p:spPr bwMode="gray">
            <a:xfrm>
              <a:off x="54" y="538"/>
              <a:ext cx="5658" cy="655"/>
            </a:xfrm>
            <a:custGeom>
              <a:avLst/>
              <a:gdLst/>
              <a:ahLst/>
              <a:cxnLst>
                <a:cxn ang="0">
                  <a:pos x="1" y="0"/>
                </a:cxn>
                <a:cxn ang="0">
                  <a:pos x="5657" y="0"/>
                </a:cxn>
                <a:cxn ang="0">
                  <a:pos x="5658" y="534"/>
                </a:cxn>
                <a:cxn ang="0">
                  <a:pos x="1553" y="528"/>
                </a:cxn>
                <a:cxn ang="0">
                  <a:pos x="1317" y="651"/>
                </a:cxn>
                <a:cxn ang="0">
                  <a:pos x="0" y="655"/>
                </a:cxn>
                <a:cxn ang="0">
                  <a:pos x="1" y="0"/>
                </a:cxn>
              </a:cxnLst>
              <a:rect l="0" t="0" r="r" b="b"/>
              <a:pathLst>
                <a:path w="5658" h="655">
                  <a:moveTo>
                    <a:pt x="1" y="0"/>
                  </a:moveTo>
                  <a:lnTo>
                    <a:pt x="5657" y="0"/>
                  </a:lnTo>
                  <a:lnTo>
                    <a:pt x="5658" y="534"/>
                  </a:lnTo>
                  <a:lnTo>
                    <a:pt x="1553" y="528"/>
                  </a:lnTo>
                  <a:lnTo>
                    <a:pt x="1317" y="651"/>
                  </a:lnTo>
                  <a:lnTo>
                    <a:pt x="0" y="655"/>
                  </a:lnTo>
                  <a:lnTo>
                    <a:pt x="1" y="0"/>
                  </a:lnTo>
                  <a:close/>
                </a:path>
              </a:pathLst>
            </a:custGeom>
            <a:solidFill>
              <a:schemeClr val="bg1"/>
            </a:solidFill>
            <a:ln w="9525">
              <a:noFill/>
              <a:round/>
              <a:headEnd/>
              <a:tailEnd/>
            </a:ln>
            <a:effectLst/>
          </p:spPr>
          <p:txBody>
            <a:bodyPr/>
            <a:lstStyle/>
            <a:p>
              <a:pPr>
                <a:defRPr/>
              </a:pPr>
              <a:endParaRPr lang="zh-CN" altLang="en-US"/>
            </a:p>
          </p:txBody>
        </p:sp>
        <p:sp>
          <p:nvSpPr>
            <p:cNvPr id="30" name="Freeform 34"/>
            <p:cNvSpPr>
              <a:spLocks/>
            </p:cNvSpPr>
            <p:nvPr userDrawn="1"/>
          </p:nvSpPr>
          <p:spPr bwMode="gray">
            <a:xfrm>
              <a:off x="54" y="1062"/>
              <a:ext cx="1496" cy="98"/>
            </a:xfrm>
            <a:custGeom>
              <a:avLst/>
              <a:gdLst/>
              <a:ahLst/>
              <a:cxnLst>
                <a:cxn ang="0">
                  <a:pos x="1440" y="1"/>
                </a:cxn>
                <a:cxn ang="0">
                  <a:pos x="1261" y="112"/>
                </a:cxn>
                <a:cxn ang="0">
                  <a:pos x="0" y="110"/>
                </a:cxn>
                <a:cxn ang="0">
                  <a:pos x="0" y="49"/>
                </a:cxn>
                <a:cxn ang="0">
                  <a:pos x="1069" y="50"/>
                </a:cxn>
                <a:cxn ang="0">
                  <a:pos x="1142" y="0"/>
                </a:cxn>
                <a:cxn ang="0">
                  <a:pos x="1440" y="1"/>
                </a:cxn>
              </a:cxnLst>
              <a:rect l="0" t="0" r="r" b="b"/>
              <a:pathLst>
                <a:path w="1440" h="112">
                  <a:moveTo>
                    <a:pt x="1440" y="1"/>
                  </a:moveTo>
                  <a:lnTo>
                    <a:pt x="1261" y="112"/>
                  </a:lnTo>
                  <a:lnTo>
                    <a:pt x="0" y="110"/>
                  </a:lnTo>
                  <a:lnTo>
                    <a:pt x="0" y="49"/>
                  </a:lnTo>
                  <a:lnTo>
                    <a:pt x="1069" y="50"/>
                  </a:lnTo>
                  <a:lnTo>
                    <a:pt x="1142" y="0"/>
                  </a:lnTo>
                  <a:lnTo>
                    <a:pt x="1440" y="1"/>
                  </a:lnTo>
                  <a:close/>
                </a:path>
              </a:pathLst>
            </a:custGeom>
            <a:solidFill>
              <a:srgbClr val="FFFFFF">
                <a:alpha val="30000"/>
              </a:srgbClr>
            </a:solidFill>
            <a:ln w="9525">
              <a:noFill/>
              <a:round/>
              <a:headEnd/>
              <a:tailEnd/>
            </a:ln>
            <a:effectLst/>
          </p:spPr>
          <p:txBody>
            <a:bodyPr/>
            <a:lstStyle/>
            <a:p>
              <a:pPr>
                <a:defRPr/>
              </a:pPr>
              <a:endParaRPr lang="zh-CN" altLang="en-US"/>
            </a:p>
          </p:txBody>
        </p:sp>
      </p:grpSp>
      <p:sp>
        <p:nvSpPr>
          <p:cNvPr id="31" name="Rectangle 35"/>
          <p:cNvSpPr>
            <a:spLocks noChangeArrowheads="1"/>
          </p:cNvSpPr>
          <p:nvPr/>
        </p:nvSpPr>
        <p:spPr bwMode="gray">
          <a:xfrm>
            <a:off x="85725" y="609600"/>
            <a:ext cx="8982075" cy="185738"/>
          </a:xfrm>
          <a:prstGeom prst="rect">
            <a:avLst/>
          </a:prstGeom>
          <a:solidFill>
            <a:schemeClr val="accent1"/>
          </a:solidFill>
          <a:ln w="9525">
            <a:noFill/>
            <a:miter lim="800000"/>
            <a:headEnd/>
            <a:tailEnd/>
          </a:ln>
          <a:effectLst/>
        </p:spPr>
        <p:txBody>
          <a:bodyPr wrap="none" anchor="ctr"/>
          <a:lstStyle/>
          <a:p>
            <a:pPr>
              <a:defRPr/>
            </a:pPr>
            <a:endParaRPr lang="zh-CN" altLang="en-US"/>
          </a:p>
        </p:txBody>
      </p:sp>
      <p:sp>
        <p:nvSpPr>
          <p:cNvPr id="32" name="TextBox 43"/>
          <p:cNvSpPr txBox="1"/>
          <p:nvPr userDrawn="1"/>
        </p:nvSpPr>
        <p:spPr>
          <a:xfrm>
            <a:off x="0" y="765175"/>
            <a:ext cx="4995863" cy="584200"/>
          </a:xfrm>
          <a:prstGeom prst="rect">
            <a:avLst/>
          </a:prstGeom>
          <a:noFill/>
        </p:spPr>
        <p:txBody>
          <a:bodyPr>
            <a:spAutoFit/>
          </a:bodyPr>
          <a:lstStyle/>
          <a:p>
            <a:pPr algn="ctr">
              <a:defRPr/>
            </a:pPr>
            <a:endParaRPr lang="zh-CN" altLang="en-US" sz="3200" dirty="0">
              <a:solidFill>
                <a:srgbClr val="FFFF00"/>
              </a:solidFill>
              <a:latin typeface="华文行楷" pitchFamily="2" charset="-122"/>
              <a:ea typeface="华文行楷" pitchFamily="2" charset="-122"/>
            </a:endParaRPr>
          </a:p>
        </p:txBody>
      </p:sp>
      <p:pic>
        <p:nvPicPr>
          <p:cNvPr id="33" name="图片 42" descr="DSC05377.JPG"/>
          <p:cNvPicPr>
            <a:picLocks noChangeAspect="1"/>
          </p:cNvPicPr>
          <p:nvPr userDrawn="1"/>
        </p:nvPicPr>
        <p:blipFill>
          <a:blip r:embed="rId2" cstate="print"/>
          <a:stretch>
            <a:fillRect/>
          </a:stretch>
        </p:blipFill>
        <p:spPr>
          <a:xfrm>
            <a:off x="251520" y="1628800"/>
            <a:ext cx="3240360" cy="2232248"/>
          </a:xfrm>
          <a:prstGeom prst="rect">
            <a:avLst/>
          </a:prstGeom>
          <a:ln>
            <a:noFill/>
          </a:ln>
          <a:effectLst>
            <a:softEdge rad="112500"/>
          </a:effectLst>
        </p:spPr>
      </p:pic>
      <p:pic>
        <p:nvPicPr>
          <p:cNvPr id="34" name="图片 45" descr="2012-07-15_17-52-37_702.jpg"/>
          <p:cNvPicPr>
            <a:picLocks noChangeAspect="1"/>
          </p:cNvPicPr>
          <p:nvPr userDrawn="1"/>
        </p:nvPicPr>
        <p:blipFill>
          <a:blip r:embed="rId3" cstate="print"/>
          <a:stretch>
            <a:fillRect/>
          </a:stretch>
        </p:blipFill>
        <p:spPr>
          <a:xfrm>
            <a:off x="2915816" y="4437112"/>
            <a:ext cx="3024336" cy="172819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5" name="图片 40" descr="DSC03842.JPG"/>
          <p:cNvPicPr>
            <a:picLocks noChangeAspect="1"/>
          </p:cNvPicPr>
          <p:nvPr userDrawn="1"/>
        </p:nvPicPr>
        <p:blipFill>
          <a:blip r:embed="rId4" cstate="print"/>
          <a:stretch>
            <a:fillRect/>
          </a:stretch>
        </p:blipFill>
        <p:spPr>
          <a:xfrm>
            <a:off x="6300192" y="4293096"/>
            <a:ext cx="2520280" cy="16561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6" name="图片 41" descr="DSC05353.JPG"/>
          <p:cNvPicPr>
            <a:picLocks noChangeAspect="1"/>
          </p:cNvPicPr>
          <p:nvPr userDrawn="1"/>
        </p:nvPicPr>
        <p:blipFill>
          <a:blip r:embed="rId5"/>
          <a:stretch>
            <a:fillRect/>
          </a:stretch>
        </p:blipFill>
        <p:spPr>
          <a:xfrm>
            <a:off x="323850" y="4076700"/>
            <a:ext cx="2447925" cy="1944688"/>
          </a:xfrm>
          <a:prstGeom prst="rect">
            <a:avLst/>
          </a:prstGeom>
          <a:ln>
            <a:noFill/>
          </a:ln>
          <a:effectLst>
            <a:outerShdw blurRad="292100" dist="139700" dir="2700000" algn="tl" rotWithShape="0">
              <a:srgbClr val="333333">
                <a:alpha val="65000"/>
              </a:srgbClr>
            </a:outerShdw>
          </a:effectLst>
        </p:spPr>
      </p:pic>
      <p:sp>
        <p:nvSpPr>
          <p:cNvPr id="142376" name="Rectangle 40"/>
          <p:cNvSpPr>
            <a:spLocks noGrp="1" noChangeArrowheads="1"/>
          </p:cNvSpPr>
          <p:nvPr>
            <p:ph type="subTitle" idx="1"/>
          </p:nvPr>
        </p:nvSpPr>
        <p:spPr>
          <a:xfrm>
            <a:off x="4114800" y="6196013"/>
            <a:ext cx="4811713" cy="403225"/>
          </a:xfrm>
        </p:spPr>
        <p:txBody>
          <a:bodyPr/>
          <a:lstStyle>
            <a:lvl1pPr marL="0" indent="0" algn="r">
              <a:buFontTx/>
              <a:buNone/>
              <a:defRPr sz="1000" i="1">
                <a:solidFill>
                  <a:srgbClr val="FFFFFF"/>
                </a:solidFill>
                <a:latin typeface="Times New Roman" pitchFamily="18" charset="0"/>
              </a:defRPr>
            </a:lvl1pPr>
          </a:lstStyle>
          <a:p>
            <a:r>
              <a:rPr lang="zh-CN" altLang="en-US"/>
              <a:t>单击此处编辑母版副标题样式</a:t>
            </a:r>
          </a:p>
        </p:txBody>
      </p:sp>
      <p:sp>
        <p:nvSpPr>
          <p:cNvPr id="142385" name="Rectangle 49"/>
          <p:cNvSpPr>
            <a:spLocks noGrp="1" noChangeArrowheads="1"/>
          </p:cNvSpPr>
          <p:nvPr>
            <p:ph type="ctrTitle"/>
          </p:nvPr>
        </p:nvSpPr>
        <p:spPr>
          <a:xfrm>
            <a:off x="3124200" y="1628800"/>
            <a:ext cx="6019800" cy="1470025"/>
          </a:xfrm>
        </p:spPr>
        <p:txBody>
          <a:bodyPr/>
          <a:lstStyle>
            <a:lvl1pPr algn="ctr">
              <a:defRPr sz="4400">
                <a:solidFill>
                  <a:srgbClr val="000000"/>
                </a:solidFill>
              </a:defRPr>
            </a:lvl1pPr>
          </a:lstStyle>
          <a:p>
            <a:r>
              <a:rPr lang="zh-CN" altLang="en-US" dirty="0"/>
              <a:t>单击此处编辑母版标题样式</a:t>
            </a:r>
          </a:p>
        </p:txBody>
      </p:sp>
      <p:sp>
        <p:nvSpPr>
          <p:cNvPr id="37" name="Rectangle 41"/>
          <p:cNvSpPr>
            <a:spLocks noGrp="1" noChangeArrowheads="1"/>
          </p:cNvSpPr>
          <p:nvPr>
            <p:ph type="dt" sz="half" idx="10"/>
          </p:nvPr>
        </p:nvSpPr>
        <p:spPr>
          <a:xfrm>
            <a:off x="231775" y="6445250"/>
            <a:ext cx="2205038" cy="317500"/>
          </a:xfrm>
        </p:spPr>
        <p:txBody>
          <a:bodyPr/>
          <a:lstStyle>
            <a:lvl1pPr>
              <a:defRPr/>
            </a:lvl1pPr>
          </a:lstStyle>
          <a:p>
            <a:pPr>
              <a:defRPr/>
            </a:pPr>
            <a:endParaRPr lang="en-US" altLang="zh-CN"/>
          </a:p>
        </p:txBody>
      </p:sp>
      <p:sp>
        <p:nvSpPr>
          <p:cNvPr id="38" name="Rectangle 42"/>
          <p:cNvSpPr>
            <a:spLocks noGrp="1" noChangeArrowheads="1"/>
          </p:cNvSpPr>
          <p:nvPr>
            <p:ph type="ftr" sz="quarter" idx="11"/>
          </p:nvPr>
        </p:nvSpPr>
        <p:spPr>
          <a:xfrm>
            <a:off x="2574925" y="6445250"/>
            <a:ext cx="2990850" cy="317500"/>
          </a:xfrm>
        </p:spPr>
        <p:txBody>
          <a:bodyPr/>
          <a:lstStyle>
            <a:lvl1pPr>
              <a:defRPr/>
            </a:lvl1pPr>
          </a:lstStyle>
          <a:p>
            <a:pPr>
              <a:defRPr/>
            </a:pPr>
            <a:endParaRPr lang="en-US" altLang="zh-CN"/>
          </a:p>
        </p:txBody>
      </p:sp>
      <p:sp>
        <p:nvSpPr>
          <p:cNvPr id="39" name="Rectangle 43"/>
          <p:cNvSpPr>
            <a:spLocks noGrp="1" noChangeArrowheads="1"/>
          </p:cNvSpPr>
          <p:nvPr>
            <p:ph type="sldNum" sz="quarter" idx="12"/>
          </p:nvPr>
        </p:nvSpPr>
        <p:spPr>
          <a:xfrm>
            <a:off x="5700713" y="6445250"/>
            <a:ext cx="2205037" cy="317500"/>
          </a:xfrm>
        </p:spPr>
        <p:txBody>
          <a:bodyPr/>
          <a:lstStyle>
            <a:lvl1pPr>
              <a:defRPr/>
            </a:lvl1pPr>
          </a:lstStyle>
          <a:p>
            <a:pPr>
              <a:defRPr/>
            </a:pPr>
            <a:fld id="{C3C2C22C-6B9D-4350-A65A-CDADBF3CDD18}" type="slidenum">
              <a:rPr lang="en-US" altLang="zh-CN"/>
              <a:pPr>
                <a:defRPr/>
              </a:pPr>
              <a:t>‹#›</a:t>
            </a:fld>
            <a:endParaRPr lang="en-US" altLang="zh-CN"/>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ppt_x</p:attrName>
                                        </p:attrNameLst>
                                      </p:cBhvr>
                                      <p:tavLst>
                                        <p:tav tm="0">
                                          <p:val>
                                            <p:strVal val="#ppt_x-.2"/>
                                          </p:val>
                                        </p:tav>
                                        <p:tav tm="100000">
                                          <p:val>
                                            <p:strVal val="#ppt_x"/>
                                          </p:val>
                                        </p:tav>
                                      </p:tavLst>
                                    </p:anim>
                                    <p:anim calcmode="lin" valueType="num">
                                      <p:cBhvr>
                                        <p:cTn id="8" dur="10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9" dur="1000"/>
                                        <p:tgtEl>
                                          <p:spTgt spid="25"/>
                                        </p:tgtEl>
                                      </p:cBhvr>
                                    </p:animEffect>
                                  </p:childTnLst>
                                </p:cTn>
                              </p:par>
                            </p:childTnLst>
                          </p:cTn>
                        </p:par>
                        <p:par>
                          <p:cTn id="10" fill="hold">
                            <p:stCondLst>
                              <p:cond delay="1000"/>
                            </p:stCondLst>
                            <p:childTnLst>
                              <p:par>
                                <p:cTn id="11" presetID="22" presetClass="entr" presetSubtype="2" fill="hold" grpId="0" nodeType="after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wipe(right)">
                                      <p:cBhvr>
                                        <p:cTn id="13" dur="500"/>
                                        <p:tgtEl>
                                          <p:spTgt spid="31"/>
                                        </p:tgtEl>
                                      </p:cBhvr>
                                    </p:animEffect>
                                  </p:childTnLst>
                                </p:cTn>
                              </p:par>
                              <p:par>
                                <p:cTn id="14" presetID="22" presetClass="entr" presetSubtype="8" fill="hold"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wipe(left)">
                                      <p:cBhvr>
                                        <p:cTn id="16" dur="500"/>
                                        <p:tgtEl>
                                          <p:spTgt spid="27"/>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1000"/>
                                        <p:tgtEl>
                                          <p:spTgt spid="26"/>
                                        </p:tgtEl>
                                      </p:cBhvr>
                                    </p:animEffect>
                                  </p:childTnLst>
                                </p:cTn>
                              </p:par>
                              <p:par>
                                <p:cTn id="20" presetID="22" presetClass="entr" presetSubtype="2"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right)">
                                      <p:cBhvr>
                                        <p:cTn id="22" dur="500"/>
                                        <p:tgtEl>
                                          <p:spTgt spid="4"/>
                                        </p:tgtEl>
                                      </p:cBhvr>
                                    </p:animEffect>
                                  </p:childTnLst>
                                </p:cTn>
                              </p:par>
                            </p:childTnLst>
                          </p:cTn>
                        </p:par>
                        <p:par>
                          <p:cTn id="23" fill="hold">
                            <p:stCondLst>
                              <p:cond delay="2000"/>
                            </p:stCondLst>
                            <p:childTnLst>
                              <p:par>
                                <p:cTn id="24" presetID="22" presetClass="entr" presetSubtype="1"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up)">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nodePh="1">
                                  <p:stCondLst>
                                    <p:cond delay="0"/>
                                  </p:stCondLst>
                                  <p:endCondLst>
                                    <p:cond evt="begin" delay="0">
                                      <p:tn val="29"/>
                                    </p:cond>
                                  </p:endCondLst>
                                  <p:childTnLst>
                                    <p:set>
                                      <p:cBhvr>
                                        <p:cTn id="30" dur="1" fill="hold">
                                          <p:stCondLst>
                                            <p:cond delay="0"/>
                                          </p:stCondLst>
                                        </p:cTn>
                                        <p:tgtEl>
                                          <p:spTgt spid="32"/>
                                        </p:tgtEl>
                                        <p:attrNameLst>
                                          <p:attrName>style.visibility</p:attrName>
                                        </p:attrNameLst>
                                      </p:cBhvr>
                                      <p:to>
                                        <p:strVal val="visible"/>
                                      </p:to>
                                    </p:set>
                                    <p:anim calcmode="lin" valueType="num">
                                      <p:cBhvr>
                                        <p:cTn id="31" dur="1000" fill="hold"/>
                                        <p:tgtEl>
                                          <p:spTgt spid="32"/>
                                        </p:tgtEl>
                                        <p:attrNameLst>
                                          <p:attrName>ppt_w</p:attrName>
                                        </p:attrNameLst>
                                      </p:cBhvr>
                                      <p:tavLst>
                                        <p:tav tm="0">
                                          <p:val>
                                            <p:strVal val="#ppt_w*0.70"/>
                                          </p:val>
                                        </p:tav>
                                        <p:tav tm="100000">
                                          <p:val>
                                            <p:strVal val="#ppt_w"/>
                                          </p:val>
                                        </p:tav>
                                      </p:tavLst>
                                    </p:anim>
                                    <p:anim calcmode="lin" valueType="num">
                                      <p:cBhvr>
                                        <p:cTn id="32" dur="1000" fill="hold"/>
                                        <p:tgtEl>
                                          <p:spTgt spid="32"/>
                                        </p:tgtEl>
                                        <p:attrNameLst>
                                          <p:attrName>ppt_h</p:attrName>
                                        </p:attrNameLst>
                                      </p:cBhvr>
                                      <p:tavLst>
                                        <p:tav tm="0">
                                          <p:val>
                                            <p:strVal val="#ppt_h"/>
                                          </p:val>
                                        </p:tav>
                                        <p:tav tm="100000">
                                          <p:val>
                                            <p:strVal val="#ppt_h"/>
                                          </p:val>
                                        </p:tav>
                                      </p:tavLst>
                                    </p:anim>
                                    <p:animEffect transition="in" filter="fade">
                                      <p:cBhvr>
                                        <p:cTn id="33"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31" grpId="0" animBg="1"/>
      <p:bldP spid="32"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2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9"/>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30"/>
          <p:cNvSpPr>
            <a:spLocks noGrp="1" noChangeArrowheads="1"/>
          </p:cNvSpPr>
          <p:nvPr>
            <p:ph type="sldNum" sz="quarter" idx="12"/>
          </p:nvPr>
        </p:nvSpPr>
        <p:spPr>
          <a:ln/>
        </p:spPr>
        <p:txBody>
          <a:bodyPr/>
          <a:lstStyle>
            <a:lvl1pPr>
              <a:defRPr/>
            </a:lvl1pPr>
          </a:lstStyle>
          <a:p>
            <a:pPr>
              <a:defRPr/>
            </a:pPr>
            <a:fld id="{43E3E851-74CE-4974-9136-67C5E90068BE}" type="slidenum">
              <a:rPr lang="en-US" altLang="zh-CN"/>
              <a:pPr>
                <a:defRPr/>
              </a:pPr>
              <a:t>‹#›</a:t>
            </a:fld>
            <a:endParaRPr lang="en-US" altLang="zh-CN"/>
          </a:p>
        </p:txBody>
      </p:sp>
    </p:spTree>
  </p:cSld>
  <p:clrMapOvr>
    <a:masterClrMapping/>
  </p:clrMapOvr>
  <p:transition spd="slow">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38125"/>
            <a:ext cx="2057400" cy="593407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38125"/>
            <a:ext cx="6019800" cy="593407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2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9"/>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30"/>
          <p:cNvSpPr>
            <a:spLocks noGrp="1" noChangeArrowheads="1"/>
          </p:cNvSpPr>
          <p:nvPr>
            <p:ph type="sldNum" sz="quarter" idx="12"/>
          </p:nvPr>
        </p:nvSpPr>
        <p:spPr>
          <a:ln/>
        </p:spPr>
        <p:txBody>
          <a:bodyPr/>
          <a:lstStyle>
            <a:lvl1pPr>
              <a:defRPr/>
            </a:lvl1pPr>
          </a:lstStyle>
          <a:p>
            <a:pPr>
              <a:defRPr/>
            </a:pPr>
            <a:fld id="{FEC72A7A-256E-4ED7-9502-42EFE2CE71B1}" type="slidenum">
              <a:rPr lang="en-US" altLang="zh-CN"/>
              <a:pPr>
                <a:defRPr/>
              </a:pPr>
              <a:t>‹#›</a:t>
            </a:fld>
            <a:endParaRPr lang="en-US" altLang="zh-CN"/>
          </a:p>
        </p:txBody>
      </p:sp>
    </p:spTree>
  </p:cSld>
  <p:clrMapOvr>
    <a:masterClrMapping/>
  </p:clrMapOvr>
  <p:transition spd="slow">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标题和内容">
    <p:spTree>
      <p:nvGrpSpPr>
        <p:cNvPr id="1" name=""/>
        <p:cNvGrpSpPr/>
        <p:nvPr/>
      </p:nvGrpSpPr>
      <p:grpSpPr>
        <a:xfrm>
          <a:off x="0" y="0"/>
          <a:ext cx="0" cy="0"/>
          <a:chOff x="0" y="0"/>
          <a:chExt cx="0" cy="0"/>
        </a:xfrm>
      </p:grpSpPr>
      <p:sp>
        <p:nvSpPr>
          <p:cNvPr id="2" name="Rectangle 28"/>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29"/>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30"/>
          <p:cNvSpPr>
            <a:spLocks noGrp="1" noChangeArrowheads="1"/>
          </p:cNvSpPr>
          <p:nvPr>
            <p:ph type="sldNum" sz="quarter" idx="12"/>
          </p:nvPr>
        </p:nvSpPr>
        <p:spPr>
          <a:ln/>
        </p:spPr>
        <p:txBody>
          <a:bodyPr/>
          <a:lstStyle>
            <a:lvl1pPr>
              <a:defRPr/>
            </a:lvl1pPr>
          </a:lstStyle>
          <a:p>
            <a:pPr>
              <a:defRPr/>
            </a:pPr>
            <a:fld id="{68EC5320-F3C6-4B14-90E1-FBC7BA126BA5}" type="slidenum">
              <a:rPr lang="en-US" altLang="zh-CN"/>
              <a:pPr>
                <a:defRPr/>
              </a:pPr>
              <a:t>‹#›</a:t>
            </a:fld>
            <a:endParaRPr lang="en-US" altLang="zh-CN"/>
          </a:p>
        </p:txBody>
      </p:sp>
    </p:spTree>
  </p:cSld>
  <p:clrMapOvr>
    <a:masterClrMapping/>
  </p:clrMapOvr>
  <p:transition spd="slow">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2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29"/>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30"/>
          <p:cNvSpPr>
            <a:spLocks noGrp="1" noChangeArrowheads="1"/>
          </p:cNvSpPr>
          <p:nvPr>
            <p:ph type="sldNum" sz="quarter" idx="12"/>
          </p:nvPr>
        </p:nvSpPr>
        <p:spPr>
          <a:ln/>
        </p:spPr>
        <p:txBody>
          <a:bodyPr/>
          <a:lstStyle>
            <a:lvl1pPr>
              <a:defRPr/>
            </a:lvl1pPr>
          </a:lstStyle>
          <a:p>
            <a:pPr>
              <a:defRPr/>
            </a:pPr>
            <a:fld id="{73775780-2AF1-403E-8A58-9757072AD671}" type="slidenum">
              <a:rPr lang="en-US" altLang="zh-CN"/>
              <a:pPr>
                <a:defRPr/>
              </a:pPr>
              <a:t>‹#›</a:t>
            </a:fld>
            <a:endParaRPr lang="en-US" altLang="zh-CN"/>
          </a:p>
        </p:txBody>
      </p:sp>
    </p:spTree>
  </p:cSld>
  <p:clrMapOvr>
    <a:masterClrMapping/>
  </p:clrMapOvr>
  <p:transition spd="slow">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438275"/>
            <a:ext cx="40386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438275"/>
            <a:ext cx="40386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2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9"/>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30"/>
          <p:cNvSpPr>
            <a:spLocks noGrp="1" noChangeArrowheads="1"/>
          </p:cNvSpPr>
          <p:nvPr>
            <p:ph type="sldNum" sz="quarter" idx="12"/>
          </p:nvPr>
        </p:nvSpPr>
        <p:spPr>
          <a:ln/>
        </p:spPr>
        <p:txBody>
          <a:bodyPr/>
          <a:lstStyle>
            <a:lvl1pPr>
              <a:defRPr/>
            </a:lvl1pPr>
          </a:lstStyle>
          <a:p>
            <a:pPr>
              <a:defRPr/>
            </a:pPr>
            <a:fld id="{BD80DDB3-44B4-4E14-B93D-E78FEB0D64C5}" type="slidenum">
              <a:rPr lang="en-US" altLang="zh-CN"/>
              <a:pPr>
                <a:defRPr/>
              </a:pPr>
              <a:t>‹#›</a:t>
            </a:fld>
            <a:endParaRPr lang="en-US" altLang="zh-CN"/>
          </a:p>
        </p:txBody>
      </p:sp>
    </p:spTree>
  </p:cSld>
  <p:clrMapOvr>
    <a:masterClrMapping/>
  </p:clrMapOvr>
  <p:transition spd="slow">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28"/>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29"/>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30"/>
          <p:cNvSpPr>
            <a:spLocks noGrp="1" noChangeArrowheads="1"/>
          </p:cNvSpPr>
          <p:nvPr>
            <p:ph type="sldNum" sz="quarter" idx="12"/>
          </p:nvPr>
        </p:nvSpPr>
        <p:spPr>
          <a:ln/>
        </p:spPr>
        <p:txBody>
          <a:bodyPr/>
          <a:lstStyle>
            <a:lvl1pPr>
              <a:defRPr/>
            </a:lvl1pPr>
          </a:lstStyle>
          <a:p>
            <a:pPr>
              <a:defRPr/>
            </a:pPr>
            <a:fld id="{80833FC8-F937-4373-A0C1-254B100E238A}" type="slidenum">
              <a:rPr lang="en-US" altLang="zh-CN"/>
              <a:pPr>
                <a:defRPr/>
              </a:pPr>
              <a:t>‹#›</a:t>
            </a:fld>
            <a:endParaRPr lang="en-US" altLang="zh-CN"/>
          </a:p>
        </p:txBody>
      </p:sp>
    </p:spTree>
  </p:cSld>
  <p:clrMapOvr>
    <a:masterClrMapping/>
  </p:clrMapOvr>
  <p:transition spd="slow">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28"/>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29"/>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30"/>
          <p:cNvSpPr>
            <a:spLocks noGrp="1" noChangeArrowheads="1"/>
          </p:cNvSpPr>
          <p:nvPr>
            <p:ph type="sldNum" sz="quarter" idx="12"/>
          </p:nvPr>
        </p:nvSpPr>
        <p:spPr>
          <a:ln/>
        </p:spPr>
        <p:txBody>
          <a:bodyPr/>
          <a:lstStyle>
            <a:lvl1pPr>
              <a:defRPr/>
            </a:lvl1pPr>
          </a:lstStyle>
          <a:p>
            <a:pPr>
              <a:defRPr/>
            </a:pPr>
            <a:fld id="{29C55A0D-0FB9-4989-A13A-2AD46DEC06DA}" type="slidenum">
              <a:rPr lang="en-US" altLang="zh-CN"/>
              <a:pPr>
                <a:defRPr/>
              </a:pPr>
              <a:t>‹#›</a:t>
            </a:fld>
            <a:endParaRPr lang="en-US" altLang="zh-CN"/>
          </a:p>
        </p:txBody>
      </p:sp>
    </p:spTree>
  </p:cSld>
  <p:clrMapOvr>
    <a:masterClrMapping/>
  </p:clrMapOvr>
  <p:transition spd="slow">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Rectangle 28"/>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29"/>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30"/>
          <p:cNvSpPr>
            <a:spLocks noGrp="1" noChangeArrowheads="1"/>
          </p:cNvSpPr>
          <p:nvPr>
            <p:ph type="sldNum" sz="quarter" idx="12"/>
          </p:nvPr>
        </p:nvSpPr>
        <p:spPr>
          <a:ln/>
        </p:spPr>
        <p:txBody>
          <a:bodyPr/>
          <a:lstStyle>
            <a:lvl1pPr>
              <a:defRPr/>
            </a:lvl1pPr>
          </a:lstStyle>
          <a:p>
            <a:pPr>
              <a:defRPr/>
            </a:pPr>
            <a:fld id="{61B47795-8DA8-495B-B808-206717D497C8}" type="slidenum">
              <a:rPr lang="en-US" altLang="zh-CN"/>
              <a:pPr>
                <a:defRPr/>
              </a:pPr>
              <a:t>‹#›</a:t>
            </a:fld>
            <a:endParaRPr lang="en-US" altLang="zh-CN"/>
          </a:p>
        </p:txBody>
      </p:sp>
    </p:spTree>
  </p:cSld>
  <p:clrMapOvr>
    <a:masterClrMapping/>
  </p:clrMapOvr>
  <p:transition spd="slow">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2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9"/>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30"/>
          <p:cNvSpPr>
            <a:spLocks noGrp="1" noChangeArrowheads="1"/>
          </p:cNvSpPr>
          <p:nvPr>
            <p:ph type="sldNum" sz="quarter" idx="12"/>
          </p:nvPr>
        </p:nvSpPr>
        <p:spPr>
          <a:ln/>
        </p:spPr>
        <p:txBody>
          <a:bodyPr/>
          <a:lstStyle>
            <a:lvl1pPr>
              <a:defRPr/>
            </a:lvl1pPr>
          </a:lstStyle>
          <a:p>
            <a:pPr>
              <a:defRPr/>
            </a:pPr>
            <a:fld id="{C07DADF2-E021-4FDB-9F5D-F747BE66FC0B}" type="slidenum">
              <a:rPr lang="en-US" altLang="zh-CN"/>
              <a:pPr>
                <a:defRPr/>
              </a:pPr>
              <a:t>‹#›</a:t>
            </a:fld>
            <a:endParaRPr lang="en-US" altLang="zh-CN"/>
          </a:p>
        </p:txBody>
      </p:sp>
    </p:spTree>
  </p:cSld>
  <p:clrMapOvr>
    <a:masterClrMapping/>
  </p:clrMapOvr>
  <p:transition spd="slow">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2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29"/>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30"/>
          <p:cNvSpPr>
            <a:spLocks noGrp="1" noChangeArrowheads="1"/>
          </p:cNvSpPr>
          <p:nvPr>
            <p:ph type="sldNum" sz="quarter" idx="12"/>
          </p:nvPr>
        </p:nvSpPr>
        <p:spPr>
          <a:ln/>
        </p:spPr>
        <p:txBody>
          <a:bodyPr/>
          <a:lstStyle>
            <a:lvl1pPr>
              <a:defRPr/>
            </a:lvl1pPr>
          </a:lstStyle>
          <a:p>
            <a:pPr>
              <a:defRPr/>
            </a:pPr>
            <a:fld id="{E61A9696-197B-4D85-8821-458326F1C618}" type="slidenum">
              <a:rPr lang="en-US" altLang="zh-CN"/>
              <a:pPr>
                <a:defRPr/>
              </a:pPr>
              <a:t>‹#›</a:t>
            </a:fld>
            <a:endParaRPr lang="en-US" altLang="zh-CN"/>
          </a:p>
        </p:txBody>
      </p:sp>
    </p:spTree>
  </p:cSld>
  <p:clrMapOvr>
    <a:masterClrMapping/>
  </p:clrMapOvr>
  <p:transition spd="slow">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6553200" y="6013450"/>
            <a:ext cx="2392363" cy="563563"/>
            <a:chOff x="1566" y="164"/>
            <a:chExt cx="1455" cy="425"/>
          </a:xfrm>
        </p:grpSpPr>
        <p:sp>
          <p:nvSpPr>
            <p:cNvPr id="141315" name="Freeform 3"/>
            <p:cNvSpPr>
              <a:spLocks/>
            </p:cNvSpPr>
            <p:nvPr/>
          </p:nvSpPr>
          <p:spPr bwMode="gray">
            <a:xfrm>
              <a:off x="1892" y="468"/>
              <a:ext cx="39" cy="121"/>
            </a:xfrm>
            <a:custGeom>
              <a:avLst/>
              <a:gdLst/>
              <a:ahLst/>
              <a:cxnLst>
                <a:cxn ang="0">
                  <a:pos x="37" y="36"/>
                </a:cxn>
                <a:cxn ang="0">
                  <a:pos x="35" y="36"/>
                </a:cxn>
                <a:cxn ang="0">
                  <a:pos x="30" y="36"/>
                </a:cxn>
                <a:cxn ang="0">
                  <a:pos x="22" y="34"/>
                </a:cxn>
                <a:cxn ang="0">
                  <a:pos x="15" y="30"/>
                </a:cxn>
                <a:cxn ang="0">
                  <a:pos x="7" y="23"/>
                </a:cxn>
                <a:cxn ang="0">
                  <a:pos x="3" y="13"/>
                </a:cxn>
                <a:cxn ang="0">
                  <a:pos x="0" y="0"/>
                </a:cxn>
                <a:cxn ang="0">
                  <a:pos x="3" y="0"/>
                </a:cxn>
                <a:cxn ang="0">
                  <a:pos x="7" y="1"/>
                </a:cxn>
                <a:cxn ang="0">
                  <a:pos x="15" y="3"/>
                </a:cxn>
                <a:cxn ang="0">
                  <a:pos x="23" y="5"/>
                </a:cxn>
                <a:cxn ang="0">
                  <a:pos x="30" y="11"/>
                </a:cxn>
                <a:cxn ang="0">
                  <a:pos x="37" y="20"/>
                </a:cxn>
                <a:cxn ang="0">
                  <a:pos x="39" y="34"/>
                </a:cxn>
                <a:cxn ang="0">
                  <a:pos x="39" y="121"/>
                </a:cxn>
                <a:cxn ang="0">
                  <a:pos x="37" y="121"/>
                </a:cxn>
                <a:cxn ang="0">
                  <a:pos x="37" y="36"/>
                </a:cxn>
              </a:cxnLst>
              <a:rect l="0" t="0" r="r" b="b"/>
              <a:pathLst>
                <a:path w="39" h="121">
                  <a:moveTo>
                    <a:pt x="37" y="36"/>
                  </a:moveTo>
                  <a:lnTo>
                    <a:pt x="35" y="36"/>
                  </a:lnTo>
                  <a:lnTo>
                    <a:pt x="30" y="36"/>
                  </a:lnTo>
                  <a:lnTo>
                    <a:pt x="22" y="34"/>
                  </a:lnTo>
                  <a:lnTo>
                    <a:pt x="15" y="30"/>
                  </a:lnTo>
                  <a:lnTo>
                    <a:pt x="7" y="23"/>
                  </a:lnTo>
                  <a:lnTo>
                    <a:pt x="3" y="13"/>
                  </a:lnTo>
                  <a:lnTo>
                    <a:pt x="0" y="0"/>
                  </a:lnTo>
                  <a:lnTo>
                    <a:pt x="3" y="0"/>
                  </a:lnTo>
                  <a:lnTo>
                    <a:pt x="7" y="1"/>
                  </a:lnTo>
                  <a:lnTo>
                    <a:pt x="15" y="3"/>
                  </a:lnTo>
                  <a:lnTo>
                    <a:pt x="23" y="5"/>
                  </a:lnTo>
                  <a:lnTo>
                    <a:pt x="30" y="11"/>
                  </a:lnTo>
                  <a:lnTo>
                    <a:pt x="37" y="20"/>
                  </a:lnTo>
                  <a:lnTo>
                    <a:pt x="39" y="34"/>
                  </a:lnTo>
                  <a:lnTo>
                    <a:pt x="39" y="121"/>
                  </a:lnTo>
                  <a:lnTo>
                    <a:pt x="37" y="121"/>
                  </a:lnTo>
                  <a:lnTo>
                    <a:pt x="37" y="36"/>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16" name="Freeform 4"/>
            <p:cNvSpPr>
              <a:spLocks/>
            </p:cNvSpPr>
            <p:nvPr/>
          </p:nvSpPr>
          <p:spPr bwMode="gray">
            <a:xfrm>
              <a:off x="2271" y="450"/>
              <a:ext cx="45" cy="139"/>
            </a:xfrm>
            <a:custGeom>
              <a:avLst/>
              <a:gdLst/>
              <a:ahLst/>
              <a:cxnLst>
                <a:cxn ang="0">
                  <a:pos x="3" y="42"/>
                </a:cxn>
                <a:cxn ang="0">
                  <a:pos x="6" y="42"/>
                </a:cxn>
                <a:cxn ang="0">
                  <a:pos x="12" y="42"/>
                </a:cxn>
                <a:cxn ang="0">
                  <a:pos x="20" y="39"/>
                </a:cxn>
                <a:cxn ang="0">
                  <a:pos x="29" y="35"/>
                </a:cxn>
                <a:cxn ang="0">
                  <a:pos x="37" y="27"/>
                </a:cxn>
                <a:cxn ang="0">
                  <a:pos x="43" y="17"/>
                </a:cxn>
                <a:cxn ang="0">
                  <a:pos x="45" y="2"/>
                </a:cxn>
                <a:cxn ang="0">
                  <a:pos x="43" y="0"/>
                </a:cxn>
                <a:cxn ang="0">
                  <a:pos x="37" y="2"/>
                </a:cxn>
                <a:cxn ang="0">
                  <a:pos x="29" y="3"/>
                </a:cxn>
                <a:cxn ang="0">
                  <a:pos x="19" y="7"/>
                </a:cxn>
                <a:cxn ang="0">
                  <a:pos x="11" y="14"/>
                </a:cxn>
                <a:cxn ang="0">
                  <a:pos x="4" y="23"/>
                </a:cxn>
                <a:cxn ang="0">
                  <a:pos x="0" y="39"/>
                </a:cxn>
                <a:cxn ang="0">
                  <a:pos x="0" y="139"/>
                </a:cxn>
                <a:cxn ang="0">
                  <a:pos x="3" y="139"/>
                </a:cxn>
                <a:cxn ang="0">
                  <a:pos x="3" y="42"/>
                </a:cxn>
              </a:cxnLst>
              <a:rect l="0" t="0" r="r" b="b"/>
              <a:pathLst>
                <a:path w="45" h="139">
                  <a:moveTo>
                    <a:pt x="3" y="42"/>
                  </a:moveTo>
                  <a:lnTo>
                    <a:pt x="6" y="42"/>
                  </a:lnTo>
                  <a:lnTo>
                    <a:pt x="12" y="42"/>
                  </a:lnTo>
                  <a:lnTo>
                    <a:pt x="20" y="39"/>
                  </a:lnTo>
                  <a:lnTo>
                    <a:pt x="29" y="35"/>
                  </a:lnTo>
                  <a:lnTo>
                    <a:pt x="37" y="27"/>
                  </a:lnTo>
                  <a:lnTo>
                    <a:pt x="43" y="17"/>
                  </a:lnTo>
                  <a:lnTo>
                    <a:pt x="45" y="2"/>
                  </a:lnTo>
                  <a:lnTo>
                    <a:pt x="43" y="0"/>
                  </a:lnTo>
                  <a:lnTo>
                    <a:pt x="37" y="2"/>
                  </a:lnTo>
                  <a:lnTo>
                    <a:pt x="29" y="3"/>
                  </a:lnTo>
                  <a:lnTo>
                    <a:pt x="19" y="7"/>
                  </a:lnTo>
                  <a:lnTo>
                    <a:pt x="11" y="14"/>
                  </a:lnTo>
                  <a:lnTo>
                    <a:pt x="4" y="23"/>
                  </a:lnTo>
                  <a:lnTo>
                    <a:pt x="0" y="39"/>
                  </a:lnTo>
                  <a:lnTo>
                    <a:pt x="0" y="139"/>
                  </a:lnTo>
                  <a:lnTo>
                    <a:pt x="3" y="139"/>
                  </a:lnTo>
                  <a:lnTo>
                    <a:pt x="3" y="42"/>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17" name="Freeform 5"/>
            <p:cNvSpPr>
              <a:spLocks/>
            </p:cNvSpPr>
            <p:nvPr/>
          </p:nvSpPr>
          <p:spPr bwMode="gray">
            <a:xfrm>
              <a:off x="1765" y="378"/>
              <a:ext cx="146" cy="211"/>
            </a:xfrm>
            <a:custGeom>
              <a:avLst/>
              <a:gdLst/>
              <a:ahLst/>
              <a:cxnLst>
                <a:cxn ang="0">
                  <a:pos x="68" y="67"/>
                </a:cxn>
                <a:cxn ang="0">
                  <a:pos x="67" y="67"/>
                </a:cxn>
                <a:cxn ang="0">
                  <a:pos x="60" y="66"/>
                </a:cxn>
                <a:cxn ang="0">
                  <a:pos x="50" y="64"/>
                </a:cxn>
                <a:cxn ang="0">
                  <a:pos x="41" y="62"/>
                </a:cxn>
                <a:cxn ang="0">
                  <a:pos x="29" y="55"/>
                </a:cxn>
                <a:cxn ang="0">
                  <a:pos x="18" y="47"/>
                </a:cxn>
                <a:cxn ang="0">
                  <a:pos x="10" y="35"/>
                </a:cxn>
                <a:cxn ang="0">
                  <a:pos x="3" y="20"/>
                </a:cxn>
                <a:cxn ang="0">
                  <a:pos x="0" y="0"/>
                </a:cxn>
                <a:cxn ang="0">
                  <a:pos x="3" y="0"/>
                </a:cxn>
                <a:cxn ang="0">
                  <a:pos x="10" y="0"/>
                </a:cxn>
                <a:cxn ang="0">
                  <a:pos x="19" y="0"/>
                </a:cxn>
                <a:cxn ang="0">
                  <a:pos x="30" y="2"/>
                </a:cxn>
                <a:cxn ang="0">
                  <a:pos x="41" y="6"/>
                </a:cxn>
                <a:cxn ang="0">
                  <a:pos x="53" y="14"/>
                </a:cxn>
                <a:cxn ang="0">
                  <a:pos x="62" y="25"/>
                </a:cxn>
                <a:cxn ang="0">
                  <a:pos x="69" y="41"/>
                </a:cxn>
                <a:cxn ang="0">
                  <a:pos x="73" y="62"/>
                </a:cxn>
                <a:cxn ang="0">
                  <a:pos x="73" y="60"/>
                </a:cxn>
                <a:cxn ang="0">
                  <a:pos x="73" y="55"/>
                </a:cxn>
                <a:cxn ang="0">
                  <a:pos x="75" y="45"/>
                </a:cxn>
                <a:cxn ang="0">
                  <a:pos x="79" y="36"/>
                </a:cxn>
                <a:cxn ang="0">
                  <a:pos x="84" y="25"/>
                </a:cxn>
                <a:cxn ang="0">
                  <a:pos x="92" y="16"/>
                </a:cxn>
                <a:cxn ang="0">
                  <a:pos x="106" y="8"/>
                </a:cxn>
                <a:cxn ang="0">
                  <a:pos x="123" y="2"/>
                </a:cxn>
                <a:cxn ang="0">
                  <a:pos x="146" y="0"/>
                </a:cxn>
                <a:cxn ang="0">
                  <a:pos x="145" y="2"/>
                </a:cxn>
                <a:cxn ang="0">
                  <a:pos x="145" y="8"/>
                </a:cxn>
                <a:cxn ang="0">
                  <a:pos x="143" y="17"/>
                </a:cxn>
                <a:cxn ang="0">
                  <a:pos x="139" y="28"/>
                </a:cxn>
                <a:cxn ang="0">
                  <a:pos x="134" y="39"/>
                </a:cxn>
                <a:cxn ang="0">
                  <a:pos x="126" y="49"/>
                </a:cxn>
                <a:cxn ang="0">
                  <a:pos x="114" y="59"/>
                </a:cxn>
                <a:cxn ang="0">
                  <a:pos x="98" y="64"/>
                </a:cxn>
                <a:cxn ang="0">
                  <a:pos x="79" y="67"/>
                </a:cxn>
                <a:cxn ang="0">
                  <a:pos x="79" y="211"/>
                </a:cxn>
                <a:cxn ang="0">
                  <a:pos x="68" y="211"/>
                </a:cxn>
                <a:cxn ang="0">
                  <a:pos x="68" y="67"/>
                </a:cxn>
              </a:cxnLst>
              <a:rect l="0" t="0" r="r" b="b"/>
              <a:pathLst>
                <a:path w="146" h="211">
                  <a:moveTo>
                    <a:pt x="68" y="67"/>
                  </a:moveTo>
                  <a:lnTo>
                    <a:pt x="67" y="67"/>
                  </a:lnTo>
                  <a:lnTo>
                    <a:pt x="60" y="66"/>
                  </a:lnTo>
                  <a:lnTo>
                    <a:pt x="50" y="64"/>
                  </a:lnTo>
                  <a:lnTo>
                    <a:pt x="41" y="62"/>
                  </a:lnTo>
                  <a:lnTo>
                    <a:pt x="29" y="55"/>
                  </a:lnTo>
                  <a:lnTo>
                    <a:pt x="18" y="47"/>
                  </a:lnTo>
                  <a:lnTo>
                    <a:pt x="10" y="35"/>
                  </a:lnTo>
                  <a:lnTo>
                    <a:pt x="3" y="20"/>
                  </a:lnTo>
                  <a:lnTo>
                    <a:pt x="0" y="0"/>
                  </a:lnTo>
                  <a:lnTo>
                    <a:pt x="3" y="0"/>
                  </a:lnTo>
                  <a:lnTo>
                    <a:pt x="10" y="0"/>
                  </a:lnTo>
                  <a:lnTo>
                    <a:pt x="19" y="0"/>
                  </a:lnTo>
                  <a:lnTo>
                    <a:pt x="30" y="2"/>
                  </a:lnTo>
                  <a:lnTo>
                    <a:pt x="41" y="6"/>
                  </a:lnTo>
                  <a:lnTo>
                    <a:pt x="53" y="14"/>
                  </a:lnTo>
                  <a:lnTo>
                    <a:pt x="62" y="25"/>
                  </a:lnTo>
                  <a:lnTo>
                    <a:pt x="69" y="41"/>
                  </a:lnTo>
                  <a:lnTo>
                    <a:pt x="73" y="62"/>
                  </a:lnTo>
                  <a:lnTo>
                    <a:pt x="73" y="60"/>
                  </a:lnTo>
                  <a:lnTo>
                    <a:pt x="73" y="55"/>
                  </a:lnTo>
                  <a:lnTo>
                    <a:pt x="75" y="45"/>
                  </a:lnTo>
                  <a:lnTo>
                    <a:pt x="79" y="36"/>
                  </a:lnTo>
                  <a:lnTo>
                    <a:pt x="84" y="25"/>
                  </a:lnTo>
                  <a:lnTo>
                    <a:pt x="92" y="16"/>
                  </a:lnTo>
                  <a:lnTo>
                    <a:pt x="106" y="8"/>
                  </a:lnTo>
                  <a:lnTo>
                    <a:pt x="123" y="2"/>
                  </a:lnTo>
                  <a:lnTo>
                    <a:pt x="146" y="0"/>
                  </a:lnTo>
                  <a:lnTo>
                    <a:pt x="145" y="2"/>
                  </a:lnTo>
                  <a:lnTo>
                    <a:pt x="145" y="8"/>
                  </a:lnTo>
                  <a:lnTo>
                    <a:pt x="143" y="17"/>
                  </a:lnTo>
                  <a:lnTo>
                    <a:pt x="139" y="28"/>
                  </a:lnTo>
                  <a:lnTo>
                    <a:pt x="134" y="39"/>
                  </a:lnTo>
                  <a:lnTo>
                    <a:pt x="126" y="49"/>
                  </a:lnTo>
                  <a:lnTo>
                    <a:pt x="114" y="59"/>
                  </a:lnTo>
                  <a:lnTo>
                    <a:pt x="98" y="64"/>
                  </a:lnTo>
                  <a:lnTo>
                    <a:pt x="79" y="67"/>
                  </a:lnTo>
                  <a:lnTo>
                    <a:pt x="79" y="211"/>
                  </a:lnTo>
                  <a:lnTo>
                    <a:pt x="68" y="211"/>
                  </a:lnTo>
                  <a:lnTo>
                    <a:pt x="68" y="67"/>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18" name="Freeform 6"/>
            <p:cNvSpPr>
              <a:spLocks/>
            </p:cNvSpPr>
            <p:nvPr/>
          </p:nvSpPr>
          <p:spPr bwMode="gray">
            <a:xfrm>
              <a:off x="2792" y="378"/>
              <a:ext cx="144" cy="211"/>
            </a:xfrm>
            <a:custGeom>
              <a:avLst/>
              <a:gdLst/>
              <a:ahLst/>
              <a:cxnLst>
                <a:cxn ang="0">
                  <a:pos x="67" y="67"/>
                </a:cxn>
                <a:cxn ang="0">
                  <a:pos x="66" y="67"/>
                </a:cxn>
                <a:cxn ang="0">
                  <a:pos x="59" y="66"/>
                </a:cxn>
                <a:cxn ang="0">
                  <a:pos x="50" y="64"/>
                </a:cxn>
                <a:cxn ang="0">
                  <a:pos x="39" y="62"/>
                </a:cxn>
                <a:cxn ang="0">
                  <a:pos x="28" y="55"/>
                </a:cxn>
                <a:cxn ang="0">
                  <a:pos x="17" y="47"/>
                </a:cxn>
                <a:cxn ang="0">
                  <a:pos x="9" y="35"/>
                </a:cxn>
                <a:cxn ang="0">
                  <a:pos x="2" y="20"/>
                </a:cxn>
                <a:cxn ang="0">
                  <a:pos x="0" y="0"/>
                </a:cxn>
                <a:cxn ang="0">
                  <a:pos x="2" y="0"/>
                </a:cxn>
                <a:cxn ang="0">
                  <a:pos x="9" y="0"/>
                </a:cxn>
                <a:cxn ang="0">
                  <a:pos x="17" y="0"/>
                </a:cxn>
                <a:cxn ang="0">
                  <a:pos x="28" y="2"/>
                </a:cxn>
                <a:cxn ang="0">
                  <a:pos x="40" y="6"/>
                </a:cxn>
                <a:cxn ang="0">
                  <a:pos x="51" y="14"/>
                </a:cxn>
                <a:cxn ang="0">
                  <a:pos x="62" y="25"/>
                </a:cxn>
                <a:cxn ang="0">
                  <a:pos x="69" y="41"/>
                </a:cxn>
                <a:cxn ang="0">
                  <a:pos x="73" y="62"/>
                </a:cxn>
                <a:cxn ang="0">
                  <a:pos x="73" y="60"/>
                </a:cxn>
                <a:cxn ang="0">
                  <a:pos x="73" y="55"/>
                </a:cxn>
                <a:cxn ang="0">
                  <a:pos x="74" y="45"/>
                </a:cxn>
                <a:cxn ang="0">
                  <a:pos x="77" y="36"/>
                </a:cxn>
                <a:cxn ang="0">
                  <a:pos x="82" y="25"/>
                </a:cxn>
                <a:cxn ang="0">
                  <a:pos x="91" y="16"/>
                </a:cxn>
                <a:cxn ang="0">
                  <a:pos x="105" y="8"/>
                </a:cxn>
                <a:cxn ang="0">
                  <a:pos x="121" y="2"/>
                </a:cxn>
                <a:cxn ang="0">
                  <a:pos x="144" y="0"/>
                </a:cxn>
                <a:cxn ang="0">
                  <a:pos x="144" y="2"/>
                </a:cxn>
                <a:cxn ang="0">
                  <a:pos x="144" y="8"/>
                </a:cxn>
                <a:cxn ang="0">
                  <a:pos x="141" y="17"/>
                </a:cxn>
                <a:cxn ang="0">
                  <a:pos x="139" y="28"/>
                </a:cxn>
                <a:cxn ang="0">
                  <a:pos x="133" y="39"/>
                </a:cxn>
                <a:cxn ang="0">
                  <a:pos x="125" y="49"/>
                </a:cxn>
                <a:cxn ang="0">
                  <a:pos x="113" y="59"/>
                </a:cxn>
                <a:cxn ang="0">
                  <a:pos x="97" y="64"/>
                </a:cxn>
                <a:cxn ang="0">
                  <a:pos x="77" y="67"/>
                </a:cxn>
                <a:cxn ang="0">
                  <a:pos x="77" y="211"/>
                </a:cxn>
                <a:cxn ang="0">
                  <a:pos x="67" y="211"/>
                </a:cxn>
                <a:cxn ang="0">
                  <a:pos x="67" y="67"/>
                </a:cxn>
              </a:cxnLst>
              <a:rect l="0" t="0" r="r" b="b"/>
              <a:pathLst>
                <a:path w="144" h="211">
                  <a:moveTo>
                    <a:pt x="67" y="67"/>
                  </a:moveTo>
                  <a:lnTo>
                    <a:pt x="66" y="67"/>
                  </a:lnTo>
                  <a:lnTo>
                    <a:pt x="59" y="66"/>
                  </a:lnTo>
                  <a:lnTo>
                    <a:pt x="50" y="64"/>
                  </a:lnTo>
                  <a:lnTo>
                    <a:pt x="39" y="62"/>
                  </a:lnTo>
                  <a:lnTo>
                    <a:pt x="28" y="55"/>
                  </a:lnTo>
                  <a:lnTo>
                    <a:pt x="17" y="47"/>
                  </a:lnTo>
                  <a:lnTo>
                    <a:pt x="9" y="35"/>
                  </a:lnTo>
                  <a:lnTo>
                    <a:pt x="2" y="20"/>
                  </a:lnTo>
                  <a:lnTo>
                    <a:pt x="0" y="0"/>
                  </a:lnTo>
                  <a:lnTo>
                    <a:pt x="2" y="0"/>
                  </a:lnTo>
                  <a:lnTo>
                    <a:pt x="9" y="0"/>
                  </a:lnTo>
                  <a:lnTo>
                    <a:pt x="17" y="0"/>
                  </a:lnTo>
                  <a:lnTo>
                    <a:pt x="28" y="2"/>
                  </a:lnTo>
                  <a:lnTo>
                    <a:pt x="40" y="6"/>
                  </a:lnTo>
                  <a:lnTo>
                    <a:pt x="51" y="14"/>
                  </a:lnTo>
                  <a:lnTo>
                    <a:pt x="62" y="25"/>
                  </a:lnTo>
                  <a:lnTo>
                    <a:pt x="69" y="41"/>
                  </a:lnTo>
                  <a:lnTo>
                    <a:pt x="73" y="62"/>
                  </a:lnTo>
                  <a:lnTo>
                    <a:pt x="73" y="60"/>
                  </a:lnTo>
                  <a:lnTo>
                    <a:pt x="73" y="55"/>
                  </a:lnTo>
                  <a:lnTo>
                    <a:pt x="74" y="45"/>
                  </a:lnTo>
                  <a:lnTo>
                    <a:pt x="77" y="36"/>
                  </a:lnTo>
                  <a:lnTo>
                    <a:pt x="82" y="25"/>
                  </a:lnTo>
                  <a:lnTo>
                    <a:pt x="91" y="16"/>
                  </a:lnTo>
                  <a:lnTo>
                    <a:pt x="105" y="8"/>
                  </a:lnTo>
                  <a:lnTo>
                    <a:pt x="121" y="2"/>
                  </a:lnTo>
                  <a:lnTo>
                    <a:pt x="144" y="0"/>
                  </a:lnTo>
                  <a:lnTo>
                    <a:pt x="144" y="2"/>
                  </a:lnTo>
                  <a:lnTo>
                    <a:pt x="144" y="8"/>
                  </a:lnTo>
                  <a:lnTo>
                    <a:pt x="141" y="17"/>
                  </a:lnTo>
                  <a:lnTo>
                    <a:pt x="139" y="28"/>
                  </a:lnTo>
                  <a:lnTo>
                    <a:pt x="133" y="39"/>
                  </a:lnTo>
                  <a:lnTo>
                    <a:pt x="125" y="49"/>
                  </a:lnTo>
                  <a:lnTo>
                    <a:pt x="113" y="59"/>
                  </a:lnTo>
                  <a:lnTo>
                    <a:pt x="97" y="64"/>
                  </a:lnTo>
                  <a:lnTo>
                    <a:pt x="77" y="67"/>
                  </a:lnTo>
                  <a:lnTo>
                    <a:pt x="77" y="211"/>
                  </a:lnTo>
                  <a:lnTo>
                    <a:pt x="67" y="211"/>
                  </a:lnTo>
                  <a:lnTo>
                    <a:pt x="67" y="67"/>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19" name="Freeform 7"/>
            <p:cNvSpPr>
              <a:spLocks/>
            </p:cNvSpPr>
            <p:nvPr/>
          </p:nvSpPr>
          <p:spPr bwMode="gray">
            <a:xfrm>
              <a:off x="2631" y="457"/>
              <a:ext cx="89" cy="132"/>
            </a:xfrm>
            <a:custGeom>
              <a:avLst/>
              <a:gdLst/>
              <a:ahLst/>
              <a:cxnLst>
                <a:cxn ang="0">
                  <a:pos x="42" y="43"/>
                </a:cxn>
                <a:cxn ang="0">
                  <a:pos x="39" y="42"/>
                </a:cxn>
                <a:cxn ang="0">
                  <a:pos x="33" y="42"/>
                </a:cxn>
                <a:cxn ang="0">
                  <a:pos x="25" y="39"/>
                </a:cxn>
                <a:cxn ang="0">
                  <a:pos x="16" y="35"/>
                </a:cxn>
                <a:cxn ang="0">
                  <a:pos x="8" y="27"/>
                </a:cxn>
                <a:cxn ang="0">
                  <a:pos x="2" y="16"/>
                </a:cxn>
                <a:cxn ang="0">
                  <a:pos x="0" y="0"/>
                </a:cxn>
                <a:cxn ang="0">
                  <a:pos x="2" y="0"/>
                </a:cxn>
                <a:cxn ang="0">
                  <a:pos x="6" y="0"/>
                </a:cxn>
                <a:cxn ang="0">
                  <a:pos x="12" y="1"/>
                </a:cxn>
                <a:cxn ang="0">
                  <a:pos x="21" y="3"/>
                </a:cxn>
                <a:cxn ang="0">
                  <a:pos x="29" y="8"/>
                </a:cxn>
                <a:cxn ang="0">
                  <a:pos x="37" y="15"/>
                </a:cxn>
                <a:cxn ang="0">
                  <a:pos x="42" y="26"/>
                </a:cxn>
                <a:cxn ang="0">
                  <a:pos x="45" y="39"/>
                </a:cxn>
                <a:cxn ang="0">
                  <a:pos x="45" y="38"/>
                </a:cxn>
                <a:cxn ang="0">
                  <a:pos x="45" y="34"/>
                </a:cxn>
                <a:cxn ang="0">
                  <a:pos x="46" y="27"/>
                </a:cxn>
                <a:cxn ang="0">
                  <a:pos x="49" y="20"/>
                </a:cxn>
                <a:cxn ang="0">
                  <a:pos x="54" y="14"/>
                </a:cxn>
                <a:cxn ang="0">
                  <a:pos x="62" y="7"/>
                </a:cxn>
                <a:cxn ang="0">
                  <a:pos x="73" y="3"/>
                </a:cxn>
                <a:cxn ang="0">
                  <a:pos x="89" y="0"/>
                </a:cxn>
                <a:cxn ang="0">
                  <a:pos x="89" y="3"/>
                </a:cxn>
                <a:cxn ang="0">
                  <a:pos x="88" y="10"/>
                </a:cxn>
                <a:cxn ang="0">
                  <a:pos x="87" y="18"/>
                </a:cxn>
                <a:cxn ang="0">
                  <a:pos x="81" y="26"/>
                </a:cxn>
                <a:cxn ang="0">
                  <a:pos x="74" y="34"/>
                </a:cxn>
                <a:cxn ang="0">
                  <a:pos x="64" y="41"/>
                </a:cxn>
                <a:cxn ang="0">
                  <a:pos x="47" y="43"/>
                </a:cxn>
                <a:cxn ang="0">
                  <a:pos x="47" y="132"/>
                </a:cxn>
                <a:cxn ang="0">
                  <a:pos x="42" y="132"/>
                </a:cxn>
                <a:cxn ang="0">
                  <a:pos x="42" y="43"/>
                </a:cxn>
              </a:cxnLst>
              <a:rect l="0" t="0" r="r" b="b"/>
              <a:pathLst>
                <a:path w="89" h="132">
                  <a:moveTo>
                    <a:pt x="42" y="43"/>
                  </a:moveTo>
                  <a:lnTo>
                    <a:pt x="39" y="42"/>
                  </a:lnTo>
                  <a:lnTo>
                    <a:pt x="33" y="42"/>
                  </a:lnTo>
                  <a:lnTo>
                    <a:pt x="25" y="39"/>
                  </a:lnTo>
                  <a:lnTo>
                    <a:pt x="16" y="35"/>
                  </a:lnTo>
                  <a:lnTo>
                    <a:pt x="8" y="27"/>
                  </a:lnTo>
                  <a:lnTo>
                    <a:pt x="2" y="16"/>
                  </a:lnTo>
                  <a:lnTo>
                    <a:pt x="0" y="0"/>
                  </a:lnTo>
                  <a:lnTo>
                    <a:pt x="2" y="0"/>
                  </a:lnTo>
                  <a:lnTo>
                    <a:pt x="6" y="0"/>
                  </a:lnTo>
                  <a:lnTo>
                    <a:pt x="12" y="1"/>
                  </a:lnTo>
                  <a:lnTo>
                    <a:pt x="21" y="3"/>
                  </a:lnTo>
                  <a:lnTo>
                    <a:pt x="29" y="8"/>
                  </a:lnTo>
                  <a:lnTo>
                    <a:pt x="37" y="15"/>
                  </a:lnTo>
                  <a:lnTo>
                    <a:pt x="42" y="26"/>
                  </a:lnTo>
                  <a:lnTo>
                    <a:pt x="45" y="39"/>
                  </a:lnTo>
                  <a:lnTo>
                    <a:pt x="45" y="38"/>
                  </a:lnTo>
                  <a:lnTo>
                    <a:pt x="45" y="34"/>
                  </a:lnTo>
                  <a:lnTo>
                    <a:pt x="46" y="27"/>
                  </a:lnTo>
                  <a:lnTo>
                    <a:pt x="49" y="20"/>
                  </a:lnTo>
                  <a:lnTo>
                    <a:pt x="54" y="14"/>
                  </a:lnTo>
                  <a:lnTo>
                    <a:pt x="62" y="7"/>
                  </a:lnTo>
                  <a:lnTo>
                    <a:pt x="73" y="3"/>
                  </a:lnTo>
                  <a:lnTo>
                    <a:pt x="89" y="0"/>
                  </a:lnTo>
                  <a:lnTo>
                    <a:pt x="89" y="3"/>
                  </a:lnTo>
                  <a:lnTo>
                    <a:pt x="88" y="10"/>
                  </a:lnTo>
                  <a:lnTo>
                    <a:pt x="87" y="18"/>
                  </a:lnTo>
                  <a:lnTo>
                    <a:pt x="81" y="26"/>
                  </a:lnTo>
                  <a:lnTo>
                    <a:pt x="74" y="34"/>
                  </a:lnTo>
                  <a:lnTo>
                    <a:pt x="64" y="41"/>
                  </a:lnTo>
                  <a:lnTo>
                    <a:pt x="47" y="43"/>
                  </a:lnTo>
                  <a:lnTo>
                    <a:pt x="47" y="132"/>
                  </a:lnTo>
                  <a:lnTo>
                    <a:pt x="42" y="132"/>
                  </a:lnTo>
                  <a:lnTo>
                    <a:pt x="42" y="43"/>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20" name="Freeform 8"/>
            <p:cNvSpPr>
              <a:spLocks/>
            </p:cNvSpPr>
            <p:nvPr/>
          </p:nvSpPr>
          <p:spPr bwMode="gray">
            <a:xfrm>
              <a:off x="2430" y="403"/>
              <a:ext cx="88" cy="186"/>
            </a:xfrm>
            <a:custGeom>
              <a:avLst/>
              <a:gdLst/>
              <a:ahLst/>
              <a:cxnLst>
                <a:cxn ang="0">
                  <a:pos x="43" y="43"/>
                </a:cxn>
                <a:cxn ang="0">
                  <a:pos x="41" y="43"/>
                </a:cxn>
                <a:cxn ang="0">
                  <a:pos x="35" y="43"/>
                </a:cxn>
                <a:cxn ang="0">
                  <a:pos x="27" y="41"/>
                </a:cxn>
                <a:cxn ang="0">
                  <a:pos x="18" y="35"/>
                </a:cxn>
                <a:cxn ang="0">
                  <a:pos x="8" y="28"/>
                </a:cxn>
                <a:cxn ang="0">
                  <a:pos x="3" y="16"/>
                </a:cxn>
                <a:cxn ang="0">
                  <a:pos x="0" y="0"/>
                </a:cxn>
                <a:cxn ang="0">
                  <a:pos x="3" y="0"/>
                </a:cxn>
                <a:cxn ang="0">
                  <a:pos x="8" y="0"/>
                </a:cxn>
                <a:cxn ang="0">
                  <a:pos x="17" y="1"/>
                </a:cxn>
                <a:cxn ang="0">
                  <a:pos x="26" y="6"/>
                </a:cxn>
                <a:cxn ang="0">
                  <a:pos x="35" y="12"/>
                </a:cxn>
                <a:cxn ang="0">
                  <a:pos x="42" y="24"/>
                </a:cxn>
                <a:cxn ang="0">
                  <a:pos x="48" y="41"/>
                </a:cxn>
                <a:cxn ang="0">
                  <a:pos x="48" y="90"/>
                </a:cxn>
                <a:cxn ang="0">
                  <a:pos x="48" y="88"/>
                </a:cxn>
                <a:cxn ang="0">
                  <a:pos x="48" y="82"/>
                </a:cxn>
                <a:cxn ang="0">
                  <a:pos x="50" y="74"/>
                </a:cxn>
                <a:cxn ang="0">
                  <a:pos x="54" y="66"/>
                </a:cxn>
                <a:cxn ang="0">
                  <a:pos x="61" y="58"/>
                </a:cxn>
                <a:cxn ang="0">
                  <a:pos x="72" y="53"/>
                </a:cxn>
                <a:cxn ang="0">
                  <a:pos x="87" y="50"/>
                </a:cxn>
                <a:cxn ang="0">
                  <a:pos x="88" y="51"/>
                </a:cxn>
                <a:cxn ang="0">
                  <a:pos x="88" y="57"/>
                </a:cxn>
                <a:cxn ang="0">
                  <a:pos x="87" y="64"/>
                </a:cxn>
                <a:cxn ang="0">
                  <a:pos x="84" y="72"/>
                </a:cxn>
                <a:cxn ang="0">
                  <a:pos x="80" y="80"/>
                </a:cxn>
                <a:cxn ang="0">
                  <a:pos x="73" y="86"/>
                </a:cxn>
                <a:cxn ang="0">
                  <a:pos x="62" y="92"/>
                </a:cxn>
                <a:cxn ang="0">
                  <a:pos x="48" y="93"/>
                </a:cxn>
                <a:cxn ang="0">
                  <a:pos x="48" y="186"/>
                </a:cxn>
                <a:cxn ang="0">
                  <a:pos x="43" y="186"/>
                </a:cxn>
                <a:cxn ang="0">
                  <a:pos x="43" y="143"/>
                </a:cxn>
                <a:cxn ang="0">
                  <a:pos x="42" y="143"/>
                </a:cxn>
                <a:cxn ang="0">
                  <a:pos x="37" y="142"/>
                </a:cxn>
                <a:cxn ang="0">
                  <a:pos x="29" y="140"/>
                </a:cxn>
                <a:cxn ang="0">
                  <a:pos x="22" y="136"/>
                </a:cxn>
                <a:cxn ang="0">
                  <a:pos x="14" y="130"/>
                </a:cxn>
                <a:cxn ang="0">
                  <a:pos x="8" y="120"/>
                </a:cxn>
                <a:cxn ang="0">
                  <a:pos x="7" y="105"/>
                </a:cxn>
                <a:cxn ang="0">
                  <a:pos x="8" y="105"/>
                </a:cxn>
                <a:cxn ang="0">
                  <a:pos x="12" y="107"/>
                </a:cxn>
                <a:cxn ang="0">
                  <a:pos x="19" y="108"/>
                </a:cxn>
                <a:cxn ang="0">
                  <a:pos x="26" y="111"/>
                </a:cxn>
                <a:cxn ang="0">
                  <a:pos x="34" y="117"/>
                </a:cxn>
                <a:cxn ang="0">
                  <a:pos x="39" y="127"/>
                </a:cxn>
                <a:cxn ang="0">
                  <a:pos x="43" y="140"/>
                </a:cxn>
                <a:cxn ang="0">
                  <a:pos x="43" y="43"/>
                </a:cxn>
              </a:cxnLst>
              <a:rect l="0" t="0" r="r" b="b"/>
              <a:pathLst>
                <a:path w="88" h="186">
                  <a:moveTo>
                    <a:pt x="43" y="43"/>
                  </a:moveTo>
                  <a:lnTo>
                    <a:pt x="41" y="43"/>
                  </a:lnTo>
                  <a:lnTo>
                    <a:pt x="35" y="43"/>
                  </a:lnTo>
                  <a:lnTo>
                    <a:pt x="27" y="41"/>
                  </a:lnTo>
                  <a:lnTo>
                    <a:pt x="18" y="35"/>
                  </a:lnTo>
                  <a:lnTo>
                    <a:pt x="8" y="28"/>
                  </a:lnTo>
                  <a:lnTo>
                    <a:pt x="3" y="16"/>
                  </a:lnTo>
                  <a:lnTo>
                    <a:pt x="0" y="0"/>
                  </a:lnTo>
                  <a:lnTo>
                    <a:pt x="3" y="0"/>
                  </a:lnTo>
                  <a:lnTo>
                    <a:pt x="8" y="0"/>
                  </a:lnTo>
                  <a:lnTo>
                    <a:pt x="17" y="1"/>
                  </a:lnTo>
                  <a:lnTo>
                    <a:pt x="26" y="6"/>
                  </a:lnTo>
                  <a:lnTo>
                    <a:pt x="35" y="12"/>
                  </a:lnTo>
                  <a:lnTo>
                    <a:pt x="42" y="24"/>
                  </a:lnTo>
                  <a:lnTo>
                    <a:pt x="48" y="41"/>
                  </a:lnTo>
                  <a:lnTo>
                    <a:pt x="48" y="90"/>
                  </a:lnTo>
                  <a:lnTo>
                    <a:pt x="48" y="88"/>
                  </a:lnTo>
                  <a:lnTo>
                    <a:pt x="48" y="82"/>
                  </a:lnTo>
                  <a:lnTo>
                    <a:pt x="50" y="74"/>
                  </a:lnTo>
                  <a:lnTo>
                    <a:pt x="54" y="66"/>
                  </a:lnTo>
                  <a:lnTo>
                    <a:pt x="61" y="58"/>
                  </a:lnTo>
                  <a:lnTo>
                    <a:pt x="72" y="53"/>
                  </a:lnTo>
                  <a:lnTo>
                    <a:pt x="87" y="50"/>
                  </a:lnTo>
                  <a:lnTo>
                    <a:pt x="88" y="51"/>
                  </a:lnTo>
                  <a:lnTo>
                    <a:pt x="88" y="57"/>
                  </a:lnTo>
                  <a:lnTo>
                    <a:pt x="87" y="64"/>
                  </a:lnTo>
                  <a:lnTo>
                    <a:pt x="84" y="72"/>
                  </a:lnTo>
                  <a:lnTo>
                    <a:pt x="80" y="80"/>
                  </a:lnTo>
                  <a:lnTo>
                    <a:pt x="73" y="86"/>
                  </a:lnTo>
                  <a:lnTo>
                    <a:pt x="62" y="92"/>
                  </a:lnTo>
                  <a:lnTo>
                    <a:pt x="48" y="93"/>
                  </a:lnTo>
                  <a:lnTo>
                    <a:pt x="48" y="186"/>
                  </a:lnTo>
                  <a:lnTo>
                    <a:pt x="43" y="186"/>
                  </a:lnTo>
                  <a:lnTo>
                    <a:pt x="43" y="143"/>
                  </a:lnTo>
                  <a:lnTo>
                    <a:pt x="42" y="143"/>
                  </a:lnTo>
                  <a:lnTo>
                    <a:pt x="37" y="142"/>
                  </a:lnTo>
                  <a:lnTo>
                    <a:pt x="29" y="140"/>
                  </a:lnTo>
                  <a:lnTo>
                    <a:pt x="22" y="136"/>
                  </a:lnTo>
                  <a:lnTo>
                    <a:pt x="14" y="130"/>
                  </a:lnTo>
                  <a:lnTo>
                    <a:pt x="8" y="120"/>
                  </a:lnTo>
                  <a:lnTo>
                    <a:pt x="7" y="105"/>
                  </a:lnTo>
                  <a:lnTo>
                    <a:pt x="8" y="105"/>
                  </a:lnTo>
                  <a:lnTo>
                    <a:pt x="12" y="107"/>
                  </a:lnTo>
                  <a:lnTo>
                    <a:pt x="19" y="108"/>
                  </a:lnTo>
                  <a:lnTo>
                    <a:pt x="26" y="111"/>
                  </a:lnTo>
                  <a:lnTo>
                    <a:pt x="34" y="117"/>
                  </a:lnTo>
                  <a:lnTo>
                    <a:pt x="39" y="127"/>
                  </a:lnTo>
                  <a:lnTo>
                    <a:pt x="43" y="140"/>
                  </a:lnTo>
                  <a:lnTo>
                    <a:pt x="43" y="43"/>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21" name="Freeform 9"/>
            <p:cNvSpPr>
              <a:spLocks/>
            </p:cNvSpPr>
            <p:nvPr/>
          </p:nvSpPr>
          <p:spPr bwMode="gray">
            <a:xfrm>
              <a:off x="1914" y="233"/>
              <a:ext cx="166" cy="356"/>
            </a:xfrm>
            <a:custGeom>
              <a:avLst/>
              <a:gdLst/>
              <a:ahLst/>
              <a:cxnLst>
                <a:cxn ang="0">
                  <a:pos x="85" y="84"/>
                </a:cxn>
                <a:cxn ang="0">
                  <a:pos x="101" y="81"/>
                </a:cxn>
                <a:cxn ang="0">
                  <a:pos x="124" y="73"/>
                </a:cxn>
                <a:cxn ang="0">
                  <a:pos x="148" y="56"/>
                </a:cxn>
                <a:cxn ang="0">
                  <a:pos x="163" y="23"/>
                </a:cxn>
                <a:cxn ang="0">
                  <a:pos x="163" y="0"/>
                </a:cxn>
                <a:cxn ang="0">
                  <a:pos x="148" y="0"/>
                </a:cxn>
                <a:cxn ang="0">
                  <a:pos x="125" y="6"/>
                </a:cxn>
                <a:cxn ang="0">
                  <a:pos x="101" y="22"/>
                </a:cxn>
                <a:cxn ang="0">
                  <a:pos x="82" y="54"/>
                </a:cxn>
                <a:cxn ang="0">
                  <a:pos x="77" y="173"/>
                </a:cxn>
                <a:cxn ang="0">
                  <a:pos x="77" y="165"/>
                </a:cxn>
                <a:cxn ang="0">
                  <a:pos x="71" y="146"/>
                </a:cxn>
                <a:cxn ang="0">
                  <a:pos x="60" y="123"/>
                </a:cxn>
                <a:cxn ang="0">
                  <a:pos x="38" y="104"/>
                </a:cxn>
                <a:cxn ang="0">
                  <a:pos x="0" y="96"/>
                </a:cxn>
                <a:cxn ang="0">
                  <a:pos x="0" y="103"/>
                </a:cxn>
                <a:cxn ang="0">
                  <a:pos x="0" y="120"/>
                </a:cxn>
                <a:cxn ang="0">
                  <a:pos x="8" y="143"/>
                </a:cxn>
                <a:cxn ang="0">
                  <a:pos x="24" y="163"/>
                </a:cxn>
                <a:cxn ang="0">
                  <a:pos x="55" y="177"/>
                </a:cxn>
                <a:cxn ang="0">
                  <a:pos x="77" y="356"/>
                </a:cxn>
                <a:cxn ang="0">
                  <a:pos x="82" y="274"/>
                </a:cxn>
                <a:cxn ang="0">
                  <a:pos x="91" y="273"/>
                </a:cxn>
                <a:cxn ang="0">
                  <a:pos x="112" y="267"/>
                </a:cxn>
                <a:cxn ang="0">
                  <a:pos x="135" y="252"/>
                </a:cxn>
                <a:cxn ang="0">
                  <a:pos x="151" y="224"/>
                </a:cxn>
                <a:cxn ang="0">
                  <a:pos x="152" y="203"/>
                </a:cxn>
                <a:cxn ang="0">
                  <a:pos x="137" y="204"/>
                </a:cxn>
                <a:cxn ang="0">
                  <a:pos x="117" y="211"/>
                </a:cxn>
                <a:cxn ang="0">
                  <a:pos x="97" y="231"/>
                </a:cxn>
                <a:cxn ang="0">
                  <a:pos x="82" y="267"/>
                </a:cxn>
              </a:cxnLst>
              <a:rect l="0" t="0" r="r" b="b"/>
              <a:pathLst>
                <a:path w="166" h="356">
                  <a:moveTo>
                    <a:pt x="82" y="84"/>
                  </a:moveTo>
                  <a:lnTo>
                    <a:pt x="85" y="84"/>
                  </a:lnTo>
                  <a:lnTo>
                    <a:pt x="91" y="84"/>
                  </a:lnTo>
                  <a:lnTo>
                    <a:pt x="101" y="81"/>
                  </a:lnTo>
                  <a:lnTo>
                    <a:pt x="112" y="78"/>
                  </a:lnTo>
                  <a:lnTo>
                    <a:pt x="124" y="73"/>
                  </a:lnTo>
                  <a:lnTo>
                    <a:pt x="136" y="66"/>
                  </a:lnTo>
                  <a:lnTo>
                    <a:pt x="148" y="56"/>
                  </a:lnTo>
                  <a:lnTo>
                    <a:pt x="156" y="42"/>
                  </a:lnTo>
                  <a:lnTo>
                    <a:pt x="163" y="23"/>
                  </a:lnTo>
                  <a:lnTo>
                    <a:pt x="166" y="2"/>
                  </a:lnTo>
                  <a:lnTo>
                    <a:pt x="163" y="0"/>
                  </a:lnTo>
                  <a:lnTo>
                    <a:pt x="158" y="0"/>
                  </a:lnTo>
                  <a:lnTo>
                    <a:pt x="148" y="0"/>
                  </a:lnTo>
                  <a:lnTo>
                    <a:pt x="137" y="3"/>
                  </a:lnTo>
                  <a:lnTo>
                    <a:pt x="125" y="6"/>
                  </a:lnTo>
                  <a:lnTo>
                    <a:pt x="113" y="12"/>
                  </a:lnTo>
                  <a:lnTo>
                    <a:pt x="101" y="22"/>
                  </a:lnTo>
                  <a:lnTo>
                    <a:pt x="90" y="35"/>
                  </a:lnTo>
                  <a:lnTo>
                    <a:pt x="82" y="54"/>
                  </a:lnTo>
                  <a:lnTo>
                    <a:pt x="77" y="78"/>
                  </a:lnTo>
                  <a:lnTo>
                    <a:pt x="77" y="173"/>
                  </a:lnTo>
                  <a:lnTo>
                    <a:pt x="77" y="170"/>
                  </a:lnTo>
                  <a:lnTo>
                    <a:pt x="77" y="165"/>
                  </a:lnTo>
                  <a:lnTo>
                    <a:pt x="74" y="157"/>
                  </a:lnTo>
                  <a:lnTo>
                    <a:pt x="71" y="146"/>
                  </a:lnTo>
                  <a:lnTo>
                    <a:pt x="67" y="134"/>
                  </a:lnTo>
                  <a:lnTo>
                    <a:pt x="60" y="123"/>
                  </a:lnTo>
                  <a:lnTo>
                    <a:pt x="50" y="112"/>
                  </a:lnTo>
                  <a:lnTo>
                    <a:pt x="38" y="104"/>
                  </a:lnTo>
                  <a:lnTo>
                    <a:pt x="20" y="97"/>
                  </a:lnTo>
                  <a:lnTo>
                    <a:pt x="0" y="96"/>
                  </a:lnTo>
                  <a:lnTo>
                    <a:pt x="0" y="97"/>
                  </a:lnTo>
                  <a:lnTo>
                    <a:pt x="0" y="103"/>
                  </a:lnTo>
                  <a:lnTo>
                    <a:pt x="0" y="111"/>
                  </a:lnTo>
                  <a:lnTo>
                    <a:pt x="0" y="120"/>
                  </a:lnTo>
                  <a:lnTo>
                    <a:pt x="2" y="131"/>
                  </a:lnTo>
                  <a:lnTo>
                    <a:pt x="8" y="143"/>
                  </a:lnTo>
                  <a:lnTo>
                    <a:pt x="15" y="154"/>
                  </a:lnTo>
                  <a:lnTo>
                    <a:pt x="24" y="163"/>
                  </a:lnTo>
                  <a:lnTo>
                    <a:pt x="38" y="171"/>
                  </a:lnTo>
                  <a:lnTo>
                    <a:pt x="55" y="177"/>
                  </a:lnTo>
                  <a:lnTo>
                    <a:pt x="77" y="178"/>
                  </a:lnTo>
                  <a:lnTo>
                    <a:pt x="77" y="356"/>
                  </a:lnTo>
                  <a:lnTo>
                    <a:pt x="82" y="356"/>
                  </a:lnTo>
                  <a:lnTo>
                    <a:pt x="82" y="274"/>
                  </a:lnTo>
                  <a:lnTo>
                    <a:pt x="85" y="273"/>
                  </a:lnTo>
                  <a:lnTo>
                    <a:pt x="91" y="273"/>
                  </a:lnTo>
                  <a:lnTo>
                    <a:pt x="101" y="271"/>
                  </a:lnTo>
                  <a:lnTo>
                    <a:pt x="112" y="267"/>
                  </a:lnTo>
                  <a:lnTo>
                    <a:pt x="124" y="262"/>
                  </a:lnTo>
                  <a:lnTo>
                    <a:pt x="135" y="252"/>
                  </a:lnTo>
                  <a:lnTo>
                    <a:pt x="144" y="240"/>
                  </a:lnTo>
                  <a:lnTo>
                    <a:pt x="151" y="224"/>
                  </a:lnTo>
                  <a:lnTo>
                    <a:pt x="154" y="203"/>
                  </a:lnTo>
                  <a:lnTo>
                    <a:pt x="152" y="203"/>
                  </a:lnTo>
                  <a:lnTo>
                    <a:pt x="145" y="203"/>
                  </a:lnTo>
                  <a:lnTo>
                    <a:pt x="137" y="204"/>
                  </a:lnTo>
                  <a:lnTo>
                    <a:pt x="128" y="207"/>
                  </a:lnTo>
                  <a:lnTo>
                    <a:pt x="117" y="211"/>
                  </a:lnTo>
                  <a:lnTo>
                    <a:pt x="106" y="219"/>
                  </a:lnTo>
                  <a:lnTo>
                    <a:pt x="97" y="231"/>
                  </a:lnTo>
                  <a:lnTo>
                    <a:pt x="89" y="247"/>
                  </a:lnTo>
                  <a:lnTo>
                    <a:pt x="82" y="267"/>
                  </a:lnTo>
                  <a:lnTo>
                    <a:pt x="82" y="84"/>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22" name="Freeform 10"/>
            <p:cNvSpPr>
              <a:spLocks/>
            </p:cNvSpPr>
            <p:nvPr/>
          </p:nvSpPr>
          <p:spPr bwMode="gray">
            <a:xfrm>
              <a:off x="2514" y="379"/>
              <a:ext cx="92" cy="210"/>
            </a:xfrm>
            <a:custGeom>
              <a:avLst/>
              <a:gdLst/>
              <a:ahLst/>
              <a:cxnLst>
                <a:cxn ang="0">
                  <a:pos x="43" y="162"/>
                </a:cxn>
                <a:cxn ang="0">
                  <a:pos x="36" y="160"/>
                </a:cxn>
                <a:cxn ang="0">
                  <a:pos x="23" y="155"/>
                </a:cxn>
                <a:cxn ang="0">
                  <a:pos x="12" y="141"/>
                </a:cxn>
                <a:cxn ang="0">
                  <a:pos x="12" y="129"/>
                </a:cxn>
                <a:cxn ang="0">
                  <a:pos x="23" y="132"/>
                </a:cxn>
                <a:cxn ang="0">
                  <a:pos x="38" y="145"/>
                </a:cxn>
                <a:cxn ang="0">
                  <a:pos x="43" y="108"/>
                </a:cxn>
                <a:cxn ang="0">
                  <a:pos x="35" y="106"/>
                </a:cxn>
                <a:cxn ang="0">
                  <a:pos x="20" y="101"/>
                </a:cxn>
                <a:cxn ang="0">
                  <a:pos x="7" y="83"/>
                </a:cxn>
                <a:cxn ang="0">
                  <a:pos x="7" y="70"/>
                </a:cxn>
                <a:cxn ang="0">
                  <a:pos x="17" y="71"/>
                </a:cxn>
                <a:cxn ang="0">
                  <a:pos x="31" y="81"/>
                </a:cxn>
                <a:cxn ang="0">
                  <a:pos x="43" y="105"/>
                </a:cxn>
                <a:cxn ang="0">
                  <a:pos x="40" y="43"/>
                </a:cxn>
                <a:cxn ang="0">
                  <a:pos x="26" y="39"/>
                </a:cxn>
                <a:cxn ang="0">
                  <a:pos x="8" y="27"/>
                </a:cxn>
                <a:cxn ang="0">
                  <a:pos x="0" y="0"/>
                </a:cxn>
                <a:cxn ang="0">
                  <a:pos x="7" y="0"/>
                </a:cxn>
                <a:cxn ang="0">
                  <a:pos x="23" y="5"/>
                </a:cxn>
                <a:cxn ang="0">
                  <a:pos x="39" y="23"/>
                </a:cxn>
                <a:cxn ang="0">
                  <a:pos x="46" y="38"/>
                </a:cxn>
                <a:cxn ang="0">
                  <a:pos x="51" y="24"/>
                </a:cxn>
                <a:cxn ang="0">
                  <a:pos x="66" y="8"/>
                </a:cxn>
                <a:cxn ang="0">
                  <a:pos x="92" y="0"/>
                </a:cxn>
                <a:cxn ang="0">
                  <a:pos x="90" y="8"/>
                </a:cxn>
                <a:cxn ang="0">
                  <a:pos x="82" y="25"/>
                </a:cxn>
                <a:cxn ang="0">
                  <a:pos x="63" y="40"/>
                </a:cxn>
                <a:cxn ang="0">
                  <a:pos x="49" y="124"/>
                </a:cxn>
                <a:cxn ang="0">
                  <a:pos x="50" y="116"/>
                </a:cxn>
                <a:cxn ang="0">
                  <a:pos x="59" y="100"/>
                </a:cxn>
                <a:cxn ang="0">
                  <a:pos x="81" y="92"/>
                </a:cxn>
                <a:cxn ang="0">
                  <a:pos x="80" y="98"/>
                </a:cxn>
                <a:cxn ang="0">
                  <a:pos x="73" y="114"/>
                </a:cxn>
                <a:cxn ang="0">
                  <a:pos x="59" y="127"/>
                </a:cxn>
                <a:cxn ang="0">
                  <a:pos x="49" y="210"/>
                </a:cxn>
              </a:cxnLst>
              <a:rect l="0" t="0" r="r" b="b"/>
              <a:pathLst>
                <a:path w="92" h="210">
                  <a:moveTo>
                    <a:pt x="43" y="210"/>
                  </a:moveTo>
                  <a:lnTo>
                    <a:pt x="43" y="162"/>
                  </a:lnTo>
                  <a:lnTo>
                    <a:pt x="40" y="162"/>
                  </a:lnTo>
                  <a:lnTo>
                    <a:pt x="36" y="160"/>
                  </a:lnTo>
                  <a:lnTo>
                    <a:pt x="30" y="159"/>
                  </a:lnTo>
                  <a:lnTo>
                    <a:pt x="23" y="155"/>
                  </a:lnTo>
                  <a:lnTo>
                    <a:pt x="16" y="150"/>
                  </a:lnTo>
                  <a:lnTo>
                    <a:pt x="12" y="141"/>
                  </a:lnTo>
                  <a:lnTo>
                    <a:pt x="11" y="129"/>
                  </a:lnTo>
                  <a:lnTo>
                    <a:pt x="12" y="129"/>
                  </a:lnTo>
                  <a:lnTo>
                    <a:pt x="16" y="129"/>
                  </a:lnTo>
                  <a:lnTo>
                    <a:pt x="23" y="132"/>
                  </a:lnTo>
                  <a:lnTo>
                    <a:pt x="31" y="137"/>
                  </a:lnTo>
                  <a:lnTo>
                    <a:pt x="38" y="145"/>
                  </a:lnTo>
                  <a:lnTo>
                    <a:pt x="43" y="159"/>
                  </a:lnTo>
                  <a:lnTo>
                    <a:pt x="43" y="108"/>
                  </a:lnTo>
                  <a:lnTo>
                    <a:pt x="40" y="108"/>
                  </a:lnTo>
                  <a:lnTo>
                    <a:pt x="35" y="106"/>
                  </a:lnTo>
                  <a:lnTo>
                    <a:pt x="28" y="105"/>
                  </a:lnTo>
                  <a:lnTo>
                    <a:pt x="20" y="101"/>
                  </a:lnTo>
                  <a:lnTo>
                    <a:pt x="12" y="94"/>
                  </a:lnTo>
                  <a:lnTo>
                    <a:pt x="7" y="83"/>
                  </a:lnTo>
                  <a:lnTo>
                    <a:pt x="5" y="70"/>
                  </a:lnTo>
                  <a:lnTo>
                    <a:pt x="7" y="70"/>
                  </a:lnTo>
                  <a:lnTo>
                    <a:pt x="11" y="70"/>
                  </a:lnTo>
                  <a:lnTo>
                    <a:pt x="17" y="71"/>
                  </a:lnTo>
                  <a:lnTo>
                    <a:pt x="24" y="74"/>
                  </a:lnTo>
                  <a:lnTo>
                    <a:pt x="31" y="81"/>
                  </a:lnTo>
                  <a:lnTo>
                    <a:pt x="38" y="90"/>
                  </a:lnTo>
                  <a:lnTo>
                    <a:pt x="43" y="105"/>
                  </a:lnTo>
                  <a:lnTo>
                    <a:pt x="43" y="43"/>
                  </a:lnTo>
                  <a:lnTo>
                    <a:pt x="40" y="43"/>
                  </a:lnTo>
                  <a:lnTo>
                    <a:pt x="34" y="42"/>
                  </a:lnTo>
                  <a:lnTo>
                    <a:pt x="26" y="39"/>
                  </a:lnTo>
                  <a:lnTo>
                    <a:pt x="16" y="35"/>
                  </a:lnTo>
                  <a:lnTo>
                    <a:pt x="8" y="27"/>
                  </a:lnTo>
                  <a:lnTo>
                    <a:pt x="1" y="16"/>
                  </a:lnTo>
                  <a:lnTo>
                    <a:pt x="0" y="0"/>
                  </a:lnTo>
                  <a:lnTo>
                    <a:pt x="1" y="0"/>
                  </a:lnTo>
                  <a:lnTo>
                    <a:pt x="7" y="0"/>
                  </a:lnTo>
                  <a:lnTo>
                    <a:pt x="13" y="1"/>
                  </a:lnTo>
                  <a:lnTo>
                    <a:pt x="23" y="5"/>
                  </a:lnTo>
                  <a:lnTo>
                    <a:pt x="31" y="12"/>
                  </a:lnTo>
                  <a:lnTo>
                    <a:pt x="39" y="23"/>
                  </a:lnTo>
                  <a:lnTo>
                    <a:pt x="46" y="40"/>
                  </a:lnTo>
                  <a:lnTo>
                    <a:pt x="46" y="38"/>
                  </a:lnTo>
                  <a:lnTo>
                    <a:pt x="49" y="32"/>
                  </a:lnTo>
                  <a:lnTo>
                    <a:pt x="51" y="24"/>
                  </a:lnTo>
                  <a:lnTo>
                    <a:pt x="58" y="15"/>
                  </a:lnTo>
                  <a:lnTo>
                    <a:pt x="66" y="8"/>
                  </a:lnTo>
                  <a:lnTo>
                    <a:pt x="77" y="1"/>
                  </a:lnTo>
                  <a:lnTo>
                    <a:pt x="92" y="0"/>
                  </a:lnTo>
                  <a:lnTo>
                    <a:pt x="92" y="1"/>
                  </a:lnTo>
                  <a:lnTo>
                    <a:pt x="90" y="8"/>
                  </a:lnTo>
                  <a:lnTo>
                    <a:pt x="88" y="16"/>
                  </a:lnTo>
                  <a:lnTo>
                    <a:pt x="82" y="25"/>
                  </a:lnTo>
                  <a:lnTo>
                    <a:pt x="74" y="34"/>
                  </a:lnTo>
                  <a:lnTo>
                    <a:pt x="63" y="40"/>
                  </a:lnTo>
                  <a:lnTo>
                    <a:pt x="49" y="43"/>
                  </a:lnTo>
                  <a:lnTo>
                    <a:pt x="49" y="124"/>
                  </a:lnTo>
                  <a:lnTo>
                    <a:pt x="49" y="121"/>
                  </a:lnTo>
                  <a:lnTo>
                    <a:pt x="50" y="116"/>
                  </a:lnTo>
                  <a:lnTo>
                    <a:pt x="53" y="108"/>
                  </a:lnTo>
                  <a:lnTo>
                    <a:pt x="59" y="100"/>
                  </a:lnTo>
                  <a:lnTo>
                    <a:pt x="67" y="94"/>
                  </a:lnTo>
                  <a:lnTo>
                    <a:pt x="81" y="92"/>
                  </a:lnTo>
                  <a:lnTo>
                    <a:pt x="81" y="93"/>
                  </a:lnTo>
                  <a:lnTo>
                    <a:pt x="80" y="98"/>
                  </a:lnTo>
                  <a:lnTo>
                    <a:pt x="77" y="106"/>
                  </a:lnTo>
                  <a:lnTo>
                    <a:pt x="73" y="114"/>
                  </a:lnTo>
                  <a:lnTo>
                    <a:pt x="67" y="121"/>
                  </a:lnTo>
                  <a:lnTo>
                    <a:pt x="59" y="127"/>
                  </a:lnTo>
                  <a:lnTo>
                    <a:pt x="49" y="129"/>
                  </a:lnTo>
                  <a:lnTo>
                    <a:pt x="49" y="210"/>
                  </a:lnTo>
                  <a:lnTo>
                    <a:pt x="43" y="210"/>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23" name="Freeform 11"/>
            <p:cNvSpPr>
              <a:spLocks/>
            </p:cNvSpPr>
            <p:nvPr/>
          </p:nvSpPr>
          <p:spPr bwMode="gray">
            <a:xfrm>
              <a:off x="1566" y="297"/>
              <a:ext cx="128" cy="292"/>
            </a:xfrm>
            <a:custGeom>
              <a:avLst/>
              <a:gdLst/>
              <a:ahLst/>
              <a:cxnLst>
                <a:cxn ang="0">
                  <a:pos x="61" y="225"/>
                </a:cxn>
                <a:cxn ang="0">
                  <a:pos x="54" y="225"/>
                </a:cxn>
                <a:cxn ang="0">
                  <a:pos x="38" y="219"/>
                </a:cxn>
                <a:cxn ang="0">
                  <a:pos x="23" y="206"/>
                </a:cxn>
                <a:cxn ang="0">
                  <a:pos x="15" y="180"/>
                </a:cxn>
                <a:cxn ang="0">
                  <a:pos x="23" y="180"/>
                </a:cxn>
                <a:cxn ang="0">
                  <a:pos x="38" y="186"/>
                </a:cxn>
                <a:cxn ang="0">
                  <a:pos x="54" y="205"/>
                </a:cxn>
                <a:cxn ang="0">
                  <a:pos x="61" y="151"/>
                </a:cxn>
                <a:cxn ang="0">
                  <a:pos x="52" y="149"/>
                </a:cxn>
                <a:cxn ang="0">
                  <a:pos x="34" y="144"/>
                </a:cxn>
                <a:cxn ang="0">
                  <a:pos x="16" y="128"/>
                </a:cxn>
                <a:cxn ang="0">
                  <a:pos x="8" y="98"/>
                </a:cxn>
                <a:cxn ang="0">
                  <a:pos x="15" y="97"/>
                </a:cxn>
                <a:cxn ang="0">
                  <a:pos x="29" y="101"/>
                </a:cxn>
                <a:cxn ang="0">
                  <a:pos x="47" y="116"/>
                </a:cxn>
                <a:cxn ang="0">
                  <a:pos x="61" y="147"/>
                </a:cxn>
                <a:cxn ang="0">
                  <a:pos x="58" y="60"/>
                </a:cxn>
                <a:cxn ang="0">
                  <a:pos x="44" y="58"/>
                </a:cxn>
                <a:cxn ang="0">
                  <a:pos x="25" y="50"/>
                </a:cxn>
                <a:cxn ang="0">
                  <a:pos x="8" y="32"/>
                </a:cxn>
                <a:cxn ang="0">
                  <a:pos x="0" y="0"/>
                </a:cxn>
                <a:cxn ang="0">
                  <a:pos x="8" y="0"/>
                </a:cxn>
                <a:cxn ang="0">
                  <a:pos x="27" y="5"/>
                </a:cxn>
                <a:cxn ang="0">
                  <a:pos x="48" y="21"/>
                </a:cxn>
                <a:cxn ang="0">
                  <a:pos x="65" y="56"/>
                </a:cxn>
                <a:cxn ang="0">
                  <a:pos x="66" y="48"/>
                </a:cxn>
                <a:cxn ang="0">
                  <a:pos x="77" y="28"/>
                </a:cxn>
                <a:cxn ang="0">
                  <a:pos x="96" y="9"/>
                </a:cxn>
                <a:cxn ang="0">
                  <a:pos x="128" y="0"/>
                </a:cxn>
                <a:cxn ang="0">
                  <a:pos x="127" y="9"/>
                </a:cxn>
                <a:cxn ang="0">
                  <a:pos x="119" y="31"/>
                </a:cxn>
                <a:cxn ang="0">
                  <a:pos x="101" y="51"/>
                </a:cxn>
                <a:cxn ang="0">
                  <a:pos x="67" y="60"/>
                </a:cxn>
                <a:cxn ang="0">
                  <a:pos x="69" y="170"/>
                </a:cxn>
                <a:cxn ang="0">
                  <a:pos x="73" y="155"/>
                </a:cxn>
                <a:cxn ang="0">
                  <a:pos x="86" y="136"/>
                </a:cxn>
                <a:cxn ang="0">
                  <a:pos x="113" y="128"/>
                </a:cxn>
                <a:cxn ang="0">
                  <a:pos x="112" y="136"/>
                </a:cxn>
                <a:cxn ang="0">
                  <a:pos x="105" y="153"/>
                </a:cxn>
                <a:cxn ang="0">
                  <a:pos x="92" y="172"/>
                </a:cxn>
                <a:cxn ang="0">
                  <a:pos x="67" y="180"/>
                </a:cxn>
                <a:cxn ang="0">
                  <a:pos x="61" y="292"/>
                </a:cxn>
              </a:cxnLst>
              <a:rect l="0" t="0" r="r" b="b"/>
              <a:pathLst>
                <a:path w="128" h="292">
                  <a:moveTo>
                    <a:pt x="61" y="292"/>
                  </a:moveTo>
                  <a:lnTo>
                    <a:pt x="61" y="225"/>
                  </a:lnTo>
                  <a:lnTo>
                    <a:pt x="58" y="225"/>
                  </a:lnTo>
                  <a:lnTo>
                    <a:pt x="54" y="225"/>
                  </a:lnTo>
                  <a:lnTo>
                    <a:pt x="46" y="222"/>
                  </a:lnTo>
                  <a:lnTo>
                    <a:pt x="38" y="219"/>
                  </a:lnTo>
                  <a:lnTo>
                    <a:pt x="29" y="214"/>
                  </a:lnTo>
                  <a:lnTo>
                    <a:pt x="23" y="206"/>
                  </a:lnTo>
                  <a:lnTo>
                    <a:pt x="17" y="195"/>
                  </a:lnTo>
                  <a:lnTo>
                    <a:pt x="15" y="180"/>
                  </a:lnTo>
                  <a:lnTo>
                    <a:pt x="17" y="180"/>
                  </a:lnTo>
                  <a:lnTo>
                    <a:pt x="23" y="180"/>
                  </a:lnTo>
                  <a:lnTo>
                    <a:pt x="29" y="182"/>
                  </a:lnTo>
                  <a:lnTo>
                    <a:pt x="38" y="186"/>
                  </a:lnTo>
                  <a:lnTo>
                    <a:pt x="47" y="194"/>
                  </a:lnTo>
                  <a:lnTo>
                    <a:pt x="54" y="205"/>
                  </a:lnTo>
                  <a:lnTo>
                    <a:pt x="61" y="221"/>
                  </a:lnTo>
                  <a:lnTo>
                    <a:pt x="61" y="151"/>
                  </a:lnTo>
                  <a:lnTo>
                    <a:pt x="58" y="149"/>
                  </a:lnTo>
                  <a:lnTo>
                    <a:pt x="52" y="149"/>
                  </a:lnTo>
                  <a:lnTo>
                    <a:pt x="44" y="147"/>
                  </a:lnTo>
                  <a:lnTo>
                    <a:pt x="34" y="144"/>
                  </a:lnTo>
                  <a:lnTo>
                    <a:pt x="24" y="137"/>
                  </a:lnTo>
                  <a:lnTo>
                    <a:pt x="16" y="128"/>
                  </a:lnTo>
                  <a:lnTo>
                    <a:pt x="11" y="114"/>
                  </a:lnTo>
                  <a:lnTo>
                    <a:pt x="8" y="98"/>
                  </a:lnTo>
                  <a:lnTo>
                    <a:pt x="9" y="97"/>
                  </a:lnTo>
                  <a:lnTo>
                    <a:pt x="15" y="97"/>
                  </a:lnTo>
                  <a:lnTo>
                    <a:pt x="21" y="98"/>
                  </a:lnTo>
                  <a:lnTo>
                    <a:pt x="29" y="101"/>
                  </a:lnTo>
                  <a:lnTo>
                    <a:pt x="39" y="106"/>
                  </a:lnTo>
                  <a:lnTo>
                    <a:pt x="47" y="116"/>
                  </a:lnTo>
                  <a:lnTo>
                    <a:pt x="55" y="128"/>
                  </a:lnTo>
                  <a:lnTo>
                    <a:pt x="61" y="147"/>
                  </a:lnTo>
                  <a:lnTo>
                    <a:pt x="61" y="60"/>
                  </a:lnTo>
                  <a:lnTo>
                    <a:pt x="58" y="60"/>
                  </a:lnTo>
                  <a:lnTo>
                    <a:pt x="52" y="59"/>
                  </a:lnTo>
                  <a:lnTo>
                    <a:pt x="44" y="58"/>
                  </a:lnTo>
                  <a:lnTo>
                    <a:pt x="35" y="55"/>
                  </a:lnTo>
                  <a:lnTo>
                    <a:pt x="25" y="50"/>
                  </a:lnTo>
                  <a:lnTo>
                    <a:pt x="16" y="43"/>
                  </a:lnTo>
                  <a:lnTo>
                    <a:pt x="8" y="32"/>
                  </a:lnTo>
                  <a:lnTo>
                    <a:pt x="3" y="19"/>
                  </a:lnTo>
                  <a:lnTo>
                    <a:pt x="0" y="0"/>
                  </a:lnTo>
                  <a:lnTo>
                    <a:pt x="3" y="0"/>
                  </a:lnTo>
                  <a:lnTo>
                    <a:pt x="8" y="0"/>
                  </a:lnTo>
                  <a:lnTo>
                    <a:pt x="16" y="1"/>
                  </a:lnTo>
                  <a:lnTo>
                    <a:pt x="27" y="5"/>
                  </a:lnTo>
                  <a:lnTo>
                    <a:pt x="38" y="10"/>
                  </a:lnTo>
                  <a:lnTo>
                    <a:pt x="48" y="21"/>
                  </a:lnTo>
                  <a:lnTo>
                    <a:pt x="56" y="36"/>
                  </a:lnTo>
                  <a:lnTo>
                    <a:pt x="65" y="56"/>
                  </a:lnTo>
                  <a:lnTo>
                    <a:pt x="65" y="54"/>
                  </a:lnTo>
                  <a:lnTo>
                    <a:pt x="66" y="48"/>
                  </a:lnTo>
                  <a:lnTo>
                    <a:pt x="70" y="39"/>
                  </a:lnTo>
                  <a:lnTo>
                    <a:pt x="77" y="28"/>
                  </a:lnTo>
                  <a:lnTo>
                    <a:pt x="85" y="19"/>
                  </a:lnTo>
                  <a:lnTo>
                    <a:pt x="96" y="9"/>
                  </a:lnTo>
                  <a:lnTo>
                    <a:pt x="110" y="2"/>
                  </a:lnTo>
                  <a:lnTo>
                    <a:pt x="128" y="0"/>
                  </a:lnTo>
                  <a:lnTo>
                    <a:pt x="128" y="2"/>
                  </a:lnTo>
                  <a:lnTo>
                    <a:pt x="127" y="9"/>
                  </a:lnTo>
                  <a:lnTo>
                    <a:pt x="124" y="19"/>
                  </a:lnTo>
                  <a:lnTo>
                    <a:pt x="119" y="31"/>
                  </a:lnTo>
                  <a:lnTo>
                    <a:pt x="112" y="41"/>
                  </a:lnTo>
                  <a:lnTo>
                    <a:pt x="101" y="51"/>
                  </a:lnTo>
                  <a:lnTo>
                    <a:pt x="86" y="58"/>
                  </a:lnTo>
                  <a:lnTo>
                    <a:pt x="67" y="60"/>
                  </a:lnTo>
                  <a:lnTo>
                    <a:pt x="67" y="172"/>
                  </a:lnTo>
                  <a:lnTo>
                    <a:pt x="69" y="170"/>
                  </a:lnTo>
                  <a:lnTo>
                    <a:pt x="70" y="164"/>
                  </a:lnTo>
                  <a:lnTo>
                    <a:pt x="73" y="155"/>
                  </a:lnTo>
                  <a:lnTo>
                    <a:pt x="78" y="145"/>
                  </a:lnTo>
                  <a:lnTo>
                    <a:pt x="86" y="136"/>
                  </a:lnTo>
                  <a:lnTo>
                    <a:pt x="97" y="130"/>
                  </a:lnTo>
                  <a:lnTo>
                    <a:pt x="113" y="128"/>
                  </a:lnTo>
                  <a:lnTo>
                    <a:pt x="113" y="130"/>
                  </a:lnTo>
                  <a:lnTo>
                    <a:pt x="112" y="136"/>
                  </a:lnTo>
                  <a:lnTo>
                    <a:pt x="109" y="144"/>
                  </a:lnTo>
                  <a:lnTo>
                    <a:pt x="105" y="153"/>
                  </a:lnTo>
                  <a:lnTo>
                    <a:pt x="100" y="163"/>
                  </a:lnTo>
                  <a:lnTo>
                    <a:pt x="92" y="172"/>
                  </a:lnTo>
                  <a:lnTo>
                    <a:pt x="82" y="178"/>
                  </a:lnTo>
                  <a:lnTo>
                    <a:pt x="67" y="180"/>
                  </a:lnTo>
                  <a:lnTo>
                    <a:pt x="67" y="292"/>
                  </a:lnTo>
                  <a:lnTo>
                    <a:pt x="61" y="292"/>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24" name="Freeform 12"/>
            <p:cNvSpPr>
              <a:spLocks/>
            </p:cNvSpPr>
            <p:nvPr/>
          </p:nvSpPr>
          <p:spPr bwMode="gray">
            <a:xfrm>
              <a:off x="2596" y="332"/>
              <a:ext cx="68" cy="257"/>
            </a:xfrm>
            <a:custGeom>
              <a:avLst/>
              <a:gdLst/>
              <a:ahLst/>
              <a:cxnLst>
                <a:cxn ang="0">
                  <a:pos x="31" y="164"/>
                </a:cxn>
                <a:cxn ang="0">
                  <a:pos x="23" y="163"/>
                </a:cxn>
                <a:cxn ang="0">
                  <a:pos x="8" y="155"/>
                </a:cxn>
                <a:cxn ang="0">
                  <a:pos x="0" y="132"/>
                </a:cxn>
                <a:cxn ang="0">
                  <a:pos x="7" y="132"/>
                </a:cxn>
                <a:cxn ang="0">
                  <a:pos x="22" y="139"/>
                </a:cxn>
                <a:cxn ang="0">
                  <a:pos x="31" y="160"/>
                </a:cxn>
                <a:cxn ang="0">
                  <a:pos x="29" y="101"/>
                </a:cxn>
                <a:cxn ang="0">
                  <a:pos x="16" y="97"/>
                </a:cxn>
                <a:cxn ang="0">
                  <a:pos x="3" y="83"/>
                </a:cxn>
                <a:cxn ang="0">
                  <a:pos x="3" y="70"/>
                </a:cxn>
                <a:cxn ang="0">
                  <a:pos x="15" y="74"/>
                </a:cxn>
                <a:cxn ang="0">
                  <a:pos x="27" y="86"/>
                </a:cxn>
                <a:cxn ang="0">
                  <a:pos x="31" y="31"/>
                </a:cxn>
                <a:cxn ang="0">
                  <a:pos x="33" y="23"/>
                </a:cxn>
                <a:cxn ang="0">
                  <a:pos x="41" y="8"/>
                </a:cxn>
                <a:cxn ang="0">
                  <a:pos x="62" y="0"/>
                </a:cxn>
                <a:cxn ang="0">
                  <a:pos x="61" y="8"/>
                </a:cxn>
                <a:cxn ang="0">
                  <a:pos x="53" y="23"/>
                </a:cxn>
                <a:cxn ang="0">
                  <a:pos x="35" y="31"/>
                </a:cxn>
                <a:cxn ang="0">
                  <a:pos x="35" y="75"/>
                </a:cxn>
                <a:cxn ang="0">
                  <a:pos x="39" y="62"/>
                </a:cxn>
                <a:cxn ang="0">
                  <a:pos x="54" y="48"/>
                </a:cxn>
                <a:cxn ang="0">
                  <a:pos x="68" y="48"/>
                </a:cxn>
                <a:cxn ang="0">
                  <a:pos x="66" y="59"/>
                </a:cxn>
                <a:cxn ang="0">
                  <a:pos x="58" y="72"/>
                </a:cxn>
                <a:cxn ang="0">
                  <a:pos x="35" y="82"/>
                </a:cxn>
                <a:cxn ang="0">
                  <a:pos x="35" y="143"/>
                </a:cxn>
                <a:cxn ang="0">
                  <a:pos x="38" y="132"/>
                </a:cxn>
                <a:cxn ang="0">
                  <a:pos x="49" y="122"/>
                </a:cxn>
                <a:cxn ang="0">
                  <a:pos x="60" y="122"/>
                </a:cxn>
                <a:cxn ang="0">
                  <a:pos x="58" y="133"/>
                </a:cxn>
                <a:cxn ang="0">
                  <a:pos x="47" y="144"/>
                </a:cxn>
                <a:cxn ang="0">
                  <a:pos x="35" y="257"/>
                </a:cxn>
              </a:cxnLst>
              <a:rect l="0" t="0" r="r" b="b"/>
              <a:pathLst>
                <a:path w="68" h="257">
                  <a:moveTo>
                    <a:pt x="31" y="257"/>
                  </a:moveTo>
                  <a:lnTo>
                    <a:pt x="31" y="164"/>
                  </a:lnTo>
                  <a:lnTo>
                    <a:pt x="29" y="163"/>
                  </a:lnTo>
                  <a:lnTo>
                    <a:pt x="23" y="163"/>
                  </a:lnTo>
                  <a:lnTo>
                    <a:pt x="16" y="160"/>
                  </a:lnTo>
                  <a:lnTo>
                    <a:pt x="8" y="155"/>
                  </a:lnTo>
                  <a:lnTo>
                    <a:pt x="3" y="145"/>
                  </a:lnTo>
                  <a:lnTo>
                    <a:pt x="0" y="132"/>
                  </a:lnTo>
                  <a:lnTo>
                    <a:pt x="3" y="132"/>
                  </a:lnTo>
                  <a:lnTo>
                    <a:pt x="7" y="132"/>
                  </a:lnTo>
                  <a:lnTo>
                    <a:pt x="15" y="135"/>
                  </a:lnTo>
                  <a:lnTo>
                    <a:pt x="22" y="139"/>
                  </a:lnTo>
                  <a:lnTo>
                    <a:pt x="27" y="147"/>
                  </a:lnTo>
                  <a:lnTo>
                    <a:pt x="31" y="160"/>
                  </a:lnTo>
                  <a:lnTo>
                    <a:pt x="31" y="101"/>
                  </a:lnTo>
                  <a:lnTo>
                    <a:pt x="29" y="101"/>
                  </a:lnTo>
                  <a:lnTo>
                    <a:pt x="23" y="99"/>
                  </a:lnTo>
                  <a:lnTo>
                    <a:pt x="16" y="97"/>
                  </a:lnTo>
                  <a:lnTo>
                    <a:pt x="8" y="91"/>
                  </a:lnTo>
                  <a:lnTo>
                    <a:pt x="3" y="83"/>
                  </a:lnTo>
                  <a:lnTo>
                    <a:pt x="0" y="70"/>
                  </a:lnTo>
                  <a:lnTo>
                    <a:pt x="3" y="70"/>
                  </a:lnTo>
                  <a:lnTo>
                    <a:pt x="7" y="71"/>
                  </a:lnTo>
                  <a:lnTo>
                    <a:pt x="15" y="74"/>
                  </a:lnTo>
                  <a:lnTo>
                    <a:pt x="22" y="78"/>
                  </a:lnTo>
                  <a:lnTo>
                    <a:pt x="27" y="86"/>
                  </a:lnTo>
                  <a:lnTo>
                    <a:pt x="31" y="97"/>
                  </a:lnTo>
                  <a:lnTo>
                    <a:pt x="31" y="31"/>
                  </a:lnTo>
                  <a:lnTo>
                    <a:pt x="31" y="28"/>
                  </a:lnTo>
                  <a:lnTo>
                    <a:pt x="33" y="23"/>
                  </a:lnTo>
                  <a:lnTo>
                    <a:pt x="35" y="15"/>
                  </a:lnTo>
                  <a:lnTo>
                    <a:pt x="41" y="8"/>
                  </a:lnTo>
                  <a:lnTo>
                    <a:pt x="50" y="2"/>
                  </a:lnTo>
                  <a:lnTo>
                    <a:pt x="62" y="0"/>
                  </a:lnTo>
                  <a:lnTo>
                    <a:pt x="62" y="2"/>
                  </a:lnTo>
                  <a:lnTo>
                    <a:pt x="61" y="8"/>
                  </a:lnTo>
                  <a:lnTo>
                    <a:pt x="58" y="15"/>
                  </a:lnTo>
                  <a:lnTo>
                    <a:pt x="53" y="23"/>
                  </a:lnTo>
                  <a:lnTo>
                    <a:pt x="46" y="28"/>
                  </a:lnTo>
                  <a:lnTo>
                    <a:pt x="35" y="31"/>
                  </a:lnTo>
                  <a:lnTo>
                    <a:pt x="35" y="78"/>
                  </a:lnTo>
                  <a:lnTo>
                    <a:pt x="35" y="75"/>
                  </a:lnTo>
                  <a:lnTo>
                    <a:pt x="37" y="70"/>
                  </a:lnTo>
                  <a:lnTo>
                    <a:pt x="39" y="62"/>
                  </a:lnTo>
                  <a:lnTo>
                    <a:pt x="45" y="55"/>
                  </a:lnTo>
                  <a:lnTo>
                    <a:pt x="54" y="48"/>
                  </a:lnTo>
                  <a:lnTo>
                    <a:pt x="66" y="47"/>
                  </a:lnTo>
                  <a:lnTo>
                    <a:pt x="68" y="48"/>
                  </a:lnTo>
                  <a:lnTo>
                    <a:pt x="68" y="52"/>
                  </a:lnTo>
                  <a:lnTo>
                    <a:pt x="66" y="59"/>
                  </a:lnTo>
                  <a:lnTo>
                    <a:pt x="64" y="66"/>
                  </a:lnTo>
                  <a:lnTo>
                    <a:pt x="58" y="72"/>
                  </a:lnTo>
                  <a:lnTo>
                    <a:pt x="50" y="78"/>
                  </a:lnTo>
                  <a:lnTo>
                    <a:pt x="35" y="82"/>
                  </a:lnTo>
                  <a:lnTo>
                    <a:pt x="35" y="144"/>
                  </a:lnTo>
                  <a:lnTo>
                    <a:pt x="35" y="143"/>
                  </a:lnTo>
                  <a:lnTo>
                    <a:pt x="37" y="139"/>
                  </a:lnTo>
                  <a:lnTo>
                    <a:pt x="38" y="132"/>
                  </a:lnTo>
                  <a:lnTo>
                    <a:pt x="42" y="126"/>
                  </a:lnTo>
                  <a:lnTo>
                    <a:pt x="49" y="122"/>
                  </a:lnTo>
                  <a:lnTo>
                    <a:pt x="58" y="121"/>
                  </a:lnTo>
                  <a:lnTo>
                    <a:pt x="60" y="122"/>
                  </a:lnTo>
                  <a:lnTo>
                    <a:pt x="60" y="126"/>
                  </a:lnTo>
                  <a:lnTo>
                    <a:pt x="58" y="133"/>
                  </a:lnTo>
                  <a:lnTo>
                    <a:pt x="56" y="139"/>
                  </a:lnTo>
                  <a:lnTo>
                    <a:pt x="47" y="144"/>
                  </a:lnTo>
                  <a:lnTo>
                    <a:pt x="35" y="148"/>
                  </a:lnTo>
                  <a:lnTo>
                    <a:pt x="35" y="257"/>
                  </a:lnTo>
                  <a:lnTo>
                    <a:pt x="31" y="257"/>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25" name="Freeform 13"/>
            <p:cNvSpPr>
              <a:spLocks/>
            </p:cNvSpPr>
            <p:nvPr/>
          </p:nvSpPr>
          <p:spPr bwMode="gray">
            <a:xfrm>
              <a:off x="1672" y="164"/>
              <a:ext cx="111" cy="425"/>
            </a:xfrm>
            <a:custGeom>
              <a:avLst/>
              <a:gdLst/>
              <a:ahLst/>
              <a:cxnLst>
                <a:cxn ang="0">
                  <a:pos x="52" y="272"/>
                </a:cxn>
                <a:cxn ang="0">
                  <a:pos x="44" y="270"/>
                </a:cxn>
                <a:cxn ang="0">
                  <a:pos x="26" y="265"/>
                </a:cxn>
                <a:cxn ang="0">
                  <a:pos x="8" y="249"/>
                </a:cxn>
                <a:cxn ang="0">
                  <a:pos x="0" y="219"/>
                </a:cxn>
                <a:cxn ang="0">
                  <a:pos x="8" y="219"/>
                </a:cxn>
                <a:cxn ang="0">
                  <a:pos x="25" y="223"/>
                </a:cxn>
                <a:cxn ang="0">
                  <a:pos x="41" y="235"/>
                </a:cxn>
                <a:cxn ang="0">
                  <a:pos x="52" y="265"/>
                </a:cxn>
                <a:cxn ang="0">
                  <a:pos x="50" y="168"/>
                </a:cxn>
                <a:cxn ang="0">
                  <a:pos x="35" y="165"/>
                </a:cxn>
                <a:cxn ang="0">
                  <a:pos x="17" y="156"/>
                </a:cxn>
                <a:cxn ang="0">
                  <a:pos x="3" y="134"/>
                </a:cxn>
                <a:cxn ang="0">
                  <a:pos x="3" y="116"/>
                </a:cxn>
                <a:cxn ang="0">
                  <a:pos x="19" y="120"/>
                </a:cxn>
                <a:cxn ang="0">
                  <a:pos x="39" y="133"/>
                </a:cxn>
                <a:cxn ang="0">
                  <a:pos x="52" y="161"/>
                </a:cxn>
                <a:cxn ang="0">
                  <a:pos x="53" y="50"/>
                </a:cxn>
                <a:cxn ang="0">
                  <a:pos x="54" y="36"/>
                </a:cxn>
                <a:cxn ang="0">
                  <a:pos x="65" y="17"/>
                </a:cxn>
                <a:cxn ang="0">
                  <a:pos x="87" y="3"/>
                </a:cxn>
                <a:cxn ang="0">
                  <a:pos x="103" y="3"/>
                </a:cxn>
                <a:cxn ang="0">
                  <a:pos x="99" y="21"/>
                </a:cxn>
                <a:cxn ang="0">
                  <a:pos x="84" y="42"/>
                </a:cxn>
                <a:cxn ang="0">
                  <a:pos x="58" y="52"/>
                </a:cxn>
                <a:cxn ang="0">
                  <a:pos x="58" y="127"/>
                </a:cxn>
                <a:cxn ang="0">
                  <a:pos x="61" y="112"/>
                </a:cxn>
                <a:cxn ang="0">
                  <a:pos x="72" y="94"/>
                </a:cxn>
                <a:cxn ang="0">
                  <a:pos x="93" y="80"/>
                </a:cxn>
                <a:cxn ang="0">
                  <a:pos x="111" y="80"/>
                </a:cxn>
                <a:cxn ang="0">
                  <a:pos x="111" y="91"/>
                </a:cxn>
                <a:cxn ang="0">
                  <a:pos x="107" y="108"/>
                </a:cxn>
                <a:cxn ang="0">
                  <a:pos x="91" y="126"/>
                </a:cxn>
                <a:cxn ang="0">
                  <a:pos x="58" y="135"/>
                </a:cxn>
                <a:cxn ang="0">
                  <a:pos x="58" y="236"/>
                </a:cxn>
                <a:cxn ang="0">
                  <a:pos x="61" y="223"/>
                </a:cxn>
                <a:cxn ang="0">
                  <a:pos x="73" y="208"/>
                </a:cxn>
                <a:cxn ang="0">
                  <a:pos x="97" y="200"/>
                </a:cxn>
                <a:cxn ang="0">
                  <a:pos x="99" y="207"/>
                </a:cxn>
                <a:cxn ang="0">
                  <a:pos x="97" y="220"/>
                </a:cxn>
                <a:cxn ang="0">
                  <a:pos x="87" y="235"/>
                </a:cxn>
                <a:cxn ang="0">
                  <a:pos x="58" y="245"/>
                </a:cxn>
                <a:cxn ang="0">
                  <a:pos x="52" y="425"/>
                </a:cxn>
              </a:cxnLst>
              <a:rect l="0" t="0" r="r" b="b"/>
              <a:pathLst>
                <a:path w="111" h="425">
                  <a:moveTo>
                    <a:pt x="52" y="425"/>
                  </a:moveTo>
                  <a:lnTo>
                    <a:pt x="52" y="272"/>
                  </a:lnTo>
                  <a:lnTo>
                    <a:pt x="50" y="270"/>
                  </a:lnTo>
                  <a:lnTo>
                    <a:pt x="44" y="270"/>
                  </a:lnTo>
                  <a:lnTo>
                    <a:pt x="35" y="269"/>
                  </a:lnTo>
                  <a:lnTo>
                    <a:pt x="26" y="265"/>
                  </a:lnTo>
                  <a:lnTo>
                    <a:pt x="17" y="258"/>
                  </a:lnTo>
                  <a:lnTo>
                    <a:pt x="8" y="249"/>
                  </a:lnTo>
                  <a:lnTo>
                    <a:pt x="3" y="236"/>
                  </a:lnTo>
                  <a:lnTo>
                    <a:pt x="0" y="219"/>
                  </a:lnTo>
                  <a:lnTo>
                    <a:pt x="3" y="219"/>
                  </a:lnTo>
                  <a:lnTo>
                    <a:pt x="8" y="219"/>
                  </a:lnTo>
                  <a:lnTo>
                    <a:pt x="15" y="220"/>
                  </a:lnTo>
                  <a:lnTo>
                    <a:pt x="25" y="223"/>
                  </a:lnTo>
                  <a:lnTo>
                    <a:pt x="33" y="227"/>
                  </a:lnTo>
                  <a:lnTo>
                    <a:pt x="41" y="235"/>
                  </a:lnTo>
                  <a:lnTo>
                    <a:pt x="48" y="247"/>
                  </a:lnTo>
                  <a:lnTo>
                    <a:pt x="52" y="265"/>
                  </a:lnTo>
                  <a:lnTo>
                    <a:pt x="52" y="168"/>
                  </a:lnTo>
                  <a:lnTo>
                    <a:pt x="50" y="168"/>
                  </a:lnTo>
                  <a:lnTo>
                    <a:pt x="44" y="168"/>
                  </a:lnTo>
                  <a:lnTo>
                    <a:pt x="35" y="165"/>
                  </a:lnTo>
                  <a:lnTo>
                    <a:pt x="26" y="161"/>
                  </a:lnTo>
                  <a:lnTo>
                    <a:pt x="17" y="156"/>
                  </a:lnTo>
                  <a:lnTo>
                    <a:pt x="8" y="146"/>
                  </a:lnTo>
                  <a:lnTo>
                    <a:pt x="3" y="134"/>
                  </a:lnTo>
                  <a:lnTo>
                    <a:pt x="0" y="116"/>
                  </a:lnTo>
                  <a:lnTo>
                    <a:pt x="3" y="116"/>
                  </a:lnTo>
                  <a:lnTo>
                    <a:pt x="10" y="118"/>
                  </a:lnTo>
                  <a:lnTo>
                    <a:pt x="19" y="120"/>
                  </a:lnTo>
                  <a:lnTo>
                    <a:pt x="29" y="125"/>
                  </a:lnTo>
                  <a:lnTo>
                    <a:pt x="39" y="133"/>
                  </a:lnTo>
                  <a:lnTo>
                    <a:pt x="48" y="145"/>
                  </a:lnTo>
                  <a:lnTo>
                    <a:pt x="52" y="161"/>
                  </a:lnTo>
                  <a:lnTo>
                    <a:pt x="52" y="52"/>
                  </a:lnTo>
                  <a:lnTo>
                    <a:pt x="53" y="50"/>
                  </a:lnTo>
                  <a:lnTo>
                    <a:pt x="53" y="44"/>
                  </a:lnTo>
                  <a:lnTo>
                    <a:pt x="54" y="36"/>
                  </a:lnTo>
                  <a:lnTo>
                    <a:pt x="58" y="26"/>
                  </a:lnTo>
                  <a:lnTo>
                    <a:pt x="65" y="17"/>
                  </a:lnTo>
                  <a:lnTo>
                    <a:pt x="75" y="9"/>
                  </a:lnTo>
                  <a:lnTo>
                    <a:pt x="87" y="3"/>
                  </a:lnTo>
                  <a:lnTo>
                    <a:pt x="104" y="0"/>
                  </a:lnTo>
                  <a:lnTo>
                    <a:pt x="103" y="3"/>
                  </a:lnTo>
                  <a:lnTo>
                    <a:pt x="102" y="11"/>
                  </a:lnTo>
                  <a:lnTo>
                    <a:pt x="99" y="21"/>
                  </a:lnTo>
                  <a:lnTo>
                    <a:pt x="92" y="32"/>
                  </a:lnTo>
                  <a:lnTo>
                    <a:pt x="84" y="42"/>
                  </a:lnTo>
                  <a:lnTo>
                    <a:pt x="73" y="49"/>
                  </a:lnTo>
                  <a:lnTo>
                    <a:pt x="58" y="52"/>
                  </a:lnTo>
                  <a:lnTo>
                    <a:pt x="58" y="130"/>
                  </a:lnTo>
                  <a:lnTo>
                    <a:pt x="58" y="127"/>
                  </a:lnTo>
                  <a:lnTo>
                    <a:pt x="60" y="122"/>
                  </a:lnTo>
                  <a:lnTo>
                    <a:pt x="61" y="112"/>
                  </a:lnTo>
                  <a:lnTo>
                    <a:pt x="65" y="103"/>
                  </a:lnTo>
                  <a:lnTo>
                    <a:pt x="72" y="94"/>
                  </a:lnTo>
                  <a:lnTo>
                    <a:pt x="80" y="85"/>
                  </a:lnTo>
                  <a:lnTo>
                    <a:pt x="93" y="80"/>
                  </a:lnTo>
                  <a:lnTo>
                    <a:pt x="110" y="77"/>
                  </a:lnTo>
                  <a:lnTo>
                    <a:pt x="111" y="80"/>
                  </a:lnTo>
                  <a:lnTo>
                    <a:pt x="111" y="84"/>
                  </a:lnTo>
                  <a:lnTo>
                    <a:pt x="111" y="91"/>
                  </a:lnTo>
                  <a:lnTo>
                    <a:pt x="110" y="100"/>
                  </a:lnTo>
                  <a:lnTo>
                    <a:pt x="107" y="108"/>
                  </a:lnTo>
                  <a:lnTo>
                    <a:pt x="100" y="118"/>
                  </a:lnTo>
                  <a:lnTo>
                    <a:pt x="91" y="126"/>
                  </a:lnTo>
                  <a:lnTo>
                    <a:pt x="77" y="133"/>
                  </a:lnTo>
                  <a:lnTo>
                    <a:pt x="58" y="135"/>
                  </a:lnTo>
                  <a:lnTo>
                    <a:pt x="58" y="239"/>
                  </a:lnTo>
                  <a:lnTo>
                    <a:pt x="58" y="236"/>
                  </a:lnTo>
                  <a:lnTo>
                    <a:pt x="60" y="231"/>
                  </a:lnTo>
                  <a:lnTo>
                    <a:pt x="61" y="223"/>
                  </a:lnTo>
                  <a:lnTo>
                    <a:pt x="66" y="215"/>
                  </a:lnTo>
                  <a:lnTo>
                    <a:pt x="73" y="208"/>
                  </a:lnTo>
                  <a:lnTo>
                    <a:pt x="83" y="203"/>
                  </a:lnTo>
                  <a:lnTo>
                    <a:pt x="97" y="200"/>
                  </a:lnTo>
                  <a:lnTo>
                    <a:pt x="97" y="201"/>
                  </a:lnTo>
                  <a:lnTo>
                    <a:pt x="99" y="207"/>
                  </a:lnTo>
                  <a:lnTo>
                    <a:pt x="99" y="212"/>
                  </a:lnTo>
                  <a:lnTo>
                    <a:pt x="97" y="220"/>
                  </a:lnTo>
                  <a:lnTo>
                    <a:pt x="93" y="228"/>
                  </a:lnTo>
                  <a:lnTo>
                    <a:pt x="87" y="235"/>
                  </a:lnTo>
                  <a:lnTo>
                    <a:pt x="75" y="242"/>
                  </a:lnTo>
                  <a:lnTo>
                    <a:pt x="58" y="245"/>
                  </a:lnTo>
                  <a:lnTo>
                    <a:pt x="58" y="425"/>
                  </a:lnTo>
                  <a:lnTo>
                    <a:pt x="52" y="425"/>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26" name="Freeform 14"/>
            <p:cNvSpPr>
              <a:spLocks/>
            </p:cNvSpPr>
            <p:nvPr/>
          </p:nvSpPr>
          <p:spPr bwMode="gray">
            <a:xfrm>
              <a:off x="2065" y="362"/>
              <a:ext cx="98" cy="227"/>
            </a:xfrm>
            <a:custGeom>
              <a:avLst/>
              <a:gdLst/>
              <a:ahLst/>
              <a:cxnLst>
                <a:cxn ang="0">
                  <a:pos x="52" y="176"/>
                </a:cxn>
                <a:cxn ang="0">
                  <a:pos x="59" y="176"/>
                </a:cxn>
                <a:cxn ang="0">
                  <a:pos x="74" y="169"/>
                </a:cxn>
                <a:cxn ang="0">
                  <a:pos x="86" y="154"/>
                </a:cxn>
                <a:cxn ang="0">
                  <a:pos x="86" y="141"/>
                </a:cxn>
                <a:cxn ang="0">
                  <a:pos x="74" y="143"/>
                </a:cxn>
                <a:cxn ang="0">
                  <a:pos x="58" y="158"/>
                </a:cxn>
                <a:cxn ang="0">
                  <a:pos x="52" y="118"/>
                </a:cxn>
                <a:cxn ang="0">
                  <a:pos x="61" y="116"/>
                </a:cxn>
                <a:cxn ang="0">
                  <a:pos x="78" y="110"/>
                </a:cxn>
                <a:cxn ang="0">
                  <a:pos x="92" y="92"/>
                </a:cxn>
                <a:cxn ang="0">
                  <a:pos x="92" y="77"/>
                </a:cxn>
                <a:cxn ang="0">
                  <a:pos x="81" y="79"/>
                </a:cxn>
                <a:cxn ang="0">
                  <a:pos x="65" y="88"/>
                </a:cxn>
                <a:cxn ang="0">
                  <a:pos x="52" y="115"/>
                </a:cxn>
                <a:cxn ang="0">
                  <a:pos x="55" y="48"/>
                </a:cxn>
                <a:cxn ang="0">
                  <a:pos x="67" y="45"/>
                </a:cxn>
                <a:cxn ang="0">
                  <a:pos x="85" y="37"/>
                </a:cxn>
                <a:cxn ang="0">
                  <a:pos x="97" y="17"/>
                </a:cxn>
                <a:cxn ang="0">
                  <a:pos x="97" y="0"/>
                </a:cxn>
                <a:cxn ang="0">
                  <a:pos x="83" y="3"/>
                </a:cxn>
                <a:cxn ang="0">
                  <a:pos x="65" y="14"/>
                </a:cxn>
                <a:cxn ang="0">
                  <a:pos x="50" y="45"/>
                </a:cxn>
                <a:cxn ang="0">
                  <a:pos x="47" y="35"/>
                </a:cxn>
                <a:cxn ang="0">
                  <a:pos x="38" y="18"/>
                </a:cxn>
                <a:cxn ang="0">
                  <a:pos x="16" y="3"/>
                </a:cxn>
                <a:cxn ang="0">
                  <a:pos x="1" y="3"/>
                </a:cxn>
                <a:cxn ang="0">
                  <a:pos x="5" y="19"/>
                </a:cxn>
                <a:cxn ang="0">
                  <a:pos x="19" y="38"/>
                </a:cxn>
                <a:cxn ang="0">
                  <a:pos x="47" y="48"/>
                </a:cxn>
                <a:cxn ang="0">
                  <a:pos x="47" y="132"/>
                </a:cxn>
                <a:cxn ang="0">
                  <a:pos x="42" y="118"/>
                </a:cxn>
                <a:cxn ang="0">
                  <a:pos x="25" y="103"/>
                </a:cxn>
                <a:cxn ang="0">
                  <a:pos x="12" y="103"/>
                </a:cxn>
                <a:cxn ang="0">
                  <a:pos x="16" y="116"/>
                </a:cxn>
                <a:cxn ang="0">
                  <a:pos x="25" y="132"/>
                </a:cxn>
                <a:cxn ang="0">
                  <a:pos x="47" y="141"/>
                </a:cxn>
                <a:cxn ang="0">
                  <a:pos x="52" y="228"/>
                </a:cxn>
              </a:cxnLst>
              <a:rect l="0" t="0" r="r" b="b"/>
              <a:pathLst>
                <a:path w="100" h="228">
                  <a:moveTo>
                    <a:pt x="52" y="228"/>
                  </a:moveTo>
                  <a:lnTo>
                    <a:pt x="52" y="176"/>
                  </a:lnTo>
                  <a:lnTo>
                    <a:pt x="55" y="176"/>
                  </a:lnTo>
                  <a:lnTo>
                    <a:pt x="59" y="176"/>
                  </a:lnTo>
                  <a:lnTo>
                    <a:pt x="67" y="173"/>
                  </a:lnTo>
                  <a:lnTo>
                    <a:pt x="74" y="169"/>
                  </a:lnTo>
                  <a:lnTo>
                    <a:pt x="81" y="163"/>
                  </a:lnTo>
                  <a:lnTo>
                    <a:pt x="86" y="154"/>
                  </a:lnTo>
                  <a:lnTo>
                    <a:pt x="88" y="141"/>
                  </a:lnTo>
                  <a:lnTo>
                    <a:pt x="86" y="141"/>
                  </a:lnTo>
                  <a:lnTo>
                    <a:pt x="81" y="142"/>
                  </a:lnTo>
                  <a:lnTo>
                    <a:pt x="74" y="143"/>
                  </a:lnTo>
                  <a:lnTo>
                    <a:pt x="66" y="149"/>
                  </a:lnTo>
                  <a:lnTo>
                    <a:pt x="58" y="158"/>
                  </a:lnTo>
                  <a:lnTo>
                    <a:pt x="52" y="173"/>
                  </a:lnTo>
                  <a:lnTo>
                    <a:pt x="52" y="118"/>
                  </a:lnTo>
                  <a:lnTo>
                    <a:pt x="55" y="118"/>
                  </a:lnTo>
                  <a:lnTo>
                    <a:pt x="61" y="116"/>
                  </a:lnTo>
                  <a:lnTo>
                    <a:pt x="69" y="115"/>
                  </a:lnTo>
                  <a:lnTo>
                    <a:pt x="78" y="110"/>
                  </a:lnTo>
                  <a:lnTo>
                    <a:pt x="86" y="103"/>
                  </a:lnTo>
                  <a:lnTo>
                    <a:pt x="92" y="92"/>
                  </a:lnTo>
                  <a:lnTo>
                    <a:pt x="94" y="77"/>
                  </a:lnTo>
                  <a:lnTo>
                    <a:pt x="92" y="77"/>
                  </a:lnTo>
                  <a:lnTo>
                    <a:pt x="88" y="77"/>
                  </a:lnTo>
                  <a:lnTo>
                    <a:pt x="81" y="79"/>
                  </a:lnTo>
                  <a:lnTo>
                    <a:pt x="73" y="81"/>
                  </a:lnTo>
                  <a:lnTo>
                    <a:pt x="65" y="88"/>
                  </a:lnTo>
                  <a:lnTo>
                    <a:pt x="58" y="99"/>
                  </a:lnTo>
                  <a:lnTo>
                    <a:pt x="52" y="115"/>
                  </a:lnTo>
                  <a:lnTo>
                    <a:pt x="52" y="48"/>
                  </a:lnTo>
                  <a:lnTo>
                    <a:pt x="55" y="48"/>
                  </a:lnTo>
                  <a:lnTo>
                    <a:pt x="61" y="48"/>
                  </a:lnTo>
                  <a:lnTo>
                    <a:pt x="67" y="45"/>
                  </a:lnTo>
                  <a:lnTo>
                    <a:pt x="77" y="42"/>
                  </a:lnTo>
                  <a:lnTo>
                    <a:pt x="85" y="37"/>
                  </a:lnTo>
                  <a:lnTo>
                    <a:pt x="92" y="27"/>
                  </a:lnTo>
                  <a:lnTo>
                    <a:pt x="97" y="17"/>
                  </a:lnTo>
                  <a:lnTo>
                    <a:pt x="100" y="0"/>
                  </a:lnTo>
                  <a:lnTo>
                    <a:pt x="97" y="0"/>
                  </a:lnTo>
                  <a:lnTo>
                    <a:pt x="92" y="0"/>
                  </a:lnTo>
                  <a:lnTo>
                    <a:pt x="83" y="3"/>
                  </a:lnTo>
                  <a:lnTo>
                    <a:pt x="74" y="7"/>
                  </a:lnTo>
                  <a:lnTo>
                    <a:pt x="65" y="14"/>
                  </a:lnTo>
                  <a:lnTo>
                    <a:pt x="56" y="27"/>
                  </a:lnTo>
                  <a:lnTo>
                    <a:pt x="50" y="45"/>
                  </a:lnTo>
                  <a:lnTo>
                    <a:pt x="50" y="42"/>
                  </a:lnTo>
                  <a:lnTo>
                    <a:pt x="47" y="35"/>
                  </a:lnTo>
                  <a:lnTo>
                    <a:pt x="43" y="27"/>
                  </a:lnTo>
                  <a:lnTo>
                    <a:pt x="38" y="18"/>
                  </a:lnTo>
                  <a:lnTo>
                    <a:pt x="28" y="10"/>
                  </a:lnTo>
                  <a:lnTo>
                    <a:pt x="16" y="3"/>
                  </a:lnTo>
                  <a:lnTo>
                    <a:pt x="0" y="0"/>
                  </a:lnTo>
                  <a:lnTo>
                    <a:pt x="1" y="3"/>
                  </a:lnTo>
                  <a:lnTo>
                    <a:pt x="3" y="10"/>
                  </a:lnTo>
                  <a:lnTo>
                    <a:pt x="5" y="19"/>
                  </a:lnTo>
                  <a:lnTo>
                    <a:pt x="11" y="29"/>
                  </a:lnTo>
                  <a:lnTo>
                    <a:pt x="19" y="38"/>
                  </a:lnTo>
                  <a:lnTo>
                    <a:pt x="31" y="45"/>
                  </a:lnTo>
                  <a:lnTo>
                    <a:pt x="47" y="48"/>
                  </a:lnTo>
                  <a:lnTo>
                    <a:pt x="47" y="135"/>
                  </a:lnTo>
                  <a:lnTo>
                    <a:pt x="47" y="132"/>
                  </a:lnTo>
                  <a:lnTo>
                    <a:pt x="46" y="126"/>
                  </a:lnTo>
                  <a:lnTo>
                    <a:pt x="42" y="118"/>
                  </a:lnTo>
                  <a:lnTo>
                    <a:pt x="35" y="110"/>
                  </a:lnTo>
                  <a:lnTo>
                    <a:pt x="25" y="103"/>
                  </a:lnTo>
                  <a:lnTo>
                    <a:pt x="12" y="100"/>
                  </a:lnTo>
                  <a:lnTo>
                    <a:pt x="12" y="103"/>
                  </a:lnTo>
                  <a:lnTo>
                    <a:pt x="13" y="108"/>
                  </a:lnTo>
                  <a:lnTo>
                    <a:pt x="16" y="116"/>
                  </a:lnTo>
                  <a:lnTo>
                    <a:pt x="20" y="124"/>
                  </a:lnTo>
                  <a:lnTo>
                    <a:pt x="25" y="132"/>
                  </a:lnTo>
                  <a:lnTo>
                    <a:pt x="35" y="139"/>
                  </a:lnTo>
                  <a:lnTo>
                    <a:pt x="47" y="141"/>
                  </a:lnTo>
                  <a:lnTo>
                    <a:pt x="47" y="228"/>
                  </a:lnTo>
                  <a:lnTo>
                    <a:pt x="52" y="228"/>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27" name="Freeform 15"/>
            <p:cNvSpPr>
              <a:spLocks/>
            </p:cNvSpPr>
            <p:nvPr/>
          </p:nvSpPr>
          <p:spPr bwMode="gray">
            <a:xfrm>
              <a:off x="2921" y="362"/>
              <a:ext cx="100" cy="227"/>
            </a:xfrm>
            <a:custGeom>
              <a:avLst/>
              <a:gdLst/>
              <a:ahLst/>
              <a:cxnLst>
                <a:cxn ang="0">
                  <a:pos x="53" y="176"/>
                </a:cxn>
                <a:cxn ang="0">
                  <a:pos x="60" y="176"/>
                </a:cxn>
                <a:cxn ang="0">
                  <a:pos x="74" y="169"/>
                </a:cxn>
                <a:cxn ang="0">
                  <a:pos x="87" y="154"/>
                </a:cxn>
                <a:cxn ang="0">
                  <a:pos x="87" y="141"/>
                </a:cxn>
                <a:cxn ang="0">
                  <a:pos x="74" y="143"/>
                </a:cxn>
                <a:cxn ang="0">
                  <a:pos x="60" y="158"/>
                </a:cxn>
                <a:cxn ang="0">
                  <a:pos x="53" y="118"/>
                </a:cxn>
                <a:cxn ang="0">
                  <a:pos x="61" y="116"/>
                </a:cxn>
                <a:cxn ang="0">
                  <a:pos x="78" y="110"/>
                </a:cxn>
                <a:cxn ang="0">
                  <a:pos x="92" y="92"/>
                </a:cxn>
                <a:cxn ang="0">
                  <a:pos x="92" y="77"/>
                </a:cxn>
                <a:cxn ang="0">
                  <a:pos x="81" y="79"/>
                </a:cxn>
                <a:cxn ang="0">
                  <a:pos x="65" y="88"/>
                </a:cxn>
                <a:cxn ang="0">
                  <a:pos x="53" y="115"/>
                </a:cxn>
                <a:cxn ang="0">
                  <a:pos x="56" y="48"/>
                </a:cxn>
                <a:cxn ang="0">
                  <a:pos x="68" y="45"/>
                </a:cxn>
                <a:cxn ang="0">
                  <a:pos x="85" y="37"/>
                </a:cxn>
                <a:cxn ang="0">
                  <a:pos x="97" y="17"/>
                </a:cxn>
                <a:cxn ang="0">
                  <a:pos x="97" y="0"/>
                </a:cxn>
                <a:cxn ang="0">
                  <a:pos x="84" y="3"/>
                </a:cxn>
                <a:cxn ang="0">
                  <a:pos x="65" y="14"/>
                </a:cxn>
                <a:cxn ang="0">
                  <a:pos x="50" y="45"/>
                </a:cxn>
                <a:cxn ang="0">
                  <a:pos x="47" y="35"/>
                </a:cxn>
                <a:cxn ang="0">
                  <a:pos x="38" y="18"/>
                </a:cxn>
                <a:cxn ang="0">
                  <a:pos x="16" y="3"/>
                </a:cxn>
                <a:cxn ang="0">
                  <a:pos x="2" y="3"/>
                </a:cxn>
                <a:cxn ang="0">
                  <a:pos x="6" y="19"/>
                </a:cxn>
                <a:cxn ang="0">
                  <a:pos x="19" y="38"/>
                </a:cxn>
                <a:cxn ang="0">
                  <a:pos x="47" y="48"/>
                </a:cxn>
                <a:cxn ang="0">
                  <a:pos x="47" y="132"/>
                </a:cxn>
                <a:cxn ang="0">
                  <a:pos x="42" y="118"/>
                </a:cxn>
                <a:cxn ang="0">
                  <a:pos x="26" y="103"/>
                </a:cxn>
                <a:cxn ang="0">
                  <a:pos x="12" y="103"/>
                </a:cxn>
                <a:cxn ang="0">
                  <a:pos x="16" y="116"/>
                </a:cxn>
                <a:cxn ang="0">
                  <a:pos x="26" y="132"/>
                </a:cxn>
                <a:cxn ang="0">
                  <a:pos x="47" y="141"/>
                </a:cxn>
                <a:cxn ang="0">
                  <a:pos x="53" y="228"/>
                </a:cxn>
              </a:cxnLst>
              <a:rect l="0" t="0" r="r" b="b"/>
              <a:pathLst>
                <a:path w="100" h="228">
                  <a:moveTo>
                    <a:pt x="53" y="228"/>
                  </a:moveTo>
                  <a:lnTo>
                    <a:pt x="53" y="176"/>
                  </a:lnTo>
                  <a:lnTo>
                    <a:pt x="56" y="176"/>
                  </a:lnTo>
                  <a:lnTo>
                    <a:pt x="60" y="176"/>
                  </a:lnTo>
                  <a:lnTo>
                    <a:pt x="68" y="173"/>
                  </a:lnTo>
                  <a:lnTo>
                    <a:pt x="74" y="169"/>
                  </a:lnTo>
                  <a:lnTo>
                    <a:pt x="81" y="163"/>
                  </a:lnTo>
                  <a:lnTo>
                    <a:pt x="87" y="154"/>
                  </a:lnTo>
                  <a:lnTo>
                    <a:pt x="88" y="141"/>
                  </a:lnTo>
                  <a:lnTo>
                    <a:pt x="87" y="141"/>
                  </a:lnTo>
                  <a:lnTo>
                    <a:pt x="81" y="142"/>
                  </a:lnTo>
                  <a:lnTo>
                    <a:pt x="74" y="143"/>
                  </a:lnTo>
                  <a:lnTo>
                    <a:pt x="66" y="149"/>
                  </a:lnTo>
                  <a:lnTo>
                    <a:pt x="60" y="158"/>
                  </a:lnTo>
                  <a:lnTo>
                    <a:pt x="53" y="173"/>
                  </a:lnTo>
                  <a:lnTo>
                    <a:pt x="53" y="118"/>
                  </a:lnTo>
                  <a:lnTo>
                    <a:pt x="56" y="118"/>
                  </a:lnTo>
                  <a:lnTo>
                    <a:pt x="61" y="116"/>
                  </a:lnTo>
                  <a:lnTo>
                    <a:pt x="69" y="115"/>
                  </a:lnTo>
                  <a:lnTo>
                    <a:pt x="78" y="110"/>
                  </a:lnTo>
                  <a:lnTo>
                    <a:pt x="87" y="103"/>
                  </a:lnTo>
                  <a:lnTo>
                    <a:pt x="92" y="92"/>
                  </a:lnTo>
                  <a:lnTo>
                    <a:pt x="95" y="77"/>
                  </a:lnTo>
                  <a:lnTo>
                    <a:pt x="92" y="77"/>
                  </a:lnTo>
                  <a:lnTo>
                    <a:pt x="88" y="77"/>
                  </a:lnTo>
                  <a:lnTo>
                    <a:pt x="81" y="79"/>
                  </a:lnTo>
                  <a:lnTo>
                    <a:pt x="73" y="81"/>
                  </a:lnTo>
                  <a:lnTo>
                    <a:pt x="65" y="88"/>
                  </a:lnTo>
                  <a:lnTo>
                    <a:pt x="58" y="99"/>
                  </a:lnTo>
                  <a:lnTo>
                    <a:pt x="53" y="115"/>
                  </a:lnTo>
                  <a:lnTo>
                    <a:pt x="53" y="48"/>
                  </a:lnTo>
                  <a:lnTo>
                    <a:pt x="56" y="48"/>
                  </a:lnTo>
                  <a:lnTo>
                    <a:pt x="61" y="48"/>
                  </a:lnTo>
                  <a:lnTo>
                    <a:pt x="68" y="45"/>
                  </a:lnTo>
                  <a:lnTo>
                    <a:pt x="77" y="42"/>
                  </a:lnTo>
                  <a:lnTo>
                    <a:pt x="85" y="37"/>
                  </a:lnTo>
                  <a:lnTo>
                    <a:pt x="93" y="27"/>
                  </a:lnTo>
                  <a:lnTo>
                    <a:pt x="97" y="17"/>
                  </a:lnTo>
                  <a:lnTo>
                    <a:pt x="100" y="0"/>
                  </a:lnTo>
                  <a:lnTo>
                    <a:pt x="97" y="0"/>
                  </a:lnTo>
                  <a:lnTo>
                    <a:pt x="92" y="0"/>
                  </a:lnTo>
                  <a:lnTo>
                    <a:pt x="84" y="3"/>
                  </a:lnTo>
                  <a:lnTo>
                    <a:pt x="74" y="7"/>
                  </a:lnTo>
                  <a:lnTo>
                    <a:pt x="65" y="14"/>
                  </a:lnTo>
                  <a:lnTo>
                    <a:pt x="57" y="27"/>
                  </a:lnTo>
                  <a:lnTo>
                    <a:pt x="50" y="45"/>
                  </a:lnTo>
                  <a:lnTo>
                    <a:pt x="50" y="42"/>
                  </a:lnTo>
                  <a:lnTo>
                    <a:pt x="47" y="35"/>
                  </a:lnTo>
                  <a:lnTo>
                    <a:pt x="43" y="27"/>
                  </a:lnTo>
                  <a:lnTo>
                    <a:pt x="38" y="18"/>
                  </a:lnTo>
                  <a:lnTo>
                    <a:pt x="29" y="10"/>
                  </a:lnTo>
                  <a:lnTo>
                    <a:pt x="16" y="3"/>
                  </a:lnTo>
                  <a:lnTo>
                    <a:pt x="0" y="0"/>
                  </a:lnTo>
                  <a:lnTo>
                    <a:pt x="2" y="3"/>
                  </a:lnTo>
                  <a:lnTo>
                    <a:pt x="3" y="10"/>
                  </a:lnTo>
                  <a:lnTo>
                    <a:pt x="6" y="19"/>
                  </a:lnTo>
                  <a:lnTo>
                    <a:pt x="11" y="29"/>
                  </a:lnTo>
                  <a:lnTo>
                    <a:pt x="19" y="38"/>
                  </a:lnTo>
                  <a:lnTo>
                    <a:pt x="31" y="45"/>
                  </a:lnTo>
                  <a:lnTo>
                    <a:pt x="47" y="48"/>
                  </a:lnTo>
                  <a:lnTo>
                    <a:pt x="47" y="135"/>
                  </a:lnTo>
                  <a:lnTo>
                    <a:pt x="47" y="132"/>
                  </a:lnTo>
                  <a:lnTo>
                    <a:pt x="46" y="126"/>
                  </a:lnTo>
                  <a:lnTo>
                    <a:pt x="42" y="118"/>
                  </a:lnTo>
                  <a:lnTo>
                    <a:pt x="35" y="110"/>
                  </a:lnTo>
                  <a:lnTo>
                    <a:pt x="26" y="103"/>
                  </a:lnTo>
                  <a:lnTo>
                    <a:pt x="12" y="100"/>
                  </a:lnTo>
                  <a:lnTo>
                    <a:pt x="12" y="103"/>
                  </a:lnTo>
                  <a:lnTo>
                    <a:pt x="14" y="108"/>
                  </a:lnTo>
                  <a:lnTo>
                    <a:pt x="16" y="116"/>
                  </a:lnTo>
                  <a:lnTo>
                    <a:pt x="20" y="124"/>
                  </a:lnTo>
                  <a:lnTo>
                    <a:pt x="26" y="132"/>
                  </a:lnTo>
                  <a:lnTo>
                    <a:pt x="35" y="139"/>
                  </a:lnTo>
                  <a:lnTo>
                    <a:pt x="47" y="141"/>
                  </a:lnTo>
                  <a:lnTo>
                    <a:pt x="47" y="228"/>
                  </a:lnTo>
                  <a:lnTo>
                    <a:pt x="53" y="228"/>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28" name="Freeform 16"/>
            <p:cNvSpPr>
              <a:spLocks/>
            </p:cNvSpPr>
            <p:nvPr/>
          </p:nvSpPr>
          <p:spPr bwMode="gray">
            <a:xfrm>
              <a:off x="2273" y="187"/>
              <a:ext cx="182" cy="402"/>
            </a:xfrm>
            <a:custGeom>
              <a:avLst/>
              <a:gdLst/>
              <a:ahLst/>
              <a:cxnLst>
                <a:cxn ang="0">
                  <a:pos x="93" y="309"/>
                </a:cxn>
                <a:cxn ang="0">
                  <a:pos x="101" y="309"/>
                </a:cxn>
                <a:cxn ang="0">
                  <a:pos x="118" y="304"/>
                </a:cxn>
                <a:cxn ang="0">
                  <a:pos x="138" y="292"/>
                </a:cxn>
                <a:cxn ang="0">
                  <a:pos x="152" y="266"/>
                </a:cxn>
                <a:cxn ang="0">
                  <a:pos x="152" y="247"/>
                </a:cxn>
                <a:cxn ang="0">
                  <a:pos x="138" y="250"/>
                </a:cxn>
                <a:cxn ang="0">
                  <a:pos x="120" y="259"/>
                </a:cxn>
                <a:cxn ang="0">
                  <a:pos x="99" y="285"/>
                </a:cxn>
                <a:cxn ang="0">
                  <a:pos x="93" y="207"/>
                </a:cxn>
                <a:cxn ang="0">
                  <a:pos x="102" y="205"/>
                </a:cxn>
                <a:cxn ang="0">
                  <a:pos x="122" y="200"/>
                </a:cxn>
                <a:cxn ang="0">
                  <a:pos x="147" y="185"/>
                </a:cxn>
                <a:cxn ang="0">
                  <a:pos x="163" y="155"/>
                </a:cxn>
                <a:cxn ang="0">
                  <a:pos x="163" y="134"/>
                </a:cxn>
                <a:cxn ang="0">
                  <a:pos x="149" y="135"/>
                </a:cxn>
                <a:cxn ang="0">
                  <a:pos x="129" y="142"/>
                </a:cxn>
                <a:cxn ang="0">
                  <a:pos x="107" y="162"/>
                </a:cxn>
                <a:cxn ang="0">
                  <a:pos x="93" y="201"/>
                </a:cxn>
                <a:cxn ang="0">
                  <a:pos x="95" y="83"/>
                </a:cxn>
                <a:cxn ang="0">
                  <a:pos x="110" y="81"/>
                </a:cxn>
                <a:cxn ang="0">
                  <a:pos x="134" y="73"/>
                </a:cxn>
                <a:cxn ang="0">
                  <a:pos x="157" y="54"/>
                </a:cxn>
                <a:cxn ang="0">
                  <a:pos x="174" y="23"/>
                </a:cxn>
                <a:cxn ang="0">
                  <a:pos x="174" y="0"/>
                </a:cxn>
                <a:cxn ang="0">
                  <a:pos x="157" y="2"/>
                </a:cxn>
                <a:cxn ang="0">
                  <a:pos x="133" y="10"/>
                </a:cxn>
                <a:cxn ang="0">
                  <a:pos x="107" y="33"/>
                </a:cxn>
                <a:cxn ang="0">
                  <a:pos x="87" y="77"/>
                </a:cxn>
                <a:cxn ang="0">
                  <a:pos x="85" y="68"/>
                </a:cxn>
                <a:cxn ang="0">
                  <a:pos x="75" y="46"/>
                </a:cxn>
                <a:cxn ang="0">
                  <a:pos x="55" y="21"/>
                </a:cxn>
                <a:cxn ang="0">
                  <a:pos x="22" y="3"/>
                </a:cxn>
                <a:cxn ang="0">
                  <a:pos x="1" y="3"/>
                </a:cxn>
                <a:cxn ang="0">
                  <a:pos x="4" y="18"/>
                </a:cxn>
                <a:cxn ang="0">
                  <a:pos x="12" y="42"/>
                </a:cxn>
                <a:cxn ang="0">
                  <a:pos x="31" y="65"/>
                </a:cxn>
                <a:cxn ang="0">
                  <a:pos x="62" y="81"/>
                </a:cxn>
                <a:cxn ang="0">
                  <a:pos x="82" y="238"/>
                </a:cxn>
                <a:cxn ang="0">
                  <a:pos x="80" y="228"/>
                </a:cxn>
                <a:cxn ang="0">
                  <a:pos x="72" y="207"/>
                </a:cxn>
                <a:cxn ang="0">
                  <a:pos x="55" y="185"/>
                </a:cxn>
                <a:cxn ang="0">
                  <a:pos x="21" y="176"/>
                </a:cxn>
                <a:cxn ang="0">
                  <a:pos x="22" y="185"/>
                </a:cxn>
                <a:cxn ang="0">
                  <a:pos x="28" y="205"/>
                </a:cxn>
                <a:cxn ang="0">
                  <a:pos x="41" y="230"/>
                </a:cxn>
                <a:cxn ang="0">
                  <a:pos x="66" y="246"/>
                </a:cxn>
                <a:cxn ang="0">
                  <a:pos x="82" y="402"/>
                </a:cxn>
              </a:cxnLst>
              <a:rect l="0" t="0" r="r" b="b"/>
              <a:pathLst>
                <a:path w="175" h="402">
                  <a:moveTo>
                    <a:pt x="93" y="402"/>
                  </a:moveTo>
                  <a:lnTo>
                    <a:pt x="93" y="309"/>
                  </a:lnTo>
                  <a:lnTo>
                    <a:pt x="95" y="309"/>
                  </a:lnTo>
                  <a:lnTo>
                    <a:pt x="101" y="309"/>
                  </a:lnTo>
                  <a:lnTo>
                    <a:pt x="109" y="308"/>
                  </a:lnTo>
                  <a:lnTo>
                    <a:pt x="118" y="304"/>
                  </a:lnTo>
                  <a:lnTo>
                    <a:pt x="129" y="298"/>
                  </a:lnTo>
                  <a:lnTo>
                    <a:pt x="138" y="292"/>
                  </a:lnTo>
                  <a:lnTo>
                    <a:pt x="147" y="281"/>
                  </a:lnTo>
                  <a:lnTo>
                    <a:pt x="152" y="266"/>
                  </a:lnTo>
                  <a:lnTo>
                    <a:pt x="155" y="247"/>
                  </a:lnTo>
                  <a:lnTo>
                    <a:pt x="152" y="247"/>
                  </a:lnTo>
                  <a:lnTo>
                    <a:pt x="147" y="249"/>
                  </a:lnTo>
                  <a:lnTo>
                    <a:pt x="138" y="250"/>
                  </a:lnTo>
                  <a:lnTo>
                    <a:pt x="129" y="253"/>
                  </a:lnTo>
                  <a:lnTo>
                    <a:pt x="120" y="259"/>
                  </a:lnTo>
                  <a:lnTo>
                    <a:pt x="109" y="270"/>
                  </a:lnTo>
                  <a:lnTo>
                    <a:pt x="99" y="285"/>
                  </a:lnTo>
                  <a:lnTo>
                    <a:pt x="93" y="304"/>
                  </a:lnTo>
                  <a:lnTo>
                    <a:pt x="93" y="207"/>
                  </a:lnTo>
                  <a:lnTo>
                    <a:pt x="95" y="207"/>
                  </a:lnTo>
                  <a:lnTo>
                    <a:pt x="102" y="205"/>
                  </a:lnTo>
                  <a:lnTo>
                    <a:pt x="111" y="204"/>
                  </a:lnTo>
                  <a:lnTo>
                    <a:pt x="122" y="200"/>
                  </a:lnTo>
                  <a:lnTo>
                    <a:pt x="134" y="195"/>
                  </a:lnTo>
                  <a:lnTo>
                    <a:pt x="147" y="185"/>
                  </a:lnTo>
                  <a:lnTo>
                    <a:pt x="156" y="173"/>
                  </a:lnTo>
                  <a:lnTo>
                    <a:pt x="163" y="155"/>
                  </a:lnTo>
                  <a:lnTo>
                    <a:pt x="165" y="134"/>
                  </a:lnTo>
                  <a:lnTo>
                    <a:pt x="163" y="134"/>
                  </a:lnTo>
                  <a:lnTo>
                    <a:pt x="157" y="134"/>
                  </a:lnTo>
                  <a:lnTo>
                    <a:pt x="149" y="135"/>
                  </a:lnTo>
                  <a:lnTo>
                    <a:pt x="140" y="137"/>
                  </a:lnTo>
                  <a:lnTo>
                    <a:pt x="129" y="142"/>
                  </a:lnTo>
                  <a:lnTo>
                    <a:pt x="118" y="150"/>
                  </a:lnTo>
                  <a:lnTo>
                    <a:pt x="107" y="162"/>
                  </a:lnTo>
                  <a:lnTo>
                    <a:pt x="99" y="178"/>
                  </a:lnTo>
                  <a:lnTo>
                    <a:pt x="93" y="201"/>
                  </a:lnTo>
                  <a:lnTo>
                    <a:pt x="93" y="83"/>
                  </a:lnTo>
                  <a:lnTo>
                    <a:pt x="95" y="83"/>
                  </a:lnTo>
                  <a:lnTo>
                    <a:pt x="101" y="83"/>
                  </a:lnTo>
                  <a:lnTo>
                    <a:pt x="110" y="81"/>
                  </a:lnTo>
                  <a:lnTo>
                    <a:pt x="122" y="77"/>
                  </a:lnTo>
                  <a:lnTo>
                    <a:pt x="134" y="73"/>
                  </a:lnTo>
                  <a:lnTo>
                    <a:pt x="147" y="65"/>
                  </a:lnTo>
                  <a:lnTo>
                    <a:pt x="157" y="54"/>
                  </a:lnTo>
                  <a:lnTo>
                    <a:pt x="167" y="41"/>
                  </a:lnTo>
                  <a:lnTo>
                    <a:pt x="174" y="23"/>
                  </a:lnTo>
                  <a:lnTo>
                    <a:pt x="175" y="0"/>
                  </a:lnTo>
                  <a:lnTo>
                    <a:pt x="174" y="0"/>
                  </a:lnTo>
                  <a:lnTo>
                    <a:pt x="167" y="0"/>
                  </a:lnTo>
                  <a:lnTo>
                    <a:pt x="157" y="2"/>
                  </a:lnTo>
                  <a:lnTo>
                    <a:pt x="145" y="4"/>
                  </a:lnTo>
                  <a:lnTo>
                    <a:pt x="133" y="10"/>
                  </a:lnTo>
                  <a:lnTo>
                    <a:pt x="120" y="19"/>
                  </a:lnTo>
                  <a:lnTo>
                    <a:pt x="107" y="33"/>
                  </a:lnTo>
                  <a:lnTo>
                    <a:pt x="97" y="52"/>
                  </a:lnTo>
                  <a:lnTo>
                    <a:pt x="87" y="77"/>
                  </a:lnTo>
                  <a:lnTo>
                    <a:pt x="87" y="75"/>
                  </a:lnTo>
                  <a:lnTo>
                    <a:pt x="85" y="68"/>
                  </a:lnTo>
                  <a:lnTo>
                    <a:pt x="80" y="58"/>
                  </a:lnTo>
                  <a:lnTo>
                    <a:pt x="75" y="46"/>
                  </a:lnTo>
                  <a:lnTo>
                    <a:pt x="66" y="33"/>
                  </a:lnTo>
                  <a:lnTo>
                    <a:pt x="55" y="21"/>
                  </a:lnTo>
                  <a:lnTo>
                    <a:pt x="40" y="10"/>
                  </a:lnTo>
                  <a:lnTo>
                    <a:pt x="22" y="3"/>
                  </a:lnTo>
                  <a:lnTo>
                    <a:pt x="0" y="0"/>
                  </a:lnTo>
                  <a:lnTo>
                    <a:pt x="1" y="3"/>
                  </a:lnTo>
                  <a:lnTo>
                    <a:pt x="1" y="10"/>
                  </a:lnTo>
                  <a:lnTo>
                    <a:pt x="4" y="18"/>
                  </a:lnTo>
                  <a:lnTo>
                    <a:pt x="6" y="30"/>
                  </a:lnTo>
                  <a:lnTo>
                    <a:pt x="12" y="42"/>
                  </a:lnTo>
                  <a:lnTo>
                    <a:pt x="20" y="54"/>
                  </a:lnTo>
                  <a:lnTo>
                    <a:pt x="31" y="65"/>
                  </a:lnTo>
                  <a:lnTo>
                    <a:pt x="44" y="75"/>
                  </a:lnTo>
                  <a:lnTo>
                    <a:pt x="62" y="81"/>
                  </a:lnTo>
                  <a:lnTo>
                    <a:pt x="82" y="83"/>
                  </a:lnTo>
                  <a:lnTo>
                    <a:pt x="82" y="238"/>
                  </a:lnTo>
                  <a:lnTo>
                    <a:pt x="82" y="235"/>
                  </a:lnTo>
                  <a:lnTo>
                    <a:pt x="80" y="228"/>
                  </a:lnTo>
                  <a:lnTo>
                    <a:pt x="78" y="217"/>
                  </a:lnTo>
                  <a:lnTo>
                    <a:pt x="72" y="207"/>
                  </a:lnTo>
                  <a:lnTo>
                    <a:pt x="66" y="196"/>
                  </a:lnTo>
                  <a:lnTo>
                    <a:pt x="55" y="185"/>
                  </a:lnTo>
                  <a:lnTo>
                    <a:pt x="40" y="178"/>
                  </a:lnTo>
                  <a:lnTo>
                    <a:pt x="21" y="176"/>
                  </a:lnTo>
                  <a:lnTo>
                    <a:pt x="21" y="178"/>
                  </a:lnTo>
                  <a:lnTo>
                    <a:pt x="22" y="185"/>
                  </a:lnTo>
                  <a:lnTo>
                    <a:pt x="24" y="195"/>
                  </a:lnTo>
                  <a:lnTo>
                    <a:pt x="28" y="205"/>
                  </a:lnTo>
                  <a:lnTo>
                    <a:pt x="33" y="217"/>
                  </a:lnTo>
                  <a:lnTo>
                    <a:pt x="41" y="230"/>
                  </a:lnTo>
                  <a:lnTo>
                    <a:pt x="52" y="239"/>
                  </a:lnTo>
                  <a:lnTo>
                    <a:pt x="66" y="246"/>
                  </a:lnTo>
                  <a:lnTo>
                    <a:pt x="82" y="247"/>
                  </a:lnTo>
                  <a:lnTo>
                    <a:pt x="82" y="402"/>
                  </a:lnTo>
                  <a:lnTo>
                    <a:pt x="93" y="402"/>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29" name="Freeform 17"/>
            <p:cNvSpPr>
              <a:spLocks/>
            </p:cNvSpPr>
            <p:nvPr/>
          </p:nvSpPr>
          <p:spPr bwMode="gray">
            <a:xfrm>
              <a:off x="2161" y="215"/>
              <a:ext cx="98" cy="374"/>
            </a:xfrm>
            <a:custGeom>
              <a:avLst/>
              <a:gdLst/>
              <a:ahLst/>
              <a:cxnLst>
                <a:cxn ang="0">
                  <a:pos x="52" y="237"/>
                </a:cxn>
                <a:cxn ang="0">
                  <a:pos x="59" y="237"/>
                </a:cxn>
                <a:cxn ang="0">
                  <a:pos x="74" y="232"/>
                </a:cxn>
                <a:cxn ang="0">
                  <a:pos x="90" y="218"/>
                </a:cxn>
                <a:cxn ang="0">
                  <a:pos x="97" y="193"/>
                </a:cxn>
                <a:cxn ang="0">
                  <a:pos x="89" y="193"/>
                </a:cxn>
                <a:cxn ang="0">
                  <a:pos x="71" y="197"/>
                </a:cxn>
                <a:cxn ang="0">
                  <a:pos x="56" y="215"/>
                </a:cxn>
                <a:cxn ang="0">
                  <a:pos x="52" y="147"/>
                </a:cxn>
                <a:cxn ang="0">
                  <a:pos x="59" y="147"/>
                </a:cxn>
                <a:cxn ang="0">
                  <a:pos x="74" y="141"/>
                </a:cxn>
                <a:cxn ang="0">
                  <a:pos x="90" y="128"/>
                </a:cxn>
                <a:cxn ang="0">
                  <a:pos x="97" y="102"/>
                </a:cxn>
                <a:cxn ang="0">
                  <a:pos x="89" y="102"/>
                </a:cxn>
                <a:cxn ang="0">
                  <a:pos x="71" y="109"/>
                </a:cxn>
                <a:cxn ang="0">
                  <a:pos x="56" y="126"/>
                </a:cxn>
                <a:cxn ang="0">
                  <a:pos x="52" y="46"/>
                </a:cxn>
                <a:cxn ang="0">
                  <a:pos x="51" y="37"/>
                </a:cxn>
                <a:cxn ang="0">
                  <a:pos x="45" y="23"/>
                </a:cxn>
                <a:cxn ang="0">
                  <a:pos x="32" y="6"/>
                </a:cxn>
                <a:cxn ang="0">
                  <a:pos x="6" y="0"/>
                </a:cxn>
                <a:cxn ang="0">
                  <a:pos x="8" y="9"/>
                </a:cxn>
                <a:cxn ang="0">
                  <a:pos x="16" y="27"/>
                </a:cxn>
                <a:cxn ang="0">
                  <a:pos x="33" y="43"/>
                </a:cxn>
                <a:cxn ang="0">
                  <a:pos x="45" y="113"/>
                </a:cxn>
                <a:cxn ang="0">
                  <a:pos x="45" y="106"/>
                </a:cxn>
                <a:cxn ang="0">
                  <a:pos x="40" y="90"/>
                </a:cxn>
                <a:cxn ang="0">
                  <a:pos x="27" y="75"/>
                </a:cxn>
                <a:cxn ang="0">
                  <a:pos x="1" y="67"/>
                </a:cxn>
                <a:cxn ang="0">
                  <a:pos x="0" y="75"/>
                </a:cxn>
                <a:cxn ang="0">
                  <a:pos x="2" y="91"/>
                </a:cxn>
                <a:cxn ang="0">
                  <a:pos x="14" y="109"/>
                </a:cxn>
                <a:cxn ang="0">
                  <a:pos x="45" y="118"/>
                </a:cxn>
                <a:cxn ang="0">
                  <a:pos x="45" y="207"/>
                </a:cxn>
                <a:cxn ang="0">
                  <a:pos x="43" y="195"/>
                </a:cxn>
                <a:cxn ang="0">
                  <a:pos x="33" y="182"/>
                </a:cxn>
                <a:cxn ang="0">
                  <a:pos x="12" y="175"/>
                </a:cxn>
                <a:cxn ang="0">
                  <a:pos x="10" y="182"/>
                </a:cxn>
                <a:cxn ang="0">
                  <a:pos x="13" y="197"/>
                </a:cxn>
                <a:cxn ang="0">
                  <a:pos x="29" y="211"/>
                </a:cxn>
                <a:cxn ang="0">
                  <a:pos x="45" y="373"/>
                </a:cxn>
              </a:cxnLst>
              <a:rect l="0" t="0" r="r" b="b"/>
              <a:pathLst>
                <a:path w="97" h="373">
                  <a:moveTo>
                    <a:pt x="52" y="373"/>
                  </a:moveTo>
                  <a:lnTo>
                    <a:pt x="52" y="237"/>
                  </a:lnTo>
                  <a:lnTo>
                    <a:pt x="54" y="237"/>
                  </a:lnTo>
                  <a:lnTo>
                    <a:pt x="59" y="237"/>
                  </a:lnTo>
                  <a:lnTo>
                    <a:pt x="66" y="236"/>
                  </a:lnTo>
                  <a:lnTo>
                    <a:pt x="74" y="232"/>
                  </a:lnTo>
                  <a:lnTo>
                    <a:pt x="82" y="226"/>
                  </a:lnTo>
                  <a:lnTo>
                    <a:pt x="90" y="218"/>
                  </a:lnTo>
                  <a:lnTo>
                    <a:pt x="95" y="207"/>
                  </a:lnTo>
                  <a:lnTo>
                    <a:pt x="97" y="193"/>
                  </a:lnTo>
                  <a:lnTo>
                    <a:pt x="94" y="193"/>
                  </a:lnTo>
                  <a:lnTo>
                    <a:pt x="89" y="193"/>
                  </a:lnTo>
                  <a:lnTo>
                    <a:pt x="81" y="194"/>
                  </a:lnTo>
                  <a:lnTo>
                    <a:pt x="71" y="197"/>
                  </a:lnTo>
                  <a:lnTo>
                    <a:pt x="63" y="205"/>
                  </a:lnTo>
                  <a:lnTo>
                    <a:pt x="56" y="215"/>
                  </a:lnTo>
                  <a:lnTo>
                    <a:pt x="52" y="232"/>
                  </a:lnTo>
                  <a:lnTo>
                    <a:pt x="52" y="147"/>
                  </a:lnTo>
                  <a:lnTo>
                    <a:pt x="54" y="147"/>
                  </a:lnTo>
                  <a:lnTo>
                    <a:pt x="59" y="147"/>
                  </a:lnTo>
                  <a:lnTo>
                    <a:pt x="66" y="144"/>
                  </a:lnTo>
                  <a:lnTo>
                    <a:pt x="74" y="141"/>
                  </a:lnTo>
                  <a:lnTo>
                    <a:pt x="82" y="136"/>
                  </a:lnTo>
                  <a:lnTo>
                    <a:pt x="90" y="128"/>
                  </a:lnTo>
                  <a:lnTo>
                    <a:pt x="95" y="117"/>
                  </a:lnTo>
                  <a:lnTo>
                    <a:pt x="97" y="102"/>
                  </a:lnTo>
                  <a:lnTo>
                    <a:pt x="94" y="102"/>
                  </a:lnTo>
                  <a:lnTo>
                    <a:pt x="89" y="102"/>
                  </a:lnTo>
                  <a:lnTo>
                    <a:pt x="81" y="105"/>
                  </a:lnTo>
                  <a:lnTo>
                    <a:pt x="71" y="109"/>
                  </a:lnTo>
                  <a:lnTo>
                    <a:pt x="63" y="116"/>
                  </a:lnTo>
                  <a:lnTo>
                    <a:pt x="56" y="126"/>
                  </a:lnTo>
                  <a:lnTo>
                    <a:pt x="52" y="141"/>
                  </a:lnTo>
                  <a:lnTo>
                    <a:pt x="52" y="46"/>
                  </a:lnTo>
                  <a:lnTo>
                    <a:pt x="51" y="43"/>
                  </a:lnTo>
                  <a:lnTo>
                    <a:pt x="51" y="37"/>
                  </a:lnTo>
                  <a:lnTo>
                    <a:pt x="49" y="31"/>
                  </a:lnTo>
                  <a:lnTo>
                    <a:pt x="45" y="23"/>
                  </a:lnTo>
                  <a:lnTo>
                    <a:pt x="40" y="15"/>
                  </a:lnTo>
                  <a:lnTo>
                    <a:pt x="32" y="6"/>
                  </a:lnTo>
                  <a:lnTo>
                    <a:pt x="21" y="2"/>
                  </a:lnTo>
                  <a:lnTo>
                    <a:pt x="6" y="0"/>
                  </a:lnTo>
                  <a:lnTo>
                    <a:pt x="6" y="2"/>
                  </a:lnTo>
                  <a:lnTo>
                    <a:pt x="8" y="9"/>
                  </a:lnTo>
                  <a:lnTo>
                    <a:pt x="12" y="17"/>
                  </a:lnTo>
                  <a:lnTo>
                    <a:pt x="16" y="27"/>
                  </a:lnTo>
                  <a:lnTo>
                    <a:pt x="23" y="36"/>
                  </a:lnTo>
                  <a:lnTo>
                    <a:pt x="33" y="43"/>
                  </a:lnTo>
                  <a:lnTo>
                    <a:pt x="45" y="46"/>
                  </a:lnTo>
                  <a:lnTo>
                    <a:pt x="45" y="113"/>
                  </a:lnTo>
                  <a:lnTo>
                    <a:pt x="45" y="112"/>
                  </a:lnTo>
                  <a:lnTo>
                    <a:pt x="45" y="106"/>
                  </a:lnTo>
                  <a:lnTo>
                    <a:pt x="44" y="98"/>
                  </a:lnTo>
                  <a:lnTo>
                    <a:pt x="40" y="90"/>
                  </a:lnTo>
                  <a:lnTo>
                    <a:pt x="35" y="82"/>
                  </a:lnTo>
                  <a:lnTo>
                    <a:pt x="27" y="75"/>
                  </a:lnTo>
                  <a:lnTo>
                    <a:pt x="16" y="70"/>
                  </a:lnTo>
                  <a:lnTo>
                    <a:pt x="1" y="67"/>
                  </a:lnTo>
                  <a:lnTo>
                    <a:pt x="0" y="70"/>
                  </a:lnTo>
                  <a:lnTo>
                    <a:pt x="0" y="75"/>
                  </a:lnTo>
                  <a:lnTo>
                    <a:pt x="0" y="82"/>
                  </a:lnTo>
                  <a:lnTo>
                    <a:pt x="2" y="91"/>
                  </a:lnTo>
                  <a:lnTo>
                    <a:pt x="6" y="100"/>
                  </a:lnTo>
                  <a:lnTo>
                    <a:pt x="14" y="109"/>
                  </a:lnTo>
                  <a:lnTo>
                    <a:pt x="28" y="114"/>
                  </a:lnTo>
                  <a:lnTo>
                    <a:pt x="45" y="118"/>
                  </a:lnTo>
                  <a:lnTo>
                    <a:pt x="45" y="209"/>
                  </a:lnTo>
                  <a:lnTo>
                    <a:pt x="45" y="207"/>
                  </a:lnTo>
                  <a:lnTo>
                    <a:pt x="45" y="202"/>
                  </a:lnTo>
                  <a:lnTo>
                    <a:pt x="43" y="195"/>
                  </a:lnTo>
                  <a:lnTo>
                    <a:pt x="40" y="188"/>
                  </a:lnTo>
                  <a:lnTo>
                    <a:pt x="33" y="182"/>
                  </a:lnTo>
                  <a:lnTo>
                    <a:pt x="24" y="178"/>
                  </a:lnTo>
                  <a:lnTo>
                    <a:pt x="12" y="175"/>
                  </a:lnTo>
                  <a:lnTo>
                    <a:pt x="12" y="178"/>
                  </a:lnTo>
                  <a:lnTo>
                    <a:pt x="10" y="182"/>
                  </a:lnTo>
                  <a:lnTo>
                    <a:pt x="10" y="188"/>
                  </a:lnTo>
                  <a:lnTo>
                    <a:pt x="13" y="197"/>
                  </a:lnTo>
                  <a:lnTo>
                    <a:pt x="20" y="205"/>
                  </a:lnTo>
                  <a:lnTo>
                    <a:pt x="29" y="211"/>
                  </a:lnTo>
                  <a:lnTo>
                    <a:pt x="45" y="215"/>
                  </a:lnTo>
                  <a:lnTo>
                    <a:pt x="45" y="373"/>
                  </a:lnTo>
                  <a:lnTo>
                    <a:pt x="52" y="373"/>
                  </a:lnTo>
                  <a:close/>
                </a:path>
              </a:pathLst>
            </a:custGeom>
            <a:solidFill>
              <a:srgbClr val="D7D7D7"/>
            </a:solidFill>
            <a:ln w="0">
              <a:solidFill>
                <a:srgbClr val="D7D7D7"/>
              </a:solidFill>
              <a:prstDash val="solid"/>
              <a:round/>
              <a:headEnd/>
              <a:tailEnd/>
            </a:ln>
          </p:spPr>
          <p:txBody>
            <a:bodyPr/>
            <a:lstStyle/>
            <a:p>
              <a:pPr>
                <a:defRPr/>
              </a:pPr>
              <a:endParaRPr lang="zh-CN" altLang="en-US"/>
            </a:p>
          </p:txBody>
        </p:sp>
        <p:sp>
          <p:nvSpPr>
            <p:cNvPr id="141330" name="Freeform 18"/>
            <p:cNvSpPr>
              <a:spLocks/>
            </p:cNvSpPr>
            <p:nvPr/>
          </p:nvSpPr>
          <p:spPr bwMode="gray">
            <a:xfrm>
              <a:off x="2708" y="215"/>
              <a:ext cx="97" cy="374"/>
            </a:xfrm>
            <a:custGeom>
              <a:avLst/>
              <a:gdLst/>
              <a:ahLst/>
              <a:cxnLst>
                <a:cxn ang="0">
                  <a:pos x="51" y="237"/>
                </a:cxn>
                <a:cxn ang="0">
                  <a:pos x="60" y="237"/>
                </a:cxn>
                <a:cxn ang="0">
                  <a:pos x="74" y="232"/>
                </a:cxn>
                <a:cxn ang="0">
                  <a:pos x="91" y="218"/>
                </a:cxn>
                <a:cxn ang="0">
                  <a:pos x="97" y="193"/>
                </a:cxn>
                <a:cxn ang="0">
                  <a:pos x="89" y="193"/>
                </a:cxn>
                <a:cxn ang="0">
                  <a:pos x="72" y="197"/>
                </a:cxn>
                <a:cxn ang="0">
                  <a:pos x="55" y="215"/>
                </a:cxn>
                <a:cxn ang="0">
                  <a:pos x="51" y="147"/>
                </a:cxn>
                <a:cxn ang="0">
                  <a:pos x="60" y="147"/>
                </a:cxn>
                <a:cxn ang="0">
                  <a:pos x="74" y="141"/>
                </a:cxn>
                <a:cxn ang="0">
                  <a:pos x="91" y="128"/>
                </a:cxn>
                <a:cxn ang="0">
                  <a:pos x="97" y="102"/>
                </a:cxn>
                <a:cxn ang="0">
                  <a:pos x="89" y="102"/>
                </a:cxn>
                <a:cxn ang="0">
                  <a:pos x="72" y="109"/>
                </a:cxn>
                <a:cxn ang="0">
                  <a:pos x="55" y="126"/>
                </a:cxn>
                <a:cxn ang="0">
                  <a:pos x="51" y="46"/>
                </a:cxn>
                <a:cxn ang="0">
                  <a:pos x="51" y="37"/>
                </a:cxn>
                <a:cxn ang="0">
                  <a:pos x="46" y="23"/>
                </a:cxn>
                <a:cxn ang="0">
                  <a:pos x="33" y="6"/>
                </a:cxn>
                <a:cxn ang="0">
                  <a:pos x="7" y="0"/>
                </a:cxn>
                <a:cxn ang="0">
                  <a:pos x="8" y="9"/>
                </a:cxn>
                <a:cxn ang="0">
                  <a:pos x="16" y="27"/>
                </a:cxn>
                <a:cxn ang="0">
                  <a:pos x="34" y="43"/>
                </a:cxn>
                <a:cxn ang="0">
                  <a:pos x="46" y="113"/>
                </a:cxn>
                <a:cxn ang="0">
                  <a:pos x="46" y="106"/>
                </a:cxn>
                <a:cxn ang="0">
                  <a:pos x="41" y="90"/>
                </a:cxn>
                <a:cxn ang="0">
                  <a:pos x="27" y="75"/>
                </a:cxn>
                <a:cxn ang="0">
                  <a:pos x="0" y="67"/>
                </a:cxn>
                <a:cxn ang="0">
                  <a:pos x="0" y="75"/>
                </a:cxn>
                <a:cxn ang="0">
                  <a:pos x="3" y="91"/>
                </a:cxn>
                <a:cxn ang="0">
                  <a:pos x="15" y="109"/>
                </a:cxn>
                <a:cxn ang="0">
                  <a:pos x="46" y="118"/>
                </a:cxn>
                <a:cxn ang="0">
                  <a:pos x="46" y="207"/>
                </a:cxn>
                <a:cxn ang="0">
                  <a:pos x="43" y="195"/>
                </a:cxn>
                <a:cxn ang="0">
                  <a:pos x="34" y="182"/>
                </a:cxn>
                <a:cxn ang="0">
                  <a:pos x="12" y="175"/>
                </a:cxn>
                <a:cxn ang="0">
                  <a:pos x="11" y="182"/>
                </a:cxn>
                <a:cxn ang="0">
                  <a:pos x="14" y="197"/>
                </a:cxn>
                <a:cxn ang="0">
                  <a:pos x="30" y="211"/>
                </a:cxn>
                <a:cxn ang="0">
                  <a:pos x="46" y="373"/>
                </a:cxn>
              </a:cxnLst>
              <a:rect l="0" t="0" r="r" b="b"/>
              <a:pathLst>
                <a:path w="97" h="373">
                  <a:moveTo>
                    <a:pt x="51" y="373"/>
                  </a:moveTo>
                  <a:lnTo>
                    <a:pt x="51" y="237"/>
                  </a:lnTo>
                  <a:lnTo>
                    <a:pt x="54" y="237"/>
                  </a:lnTo>
                  <a:lnTo>
                    <a:pt x="60" y="237"/>
                  </a:lnTo>
                  <a:lnTo>
                    <a:pt x="66" y="236"/>
                  </a:lnTo>
                  <a:lnTo>
                    <a:pt x="74" y="232"/>
                  </a:lnTo>
                  <a:lnTo>
                    <a:pt x="82" y="226"/>
                  </a:lnTo>
                  <a:lnTo>
                    <a:pt x="91" y="218"/>
                  </a:lnTo>
                  <a:lnTo>
                    <a:pt x="95" y="207"/>
                  </a:lnTo>
                  <a:lnTo>
                    <a:pt x="97" y="193"/>
                  </a:lnTo>
                  <a:lnTo>
                    <a:pt x="95" y="193"/>
                  </a:lnTo>
                  <a:lnTo>
                    <a:pt x="89" y="193"/>
                  </a:lnTo>
                  <a:lnTo>
                    <a:pt x="81" y="194"/>
                  </a:lnTo>
                  <a:lnTo>
                    <a:pt x="72" y="197"/>
                  </a:lnTo>
                  <a:lnTo>
                    <a:pt x="64" y="205"/>
                  </a:lnTo>
                  <a:lnTo>
                    <a:pt x="55" y="215"/>
                  </a:lnTo>
                  <a:lnTo>
                    <a:pt x="51" y="232"/>
                  </a:lnTo>
                  <a:lnTo>
                    <a:pt x="51" y="147"/>
                  </a:lnTo>
                  <a:lnTo>
                    <a:pt x="54" y="147"/>
                  </a:lnTo>
                  <a:lnTo>
                    <a:pt x="60" y="147"/>
                  </a:lnTo>
                  <a:lnTo>
                    <a:pt x="66" y="144"/>
                  </a:lnTo>
                  <a:lnTo>
                    <a:pt x="74" y="141"/>
                  </a:lnTo>
                  <a:lnTo>
                    <a:pt x="82" y="136"/>
                  </a:lnTo>
                  <a:lnTo>
                    <a:pt x="91" y="128"/>
                  </a:lnTo>
                  <a:lnTo>
                    <a:pt x="95" y="117"/>
                  </a:lnTo>
                  <a:lnTo>
                    <a:pt x="97" y="102"/>
                  </a:lnTo>
                  <a:lnTo>
                    <a:pt x="95" y="102"/>
                  </a:lnTo>
                  <a:lnTo>
                    <a:pt x="89" y="102"/>
                  </a:lnTo>
                  <a:lnTo>
                    <a:pt x="81" y="105"/>
                  </a:lnTo>
                  <a:lnTo>
                    <a:pt x="72" y="109"/>
                  </a:lnTo>
                  <a:lnTo>
                    <a:pt x="64" y="116"/>
                  </a:lnTo>
                  <a:lnTo>
                    <a:pt x="55" y="126"/>
                  </a:lnTo>
                  <a:lnTo>
                    <a:pt x="51" y="141"/>
                  </a:lnTo>
                  <a:lnTo>
                    <a:pt x="51" y="46"/>
                  </a:lnTo>
                  <a:lnTo>
                    <a:pt x="51" y="43"/>
                  </a:lnTo>
                  <a:lnTo>
                    <a:pt x="51" y="37"/>
                  </a:lnTo>
                  <a:lnTo>
                    <a:pt x="49" y="31"/>
                  </a:lnTo>
                  <a:lnTo>
                    <a:pt x="46" y="23"/>
                  </a:lnTo>
                  <a:lnTo>
                    <a:pt x="41" y="15"/>
                  </a:lnTo>
                  <a:lnTo>
                    <a:pt x="33" y="6"/>
                  </a:lnTo>
                  <a:lnTo>
                    <a:pt x="22" y="2"/>
                  </a:lnTo>
                  <a:lnTo>
                    <a:pt x="7" y="0"/>
                  </a:lnTo>
                  <a:lnTo>
                    <a:pt x="7" y="2"/>
                  </a:lnTo>
                  <a:lnTo>
                    <a:pt x="8" y="9"/>
                  </a:lnTo>
                  <a:lnTo>
                    <a:pt x="11" y="17"/>
                  </a:lnTo>
                  <a:lnTo>
                    <a:pt x="16" y="27"/>
                  </a:lnTo>
                  <a:lnTo>
                    <a:pt x="23" y="36"/>
                  </a:lnTo>
                  <a:lnTo>
                    <a:pt x="34" y="43"/>
                  </a:lnTo>
                  <a:lnTo>
                    <a:pt x="46" y="46"/>
                  </a:lnTo>
                  <a:lnTo>
                    <a:pt x="46" y="113"/>
                  </a:lnTo>
                  <a:lnTo>
                    <a:pt x="46" y="112"/>
                  </a:lnTo>
                  <a:lnTo>
                    <a:pt x="46" y="106"/>
                  </a:lnTo>
                  <a:lnTo>
                    <a:pt x="43" y="98"/>
                  </a:lnTo>
                  <a:lnTo>
                    <a:pt x="41" y="90"/>
                  </a:lnTo>
                  <a:lnTo>
                    <a:pt x="35" y="82"/>
                  </a:lnTo>
                  <a:lnTo>
                    <a:pt x="27" y="75"/>
                  </a:lnTo>
                  <a:lnTo>
                    <a:pt x="16" y="70"/>
                  </a:lnTo>
                  <a:lnTo>
                    <a:pt x="0" y="67"/>
                  </a:lnTo>
                  <a:lnTo>
                    <a:pt x="0" y="70"/>
                  </a:lnTo>
                  <a:lnTo>
                    <a:pt x="0" y="75"/>
                  </a:lnTo>
                  <a:lnTo>
                    <a:pt x="0" y="82"/>
                  </a:lnTo>
                  <a:lnTo>
                    <a:pt x="3" y="91"/>
                  </a:lnTo>
                  <a:lnTo>
                    <a:pt x="7" y="100"/>
                  </a:lnTo>
                  <a:lnTo>
                    <a:pt x="15" y="109"/>
                  </a:lnTo>
                  <a:lnTo>
                    <a:pt x="28" y="114"/>
                  </a:lnTo>
                  <a:lnTo>
                    <a:pt x="46" y="118"/>
                  </a:lnTo>
                  <a:lnTo>
                    <a:pt x="46" y="209"/>
                  </a:lnTo>
                  <a:lnTo>
                    <a:pt x="46" y="207"/>
                  </a:lnTo>
                  <a:lnTo>
                    <a:pt x="45" y="202"/>
                  </a:lnTo>
                  <a:lnTo>
                    <a:pt x="43" y="195"/>
                  </a:lnTo>
                  <a:lnTo>
                    <a:pt x="39" y="188"/>
                  </a:lnTo>
                  <a:lnTo>
                    <a:pt x="34" y="182"/>
                  </a:lnTo>
                  <a:lnTo>
                    <a:pt x="24" y="178"/>
                  </a:lnTo>
                  <a:lnTo>
                    <a:pt x="12" y="175"/>
                  </a:lnTo>
                  <a:lnTo>
                    <a:pt x="12" y="178"/>
                  </a:lnTo>
                  <a:lnTo>
                    <a:pt x="11" y="182"/>
                  </a:lnTo>
                  <a:lnTo>
                    <a:pt x="11" y="188"/>
                  </a:lnTo>
                  <a:lnTo>
                    <a:pt x="14" y="197"/>
                  </a:lnTo>
                  <a:lnTo>
                    <a:pt x="19" y="205"/>
                  </a:lnTo>
                  <a:lnTo>
                    <a:pt x="30" y="211"/>
                  </a:lnTo>
                  <a:lnTo>
                    <a:pt x="46" y="215"/>
                  </a:lnTo>
                  <a:lnTo>
                    <a:pt x="46" y="373"/>
                  </a:lnTo>
                  <a:lnTo>
                    <a:pt x="51" y="373"/>
                  </a:lnTo>
                  <a:close/>
                </a:path>
              </a:pathLst>
            </a:custGeom>
            <a:solidFill>
              <a:srgbClr val="D7D7D7"/>
            </a:solidFill>
            <a:ln w="0">
              <a:solidFill>
                <a:srgbClr val="D7D7D7"/>
              </a:solidFill>
              <a:prstDash val="solid"/>
              <a:round/>
              <a:headEnd/>
              <a:tailEnd/>
            </a:ln>
          </p:spPr>
          <p:txBody>
            <a:bodyPr/>
            <a:lstStyle/>
            <a:p>
              <a:pPr>
                <a:defRPr/>
              </a:pPr>
              <a:endParaRPr lang="zh-CN" altLang="en-US"/>
            </a:p>
          </p:txBody>
        </p:sp>
      </p:grpSp>
      <p:sp>
        <p:nvSpPr>
          <p:cNvPr id="141331" name="Freeform 19"/>
          <p:cNvSpPr>
            <a:spLocks/>
          </p:cNvSpPr>
          <p:nvPr/>
        </p:nvSpPr>
        <p:spPr bwMode="gray">
          <a:xfrm>
            <a:off x="95250" y="6446838"/>
            <a:ext cx="8970963" cy="314325"/>
          </a:xfrm>
          <a:custGeom>
            <a:avLst/>
            <a:gdLst/>
            <a:ahLst/>
            <a:cxnLst>
              <a:cxn ang="0">
                <a:pos x="4" y="198"/>
              </a:cxn>
              <a:cxn ang="0">
                <a:pos x="5651" y="198"/>
              </a:cxn>
              <a:cxn ang="0">
                <a:pos x="5646" y="94"/>
              </a:cxn>
              <a:cxn ang="0">
                <a:pos x="1491" y="94"/>
              </a:cxn>
              <a:cxn ang="0">
                <a:pos x="1343" y="2"/>
              </a:cxn>
              <a:cxn ang="0">
                <a:pos x="0" y="0"/>
              </a:cxn>
              <a:cxn ang="0">
                <a:pos x="4" y="198"/>
              </a:cxn>
            </a:cxnLst>
            <a:rect l="0" t="0" r="r" b="b"/>
            <a:pathLst>
              <a:path w="5651" h="198">
                <a:moveTo>
                  <a:pt x="4" y="198"/>
                </a:moveTo>
                <a:lnTo>
                  <a:pt x="5651" y="198"/>
                </a:lnTo>
                <a:lnTo>
                  <a:pt x="5646" y="94"/>
                </a:lnTo>
                <a:lnTo>
                  <a:pt x="1491" y="94"/>
                </a:lnTo>
                <a:lnTo>
                  <a:pt x="1343" y="2"/>
                </a:lnTo>
                <a:lnTo>
                  <a:pt x="0" y="0"/>
                </a:lnTo>
                <a:lnTo>
                  <a:pt x="4" y="198"/>
                </a:lnTo>
                <a:close/>
              </a:path>
            </a:pathLst>
          </a:custGeom>
          <a:solidFill>
            <a:schemeClr val="tx1"/>
          </a:solidFill>
          <a:ln w="9525">
            <a:noFill/>
            <a:round/>
            <a:headEnd/>
            <a:tailEnd/>
          </a:ln>
          <a:effectLst/>
        </p:spPr>
        <p:txBody>
          <a:bodyPr/>
          <a:lstStyle/>
          <a:p>
            <a:pPr>
              <a:defRPr/>
            </a:pPr>
            <a:endParaRPr lang="zh-CN" altLang="en-US"/>
          </a:p>
        </p:txBody>
      </p:sp>
      <p:sp>
        <p:nvSpPr>
          <p:cNvPr id="141332" name="Freeform 20"/>
          <p:cNvSpPr>
            <a:spLocks/>
          </p:cNvSpPr>
          <p:nvPr/>
        </p:nvSpPr>
        <p:spPr bwMode="gray">
          <a:xfrm>
            <a:off x="95250" y="6491288"/>
            <a:ext cx="8975725" cy="279400"/>
          </a:xfrm>
          <a:custGeom>
            <a:avLst/>
            <a:gdLst/>
            <a:ahLst/>
            <a:cxnLst>
              <a:cxn ang="0">
                <a:pos x="0" y="176"/>
              </a:cxn>
              <a:cxn ang="0">
                <a:pos x="5650" y="169"/>
              </a:cxn>
              <a:cxn ang="0">
                <a:pos x="5646" y="95"/>
              </a:cxn>
              <a:cxn ang="0">
                <a:pos x="1478" y="95"/>
              </a:cxn>
              <a:cxn ang="0">
                <a:pos x="1317" y="3"/>
              </a:cxn>
              <a:cxn ang="0">
                <a:pos x="0" y="0"/>
              </a:cxn>
              <a:cxn ang="0">
                <a:pos x="0" y="176"/>
              </a:cxn>
            </a:cxnLst>
            <a:rect l="0" t="0" r="r" b="b"/>
            <a:pathLst>
              <a:path w="5650" h="176">
                <a:moveTo>
                  <a:pt x="0" y="176"/>
                </a:moveTo>
                <a:lnTo>
                  <a:pt x="5650" y="169"/>
                </a:lnTo>
                <a:lnTo>
                  <a:pt x="5646" y="95"/>
                </a:lnTo>
                <a:lnTo>
                  <a:pt x="1478" y="95"/>
                </a:lnTo>
                <a:lnTo>
                  <a:pt x="1317" y="3"/>
                </a:lnTo>
                <a:lnTo>
                  <a:pt x="0" y="0"/>
                </a:lnTo>
                <a:lnTo>
                  <a:pt x="0" y="176"/>
                </a:lnTo>
                <a:close/>
              </a:path>
            </a:pathLst>
          </a:custGeom>
          <a:solidFill>
            <a:schemeClr val="bg1"/>
          </a:solidFill>
          <a:ln w="9525">
            <a:noFill/>
            <a:round/>
            <a:headEnd/>
            <a:tailEnd/>
          </a:ln>
          <a:effectLst/>
        </p:spPr>
        <p:txBody>
          <a:bodyPr/>
          <a:lstStyle/>
          <a:p>
            <a:pPr>
              <a:defRPr/>
            </a:pPr>
            <a:endParaRPr lang="zh-CN" altLang="en-US"/>
          </a:p>
        </p:txBody>
      </p:sp>
      <p:sp>
        <p:nvSpPr>
          <p:cNvPr id="141333" name="Freeform 21" descr="Dark upward diagonal"/>
          <p:cNvSpPr>
            <a:spLocks/>
          </p:cNvSpPr>
          <p:nvPr/>
        </p:nvSpPr>
        <p:spPr bwMode="gray">
          <a:xfrm>
            <a:off x="92075" y="98425"/>
            <a:ext cx="8956675" cy="179388"/>
          </a:xfrm>
          <a:custGeom>
            <a:avLst/>
            <a:gdLst/>
            <a:ahLst/>
            <a:cxnLst>
              <a:cxn ang="0">
                <a:pos x="0" y="0"/>
              </a:cxn>
              <a:cxn ang="0">
                <a:pos x="5582" y="0"/>
              </a:cxn>
              <a:cxn ang="0">
                <a:pos x="5639" y="45"/>
              </a:cxn>
              <a:cxn ang="0">
                <a:pos x="5636" y="113"/>
              </a:cxn>
              <a:cxn ang="0">
                <a:pos x="0" y="113"/>
              </a:cxn>
              <a:cxn ang="0">
                <a:pos x="0" y="0"/>
              </a:cxn>
            </a:cxnLst>
            <a:rect l="0" t="0" r="r" b="b"/>
            <a:pathLst>
              <a:path w="5639" h="113">
                <a:moveTo>
                  <a:pt x="0" y="0"/>
                </a:moveTo>
                <a:lnTo>
                  <a:pt x="5582" y="0"/>
                </a:lnTo>
                <a:cubicBezTo>
                  <a:pt x="5630" y="3"/>
                  <a:pt x="5639" y="45"/>
                  <a:pt x="5639" y="45"/>
                </a:cubicBezTo>
                <a:lnTo>
                  <a:pt x="5636" y="113"/>
                </a:lnTo>
                <a:lnTo>
                  <a:pt x="0" y="113"/>
                </a:lnTo>
                <a:lnTo>
                  <a:pt x="0" y="0"/>
                </a:lnTo>
                <a:close/>
              </a:path>
            </a:pathLst>
          </a:custGeom>
          <a:pattFill prst="dkUpDiag">
            <a:fgClr>
              <a:schemeClr val="accent1"/>
            </a:fgClr>
            <a:bgClr>
              <a:schemeClr val="bg1"/>
            </a:bgClr>
          </a:pattFill>
          <a:ln w="9525">
            <a:noFill/>
            <a:round/>
            <a:headEnd/>
            <a:tailEnd/>
          </a:ln>
          <a:effectLst/>
        </p:spPr>
        <p:txBody>
          <a:bodyPr/>
          <a:lstStyle/>
          <a:p>
            <a:pPr>
              <a:defRPr/>
            </a:pPr>
            <a:endParaRPr lang="zh-CN" altLang="en-US"/>
          </a:p>
        </p:txBody>
      </p:sp>
      <p:sp>
        <p:nvSpPr>
          <p:cNvPr id="141334" name="Freeform 22"/>
          <p:cNvSpPr>
            <a:spLocks/>
          </p:cNvSpPr>
          <p:nvPr/>
        </p:nvSpPr>
        <p:spPr bwMode="gray">
          <a:xfrm>
            <a:off x="92075" y="307975"/>
            <a:ext cx="8955088" cy="938213"/>
          </a:xfrm>
          <a:custGeom>
            <a:avLst/>
            <a:gdLst/>
            <a:ahLst/>
            <a:cxnLst>
              <a:cxn ang="0">
                <a:pos x="5446" y="0"/>
              </a:cxn>
              <a:cxn ang="0">
                <a:pos x="0" y="0"/>
              </a:cxn>
              <a:cxn ang="0">
                <a:pos x="2" y="470"/>
              </a:cxn>
              <a:cxn ang="0">
                <a:pos x="4078" y="474"/>
              </a:cxn>
              <a:cxn ang="0">
                <a:pos x="4178" y="527"/>
              </a:cxn>
              <a:cxn ang="0">
                <a:pos x="5446" y="531"/>
              </a:cxn>
              <a:cxn ang="0">
                <a:pos x="5446" y="0"/>
              </a:cxn>
            </a:cxnLst>
            <a:rect l="0" t="0" r="r" b="b"/>
            <a:pathLst>
              <a:path w="5446" h="531">
                <a:moveTo>
                  <a:pt x="5446" y="0"/>
                </a:moveTo>
                <a:lnTo>
                  <a:pt x="0" y="0"/>
                </a:lnTo>
                <a:lnTo>
                  <a:pt x="2" y="470"/>
                </a:lnTo>
                <a:lnTo>
                  <a:pt x="4078" y="474"/>
                </a:lnTo>
                <a:lnTo>
                  <a:pt x="4178" y="527"/>
                </a:lnTo>
                <a:lnTo>
                  <a:pt x="5446" y="531"/>
                </a:lnTo>
                <a:lnTo>
                  <a:pt x="5446" y="0"/>
                </a:lnTo>
                <a:close/>
              </a:path>
            </a:pathLst>
          </a:custGeom>
          <a:solidFill>
            <a:schemeClr val="tx1"/>
          </a:solidFill>
          <a:ln w="9525">
            <a:noFill/>
            <a:round/>
            <a:headEnd/>
            <a:tailEnd/>
          </a:ln>
          <a:effectLst/>
        </p:spPr>
        <p:txBody>
          <a:bodyPr/>
          <a:lstStyle/>
          <a:p>
            <a:pPr>
              <a:defRPr/>
            </a:pPr>
            <a:endParaRPr lang="zh-CN" altLang="en-US"/>
          </a:p>
        </p:txBody>
      </p:sp>
      <p:sp>
        <p:nvSpPr>
          <p:cNvPr id="141335" name="Freeform 23"/>
          <p:cNvSpPr>
            <a:spLocks/>
          </p:cNvSpPr>
          <p:nvPr/>
        </p:nvSpPr>
        <p:spPr bwMode="gray">
          <a:xfrm>
            <a:off x="92075" y="306388"/>
            <a:ext cx="8955088" cy="836612"/>
          </a:xfrm>
          <a:custGeom>
            <a:avLst/>
            <a:gdLst/>
            <a:ahLst/>
            <a:cxnLst>
              <a:cxn ang="0">
                <a:pos x="5446" y="0"/>
              </a:cxn>
              <a:cxn ang="0">
                <a:pos x="0" y="0"/>
              </a:cxn>
              <a:cxn ang="0">
                <a:pos x="2" y="470"/>
              </a:cxn>
              <a:cxn ang="0">
                <a:pos x="4078" y="474"/>
              </a:cxn>
              <a:cxn ang="0">
                <a:pos x="4178" y="527"/>
              </a:cxn>
              <a:cxn ang="0">
                <a:pos x="5446" y="531"/>
              </a:cxn>
              <a:cxn ang="0">
                <a:pos x="5446" y="0"/>
              </a:cxn>
            </a:cxnLst>
            <a:rect l="0" t="0" r="r" b="b"/>
            <a:pathLst>
              <a:path w="5446" h="531">
                <a:moveTo>
                  <a:pt x="5446" y="0"/>
                </a:moveTo>
                <a:lnTo>
                  <a:pt x="0" y="0"/>
                </a:lnTo>
                <a:lnTo>
                  <a:pt x="2" y="470"/>
                </a:lnTo>
                <a:lnTo>
                  <a:pt x="4078" y="474"/>
                </a:lnTo>
                <a:lnTo>
                  <a:pt x="4178" y="527"/>
                </a:lnTo>
                <a:lnTo>
                  <a:pt x="5446" y="531"/>
                </a:lnTo>
                <a:lnTo>
                  <a:pt x="5446" y="0"/>
                </a:lnTo>
                <a:close/>
              </a:path>
            </a:pathLst>
          </a:custGeom>
          <a:gradFill rotWithShape="0">
            <a:gsLst>
              <a:gs pos="0">
                <a:schemeClr val="bg1"/>
              </a:gs>
              <a:gs pos="100000">
                <a:schemeClr val="bg1">
                  <a:gamma/>
                  <a:tint val="66667"/>
                  <a:invGamma/>
                </a:schemeClr>
              </a:gs>
            </a:gsLst>
            <a:lin ang="0" scaled="1"/>
          </a:gradFill>
          <a:ln w="9525">
            <a:noFill/>
            <a:round/>
            <a:headEnd/>
            <a:tailEnd/>
          </a:ln>
          <a:effectLst/>
        </p:spPr>
        <p:txBody>
          <a:bodyPr/>
          <a:lstStyle/>
          <a:p>
            <a:pPr>
              <a:defRPr/>
            </a:pPr>
            <a:endParaRPr lang="zh-CN" altLang="en-US"/>
          </a:p>
        </p:txBody>
      </p:sp>
      <p:sp>
        <p:nvSpPr>
          <p:cNvPr id="141336" name="Rectangle 24"/>
          <p:cNvSpPr>
            <a:spLocks noChangeArrowheads="1"/>
          </p:cNvSpPr>
          <p:nvPr/>
        </p:nvSpPr>
        <p:spPr bwMode="gray">
          <a:xfrm flipV="1">
            <a:off x="95250" y="6723063"/>
            <a:ext cx="8977313" cy="55562"/>
          </a:xfrm>
          <a:prstGeom prst="rect">
            <a:avLst/>
          </a:prstGeom>
          <a:solidFill>
            <a:schemeClr val="accent1"/>
          </a:solidFill>
          <a:ln w="9525">
            <a:noFill/>
            <a:miter lim="800000"/>
            <a:headEnd/>
            <a:tailEnd/>
          </a:ln>
          <a:effectLst/>
        </p:spPr>
        <p:txBody>
          <a:bodyPr wrap="none" anchor="ctr"/>
          <a:lstStyle/>
          <a:p>
            <a:pPr>
              <a:defRPr/>
            </a:pPr>
            <a:endParaRPr lang="zh-CN" altLang="en-US"/>
          </a:p>
        </p:txBody>
      </p:sp>
      <p:sp>
        <p:nvSpPr>
          <p:cNvPr id="141337" name="Freeform 25"/>
          <p:cNvSpPr>
            <a:spLocks/>
          </p:cNvSpPr>
          <p:nvPr/>
        </p:nvSpPr>
        <p:spPr bwMode="gray">
          <a:xfrm>
            <a:off x="6896100" y="1047750"/>
            <a:ext cx="2155825" cy="52388"/>
          </a:xfrm>
          <a:custGeom>
            <a:avLst/>
            <a:gdLst/>
            <a:ahLst/>
            <a:cxnLst>
              <a:cxn ang="0">
                <a:pos x="0" y="2"/>
              </a:cxn>
              <a:cxn ang="0">
                <a:pos x="1358" y="0"/>
              </a:cxn>
              <a:cxn ang="0">
                <a:pos x="1356" y="32"/>
              </a:cxn>
              <a:cxn ang="0">
                <a:pos x="60" y="33"/>
              </a:cxn>
              <a:cxn ang="0">
                <a:pos x="0" y="2"/>
              </a:cxn>
            </a:cxnLst>
            <a:rect l="0" t="0" r="r" b="b"/>
            <a:pathLst>
              <a:path w="1358" h="33">
                <a:moveTo>
                  <a:pt x="0" y="2"/>
                </a:moveTo>
                <a:lnTo>
                  <a:pt x="1358" y="0"/>
                </a:lnTo>
                <a:lnTo>
                  <a:pt x="1356" y="32"/>
                </a:lnTo>
                <a:lnTo>
                  <a:pt x="60" y="33"/>
                </a:lnTo>
                <a:lnTo>
                  <a:pt x="0" y="2"/>
                </a:lnTo>
                <a:close/>
              </a:path>
            </a:pathLst>
          </a:custGeom>
          <a:solidFill>
            <a:srgbClr val="FFFFFF">
              <a:alpha val="30000"/>
            </a:srgbClr>
          </a:solidFill>
          <a:ln w="9525">
            <a:noFill/>
            <a:round/>
            <a:headEnd/>
            <a:tailEnd/>
          </a:ln>
          <a:effectLst/>
        </p:spPr>
        <p:txBody>
          <a:bodyPr/>
          <a:lstStyle/>
          <a:p>
            <a:pPr>
              <a:defRPr/>
            </a:pPr>
            <a:endParaRPr lang="zh-CN" altLang="en-US"/>
          </a:p>
        </p:txBody>
      </p:sp>
      <p:sp>
        <p:nvSpPr>
          <p:cNvPr id="141338" name="Rectangle 26"/>
          <p:cNvSpPr>
            <a:spLocks noGrp="1" noChangeArrowheads="1"/>
          </p:cNvSpPr>
          <p:nvPr>
            <p:ph type="title"/>
          </p:nvPr>
        </p:nvSpPr>
        <p:spPr bwMode="gray">
          <a:xfrm>
            <a:off x="457200" y="238125"/>
            <a:ext cx="64770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35" name="Rectangle 27"/>
          <p:cNvSpPr>
            <a:spLocks noGrp="1" noChangeArrowheads="1"/>
          </p:cNvSpPr>
          <p:nvPr>
            <p:ph type="body" idx="1"/>
          </p:nvPr>
        </p:nvSpPr>
        <p:spPr bwMode="gray">
          <a:xfrm>
            <a:off x="457200" y="1438275"/>
            <a:ext cx="8229600" cy="4733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41340" name="Rectangle 28"/>
          <p:cNvSpPr>
            <a:spLocks noGrp="1" noChangeArrowheads="1"/>
          </p:cNvSpPr>
          <p:nvPr>
            <p:ph type="dt" sz="half" idx="2"/>
          </p:nvPr>
        </p:nvSpPr>
        <p:spPr bwMode="gray">
          <a:xfrm>
            <a:off x="3048000" y="6311900"/>
            <a:ext cx="1712913"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solidFill>
                  <a:srgbClr val="000000"/>
                </a:solidFill>
              </a:defRPr>
            </a:lvl1pPr>
          </a:lstStyle>
          <a:p>
            <a:pPr>
              <a:defRPr/>
            </a:pPr>
            <a:endParaRPr lang="en-US" altLang="zh-CN"/>
          </a:p>
        </p:txBody>
      </p:sp>
      <p:sp>
        <p:nvSpPr>
          <p:cNvPr id="141341" name="Rectangle 29"/>
          <p:cNvSpPr>
            <a:spLocks noGrp="1" noChangeArrowheads="1"/>
          </p:cNvSpPr>
          <p:nvPr>
            <p:ph type="ftr" sz="quarter" idx="3"/>
          </p:nvPr>
        </p:nvSpPr>
        <p:spPr bwMode="gray">
          <a:xfrm>
            <a:off x="4830763" y="6323013"/>
            <a:ext cx="2311400" cy="2905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a:solidFill>
                  <a:srgbClr val="000000"/>
                </a:solidFill>
              </a:defRPr>
            </a:lvl1pPr>
          </a:lstStyle>
          <a:p>
            <a:pPr>
              <a:defRPr/>
            </a:pPr>
            <a:endParaRPr lang="en-US" altLang="zh-CN"/>
          </a:p>
        </p:txBody>
      </p:sp>
      <p:sp>
        <p:nvSpPr>
          <p:cNvPr id="141342" name="Rectangle 30"/>
          <p:cNvSpPr>
            <a:spLocks noGrp="1" noChangeArrowheads="1"/>
          </p:cNvSpPr>
          <p:nvPr>
            <p:ph type="sldNum" sz="quarter" idx="4"/>
          </p:nvPr>
        </p:nvSpPr>
        <p:spPr bwMode="gray">
          <a:xfrm>
            <a:off x="7116763" y="6323013"/>
            <a:ext cx="1616075" cy="2905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solidFill>
                  <a:srgbClr val="000000"/>
                </a:solidFill>
              </a:defRPr>
            </a:lvl1pPr>
          </a:lstStyle>
          <a:p>
            <a:pPr>
              <a:defRPr/>
            </a:pPr>
            <a:fld id="{EF296171-BAD5-4491-BAFC-A812ACB497DA}" type="slidenum">
              <a:rPr lang="en-US" altLang="zh-CN"/>
              <a:pPr>
                <a:defRPr/>
              </a:pPr>
              <a:t>‹#›</a:t>
            </a:fld>
            <a:endParaRPr lang="en-US" altLang="zh-CN"/>
          </a:p>
        </p:txBody>
      </p:sp>
      <p:sp>
        <p:nvSpPr>
          <p:cNvPr id="141343" name="Text Box 31"/>
          <p:cNvSpPr txBox="1">
            <a:spLocks noChangeArrowheads="1"/>
          </p:cNvSpPr>
          <p:nvPr/>
        </p:nvSpPr>
        <p:spPr bwMode="gray">
          <a:xfrm>
            <a:off x="144463" y="6443663"/>
            <a:ext cx="184150" cy="260350"/>
          </a:xfrm>
          <a:prstGeom prst="rect">
            <a:avLst/>
          </a:prstGeom>
          <a:noFill/>
          <a:ln w="9525">
            <a:noFill/>
            <a:miter lim="800000"/>
            <a:headEnd/>
            <a:tailEnd/>
          </a:ln>
          <a:effectLst/>
        </p:spPr>
        <p:txBody>
          <a:bodyPr wrap="none">
            <a:spAutoFit/>
          </a:bodyPr>
          <a:lstStyle/>
          <a:p>
            <a:pPr>
              <a:defRPr/>
            </a:pPr>
            <a:endParaRPr lang="zh-CN" altLang="zh-CN" sz="1100" b="0" i="1">
              <a:solidFill>
                <a:srgbClr val="FFFFFF"/>
              </a:solidFill>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3661"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41338"/>
                                        </p:tgtEl>
                                        <p:attrNameLst>
                                          <p:attrName>style.visibility</p:attrName>
                                        </p:attrNameLst>
                                      </p:cBhvr>
                                      <p:to>
                                        <p:strVal val="visible"/>
                                      </p:to>
                                    </p:set>
                                    <p:anim calcmode="lin" valueType="num">
                                      <p:cBhvr>
                                        <p:cTn id="7" dur="500" fill="hold"/>
                                        <p:tgtEl>
                                          <p:spTgt spid="141338"/>
                                        </p:tgtEl>
                                        <p:attrNameLst>
                                          <p:attrName>ppt_x</p:attrName>
                                        </p:attrNameLst>
                                      </p:cBhvr>
                                      <p:tavLst>
                                        <p:tav tm="0">
                                          <p:val>
                                            <p:strVal val="#ppt_x-.2"/>
                                          </p:val>
                                        </p:tav>
                                        <p:tav tm="100000">
                                          <p:val>
                                            <p:strVal val="#ppt_x"/>
                                          </p:val>
                                        </p:tav>
                                      </p:tavLst>
                                    </p:anim>
                                    <p:anim calcmode="lin" valueType="num">
                                      <p:cBhvr>
                                        <p:cTn id="8" dur="500" fill="hold"/>
                                        <p:tgtEl>
                                          <p:spTgt spid="141338"/>
                                        </p:tgtEl>
                                        <p:attrNameLst>
                                          <p:attrName>ppt_y</p:attrName>
                                        </p:attrNameLst>
                                      </p:cBhvr>
                                      <p:tavLst>
                                        <p:tav tm="0">
                                          <p:val>
                                            <p:strVal val="#ppt_y"/>
                                          </p:val>
                                        </p:tav>
                                        <p:tav tm="100000">
                                          <p:val>
                                            <p:strVal val="#ppt_y"/>
                                          </p:val>
                                        </p:tav>
                                      </p:tavLst>
                                    </p:anim>
                                    <p:animEffect transition="in" filter="wipe(right)" prLst="gradientSize: 0.1">
                                      <p:cBhvr>
                                        <p:cTn id="9" dur="500"/>
                                        <p:tgtEl>
                                          <p:spTgt spid="141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38" grpId="0"/>
    </p:bldLst>
  </p:timing>
  <p:txStyles>
    <p:titleStyle>
      <a:lvl1pPr algn="l" rtl="0" eaLnBrk="0" fontAlgn="base" hangingPunct="0">
        <a:spcBef>
          <a:spcPct val="0"/>
        </a:spcBef>
        <a:spcAft>
          <a:spcPct val="0"/>
        </a:spcAft>
        <a:defRPr sz="2800" b="1">
          <a:solidFill>
            <a:srgbClr val="FFFFFF"/>
          </a:solidFill>
          <a:latin typeface="+mj-lt"/>
          <a:ea typeface="+mj-ea"/>
          <a:cs typeface="+mj-cs"/>
        </a:defRPr>
      </a:lvl1pPr>
      <a:lvl2pPr algn="l" rtl="0" eaLnBrk="0" fontAlgn="base" hangingPunct="0">
        <a:spcBef>
          <a:spcPct val="0"/>
        </a:spcBef>
        <a:spcAft>
          <a:spcPct val="0"/>
        </a:spcAft>
        <a:defRPr sz="2800" b="1">
          <a:solidFill>
            <a:srgbClr val="FFFFFF"/>
          </a:solidFill>
          <a:latin typeface="黑体" pitchFamily="2" charset="-122"/>
          <a:ea typeface="黑体" pitchFamily="2" charset="-122"/>
        </a:defRPr>
      </a:lvl2pPr>
      <a:lvl3pPr algn="l" rtl="0" eaLnBrk="0" fontAlgn="base" hangingPunct="0">
        <a:spcBef>
          <a:spcPct val="0"/>
        </a:spcBef>
        <a:spcAft>
          <a:spcPct val="0"/>
        </a:spcAft>
        <a:defRPr sz="2800" b="1">
          <a:solidFill>
            <a:srgbClr val="FFFFFF"/>
          </a:solidFill>
          <a:latin typeface="黑体" pitchFamily="2" charset="-122"/>
          <a:ea typeface="黑体" pitchFamily="2" charset="-122"/>
        </a:defRPr>
      </a:lvl3pPr>
      <a:lvl4pPr algn="l" rtl="0" eaLnBrk="0" fontAlgn="base" hangingPunct="0">
        <a:spcBef>
          <a:spcPct val="0"/>
        </a:spcBef>
        <a:spcAft>
          <a:spcPct val="0"/>
        </a:spcAft>
        <a:defRPr sz="2800" b="1">
          <a:solidFill>
            <a:srgbClr val="FFFFFF"/>
          </a:solidFill>
          <a:latin typeface="黑体" pitchFamily="2" charset="-122"/>
          <a:ea typeface="黑体" pitchFamily="2" charset="-122"/>
        </a:defRPr>
      </a:lvl4pPr>
      <a:lvl5pPr algn="l" rtl="0" eaLnBrk="0" fontAlgn="base" hangingPunct="0">
        <a:spcBef>
          <a:spcPct val="0"/>
        </a:spcBef>
        <a:spcAft>
          <a:spcPct val="0"/>
        </a:spcAft>
        <a:defRPr sz="2800" b="1">
          <a:solidFill>
            <a:srgbClr val="FFFFFF"/>
          </a:solidFill>
          <a:latin typeface="黑体" pitchFamily="2" charset="-122"/>
          <a:ea typeface="黑体" pitchFamily="2" charset="-122"/>
        </a:defRPr>
      </a:lvl5pPr>
      <a:lvl6pPr marL="457200" algn="l" rtl="0" eaLnBrk="1" fontAlgn="base" hangingPunct="1">
        <a:spcBef>
          <a:spcPct val="0"/>
        </a:spcBef>
        <a:spcAft>
          <a:spcPct val="0"/>
        </a:spcAft>
        <a:defRPr sz="2800" b="1">
          <a:solidFill>
            <a:srgbClr val="FFFFFF"/>
          </a:solidFill>
          <a:latin typeface="黑体" pitchFamily="2" charset="-122"/>
          <a:ea typeface="黑体" pitchFamily="2" charset="-122"/>
        </a:defRPr>
      </a:lvl6pPr>
      <a:lvl7pPr marL="914400" algn="l" rtl="0" eaLnBrk="1" fontAlgn="base" hangingPunct="1">
        <a:spcBef>
          <a:spcPct val="0"/>
        </a:spcBef>
        <a:spcAft>
          <a:spcPct val="0"/>
        </a:spcAft>
        <a:defRPr sz="2800" b="1">
          <a:solidFill>
            <a:srgbClr val="FFFFFF"/>
          </a:solidFill>
          <a:latin typeface="黑体" pitchFamily="2" charset="-122"/>
          <a:ea typeface="黑体" pitchFamily="2" charset="-122"/>
        </a:defRPr>
      </a:lvl7pPr>
      <a:lvl8pPr marL="1371600" algn="l" rtl="0" eaLnBrk="1" fontAlgn="base" hangingPunct="1">
        <a:spcBef>
          <a:spcPct val="0"/>
        </a:spcBef>
        <a:spcAft>
          <a:spcPct val="0"/>
        </a:spcAft>
        <a:defRPr sz="2800" b="1">
          <a:solidFill>
            <a:srgbClr val="FFFFFF"/>
          </a:solidFill>
          <a:latin typeface="黑体" pitchFamily="2" charset="-122"/>
          <a:ea typeface="黑体" pitchFamily="2" charset="-122"/>
        </a:defRPr>
      </a:lvl8pPr>
      <a:lvl9pPr marL="1828800" algn="l" rtl="0" eaLnBrk="1" fontAlgn="base" hangingPunct="1">
        <a:spcBef>
          <a:spcPct val="0"/>
        </a:spcBef>
        <a:spcAft>
          <a:spcPct val="0"/>
        </a:spcAft>
        <a:defRPr sz="2800" b="1">
          <a:solidFill>
            <a:srgbClr val="FFFFFF"/>
          </a:solidFill>
          <a:latin typeface="黑体" pitchFamily="2" charset="-122"/>
          <a:ea typeface="黑体" pitchFamily="2" charset="-122"/>
        </a:defRPr>
      </a:lvl9pPr>
    </p:titleStyle>
    <p:bodyStyle>
      <a:lvl1pPr marL="342900" indent="-342900" algn="l" rtl="0" eaLnBrk="0" fontAlgn="base" hangingPunct="0">
        <a:spcBef>
          <a:spcPct val="20000"/>
        </a:spcBef>
        <a:spcAft>
          <a:spcPct val="0"/>
        </a:spcAft>
        <a:buChar char="•"/>
        <a:defRPr sz="2000" b="1">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b="1">
          <a:solidFill>
            <a:srgbClr val="000000"/>
          </a:solidFill>
          <a:latin typeface="+mn-lt"/>
          <a:ea typeface="+mn-ea"/>
        </a:defRPr>
      </a:lvl2pPr>
      <a:lvl3pPr marL="1143000" indent="-228600" algn="l" rtl="0" eaLnBrk="0" fontAlgn="base" hangingPunct="0">
        <a:spcBef>
          <a:spcPct val="20000"/>
        </a:spcBef>
        <a:spcAft>
          <a:spcPct val="0"/>
        </a:spcAft>
        <a:buChar char="•"/>
        <a:defRPr sz="2000" b="1">
          <a:solidFill>
            <a:srgbClr val="000000"/>
          </a:solidFill>
          <a:latin typeface="+mn-lt"/>
          <a:ea typeface="+mn-ea"/>
        </a:defRPr>
      </a:lvl3pPr>
      <a:lvl4pPr marL="1600200" indent="-228600" algn="l" rtl="0" eaLnBrk="0" fontAlgn="base" hangingPunct="0">
        <a:spcBef>
          <a:spcPct val="20000"/>
        </a:spcBef>
        <a:spcAft>
          <a:spcPct val="0"/>
        </a:spcAft>
        <a:buChar char="–"/>
        <a:defRPr sz="2000" b="1">
          <a:solidFill>
            <a:srgbClr val="000000"/>
          </a:solidFill>
          <a:latin typeface="+mn-lt"/>
          <a:ea typeface="+mn-ea"/>
        </a:defRPr>
      </a:lvl4pPr>
      <a:lvl5pPr marL="2057400" indent="-228600" algn="l" rtl="0" eaLnBrk="0" fontAlgn="base" hangingPunct="0">
        <a:spcBef>
          <a:spcPct val="20000"/>
        </a:spcBef>
        <a:spcAft>
          <a:spcPct val="0"/>
        </a:spcAft>
        <a:buChar char="»"/>
        <a:defRPr sz="2000" b="1">
          <a:solidFill>
            <a:srgbClr val="000000"/>
          </a:solidFill>
          <a:latin typeface="+mn-lt"/>
          <a:ea typeface="+mn-ea"/>
        </a:defRPr>
      </a:lvl5pPr>
      <a:lvl6pPr marL="2514600" indent="-228600" algn="l" rtl="0" eaLnBrk="1" fontAlgn="base" hangingPunct="1">
        <a:spcBef>
          <a:spcPct val="20000"/>
        </a:spcBef>
        <a:spcAft>
          <a:spcPct val="0"/>
        </a:spcAft>
        <a:buChar char="»"/>
        <a:defRPr sz="2000" b="1">
          <a:solidFill>
            <a:srgbClr val="000000"/>
          </a:solidFill>
          <a:latin typeface="+mn-lt"/>
          <a:ea typeface="+mn-ea"/>
        </a:defRPr>
      </a:lvl6pPr>
      <a:lvl7pPr marL="2971800" indent="-228600" algn="l" rtl="0" eaLnBrk="1" fontAlgn="base" hangingPunct="1">
        <a:spcBef>
          <a:spcPct val="20000"/>
        </a:spcBef>
        <a:spcAft>
          <a:spcPct val="0"/>
        </a:spcAft>
        <a:buChar char="»"/>
        <a:defRPr sz="2000" b="1">
          <a:solidFill>
            <a:srgbClr val="000000"/>
          </a:solidFill>
          <a:latin typeface="+mn-lt"/>
          <a:ea typeface="+mn-ea"/>
        </a:defRPr>
      </a:lvl7pPr>
      <a:lvl8pPr marL="3429000" indent="-228600" algn="l" rtl="0" eaLnBrk="1" fontAlgn="base" hangingPunct="1">
        <a:spcBef>
          <a:spcPct val="20000"/>
        </a:spcBef>
        <a:spcAft>
          <a:spcPct val="0"/>
        </a:spcAft>
        <a:buChar char="»"/>
        <a:defRPr sz="2000" b="1">
          <a:solidFill>
            <a:srgbClr val="000000"/>
          </a:solidFill>
          <a:latin typeface="+mn-lt"/>
          <a:ea typeface="+mn-ea"/>
        </a:defRPr>
      </a:lvl8pPr>
      <a:lvl9pPr marL="3886200" indent="-228600" algn="l" rtl="0" eaLnBrk="1" fontAlgn="base" hangingPunct="1">
        <a:spcBef>
          <a:spcPct val="20000"/>
        </a:spcBef>
        <a:spcAft>
          <a:spcPct val="0"/>
        </a:spcAft>
        <a:buChar char="»"/>
        <a:defRPr sz="2000" b="1">
          <a:solidFill>
            <a:srgbClr val="000000"/>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403648" y="3140968"/>
            <a:ext cx="7434982" cy="1219200"/>
          </a:xfrm>
        </p:spPr>
        <p:txBody>
          <a:bodyPr/>
          <a:lstStyle/>
          <a:p>
            <a:pPr eaLnBrk="1" hangingPunct="1"/>
            <a:r>
              <a:rPr lang="zh-CN" altLang="zh-CN" sz="4800" dirty="0"/>
              <a:t>任务</a:t>
            </a:r>
            <a:r>
              <a:rPr lang="en-US" altLang="zh-CN" sz="4800" dirty="0"/>
              <a:t>2 </a:t>
            </a:r>
            <a:r>
              <a:rPr lang="zh-CN" altLang="zh-CN" sz="4800" dirty="0"/>
              <a:t>乙型脑炎防控</a:t>
            </a:r>
            <a:br>
              <a:rPr lang="zh-CN" altLang="zh-CN" sz="4800" dirty="0"/>
            </a:br>
            <a:r>
              <a:rPr lang="zh-CN" altLang="en-US" sz="6600" dirty="0" smtClean="0">
                <a:solidFill>
                  <a:srgbClr val="002060"/>
                </a:solidFill>
                <a:latin typeface="隶书" pitchFamily="49" charset="-122"/>
                <a:ea typeface="隶书" pitchFamily="49" charset="-122"/>
              </a:rPr>
              <a:t> </a:t>
            </a:r>
            <a:endParaRPr lang="zh-CN" altLang="en-US" sz="6600" dirty="0">
              <a:solidFill>
                <a:srgbClr val="002060"/>
              </a:solidFill>
              <a:latin typeface="隶书" pitchFamily="49" charset="-122"/>
              <a:ea typeface="隶书" pitchFamily="49" charset="-122"/>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amond(in)">
                                      <p:cBhvr>
                                        <p:cTn id="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7" name="TextBox 4"/>
          <p:cNvSpPr txBox="1">
            <a:spLocks noChangeArrowheads="1"/>
          </p:cNvSpPr>
          <p:nvPr/>
        </p:nvSpPr>
        <p:spPr bwMode="auto">
          <a:xfrm>
            <a:off x="250825" y="404813"/>
            <a:ext cx="4995863" cy="584200"/>
          </a:xfrm>
          <a:prstGeom prst="rect">
            <a:avLst/>
          </a:prstGeom>
          <a:noFill/>
          <a:ln w="9525">
            <a:noFill/>
            <a:miter lim="800000"/>
            <a:headEnd/>
            <a:tailEnd/>
          </a:ln>
        </p:spPr>
        <p:txBody>
          <a:bodyPr>
            <a:spAutoFit/>
          </a:bodyPr>
          <a:lstStyle/>
          <a:p>
            <a:pPr algn="ctr"/>
            <a:endParaRPr lang="zh-CN" altLang="en-US" sz="3200" dirty="0">
              <a:solidFill>
                <a:srgbClr val="FFFF00"/>
              </a:solidFill>
              <a:latin typeface="华文行楷" pitchFamily="2" charset="-122"/>
              <a:ea typeface="华文行楷" pitchFamily="2" charset="-122"/>
            </a:endParaRPr>
          </a:p>
        </p:txBody>
      </p:sp>
      <p:sp>
        <p:nvSpPr>
          <p:cNvPr id="6" name="TextBox 5"/>
          <p:cNvSpPr txBox="1"/>
          <p:nvPr/>
        </p:nvSpPr>
        <p:spPr>
          <a:xfrm>
            <a:off x="467544" y="1340768"/>
            <a:ext cx="2304256" cy="584775"/>
          </a:xfrm>
          <a:prstGeom prst="rect">
            <a:avLst/>
          </a:prstGeom>
          <a:solidFill>
            <a:srgbClr val="92D050"/>
          </a:solidFill>
          <a:scene3d>
            <a:camera prst="orthographicFront"/>
            <a:lightRig rig="threePt" dir="t"/>
          </a:scene3d>
          <a:sp3d>
            <a:bevelT/>
          </a:sp3d>
        </p:spPr>
        <p:txBody>
          <a:bodyPr>
            <a:spAutoFit/>
          </a:bodyPr>
          <a:lstStyle/>
          <a:p>
            <a:pPr algn="ctr">
              <a:defRPr/>
            </a:pPr>
            <a:r>
              <a:rPr lang="zh-CN" altLang="en-US" sz="3200" dirty="0">
                <a:solidFill>
                  <a:srgbClr val="FFFFFF"/>
                </a:solidFill>
              </a:rPr>
              <a:t>一   概述</a:t>
            </a:r>
          </a:p>
        </p:txBody>
      </p:sp>
      <p:sp>
        <p:nvSpPr>
          <p:cNvPr id="14344" name="Text Box 8"/>
          <p:cNvSpPr txBox="1">
            <a:spLocks noChangeArrowheads="1"/>
          </p:cNvSpPr>
          <p:nvPr/>
        </p:nvSpPr>
        <p:spPr bwMode="auto">
          <a:xfrm>
            <a:off x="468313" y="2133600"/>
            <a:ext cx="8137525" cy="1554163"/>
          </a:xfrm>
          <a:prstGeom prst="rect">
            <a:avLst/>
          </a:prstGeom>
          <a:solidFill>
            <a:schemeClr val="tx1"/>
          </a:solidFill>
          <a:ln w="9525">
            <a:noFill/>
            <a:miter lim="800000"/>
            <a:headEnd/>
            <a:tailEnd/>
          </a:ln>
        </p:spPr>
        <p:txBody>
          <a:bodyPr>
            <a:spAutoFit/>
          </a:bodyPr>
          <a:lstStyle/>
          <a:p>
            <a:pPr>
              <a:spcBef>
                <a:spcPct val="50000"/>
              </a:spcBef>
            </a:pPr>
            <a:r>
              <a:rPr lang="zh-CN" altLang="en-US" sz="3200">
                <a:solidFill>
                  <a:srgbClr val="000000"/>
                </a:solidFill>
              </a:rPr>
              <a:t>       </a:t>
            </a:r>
            <a:r>
              <a:rPr lang="zh-CN" altLang="en-US" sz="3200">
                <a:solidFill>
                  <a:srgbClr val="000000"/>
                </a:solidFill>
                <a:latin typeface="楷体" pitchFamily="49" charset="-122"/>
                <a:ea typeface="楷体" pitchFamily="49" charset="-122"/>
              </a:rPr>
              <a:t>猪乙型脑炎</a:t>
            </a:r>
            <a:r>
              <a:rPr lang="en-US" altLang="zh-CN" sz="3200">
                <a:solidFill>
                  <a:srgbClr val="000000"/>
                </a:solidFill>
                <a:latin typeface="楷体" pitchFamily="49" charset="-122"/>
                <a:ea typeface="楷体" pitchFamily="49" charset="-122"/>
              </a:rPr>
              <a:t>(</a:t>
            </a:r>
            <a:r>
              <a:rPr lang="zh-CN" altLang="en-US" sz="3200">
                <a:solidFill>
                  <a:srgbClr val="000000"/>
                </a:solidFill>
                <a:latin typeface="楷体" pitchFamily="49" charset="-122"/>
                <a:ea typeface="楷体" pitchFamily="49" charset="-122"/>
              </a:rPr>
              <a:t>简称猪乙脑</a:t>
            </a:r>
            <a:r>
              <a:rPr lang="en-US" altLang="zh-CN" sz="3200">
                <a:solidFill>
                  <a:srgbClr val="000000"/>
                </a:solidFill>
                <a:latin typeface="楷体" pitchFamily="49" charset="-122"/>
                <a:ea typeface="楷体" pitchFamily="49" charset="-122"/>
              </a:rPr>
              <a:t>)</a:t>
            </a:r>
            <a:r>
              <a:rPr lang="zh-CN" altLang="en-US" sz="3200">
                <a:solidFill>
                  <a:srgbClr val="000000"/>
                </a:solidFill>
                <a:latin typeface="楷体" pitchFamily="49" charset="-122"/>
                <a:ea typeface="楷体" pitchFamily="49" charset="-122"/>
              </a:rPr>
              <a:t>是由黄病毒科乙型脑炎病毒引起的经蚊传播的猪繁殖障碍的疾病。</a:t>
            </a:r>
          </a:p>
        </p:txBody>
      </p:sp>
      <p:sp>
        <p:nvSpPr>
          <p:cNvPr id="14345" name="Text Box 9"/>
          <p:cNvSpPr txBox="1">
            <a:spLocks noChangeArrowheads="1"/>
          </p:cNvSpPr>
          <p:nvPr/>
        </p:nvSpPr>
        <p:spPr bwMode="auto">
          <a:xfrm>
            <a:off x="468313" y="3860800"/>
            <a:ext cx="8135937" cy="1066800"/>
          </a:xfrm>
          <a:prstGeom prst="rect">
            <a:avLst/>
          </a:prstGeom>
          <a:solidFill>
            <a:srgbClr val="FFCCFF"/>
          </a:solidFill>
          <a:ln w="9525">
            <a:noFill/>
            <a:miter lim="800000"/>
            <a:headEnd/>
            <a:tailEnd/>
          </a:ln>
        </p:spPr>
        <p:txBody>
          <a:bodyPr>
            <a:spAutoFit/>
          </a:bodyPr>
          <a:lstStyle/>
          <a:p>
            <a:pPr>
              <a:spcBef>
                <a:spcPct val="50000"/>
              </a:spcBef>
            </a:pPr>
            <a:r>
              <a:rPr lang="zh-CN" altLang="en-US" sz="3200">
                <a:solidFill>
                  <a:srgbClr val="FF0066"/>
                </a:solidFill>
                <a:latin typeface="楷体" pitchFamily="49" charset="-122"/>
                <a:ea typeface="楷体" pitchFamily="49" charset="-122"/>
              </a:rPr>
              <a:t>特征：</a:t>
            </a:r>
            <a:r>
              <a:rPr lang="zh-CN" altLang="en-US" sz="3200">
                <a:solidFill>
                  <a:schemeClr val="bg1"/>
                </a:solidFill>
                <a:latin typeface="楷体" pitchFamily="49" charset="-122"/>
                <a:ea typeface="楷体" pitchFamily="49" charset="-122"/>
              </a:rPr>
              <a:t>母猪流产、产死胎、木乃伊胎，公猪出现睾丸炎。 </a:t>
            </a:r>
          </a:p>
        </p:txBody>
      </p:sp>
      <p:sp>
        <p:nvSpPr>
          <p:cNvPr id="2" name="Text Box 8"/>
          <p:cNvSpPr txBox="1">
            <a:spLocks noChangeArrowheads="1"/>
          </p:cNvSpPr>
          <p:nvPr/>
        </p:nvSpPr>
        <p:spPr bwMode="auto">
          <a:xfrm>
            <a:off x="468313" y="5229225"/>
            <a:ext cx="8135937" cy="1066800"/>
          </a:xfrm>
          <a:prstGeom prst="rect">
            <a:avLst/>
          </a:prstGeom>
          <a:noFill/>
          <a:ln w="9525">
            <a:noFill/>
            <a:miter lim="800000"/>
            <a:headEnd/>
            <a:tailEnd/>
          </a:ln>
        </p:spPr>
        <p:txBody>
          <a:bodyPr>
            <a:spAutoFit/>
          </a:bodyPr>
          <a:lstStyle/>
          <a:p>
            <a:pPr>
              <a:spcBef>
                <a:spcPct val="50000"/>
              </a:spcBef>
            </a:pPr>
            <a:r>
              <a:rPr lang="zh-CN" altLang="en-US" sz="3200">
                <a:solidFill>
                  <a:srgbClr val="000000"/>
                </a:solidFill>
                <a:latin typeface="楷体" pitchFamily="49" charset="-122"/>
                <a:ea typeface="楷体" pitchFamily="49" charset="-122"/>
              </a:rPr>
              <a:t>    人乙脑疫情发生与猪乙脑疫情发生相关，故有公共卫生意义。 </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4344"/>
                                        </p:tgtEl>
                                        <p:attrNameLst>
                                          <p:attrName>style.visibility</p:attrName>
                                        </p:attrNameLst>
                                      </p:cBhvr>
                                      <p:to>
                                        <p:strVal val="visible"/>
                                      </p:to>
                                    </p:set>
                                    <p:animEffect transition="in" filter="diamond(in)">
                                      <p:cBhvr>
                                        <p:cTn id="12" dur="2000"/>
                                        <p:tgtEl>
                                          <p:spTgt spid="1434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4345"/>
                                        </p:tgtEl>
                                        <p:attrNameLst>
                                          <p:attrName>style.visibility</p:attrName>
                                        </p:attrNameLst>
                                      </p:cBhvr>
                                      <p:to>
                                        <p:strVal val="visible"/>
                                      </p:to>
                                    </p:set>
                                    <p:animEffect transition="in" filter="diamond(in)">
                                      <p:cBhvr>
                                        <p:cTn id="17" dur="2000"/>
                                        <p:tgtEl>
                                          <p:spTgt spid="1434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diamond(in)">
                                      <p:cBhvr>
                                        <p:cTn id="2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4" grpId="0" animBg="1"/>
      <p:bldP spid="14345"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1133475" y="1333500"/>
            <a:ext cx="2501900" cy="688975"/>
            <a:chOff x="720" y="1392"/>
            <a:chExt cx="4058" cy="480"/>
          </a:xfrm>
        </p:grpSpPr>
        <p:sp>
          <p:nvSpPr>
            <p:cNvPr id="6158" name="AutoShape 14"/>
            <p:cNvSpPr>
              <a:spLocks noChangeArrowheads="1"/>
            </p:cNvSpPr>
            <p:nvPr/>
          </p:nvSpPr>
          <p:spPr bwMode="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pPr>
                <a:defRPr/>
              </a:pPr>
              <a:endParaRPr lang="zh-CN" altLang="en-US"/>
            </a:p>
          </p:txBody>
        </p:sp>
        <p:grpSp>
          <p:nvGrpSpPr>
            <p:cNvPr id="15370" name="Group 15"/>
            <p:cNvGrpSpPr>
              <a:grpSpLocks/>
            </p:cNvGrpSpPr>
            <p:nvPr/>
          </p:nvGrpSpPr>
          <p:grpSpPr bwMode="auto">
            <a:xfrm>
              <a:off x="730" y="1407"/>
              <a:ext cx="4043" cy="444"/>
              <a:chOff x="744" y="1407"/>
              <a:chExt cx="3988" cy="444"/>
            </a:xfrm>
          </p:grpSpPr>
          <p:sp>
            <p:nvSpPr>
              <p:cNvPr id="6160" name="AutoShape 16"/>
              <p:cNvSpPr>
                <a:spLocks noChangeArrowheads="1"/>
              </p:cNvSpPr>
              <p:nvPr/>
            </p:nvSpPr>
            <p:spPr bwMode="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pPr>
                  <a:defRPr/>
                </a:pPr>
                <a:endParaRPr lang="zh-CN" altLang="en-US"/>
              </a:p>
            </p:txBody>
          </p:sp>
          <p:sp>
            <p:nvSpPr>
              <p:cNvPr id="6161" name="AutoShape 17"/>
              <p:cNvSpPr>
                <a:spLocks noChangeArrowheads="1"/>
              </p:cNvSpPr>
              <p:nvPr/>
            </p:nvSpPr>
            <p:spPr bwMode="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pPr>
                  <a:defRPr/>
                </a:pPr>
                <a:endParaRPr lang="zh-CN" altLang="en-US"/>
              </a:p>
            </p:txBody>
          </p:sp>
        </p:grpSp>
      </p:grpSp>
      <p:sp>
        <p:nvSpPr>
          <p:cNvPr id="15362" name="Text Box 18"/>
          <p:cNvSpPr txBox="1">
            <a:spLocks noChangeArrowheads="1"/>
          </p:cNvSpPr>
          <p:nvPr/>
        </p:nvSpPr>
        <p:spPr bwMode="white">
          <a:xfrm>
            <a:off x="1116013" y="1295400"/>
            <a:ext cx="2232025" cy="646113"/>
          </a:xfrm>
          <a:prstGeom prst="rect">
            <a:avLst/>
          </a:prstGeom>
          <a:noFill/>
          <a:ln w="9525">
            <a:noFill/>
            <a:miter lim="800000"/>
            <a:headEnd/>
            <a:tailEnd/>
          </a:ln>
        </p:spPr>
        <p:txBody>
          <a:bodyPr>
            <a:spAutoFit/>
          </a:bodyPr>
          <a:lstStyle/>
          <a:p>
            <a:pPr marL="457200" indent="-457200">
              <a:spcBef>
                <a:spcPct val="50000"/>
              </a:spcBef>
              <a:buClr>
                <a:schemeClr val="tx1"/>
              </a:buClr>
            </a:pPr>
            <a:r>
              <a:rPr lang="zh-CN" altLang="en-US" sz="3600">
                <a:solidFill>
                  <a:srgbClr val="FFFFFF"/>
                </a:solidFill>
                <a:latin typeface="隶书" pitchFamily="49" charset="-122"/>
                <a:ea typeface="隶书" pitchFamily="49" charset="-122"/>
              </a:rPr>
              <a:t>二  病</a:t>
            </a:r>
            <a:r>
              <a:rPr lang="zh-CN" altLang="en-US" sz="3200">
                <a:solidFill>
                  <a:srgbClr val="FFFFFF"/>
                </a:solidFill>
                <a:latin typeface="隶书" pitchFamily="49" charset="-122"/>
                <a:ea typeface="隶书" pitchFamily="49" charset="-122"/>
              </a:rPr>
              <a:t> </a:t>
            </a:r>
            <a:r>
              <a:rPr lang="zh-CN" altLang="en-US" sz="3600">
                <a:solidFill>
                  <a:srgbClr val="FFFFFF"/>
                </a:solidFill>
                <a:latin typeface="隶书" pitchFamily="49" charset="-122"/>
                <a:ea typeface="隶书" pitchFamily="49" charset="-122"/>
              </a:rPr>
              <a:t>原</a:t>
            </a:r>
          </a:p>
        </p:txBody>
      </p:sp>
      <p:sp>
        <p:nvSpPr>
          <p:cNvPr id="15363" name="Text Box 11"/>
          <p:cNvSpPr txBox="1">
            <a:spLocks noChangeArrowheads="1"/>
          </p:cNvSpPr>
          <p:nvPr/>
        </p:nvSpPr>
        <p:spPr bwMode="white">
          <a:xfrm>
            <a:off x="1133475" y="4395788"/>
            <a:ext cx="381000" cy="646112"/>
          </a:xfrm>
          <a:prstGeom prst="rect">
            <a:avLst/>
          </a:prstGeom>
          <a:noFill/>
          <a:ln w="9525">
            <a:noFill/>
            <a:miter lim="800000"/>
            <a:headEnd/>
            <a:tailEnd/>
          </a:ln>
        </p:spPr>
        <p:txBody>
          <a:bodyPr>
            <a:spAutoFit/>
          </a:bodyPr>
          <a:lstStyle/>
          <a:p>
            <a:pPr algn="ctr">
              <a:spcBef>
                <a:spcPct val="50000"/>
              </a:spcBef>
            </a:pPr>
            <a:r>
              <a:rPr lang="zh-CN" altLang="en-US" sz="3600">
                <a:solidFill>
                  <a:srgbClr val="FFFFFF"/>
                </a:solidFill>
                <a:latin typeface="隶书" pitchFamily="49" charset="-122"/>
                <a:ea typeface="隶书" pitchFamily="49" charset="-122"/>
                <a:cs typeface="经典综艺体简"/>
              </a:rPr>
              <a:t>二</a:t>
            </a:r>
            <a:endParaRPr lang="en-US" altLang="zh-CN" sz="3600">
              <a:solidFill>
                <a:srgbClr val="FFFFFF"/>
              </a:solidFill>
              <a:latin typeface="隶书" pitchFamily="49" charset="-122"/>
              <a:ea typeface="隶书" pitchFamily="49" charset="-122"/>
              <a:cs typeface="经典综艺体简"/>
            </a:endParaRPr>
          </a:p>
        </p:txBody>
      </p:sp>
      <p:sp>
        <p:nvSpPr>
          <p:cNvPr id="15" name="TextBox 14"/>
          <p:cNvSpPr txBox="1">
            <a:spLocks noChangeArrowheads="1"/>
          </p:cNvSpPr>
          <p:nvPr/>
        </p:nvSpPr>
        <p:spPr bwMode="auto">
          <a:xfrm>
            <a:off x="684213" y="2420938"/>
            <a:ext cx="1873250" cy="579437"/>
          </a:xfrm>
          <a:prstGeom prst="rect">
            <a:avLst/>
          </a:prstGeom>
          <a:noFill/>
          <a:ln w="9525">
            <a:noFill/>
            <a:miter lim="800000"/>
            <a:headEnd/>
            <a:tailEnd/>
          </a:ln>
        </p:spPr>
        <p:txBody>
          <a:bodyPr>
            <a:spAutoFit/>
          </a:bodyPr>
          <a:lstStyle/>
          <a:p>
            <a:r>
              <a:rPr lang="zh-CN" altLang="en-US" sz="3200">
                <a:solidFill>
                  <a:srgbClr val="000000"/>
                </a:solidFill>
              </a:rPr>
              <a:t>病原名称</a:t>
            </a:r>
          </a:p>
        </p:txBody>
      </p:sp>
      <p:sp>
        <p:nvSpPr>
          <p:cNvPr id="17" name="TextBox 16"/>
          <p:cNvSpPr txBox="1">
            <a:spLocks noChangeArrowheads="1"/>
          </p:cNvSpPr>
          <p:nvPr/>
        </p:nvSpPr>
        <p:spPr bwMode="auto">
          <a:xfrm>
            <a:off x="611188" y="3716338"/>
            <a:ext cx="1873250" cy="579437"/>
          </a:xfrm>
          <a:prstGeom prst="rect">
            <a:avLst/>
          </a:prstGeom>
          <a:noFill/>
          <a:ln w="9525">
            <a:noFill/>
            <a:miter lim="800000"/>
            <a:headEnd/>
            <a:tailEnd/>
          </a:ln>
        </p:spPr>
        <p:txBody>
          <a:bodyPr>
            <a:spAutoFit/>
          </a:bodyPr>
          <a:lstStyle/>
          <a:p>
            <a:r>
              <a:rPr lang="zh-CN" altLang="en-US" sz="3200">
                <a:solidFill>
                  <a:srgbClr val="000000"/>
                </a:solidFill>
              </a:rPr>
              <a:t>体内分布</a:t>
            </a:r>
          </a:p>
        </p:txBody>
      </p:sp>
      <p:sp>
        <p:nvSpPr>
          <p:cNvPr id="15366" name="TextBox 23"/>
          <p:cNvSpPr txBox="1">
            <a:spLocks noChangeArrowheads="1"/>
          </p:cNvSpPr>
          <p:nvPr/>
        </p:nvSpPr>
        <p:spPr bwMode="auto">
          <a:xfrm>
            <a:off x="179388" y="404813"/>
            <a:ext cx="4995862" cy="584200"/>
          </a:xfrm>
          <a:prstGeom prst="rect">
            <a:avLst/>
          </a:prstGeom>
          <a:noFill/>
          <a:ln w="9525">
            <a:noFill/>
            <a:miter lim="800000"/>
            <a:headEnd/>
            <a:tailEnd/>
          </a:ln>
        </p:spPr>
        <p:txBody>
          <a:bodyPr>
            <a:spAutoFit/>
          </a:bodyPr>
          <a:lstStyle/>
          <a:p>
            <a:pPr algn="ctr"/>
            <a:endParaRPr lang="zh-CN" altLang="en-US" sz="3200" dirty="0">
              <a:solidFill>
                <a:srgbClr val="FFFF00"/>
              </a:solidFill>
              <a:latin typeface="华文行楷" pitchFamily="2" charset="-122"/>
              <a:ea typeface="华文行楷" pitchFamily="2" charset="-122"/>
            </a:endParaRPr>
          </a:p>
        </p:txBody>
      </p:sp>
      <p:sp>
        <p:nvSpPr>
          <p:cNvPr id="15380" name="AutoShape 20"/>
          <p:cNvSpPr>
            <a:spLocks noChangeArrowheads="1"/>
          </p:cNvSpPr>
          <p:nvPr/>
        </p:nvSpPr>
        <p:spPr bwMode="auto">
          <a:xfrm>
            <a:off x="3995738" y="2133600"/>
            <a:ext cx="2808287" cy="647700"/>
          </a:xfrm>
          <a:prstGeom prst="wedgeRectCallout">
            <a:avLst>
              <a:gd name="adj1" fmla="val -106190"/>
              <a:gd name="adj2" fmla="val 37009"/>
            </a:avLst>
          </a:prstGeom>
          <a:solidFill>
            <a:schemeClr val="tx1"/>
          </a:solidFill>
          <a:ln w="9525">
            <a:solidFill>
              <a:schemeClr val="tx1"/>
            </a:solidFill>
            <a:miter lim="800000"/>
            <a:headEnd/>
            <a:tailEnd/>
          </a:ln>
        </p:spPr>
        <p:txBody>
          <a:bodyPr/>
          <a:lstStyle/>
          <a:p>
            <a:pPr algn="ctr"/>
            <a:r>
              <a:rPr lang="zh-CN" altLang="en-US" sz="3200">
                <a:solidFill>
                  <a:srgbClr val="000000"/>
                </a:solidFill>
              </a:rPr>
              <a:t>乙型脑炎病毒</a:t>
            </a:r>
            <a:endParaRPr lang="zh-CN" altLang="en-US">
              <a:solidFill>
                <a:srgbClr val="000000"/>
              </a:solidFill>
            </a:endParaRPr>
          </a:p>
        </p:txBody>
      </p:sp>
      <p:sp>
        <p:nvSpPr>
          <p:cNvPr id="15381" name="AutoShape 21"/>
          <p:cNvSpPr>
            <a:spLocks noChangeArrowheads="1"/>
          </p:cNvSpPr>
          <p:nvPr/>
        </p:nvSpPr>
        <p:spPr bwMode="auto">
          <a:xfrm>
            <a:off x="3348038" y="3429000"/>
            <a:ext cx="5545137" cy="2952750"/>
          </a:xfrm>
          <a:prstGeom prst="wedgeRectCallout">
            <a:avLst>
              <a:gd name="adj1" fmla="val -67148"/>
              <a:gd name="adj2" fmla="val -30912"/>
            </a:avLst>
          </a:prstGeom>
          <a:solidFill>
            <a:schemeClr val="tx1"/>
          </a:solidFill>
          <a:ln w="9525">
            <a:solidFill>
              <a:schemeClr val="tx1"/>
            </a:solidFill>
            <a:miter lim="800000"/>
            <a:headEnd/>
            <a:tailEnd/>
          </a:ln>
        </p:spPr>
        <p:txBody>
          <a:bodyPr/>
          <a:lstStyle/>
          <a:p>
            <a:pPr>
              <a:buFont typeface="Wingdings" pitchFamily="2" charset="2"/>
              <a:buChar char="u"/>
            </a:pPr>
            <a:r>
              <a:rPr lang="zh-CN" altLang="en-US" sz="3200">
                <a:solidFill>
                  <a:srgbClr val="FF0066"/>
                </a:solidFill>
              </a:rPr>
              <a:t>病毒主要存在于感染动物的中枢神经系统、血液、肿胀的睾丸内及死亡的胎儿脑组织中。</a:t>
            </a:r>
          </a:p>
          <a:p>
            <a:pPr>
              <a:buFont typeface="Wingdings" pitchFamily="2" charset="2"/>
              <a:buChar char="u"/>
            </a:pPr>
            <a:r>
              <a:rPr lang="zh-CN" altLang="en-US" sz="3200">
                <a:solidFill>
                  <a:srgbClr val="000000"/>
                </a:solidFill>
              </a:rPr>
              <a:t>在流行期间或流行地区的吸血昆虫特别是库蠓和蚊子体内能分离出病毒。</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amond(in)">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5380"/>
                                        </p:tgtEl>
                                        <p:attrNameLst>
                                          <p:attrName>style.visibility</p:attrName>
                                        </p:attrNameLst>
                                      </p:cBhvr>
                                      <p:to>
                                        <p:strVal val="visible"/>
                                      </p:to>
                                    </p:set>
                                    <p:animEffect transition="in" filter="diamond(in)">
                                      <p:cBhvr>
                                        <p:cTn id="17" dur="2000"/>
                                        <p:tgtEl>
                                          <p:spTgt spid="1538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1" nodeType="clickEffect">
                                  <p:stCondLst>
                                    <p:cond delay="0"/>
                                  </p:stCondLst>
                                  <p:childTnLst>
                                    <p:anim calcmode="lin" valueType="num">
                                      <p:cBhvr additive="base">
                                        <p:cTn id="21" dur="500"/>
                                        <p:tgtEl>
                                          <p:spTgt spid="15380"/>
                                        </p:tgtEl>
                                        <p:attrNameLst>
                                          <p:attrName>ppt_x</p:attrName>
                                        </p:attrNameLst>
                                      </p:cBhvr>
                                      <p:tavLst>
                                        <p:tav tm="0">
                                          <p:val>
                                            <p:strVal val="ppt_x"/>
                                          </p:val>
                                        </p:tav>
                                        <p:tav tm="100000">
                                          <p:val>
                                            <p:strVal val="ppt_x"/>
                                          </p:val>
                                        </p:tav>
                                      </p:tavLst>
                                    </p:anim>
                                    <p:anim calcmode="lin" valueType="num">
                                      <p:cBhvr additive="base">
                                        <p:cTn id="22" dur="500"/>
                                        <p:tgtEl>
                                          <p:spTgt spid="15380"/>
                                        </p:tgtEl>
                                        <p:attrNameLst>
                                          <p:attrName>ppt_y</p:attrName>
                                        </p:attrNameLst>
                                      </p:cBhvr>
                                      <p:tavLst>
                                        <p:tav tm="0">
                                          <p:val>
                                            <p:strVal val="ppt_y"/>
                                          </p:val>
                                        </p:tav>
                                        <p:tav tm="100000">
                                          <p:val>
                                            <p:strVal val="1+ppt_h/2"/>
                                          </p:val>
                                        </p:tav>
                                      </p:tavLst>
                                    </p:anim>
                                    <p:set>
                                      <p:cBhvr>
                                        <p:cTn id="23" dur="1" fill="hold">
                                          <p:stCondLst>
                                            <p:cond delay="499"/>
                                          </p:stCondLst>
                                        </p:cTn>
                                        <p:tgtEl>
                                          <p:spTgt spid="15380"/>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box(in)">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15381"/>
                                        </p:tgtEl>
                                        <p:attrNameLst>
                                          <p:attrName>style.visibility</p:attrName>
                                        </p:attrNameLst>
                                      </p:cBhvr>
                                      <p:to>
                                        <p:strVal val="visible"/>
                                      </p:to>
                                    </p:set>
                                    <p:animEffect transition="in" filter="diamond(in)">
                                      <p:cBhvr>
                                        <p:cTn id="33" dur="2000"/>
                                        <p:tgtEl>
                                          <p:spTgt spid="1538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xit" presetSubtype="4" fill="hold" grpId="1" nodeType="clickEffect">
                                  <p:stCondLst>
                                    <p:cond delay="0"/>
                                  </p:stCondLst>
                                  <p:childTnLst>
                                    <p:anim calcmode="lin" valueType="num">
                                      <p:cBhvr additive="base">
                                        <p:cTn id="37" dur="500"/>
                                        <p:tgtEl>
                                          <p:spTgt spid="15381"/>
                                        </p:tgtEl>
                                        <p:attrNameLst>
                                          <p:attrName>ppt_x</p:attrName>
                                        </p:attrNameLst>
                                      </p:cBhvr>
                                      <p:tavLst>
                                        <p:tav tm="0">
                                          <p:val>
                                            <p:strVal val="ppt_x"/>
                                          </p:val>
                                        </p:tav>
                                        <p:tav tm="100000">
                                          <p:val>
                                            <p:strVal val="ppt_x"/>
                                          </p:val>
                                        </p:tav>
                                      </p:tavLst>
                                    </p:anim>
                                    <p:anim calcmode="lin" valueType="num">
                                      <p:cBhvr additive="base">
                                        <p:cTn id="38" dur="500"/>
                                        <p:tgtEl>
                                          <p:spTgt spid="15381"/>
                                        </p:tgtEl>
                                        <p:attrNameLst>
                                          <p:attrName>ppt_y</p:attrName>
                                        </p:attrNameLst>
                                      </p:cBhvr>
                                      <p:tavLst>
                                        <p:tav tm="0">
                                          <p:val>
                                            <p:strVal val="ppt_y"/>
                                          </p:val>
                                        </p:tav>
                                        <p:tav tm="100000">
                                          <p:val>
                                            <p:strVal val="1+ppt_h/2"/>
                                          </p:val>
                                        </p:tav>
                                      </p:tavLst>
                                    </p:anim>
                                    <p:set>
                                      <p:cBhvr>
                                        <p:cTn id="39" dur="1" fill="hold">
                                          <p:stCondLst>
                                            <p:cond delay="499"/>
                                          </p:stCondLst>
                                        </p:cTn>
                                        <p:tgtEl>
                                          <p:spTgt spid="1538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15380" grpId="0" animBg="1"/>
      <p:bldP spid="15380" grpId="1" animBg="1"/>
      <p:bldP spid="15381" grpId="0" animBg="1"/>
      <p:bldP spid="15381" grpId="1"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6385" name="Group 13"/>
          <p:cNvGrpSpPr>
            <a:grpSpLocks/>
          </p:cNvGrpSpPr>
          <p:nvPr/>
        </p:nvGrpSpPr>
        <p:grpSpPr bwMode="auto">
          <a:xfrm>
            <a:off x="539750" y="1341438"/>
            <a:ext cx="3455988" cy="688975"/>
            <a:chOff x="720" y="1392"/>
            <a:chExt cx="4058" cy="480"/>
          </a:xfrm>
        </p:grpSpPr>
        <p:sp>
          <p:nvSpPr>
            <p:cNvPr id="6158" name="AutoShape 14"/>
            <p:cNvSpPr>
              <a:spLocks noChangeArrowheads="1"/>
            </p:cNvSpPr>
            <p:nvPr/>
          </p:nvSpPr>
          <p:spPr bwMode="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pPr>
                <a:defRPr/>
              </a:pPr>
              <a:endParaRPr lang="zh-CN" altLang="en-US"/>
            </a:p>
          </p:txBody>
        </p:sp>
        <p:grpSp>
          <p:nvGrpSpPr>
            <p:cNvPr id="16398" name="Group 15"/>
            <p:cNvGrpSpPr>
              <a:grpSpLocks/>
            </p:cNvGrpSpPr>
            <p:nvPr/>
          </p:nvGrpSpPr>
          <p:grpSpPr bwMode="auto">
            <a:xfrm>
              <a:off x="730" y="1407"/>
              <a:ext cx="4043" cy="444"/>
              <a:chOff x="744" y="1407"/>
              <a:chExt cx="3988" cy="444"/>
            </a:xfrm>
          </p:grpSpPr>
          <p:sp>
            <p:nvSpPr>
              <p:cNvPr id="6160" name="AutoShape 16"/>
              <p:cNvSpPr>
                <a:spLocks noChangeArrowheads="1"/>
              </p:cNvSpPr>
              <p:nvPr/>
            </p:nvSpPr>
            <p:spPr bwMode="gray">
              <a:xfrm>
                <a:off x="740"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pPr>
                  <a:defRPr/>
                </a:pPr>
                <a:endParaRPr lang="zh-CN" altLang="en-US"/>
              </a:p>
            </p:txBody>
          </p:sp>
          <p:sp>
            <p:nvSpPr>
              <p:cNvPr id="6161" name="AutoShape 17"/>
              <p:cNvSpPr>
                <a:spLocks noChangeArrowheads="1"/>
              </p:cNvSpPr>
              <p:nvPr/>
            </p:nvSpPr>
            <p:spPr bwMode="gray">
              <a:xfrm>
                <a:off x="740"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pPr>
                  <a:defRPr/>
                </a:pPr>
                <a:endParaRPr lang="zh-CN" altLang="en-US"/>
              </a:p>
            </p:txBody>
          </p:sp>
        </p:grpSp>
      </p:grpSp>
      <p:sp>
        <p:nvSpPr>
          <p:cNvPr id="16386" name="Text Box 18"/>
          <p:cNvSpPr txBox="1">
            <a:spLocks noChangeArrowheads="1"/>
          </p:cNvSpPr>
          <p:nvPr/>
        </p:nvSpPr>
        <p:spPr bwMode="white">
          <a:xfrm>
            <a:off x="539750" y="1268413"/>
            <a:ext cx="3384550" cy="646112"/>
          </a:xfrm>
          <a:prstGeom prst="rect">
            <a:avLst/>
          </a:prstGeom>
          <a:noFill/>
          <a:ln w="9525">
            <a:noFill/>
            <a:miter lim="800000"/>
            <a:headEnd/>
            <a:tailEnd/>
          </a:ln>
        </p:spPr>
        <p:txBody>
          <a:bodyPr>
            <a:spAutoFit/>
          </a:bodyPr>
          <a:lstStyle/>
          <a:p>
            <a:pPr marL="457200" indent="-457200" algn="ctr">
              <a:spcBef>
                <a:spcPct val="50000"/>
              </a:spcBef>
              <a:buClr>
                <a:schemeClr val="tx1"/>
              </a:buClr>
            </a:pPr>
            <a:r>
              <a:rPr lang="zh-CN" altLang="en-US" sz="3600">
                <a:solidFill>
                  <a:srgbClr val="FFFFFF"/>
                </a:solidFill>
                <a:latin typeface="隶书" pitchFamily="49" charset="-122"/>
                <a:ea typeface="隶书" pitchFamily="49" charset="-122"/>
              </a:rPr>
              <a:t>三  流行病学</a:t>
            </a:r>
          </a:p>
        </p:txBody>
      </p:sp>
      <p:sp>
        <p:nvSpPr>
          <p:cNvPr id="16387" name="Text Box 11"/>
          <p:cNvSpPr txBox="1">
            <a:spLocks noChangeArrowheads="1"/>
          </p:cNvSpPr>
          <p:nvPr/>
        </p:nvSpPr>
        <p:spPr bwMode="white">
          <a:xfrm>
            <a:off x="1133475" y="4395788"/>
            <a:ext cx="381000" cy="646112"/>
          </a:xfrm>
          <a:prstGeom prst="rect">
            <a:avLst/>
          </a:prstGeom>
          <a:noFill/>
          <a:ln w="9525">
            <a:noFill/>
            <a:miter lim="800000"/>
            <a:headEnd/>
            <a:tailEnd/>
          </a:ln>
        </p:spPr>
        <p:txBody>
          <a:bodyPr>
            <a:spAutoFit/>
          </a:bodyPr>
          <a:lstStyle/>
          <a:p>
            <a:pPr algn="ctr">
              <a:spcBef>
                <a:spcPct val="50000"/>
              </a:spcBef>
            </a:pPr>
            <a:r>
              <a:rPr lang="zh-CN" altLang="en-US" sz="3600">
                <a:solidFill>
                  <a:srgbClr val="FFFFFF"/>
                </a:solidFill>
                <a:latin typeface="隶书" pitchFamily="49" charset="-122"/>
                <a:ea typeface="隶书" pitchFamily="49" charset="-122"/>
                <a:cs typeface="经典综艺体简"/>
              </a:rPr>
              <a:t>二</a:t>
            </a:r>
            <a:endParaRPr lang="en-US" altLang="zh-CN" sz="3600">
              <a:solidFill>
                <a:srgbClr val="FFFFFF"/>
              </a:solidFill>
              <a:latin typeface="隶书" pitchFamily="49" charset="-122"/>
              <a:ea typeface="隶书" pitchFamily="49" charset="-122"/>
              <a:cs typeface="经典综艺体简"/>
            </a:endParaRPr>
          </a:p>
        </p:txBody>
      </p:sp>
      <p:sp>
        <p:nvSpPr>
          <p:cNvPr id="15" name="TextBox 14"/>
          <p:cNvSpPr txBox="1">
            <a:spLocks noChangeArrowheads="1"/>
          </p:cNvSpPr>
          <p:nvPr/>
        </p:nvSpPr>
        <p:spPr bwMode="auto">
          <a:xfrm>
            <a:off x="539750" y="2420938"/>
            <a:ext cx="1873250" cy="579437"/>
          </a:xfrm>
          <a:prstGeom prst="rect">
            <a:avLst/>
          </a:prstGeom>
          <a:solidFill>
            <a:schemeClr val="tx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1"/>
            </a:extrusionClr>
          </a:sp3d>
        </p:spPr>
        <p:txBody>
          <a:bodyPr>
            <a:spAutoFit/>
            <a:flatTx/>
          </a:bodyPr>
          <a:lstStyle/>
          <a:p>
            <a:r>
              <a:rPr lang="zh-CN" altLang="en-US" sz="3200">
                <a:solidFill>
                  <a:srgbClr val="000000"/>
                </a:solidFill>
              </a:rPr>
              <a:t>易感动物</a:t>
            </a:r>
          </a:p>
        </p:txBody>
      </p:sp>
      <p:sp>
        <p:nvSpPr>
          <p:cNvPr id="17" name="TextBox 16"/>
          <p:cNvSpPr txBox="1">
            <a:spLocks noChangeArrowheads="1"/>
          </p:cNvSpPr>
          <p:nvPr/>
        </p:nvSpPr>
        <p:spPr bwMode="auto">
          <a:xfrm>
            <a:off x="468313" y="3429000"/>
            <a:ext cx="1873250" cy="579438"/>
          </a:xfrm>
          <a:prstGeom prst="rect">
            <a:avLst/>
          </a:prstGeom>
          <a:solidFill>
            <a:schemeClr val="tx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1"/>
            </a:extrusionClr>
          </a:sp3d>
        </p:spPr>
        <p:txBody>
          <a:bodyPr>
            <a:spAutoFit/>
            <a:flatTx/>
          </a:bodyPr>
          <a:lstStyle/>
          <a:p>
            <a:r>
              <a:rPr lang="zh-CN" altLang="en-US" sz="3200">
                <a:solidFill>
                  <a:srgbClr val="000000"/>
                </a:solidFill>
              </a:rPr>
              <a:t>传  染  源</a:t>
            </a:r>
          </a:p>
        </p:txBody>
      </p:sp>
      <p:sp>
        <p:nvSpPr>
          <p:cNvPr id="16390" name="TextBox 18"/>
          <p:cNvSpPr txBox="1">
            <a:spLocks noChangeArrowheads="1"/>
          </p:cNvSpPr>
          <p:nvPr/>
        </p:nvSpPr>
        <p:spPr bwMode="auto">
          <a:xfrm>
            <a:off x="468313" y="4437063"/>
            <a:ext cx="1944687" cy="579437"/>
          </a:xfrm>
          <a:prstGeom prst="rect">
            <a:avLst/>
          </a:prstGeom>
          <a:solidFill>
            <a:schemeClr val="tx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1"/>
            </a:extrusionClr>
          </a:sp3d>
        </p:spPr>
        <p:txBody>
          <a:bodyPr>
            <a:spAutoFit/>
            <a:flatTx/>
          </a:bodyPr>
          <a:lstStyle/>
          <a:p>
            <a:r>
              <a:rPr lang="zh-CN" altLang="en-US" sz="3200">
                <a:solidFill>
                  <a:srgbClr val="000000"/>
                </a:solidFill>
              </a:rPr>
              <a:t>传播途径</a:t>
            </a:r>
          </a:p>
        </p:txBody>
      </p:sp>
      <p:sp>
        <p:nvSpPr>
          <p:cNvPr id="16391" name="TextBox 23"/>
          <p:cNvSpPr txBox="1">
            <a:spLocks noChangeArrowheads="1"/>
          </p:cNvSpPr>
          <p:nvPr/>
        </p:nvSpPr>
        <p:spPr bwMode="auto">
          <a:xfrm>
            <a:off x="179388" y="404813"/>
            <a:ext cx="4995862" cy="584200"/>
          </a:xfrm>
          <a:prstGeom prst="rect">
            <a:avLst/>
          </a:prstGeom>
          <a:noFill/>
          <a:ln w="9525">
            <a:noFill/>
            <a:miter lim="800000"/>
            <a:headEnd/>
            <a:tailEnd/>
          </a:ln>
        </p:spPr>
        <p:txBody>
          <a:bodyPr>
            <a:spAutoFit/>
          </a:bodyPr>
          <a:lstStyle/>
          <a:p>
            <a:pPr algn="ctr"/>
            <a:endParaRPr lang="zh-CN" altLang="en-US" sz="3200" dirty="0">
              <a:solidFill>
                <a:srgbClr val="FFFF00"/>
              </a:solidFill>
              <a:latin typeface="华文行楷" pitchFamily="2" charset="-122"/>
              <a:ea typeface="华文行楷" pitchFamily="2" charset="-122"/>
            </a:endParaRPr>
          </a:p>
        </p:txBody>
      </p:sp>
      <p:sp>
        <p:nvSpPr>
          <p:cNvPr id="16392" name="TextBox 26"/>
          <p:cNvSpPr txBox="1">
            <a:spLocks noChangeArrowheads="1"/>
          </p:cNvSpPr>
          <p:nvPr/>
        </p:nvSpPr>
        <p:spPr bwMode="auto">
          <a:xfrm>
            <a:off x="468313" y="5373688"/>
            <a:ext cx="1871662" cy="579437"/>
          </a:xfrm>
          <a:prstGeom prst="rect">
            <a:avLst/>
          </a:prstGeom>
          <a:solidFill>
            <a:schemeClr val="tx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tx1"/>
            </a:extrusionClr>
          </a:sp3d>
        </p:spPr>
        <p:txBody>
          <a:bodyPr>
            <a:spAutoFit/>
            <a:flatTx/>
          </a:bodyPr>
          <a:lstStyle/>
          <a:p>
            <a:r>
              <a:rPr lang="zh-CN" altLang="zh-CN" sz="3200">
                <a:solidFill>
                  <a:srgbClr val="000000"/>
                </a:solidFill>
              </a:rPr>
              <a:t>流行特点</a:t>
            </a:r>
            <a:endParaRPr lang="zh-CN" altLang="en-US" sz="3200">
              <a:solidFill>
                <a:srgbClr val="000000"/>
              </a:solidFill>
            </a:endParaRPr>
          </a:p>
        </p:txBody>
      </p:sp>
      <p:sp>
        <p:nvSpPr>
          <p:cNvPr id="18451" name="AutoShape 19"/>
          <p:cNvSpPr>
            <a:spLocks noChangeArrowheads="1"/>
          </p:cNvSpPr>
          <p:nvPr/>
        </p:nvSpPr>
        <p:spPr bwMode="auto">
          <a:xfrm>
            <a:off x="2700338" y="3644900"/>
            <a:ext cx="4824412" cy="647700"/>
          </a:xfrm>
          <a:prstGeom prst="wedgeRectCallout">
            <a:avLst>
              <a:gd name="adj1" fmla="val -59444"/>
              <a:gd name="adj2" fmla="val -44606"/>
            </a:avLst>
          </a:prstGeom>
          <a:solidFill>
            <a:schemeClr val="tx1"/>
          </a:solidFill>
          <a:ln w="9525">
            <a:solidFill>
              <a:schemeClr val="tx1"/>
            </a:solidFill>
            <a:miter lim="800000"/>
            <a:headEnd/>
            <a:tailEnd/>
          </a:ln>
        </p:spPr>
        <p:txBody>
          <a:bodyPr/>
          <a:lstStyle/>
          <a:p>
            <a:r>
              <a:rPr lang="zh-CN" altLang="en-US" sz="3200">
                <a:solidFill>
                  <a:srgbClr val="000000"/>
                </a:solidFill>
                <a:latin typeface="楷体" pitchFamily="49" charset="-122"/>
                <a:ea typeface="楷体" pitchFamily="49" charset="-122"/>
              </a:rPr>
              <a:t>带毒动物为主要传染源。</a:t>
            </a:r>
            <a:r>
              <a:rPr lang="zh-CN" altLang="en-US" sz="3200">
                <a:latin typeface="楷体" pitchFamily="49" charset="-122"/>
                <a:ea typeface="楷体" pitchFamily="49" charset="-122"/>
              </a:rPr>
              <a:t> </a:t>
            </a:r>
            <a:endParaRPr lang="en-US" altLang="zh-CN" sz="3200">
              <a:latin typeface="楷体" pitchFamily="49" charset="-122"/>
              <a:ea typeface="楷体" pitchFamily="49" charset="-122"/>
            </a:endParaRPr>
          </a:p>
        </p:txBody>
      </p:sp>
      <p:sp>
        <p:nvSpPr>
          <p:cNvPr id="16401" name="AutoShape 17"/>
          <p:cNvSpPr>
            <a:spLocks noChangeArrowheads="1"/>
          </p:cNvSpPr>
          <p:nvPr/>
        </p:nvSpPr>
        <p:spPr bwMode="auto">
          <a:xfrm>
            <a:off x="2484438" y="3141663"/>
            <a:ext cx="6408737" cy="2232025"/>
          </a:xfrm>
          <a:prstGeom prst="wedgeRectCallout">
            <a:avLst>
              <a:gd name="adj1" fmla="val -55597"/>
              <a:gd name="adj2" fmla="val 20556"/>
            </a:avLst>
          </a:prstGeom>
          <a:solidFill>
            <a:srgbClr val="FFCCFF"/>
          </a:solidFill>
          <a:ln w="9525">
            <a:solidFill>
              <a:schemeClr val="tx1"/>
            </a:solidFill>
            <a:miter lim="800000"/>
            <a:headEnd/>
            <a:tailEnd/>
          </a:ln>
        </p:spPr>
        <p:txBody>
          <a:bodyPr/>
          <a:lstStyle/>
          <a:p>
            <a:r>
              <a:rPr lang="zh-CN" altLang="en-US" sz="3200">
                <a:latin typeface="楷体" pitchFamily="49" charset="-122"/>
                <a:ea typeface="楷体" pitchFamily="49" charset="-122"/>
              </a:rPr>
              <a:t>    </a:t>
            </a:r>
            <a:r>
              <a:rPr lang="zh-CN" altLang="en-US" sz="3200">
                <a:solidFill>
                  <a:srgbClr val="000000"/>
                </a:solidFill>
                <a:latin typeface="楷体" pitchFamily="49" charset="-122"/>
                <a:ea typeface="楷体" pitchFamily="49" charset="-122"/>
              </a:rPr>
              <a:t>主要由蚊虫的叮咬经皮肤感染。</a:t>
            </a:r>
            <a:r>
              <a:rPr lang="zh-CN" altLang="en-US" sz="3200">
                <a:latin typeface="楷体" pitchFamily="49" charset="-122"/>
                <a:ea typeface="楷体" pitchFamily="49" charset="-122"/>
              </a:rPr>
              <a:t> </a:t>
            </a:r>
          </a:p>
          <a:p>
            <a:r>
              <a:rPr lang="zh-CN" altLang="en-US" sz="3200">
                <a:latin typeface="楷体" pitchFamily="49" charset="-122"/>
                <a:ea typeface="楷体" pitchFamily="49" charset="-122"/>
              </a:rPr>
              <a:t>    </a:t>
            </a:r>
            <a:r>
              <a:rPr lang="zh-CN" altLang="en-US" sz="3200">
                <a:solidFill>
                  <a:srgbClr val="FF0066"/>
                </a:solidFill>
                <a:latin typeface="楷体" pitchFamily="49" charset="-122"/>
                <a:ea typeface="楷体" pitchFamily="49" charset="-122"/>
              </a:rPr>
              <a:t>蚊虫</a:t>
            </a:r>
            <a:r>
              <a:rPr lang="zh-CN" altLang="en-US" sz="3200">
                <a:solidFill>
                  <a:schemeClr val="bg1"/>
                </a:solidFill>
                <a:latin typeface="楷体" pitchFamily="49" charset="-122"/>
                <a:ea typeface="楷体" pitchFamily="49" charset="-122"/>
              </a:rPr>
              <a:t>不仅是本病的</a:t>
            </a:r>
            <a:r>
              <a:rPr lang="zh-CN" altLang="en-US" sz="3200">
                <a:solidFill>
                  <a:srgbClr val="FF0066"/>
                </a:solidFill>
                <a:latin typeface="楷体" pitchFamily="49" charset="-122"/>
                <a:ea typeface="楷体" pitchFamily="49" charset="-122"/>
              </a:rPr>
              <a:t>传播媒介</a:t>
            </a:r>
            <a:r>
              <a:rPr lang="zh-CN" altLang="en-US" sz="3200">
                <a:solidFill>
                  <a:schemeClr val="bg1"/>
                </a:solidFill>
                <a:latin typeface="楷体" pitchFamily="49" charset="-122"/>
                <a:ea typeface="楷体" pitchFamily="49" charset="-122"/>
              </a:rPr>
              <a:t>而且也是本病的</a:t>
            </a:r>
            <a:r>
              <a:rPr lang="zh-CN" altLang="en-US" sz="3200">
                <a:solidFill>
                  <a:srgbClr val="FF0066"/>
                </a:solidFill>
                <a:latin typeface="楷体" pitchFamily="49" charset="-122"/>
                <a:ea typeface="楷体" pitchFamily="49" charset="-122"/>
              </a:rPr>
              <a:t>传染来源</a:t>
            </a:r>
            <a:r>
              <a:rPr lang="zh-CN" altLang="en-US" sz="3200">
                <a:solidFill>
                  <a:schemeClr val="bg1"/>
                </a:solidFill>
                <a:latin typeface="楷体" pitchFamily="49" charset="-122"/>
                <a:ea typeface="楷体" pitchFamily="49" charset="-122"/>
              </a:rPr>
              <a:t>之一，是该病毒的</a:t>
            </a:r>
            <a:r>
              <a:rPr lang="zh-CN" altLang="en-US" sz="3200">
                <a:solidFill>
                  <a:srgbClr val="FF0066"/>
                </a:solidFill>
                <a:latin typeface="楷体" pitchFamily="49" charset="-122"/>
                <a:ea typeface="楷体" pitchFamily="49" charset="-122"/>
              </a:rPr>
              <a:t>贮存宿主</a:t>
            </a:r>
            <a:r>
              <a:rPr lang="zh-CN" altLang="en-US" sz="3200">
                <a:solidFill>
                  <a:srgbClr val="FFFFFF"/>
                </a:solidFill>
                <a:latin typeface="楷体" pitchFamily="49" charset="-122"/>
                <a:ea typeface="楷体" pitchFamily="49" charset="-122"/>
              </a:rPr>
              <a:t>。</a:t>
            </a:r>
            <a:endParaRPr lang="en-US" altLang="zh-CN" sz="3200">
              <a:solidFill>
                <a:srgbClr val="FFFFFF"/>
              </a:solidFill>
              <a:latin typeface="楷体" pitchFamily="49" charset="-122"/>
              <a:ea typeface="楷体" pitchFamily="49" charset="-122"/>
            </a:endParaRPr>
          </a:p>
        </p:txBody>
      </p:sp>
      <p:sp>
        <p:nvSpPr>
          <p:cNvPr id="16402" name="AutoShape 18"/>
          <p:cNvSpPr>
            <a:spLocks noChangeArrowheads="1"/>
          </p:cNvSpPr>
          <p:nvPr/>
        </p:nvSpPr>
        <p:spPr bwMode="auto">
          <a:xfrm>
            <a:off x="2771775" y="4508500"/>
            <a:ext cx="6192838" cy="1800225"/>
          </a:xfrm>
          <a:prstGeom prst="wedgeRectCallout">
            <a:avLst>
              <a:gd name="adj1" fmla="val -57639"/>
              <a:gd name="adj2" fmla="val 15079"/>
            </a:avLst>
          </a:prstGeom>
          <a:solidFill>
            <a:schemeClr val="accent1"/>
          </a:solidFill>
          <a:ln w="9525">
            <a:solidFill>
              <a:schemeClr val="tx1"/>
            </a:solidFill>
            <a:miter lim="800000"/>
            <a:headEnd/>
            <a:tailEnd/>
          </a:ln>
        </p:spPr>
        <p:txBody>
          <a:bodyPr/>
          <a:lstStyle/>
          <a:p>
            <a:r>
              <a:rPr lang="zh-CN" altLang="en-US" sz="3200">
                <a:latin typeface="楷体" pitchFamily="49" charset="-122"/>
                <a:ea typeface="楷体" pitchFamily="49" charset="-122"/>
              </a:rPr>
              <a:t>    </a:t>
            </a:r>
            <a:r>
              <a:rPr lang="zh-CN" altLang="en-US" sz="3200">
                <a:solidFill>
                  <a:srgbClr val="000000"/>
                </a:solidFill>
                <a:latin typeface="楷体" pitchFamily="49" charset="-122"/>
                <a:ea typeface="楷体" pitchFamily="49" charset="-122"/>
              </a:rPr>
              <a:t>主要是夏季至初秋</a:t>
            </a:r>
            <a:r>
              <a:rPr lang="en-US" altLang="zh-CN" sz="3200">
                <a:solidFill>
                  <a:srgbClr val="000000"/>
                </a:solidFill>
                <a:latin typeface="楷体" pitchFamily="49" charset="-122"/>
                <a:ea typeface="楷体" pitchFamily="49" charset="-122"/>
              </a:rPr>
              <a:t>7</a:t>
            </a:r>
            <a:r>
              <a:rPr lang="zh-CN" altLang="en-US" sz="3200">
                <a:solidFill>
                  <a:srgbClr val="000000"/>
                </a:solidFill>
                <a:latin typeface="楷体" pitchFamily="49" charset="-122"/>
                <a:ea typeface="楷体" pitchFamily="49" charset="-122"/>
              </a:rPr>
              <a:t>～</a:t>
            </a:r>
            <a:r>
              <a:rPr lang="en-US" altLang="zh-CN" sz="3200">
                <a:solidFill>
                  <a:srgbClr val="000000"/>
                </a:solidFill>
                <a:latin typeface="楷体" pitchFamily="49" charset="-122"/>
                <a:ea typeface="楷体" pitchFamily="49" charset="-122"/>
              </a:rPr>
              <a:t>9</a:t>
            </a:r>
            <a:r>
              <a:rPr lang="zh-CN" altLang="en-US" sz="3200">
                <a:solidFill>
                  <a:srgbClr val="000000"/>
                </a:solidFill>
                <a:latin typeface="楷体" pitchFamily="49" charset="-122"/>
                <a:ea typeface="楷体" pitchFamily="49" charset="-122"/>
              </a:rPr>
              <a:t>月份流行（与蚊的生态学有密切相关</a:t>
            </a:r>
            <a:r>
              <a:rPr lang="en-US" altLang="zh-CN" sz="3200">
                <a:solidFill>
                  <a:srgbClr val="000000"/>
                </a:solidFill>
                <a:latin typeface="楷体" pitchFamily="49" charset="-122"/>
                <a:ea typeface="楷体" pitchFamily="49" charset="-122"/>
              </a:rPr>
              <a:t>)</a:t>
            </a:r>
          </a:p>
          <a:p>
            <a:r>
              <a:rPr lang="zh-CN" altLang="en-US" sz="3200">
                <a:latin typeface="楷体" pitchFamily="49" charset="-122"/>
                <a:ea typeface="楷体" pitchFamily="49" charset="-122"/>
              </a:rPr>
              <a:t>    </a:t>
            </a:r>
            <a:r>
              <a:rPr lang="zh-CN" altLang="en-US" sz="3200">
                <a:solidFill>
                  <a:srgbClr val="FF0066"/>
                </a:solidFill>
                <a:latin typeface="楷体" pitchFamily="49" charset="-122"/>
                <a:ea typeface="楷体" pitchFamily="49" charset="-122"/>
              </a:rPr>
              <a:t>多为散发性流行。</a:t>
            </a:r>
            <a:endParaRPr lang="en-US" altLang="zh-CN" sz="3200">
              <a:solidFill>
                <a:srgbClr val="FF0066"/>
              </a:solidFill>
              <a:latin typeface="楷体" pitchFamily="49" charset="-122"/>
              <a:ea typeface="楷体" pitchFamily="49" charset="-122"/>
            </a:endParaRPr>
          </a:p>
        </p:txBody>
      </p:sp>
      <p:sp>
        <p:nvSpPr>
          <p:cNvPr id="18450" name="AutoShape 18"/>
          <p:cNvSpPr>
            <a:spLocks noChangeArrowheads="1"/>
          </p:cNvSpPr>
          <p:nvPr/>
        </p:nvSpPr>
        <p:spPr bwMode="auto">
          <a:xfrm>
            <a:off x="2843213" y="1989138"/>
            <a:ext cx="6119812" cy="1223962"/>
          </a:xfrm>
          <a:prstGeom prst="wedgeRectCallout">
            <a:avLst>
              <a:gd name="adj1" fmla="val -57213"/>
              <a:gd name="adj2" fmla="val 8236"/>
            </a:avLst>
          </a:prstGeom>
          <a:solidFill>
            <a:schemeClr val="accent1"/>
          </a:solidFill>
          <a:ln w="9525">
            <a:solidFill>
              <a:schemeClr val="tx1"/>
            </a:solidFill>
            <a:miter lim="800000"/>
            <a:headEnd/>
            <a:tailEnd/>
          </a:ln>
        </p:spPr>
        <p:txBody>
          <a:bodyPr/>
          <a:lstStyle/>
          <a:p>
            <a:r>
              <a:rPr lang="zh-CN" altLang="en-US" sz="3600">
                <a:solidFill>
                  <a:srgbClr val="FFFFFF"/>
                </a:solidFill>
                <a:latin typeface="宋体" charset="-122"/>
              </a:rPr>
              <a:t>马、猪、牛羊、鸡鸭、野鸟等。马最敏感，人次之。</a:t>
            </a:r>
            <a:r>
              <a:rPr lang="zh-CN" altLang="en-US" sz="3600">
                <a:latin typeface="宋体" charset="-122"/>
              </a:rPr>
              <a:t> </a:t>
            </a:r>
            <a:endParaRPr lang="en-US" altLang="zh-CN" sz="3600">
              <a:latin typeface="宋体" charset="-122"/>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amond(in)">
                                      <p:cBhvr>
                                        <p:cTn id="7" dur="20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8450"/>
                                        </p:tgtEl>
                                        <p:attrNameLst>
                                          <p:attrName>style.visibility</p:attrName>
                                        </p:attrNameLst>
                                      </p:cBhvr>
                                      <p:to>
                                        <p:strVal val="visible"/>
                                      </p:to>
                                    </p:set>
                                    <p:animEffect transition="in" filter="diamond(in)">
                                      <p:cBhvr>
                                        <p:cTn id="12" dur="2000"/>
                                        <p:tgtEl>
                                          <p:spTgt spid="1845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500"/>
                                        <p:tgtEl>
                                          <p:spTgt spid="18450"/>
                                        </p:tgtEl>
                                        <p:attrNameLst>
                                          <p:attrName>ppt_x</p:attrName>
                                        </p:attrNameLst>
                                      </p:cBhvr>
                                      <p:tavLst>
                                        <p:tav tm="0">
                                          <p:val>
                                            <p:strVal val="ppt_x"/>
                                          </p:val>
                                        </p:tav>
                                        <p:tav tm="100000">
                                          <p:val>
                                            <p:strVal val="ppt_x"/>
                                          </p:val>
                                        </p:tav>
                                      </p:tavLst>
                                    </p:anim>
                                    <p:anim calcmode="lin" valueType="num">
                                      <p:cBhvr additive="base">
                                        <p:cTn id="17" dur="500"/>
                                        <p:tgtEl>
                                          <p:spTgt spid="18450"/>
                                        </p:tgtEl>
                                        <p:attrNameLst>
                                          <p:attrName>ppt_y</p:attrName>
                                        </p:attrNameLst>
                                      </p:cBhvr>
                                      <p:tavLst>
                                        <p:tav tm="0">
                                          <p:val>
                                            <p:strVal val="ppt_y"/>
                                          </p:val>
                                        </p:tav>
                                        <p:tav tm="100000">
                                          <p:val>
                                            <p:strVal val="1+ppt_h/2"/>
                                          </p:val>
                                        </p:tav>
                                      </p:tavLst>
                                    </p:anim>
                                    <p:set>
                                      <p:cBhvr>
                                        <p:cTn id="18" dur="1" fill="hold">
                                          <p:stCondLst>
                                            <p:cond delay="499"/>
                                          </p:stCondLst>
                                        </p:cTn>
                                        <p:tgtEl>
                                          <p:spTgt spid="1845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diamond(in)">
                                      <p:cBhvr>
                                        <p:cTn id="23" dur="20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18451"/>
                                        </p:tgtEl>
                                        <p:attrNameLst>
                                          <p:attrName>style.visibility</p:attrName>
                                        </p:attrNameLst>
                                      </p:cBhvr>
                                      <p:to>
                                        <p:strVal val="visible"/>
                                      </p:to>
                                    </p:set>
                                    <p:animEffect transition="in" filter="diamond(in)">
                                      <p:cBhvr>
                                        <p:cTn id="28" dur="2000"/>
                                        <p:tgtEl>
                                          <p:spTgt spid="18451"/>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xit" presetSubtype="4" fill="hold" grpId="1" nodeType="clickEffect">
                                  <p:stCondLst>
                                    <p:cond delay="0"/>
                                  </p:stCondLst>
                                  <p:childTnLst>
                                    <p:anim calcmode="lin" valueType="num">
                                      <p:cBhvr additive="base">
                                        <p:cTn id="32" dur="500"/>
                                        <p:tgtEl>
                                          <p:spTgt spid="18451"/>
                                        </p:tgtEl>
                                        <p:attrNameLst>
                                          <p:attrName>ppt_x</p:attrName>
                                        </p:attrNameLst>
                                      </p:cBhvr>
                                      <p:tavLst>
                                        <p:tav tm="0">
                                          <p:val>
                                            <p:strVal val="ppt_x"/>
                                          </p:val>
                                        </p:tav>
                                        <p:tav tm="100000">
                                          <p:val>
                                            <p:strVal val="ppt_x"/>
                                          </p:val>
                                        </p:tav>
                                      </p:tavLst>
                                    </p:anim>
                                    <p:anim calcmode="lin" valueType="num">
                                      <p:cBhvr additive="base">
                                        <p:cTn id="33" dur="500"/>
                                        <p:tgtEl>
                                          <p:spTgt spid="18451"/>
                                        </p:tgtEl>
                                        <p:attrNameLst>
                                          <p:attrName>ppt_y</p:attrName>
                                        </p:attrNameLst>
                                      </p:cBhvr>
                                      <p:tavLst>
                                        <p:tav tm="0">
                                          <p:val>
                                            <p:strVal val="ppt_y"/>
                                          </p:val>
                                        </p:tav>
                                        <p:tav tm="100000">
                                          <p:val>
                                            <p:strVal val="1+ppt_h/2"/>
                                          </p:val>
                                        </p:tav>
                                      </p:tavLst>
                                    </p:anim>
                                    <p:set>
                                      <p:cBhvr>
                                        <p:cTn id="34" dur="1" fill="hold">
                                          <p:stCondLst>
                                            <p:cond delay="499"/>
                                          </p:stCondLst>
                                        </p:cTn>
                                        <p:tgtEl>
                                          <p:spTgt spid="18451"/>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16390"/>
                                        </p:tgtEl>
                                        <p:attrNameLst>
                                          <p:attrName>style.visibility</p:attrName>
                                        </p:attrNameLst>
                                      </p:cBhvr>
                                      <p:to>
                                        <p:strVal val="visible"/>
                                      </p:to>
                                    </p:set>
                                    <p:animEffect transition="in" filter="diamond(in)">
                                      <p:cBhvr>
                                        <p:cTn id="39" dur="2000"/>
                                        <p:tgtEl>
                                          <p:spTgt spid="16390"/>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ntr" presetSubtype="16" fill="hold" grpId="0" nodeType="clickEffect">
                                  <p:stCondLst>
                                    <p:cond delay="0"/>
                                  </p:stCondLst>
                                  <p:childTnLst>
                                    <p:set>
                                      <p:cBhvr>
                                        <p:cTn id="43" dur="1" fill="hold">
                                          <p:stCondLst>
                                            <p:cond delay="0"/>
                                          </p:stCondLst>
                                        </p:cTn>
                                        <p:tgtEl>
                                          <p:spTgt spid="16401"/>
                                        </p:tgtEl>
                                        <p:attrNameLst>
                                          <p:attrName>style.visibility</p:attrName>
                                        </p:attrNameLst>
                                      </p:cBhvr>
                                      <p:to>
                                        <p:strVal val="visible"/>
                                      </p:to>
                                    </p:set>
                                    <p:animEffect transition="in" filter="diamond(in)">
                                      <p:cBhvr>
                                        <p:cTn id="44" dur="2000"/>
                                        <p:tgtEl>
                                          <p:spTgt spid="16401"/>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1" nodeType="clickEffect">
                                  <p:stCondLst>
                                    <p:cond delay="0"/>
                                  </p:stCondLst>
                                  <p:childTnLst>
                                    <p:anim calcmode="lin" valueType="num">
                                      <p:cBhvr additive="base">
                                        <p:cTn id="48" dur="500"/>
                                        <p:tgtEl>
                                          <p:spTgt spid="16401"/>
                                        </p:tgtEl>
                                        <p:attrNameLst>
                                          <p:attrName>ppt_x</p:attrName>
                                        </p:attrNameLst>
                                      </p:cBhvr>
                                      <p:tavLst>
                                        <p:tav tm="0">
                                          <p:val>
                                            <p:strVal val="ppt_x"/>
                                          </p:val>
                                        </p:tav>
                                        <p:tav tm="100000">
                                          <p:val>
                                            <p:strVal val="ppt_x"/>
                                          </p:val>
                                        </p:tav>
                                      </p:tavLst>
                                    </p:anim>
                                    <p:anim calcmode="lin" valueType="num">
                                      <p:cBhvr additive="base">
                                        <p:cTn id="49" dur="500"/>
                                        <p:tgtEl>
                                          <p:spTgt spid="16401"/>
                                        </p:tgtEl>
                                        <p:attrNameLst>
                                          <p:attrName>ppt_y</p:attrName>
                                        </p:attrNameLst>
                                      </p:cBhvr>
                                      <p:tavLst>
                                        <p:tav tm="0">
                                          <p:val>
                                            <p:strVal val="ppt_y"/>
                                          </p:val>
                                        </p:tav>
                                        <p:tav tm="100000">
                                          <p:val>
                                            <p:strVal val="1+ppt_h/2"/>
                                          </p:val>
                                        </p:tav>
                                      </p:tavLst>
                                    </p:anim>
                                    <p:set>
                                      <p:cBhvr>
                                        <p:cTn id="50" dur="1" fill="hold">
                                          <p:stCondLst>
                                            <p:cond delay="499"/>
                                          </p:stCondLst>
                                        </p:cTn>
                                        <p:tgtEl>
                                          <p:spTgt spid="1640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8" presetClass="entr" presetSubtype="16" fill="hold" grpId="0" nodeType="clickEffect">
                                  <p:stCondLst>
                                    <p:cond delay="0"/>
                                  </p:stCondLst>
                                  <p:childTnLst>
                                    <p:set>
                                      <p:cBhvr>
                                        <p:cTn id="54" dur="1" fill="hold">
                                          <p:stCondLst>
                                            <p:cond delay="0"/>
                                          </p:stCondLst>
                                        </p:cTn>
                                        <p:tgtEl>
                                          <p:spTgt spid="16392"/>
                                        </p:tgtEl>
                                        <p:attrNameLst>
                                          <p:attrName>style.visibility</p:attrName>
                                        </p:attrNameLst>
                                      </p:cBhvr>
                                      <p:to>
                                        <p:strVal val="visible"/>
                                      </p:to>
                                    </p:set>
                                    <p:animEffect transition="in" filter="diamond(in)">
                                      <p:cBhvr>
                                        <p:cTn id="55" dur="2000"/>
                                        <p:tgtEl>
                                          <p:spTgt spid="16392"/>
                                        </p:tgtEl>
                                      </p:cBhvr>
                                    </p:animEffect>
                                  </p:childTnLst>
                                </p:cTn>
                              </p:par>
                            </p:childTnLst>
                          </p:cTn>
                        </p:par>
                      </p:childTnLst>
                    </p:cTn>
                  </p:par>
                  <p:par>
                    <p:cTn id="56" fill="hold">
                      <p:stCondLst>
                        <p:cond delay="indefinite"/>
                      </p:stCondLst>
                      <p:childTnLst>
                        <p:par>
                          <p:cTn id="57" fill="hold">
                            <p:stCondLst>
                              <p:cond delay="0"/>
                            </p:stCondLst>
                            <p:childTnLst>
                              <p:par>
                                <p:cTn id="58" presetID="8" presetClass="entr" presetSubtype="16" fill="hold" grpId="0" nodeType="clickEffect">
                                  <p:stCondLst>
                                    <p:cond delay="0"/>
                                  </p:stCondLst>
                                  <p:childTnLst>
                                    <p:set>
                                      <p:cBhvr>
                                        <p:cTn id="59" dur="1" fill="hold">
                                          <p:stCondLst>
                                            <p:cond delay="0"/>
                                          </p:stCondLst>
                                        </p:cTn>
                                        <p:tgtEl>
                                          <p:spTgt spid="16402"/>
                                        </p:tgtEl>
                                        <p:attrNameLst>
                                          <p:attrName>style.visibility</p:attrName>
                                        </p:attrNameLst>
                                      </p:cBhvr>
                                      <p:to>
                                        <p:strVal val="visible"/>
                                      </p:to>
                                    </p:set>
                                    <p:animEffect transition="in" filter="diamond(in)">
                                      <p:cBhvr>
                                        <p:cTn id="60" dur="2000"/>
                                        <p:tgtEl>
                                          <p:spTgt spid="16402"/>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xit" presetSubtype="4" fill="hold" grpId="1" nodeType="clickEffect">
                                  <p:stCondLst>
                                    <p:cond delay="0"/>
                                  </p:stCondLst>
                                  <p:childTnLst>
                                    <p:anim calcmode="lin" valueType="num">
                                      <p:cBhvr additive="base">
                                        <p:cTn id="64" dur="500"/>
                                        <p:tgtEl>
                                          <p:spTgt spid="16402"/>
                                        </p:tgtEl>
                                        <p:attrNameLst>
                                          <p:attrName>ppt_x</p:attrName>
                                        </p:attrNameLst>
                                      </p:cBhvr>
                                      <p:tavLst>
                                        <p:tav tm="0">
                                          <p:val>
                                            <p:strVal val="ppt_x"/>
                                          </p:val>
                                        </p:tav>
                                        <p:tav tm="100000">
                                          <p:val>
                                            <p:strVal val="ppt_x"/>
                                          </p:val>
                                        </p:tav>
                                      </p:tavLst>
                                    </p:anim>
                                    <p:anim calcmode="lin" valueType="num">
                                      <p:cBhvr additive="base">
                                        <p:cTn id="65" dur="500"/>
                                        <p:tgtEl>
                                          <p:spTgt spid="16402"/>
                                        </p:tgtEl>
                                        <p:attrNameLst>
                                          <p:attrName>ppt_y</p:attrName>
                                        </p:attrNameLst>
                                      </p:cBhvr>
                                      <p:tavLst>
                                        <p:tav tm="0">
                                          <p:val>
                                            <p:strVal val="ppt_y"/>
                                          </p:val>
                                        </p:tav>
                                        <p:tav tm="100000">
                                          <p:val>
                                            <p:strVal val="1+ppt_h/2"/>
                                          </p:val>
                                        </p:tav>
                                      </p:tavLst>
                                    </p:anim>
                                    <p:set>
                                      <p:cBhvr>
                                        <p:cTn id="66" dur="1" fill="hold">
                                          <p:stCondLst>
                                            <p:cond delay="499"/>
                                          </p:stCondLst>
                                        </p:cTn>
                                        <p:tgtEl>
                                          <p:spTgt spid="1640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6390" grpId="0" animBg="1"/>
      <p:bldP spid="16392" grpId="0" animBg="1"/>
      <p:bldP spid="18451" grpId="0" animBg="1"/>
      <p:bldP spid="18451" grpId="1" animBg="1"/>
      <p:bldP spid="16401" grpId="0" animBg="1"/>
      <p:bldP spid="16401" grpId="1" animBg="1"/>
      <p:bldP spid="16402" grpId="0" animBg="1"/>
      <p:bldP spid="16402" grpId="1" animBg="1"/>
      <p:bldP spid="18450" grpId="0" animBg="1"/>
      <p:bldP spid="18450" grpId="1"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18" name="Picture 10" descr="4-1 乙脑流产胎儿"/>
          <p:cNvPicPr>
            <a:picLocks noChangeAspect="1" noChangeArrowheads="1"/>
          </p:cNvPicPr>
          <p:nvPr/>
        </p:nvPicPr>
        <p:blipFill>
          <a:blip r:embed="rId2"/>
          <a:srcRect/>
          <a:stretch>
            <a:fillRect/>
          </a:stretch>
        </p:blipFill>
        <p:spPr bwMode="auto">
          <a:xfrm>
            <a:off x="2843213" y="2060575"/>
            <a:ext cx="5832475" cy="4265613"/>
          </a:xfrm>
          <a:prstGeom prst="rect">
            <a:avLst/>
          </a:prstGeom>
          <a:noFill/>
          <a:ln w="9525">
            <a:noFill/>
            <a:miter lim="800000"/>
            <a:headEnd/>
            <a:tailEnd/>
          </a:ln>
        </p:spPr>
      </p:pic>
      <p:pic>
        <p:nvPicPr>
          <p:cNvPr id="17419" name="Picture 11" descr="4-2 乙脑流产胎儿"/>
          <p:cNvPicPr>
            <a:picLocks noChangeAspect="1" noChangeArrowheads="1"/>
          </p:cNvPicPr>
          <p:nvPr/>
        </p:nvPicPr>
        <p:blipFill>
          <a:blip r:embed="rId3"/>
          <a:srcRect/>
          <a:stretch>
            <a:fillRect/>
          </a:stretch>
        </p:blipFill>
        <p:spPr bwMode="auto">
          <a:xfrm>
            <a:off x="2484438" y="2060575"/>
            <a:ext cx="6056312" cy="4341813"/>
          </a:xfrm>
          <a:prstGeom prst="rect">
            <a:avLst/>
          </a:prstGeom>
          <a:noFill/>
          <a:ln w="9525">
            <a:noFill/>
            <a:miter lim="800000"/>
            <a:headEnd/>
            <a:tailEnd/>
          </a:ln>
        </p:spPr>
      </p:pic>
      <p:pic>
        <p:nvPicPr>
          <p:cNvPr id="17420" name="Picture 12" descr="4-3 乙脑流产胎儿"/>
          <p:cNvPicPr>
            <a:picLocks noChangeAspect="1" noChangeArrowheads="1"/>
          </p:cNvPicPr>
          <p:nvPr/>
        </p:nvPicPr>
        <p:blipFill>
          <a:blip r:embed="rId4"/>
          <a:srcRect/>
          <a:stretch>
            <a:fillRect/>
          </a:stretch>
        </p:blipFill>
        <p:spPr bwMode="auto">
          <a:xfrm>
            <a:off x="2627313" y="2133600"/>
            <a:ext cx="6062662" cy="4249738"/>
          </a:xfrm>
          <a:prstGeom prst="rect">
            <a:avLst/>
          </a:prstGeom>
          <a:noFill/>
          <a:ln w="9525">
            <a:noFill/>
            <a:miter lim="800000"/>
            <a:headEnd/>
            <a:tailEnd/>
          </a:ln>
        </p:spPr>
      </p:pic>
      <p:pic>
        <p:nvPicPr>
          <p:cNvPr id="17421" name="Picture 13" descr="4-4 乙脑流产胎儿"/>
          <p:cNvPicPr>
            <a:picLocks noChangeAspect="1" noChangeArrowheads="1"/>
          </p:cNvPicPr>
          <p:nvPr/>
        </p:nvPicPr>
        <p:blipFill>
          <a:blip r:embed="rId5"/>
          <a:srcRect/>
          <a:stretch>
            <a:fillRect/>
          </a:stretch>
        </p:blipFill>
        <p:spPr bwMode="auto">
          <a:xfrm>
            <a:off x="2411413" y="2060575"/>
            <a:ext cx="6502400" cy="4483100"/>
          </a:xfrm>
          <a:prstGeom prst="rect">
            <a:avLst/>
          </a:prstGeom>
          <a:noFill/>
          <a:ln w="9525">
            <a:noFill/>
            <a:miter lim="800000"/>
            <a:headEnd/>
            <a:tailEnd/>
          </a:ln>
        </p:spPr>
      </p:pic>
      <p:pic>
        <p:nvPicPr>
          <p:cNvPr id="17422" name="Picture 14" descr="4-5 乙型脑炎公猪睾丸肿大"/>
          <p:cNvPicPr>
            <a:picLocks noChangeAspect="1" noChangeArrowheads="1"/>
          </p:cNvPicPr>
          <p:nvPr/>
        </p:nvPicPr>
        <p:blipFill>
          <a:blip r:embed="rId6"/>
          <a:srcRect/>
          <a:stretch>
            <a:fillRect/>
          </a:stretch>
        </p:blipFill>
        <p:spPr bwMode="auto">
          <a:xfrm>
            <a:off x="2411413" y="2060575"/>
            <a:ext cx="6480175" cy="4410075"/>
          </a:xfrm>
          <a:prstGeom prst="rect">
            <a:avLst/>
          </a:prstGeom>
          <a:noFill/>
          <a:ln w="9525">
            <a:noFill/>
            <a:miter lim="800000"/>
            <a:headEnd/>
            <a:tailEnd/>
          </a:ln>
        </p:spPr>
      </p:pic>
      <p:pic>
        <p:nvPicPr>
          <p:cNvPr id="17423" name="Picture 15" descr="4-6 乙型脑炎公猪睾丸萎缩"/>
          <p:cNvPicPr>
            <a:picLocks noChangeAspect="1" noChangeArrowheads="1"/>
          </p:cNvPicPr>
          <p:nvPr/>
        </p:nvPicPr>
        <p:blipFill>
          <a:blip r:embed="rId7"/>
          <a:srcRect/>
          <a:stretch>
            <a:fillRect/>
          </a:stretch>
        </p:blipFill>
        <p:spPr bwMode="auto">
          <a:xfrm>
            <a:off x="2411413" y="2133600"/>
            <a:ext cx="6416675" cy="4391025"/>
          </a:xfrm>
          <a:prstGeom prst="rect">
            <a:avLst/>
          </a:prstGeom>
          <a:noFill/>
          <a:ln w="9525">
            <a:noFill/>
            <a:miter lim="800000"/>
            <a:headEnd/>
            <a:tailEnd/>
          </a:ln>
        </p:spPr>
      </p:pic>
      <p:pic>
        <p:nvPicPr>
          <p:cNvPr id="17424" name="Picture 16" descr="5-2 乙型脑炎"/>
          <p:cNvPicPr>
            <a:picLocks noChangeAspect="1" noChangeArrowheads="1"/>
          </p:cNvPicPr>
          <p:nvPr/>
        </p:nvPicPr>
        <p:blipFill>
          <a:blip r:embed="rId8"/>
          <a:srcRect/>
          <a:stretch>
            <a:fillRect/>
          </a:stretch>
        </p:blipFill>
        <p:spPr bwMode="auto">
          <a:xfrm>
            <a:off x="2700338" y="1989138"/>
            <a:ext cx="6169025" cy="4491037"/>
          </a:xfrm>
          <a:prstGeom prst="rect">
            <a:avLst/>
          </a:prstGeom>
          <a:noFill/>
          <a:ln w="9525">
            <a:noFill/>
            <a:miter lim="800000"/>
            <a:headEnd/>
            <a:tailEnd/>
          </a:ln>
        </p:spPr>
      </p:pic>
      <p:sp>
        <p:nvSpPr>
          <p:cNvPr id="17409" name="TextBox 1"/>
          <p:cNvSpPr txBox="1">
            <a:spLocks noChangeArrowheads="1"/>
          </p:cNvSpPr>
          <p:nvPr/>
        </p:nvSpPr>
        <p:spPr bwMode="auto">
          <a:xfrm>
            <a:off x="179388" y="404813"/>
            <a:ext cx="4995862" cy="584200"/>
          </a:xfrm>
          <a:prstGeom prst="rect">
            <a:avLst/>
          </a:prstGeom>
          <a:noFill/>
          <a:ln w="9525">
            <a:noFill/>
            <a:miter lim="800000"/>
            <a:headEnd/>
            <a:tailEnd/>
          </a:ln>
        </p:spPr>
        <p:txBody>
          <a:bodyPr>
            <a:spAutoFit/>
          </a:bodyPr>
          <a:lstStyle/>
          <a:p>
            <a:pPr algn="ctr"/>
            <a:endParaRPr lang="zh-CN" altLang="en-US" sz="3200" dirty="0">
              <a:solidFill>
                <a:srgbClr val="FFFF00"/>
              </a:solidFill>
              <a:latin typeface="华文行楷" pitchFamily="2" charset="-122"/>
              <a:ea typeface="华文行楷" pitchFamily="2" charset="-122"/>
            </a:endParaRPr>
          </a:p>
        </p:txBody>
      </p:sp>
      <p:grpSp>
        <p:nvGrpSpPr>
          <p:cNvPr id="3" name="Group 13"/>
          <p:cNvGrpSpPr>
            <a:grpSpLocks/>
          </p:cNvGrpSpPr>
          <p:nvPr/>
        </p:nvGrpSpPr>
        <p:grpSpPr bwMode="auto">
          <a:xfrm>
            <a:off x="684213" y="1268413"/>
            <a:ext cx="3240087" cy="688975"/>
            <a:chOff x="720" y="1392"/>
            <a:chExt cx="4058" cy="480"/>
          </a:xfrm>
        </p:grpSpPr>
        <p:sp>
          <p:nvSpPr>
            <p:cNvPr id="4" name="AutoShape 14"/>
            <p:cNvSpPr>
              <a:spLocks noChangeArrowheads="1"/>
            </p:cNvSpPr>
            <p:nvPr/>
          </p:nvSpPr>
          <p:spPr bwMode="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pPr algn="ctr">
                <a:defRPr/>
              </a:pPr>
              <a:r>
                <a:rPr lang="zh-CN" altLang="en-US" sz="3200" dirty="0">
                  <a:solidFill>
                    <a:srgbClr val="FFFFFF"/>
                  </a:solidFill>
                </a:rPr>
                <a:t>四   临床症状</a:t>
              </a:r>
            </a:p>
          </p:txBody>
        </p:sp>
        <p:grpSp>
          <p:nvGrpSpPr>
            <p:cNvPr id="2" name="Group 15"/>
            <p:cNvGrpSpPr>
              <a:grpSpLocks/>
            </p:cNvGrpSpPr>
            <p:nvPr/>
          </p:nvGrpSpPr>
          <p:grpSpPr bwMode="auto">
            <a:xfrm>
              <a:off x="730" y="1407"/>
              <a:ext cx="4043" cy="444"/>
              <a:chOff x="744" y="1407"/>
              <a:chExt cx="3988" cy="444"/>
            </a:xfrm>
          </p:grpSpPr>
          <p:sp>
            <p:nvSpPr>
              <p:cNvPr id="6" name="AutoShape 16"/>
              <p:cNvSpPr>
                <a:spLocks noChangeArrowheads="1"/>
              </p:cNvSpPr>
              <p:nvPr/>
            </p:nvSpPr>
            <p:spPr bwMode="gray">
              <a:xfrm>
                <a:off x="744" y="1736"/>
                <a:ext cx="3966"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pPr>
                  <a:defRPr/>
                </a:pPr>
                <a:endParaRPr lang="zh-CN" altLang="en-US"/>
              </a:p>
            </p:txBody>
          </p:sp>
          <p:sp>
            <p:nvSpPr>
              <p:cNvPr id="7" name="AutoShape 17"/>
              <p:cNvSpPr>
                <a:spLocks noChangeArrowheads="1"/>
              </p:cNvSpPr>
              <p:nvPr/>
            </p:nvSpPr>
            <p:spPr bwMode="gray">
              <a:xfrm>
                <a:off x="744" y="1407"/>
                <a:ext cx="3966"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pPr>
                  <a:defRPr/>
                </a:pPr>
                <a:endParaRPr lang="zh-CN" altLang="en-US"/>
              </a:p>
            </p:txBody>
          </p:sp>
        </p:grpSp>
      </p:grpSp>
      <p:sp>
        <p:nvSpPr>
          <p:cNvPr id="17430" name="Text Box 22"/>
          <p:cNvSpPr txBox="1">
            <a:spLocks noChangeArrowheads="1"/>
          </p:cNvSpPr>
          <p:nvPr/>
        </p:nvSpPr>
        <p:spPr bwMode="auto">
          <a:xfrm>
            <a:off x="684213" y="2133600"/>
            <a:ext cx="8208962" cy="3508375"/>
          </a:xfrm>
          <a:prstGeom prst="rect">
            <a:avLst/>
          </a:prstGeom>
          <a:solidFill>
            <a:srgbClr val="FFCCFF"/>
          </a:solidFill>
          <a:ln w="9525">
            <a:noFill/>
            <a:miter lim="800000"/>
            <a:headEnd/>
            <a:tailEnd/>
          </a:ln>
        </p:spPr>
        <p:txBody>
          <a:bodyPr>
            <a:spAutoFit/>
          </a:bodyPr>
          <a:lstStyle/>
          <a:p>
            <a:r>
              <a:rPr lang="zh-CN" altLang="en-US" sz="2800">
                <a:solidFill>
                  <a:srgbClr val="660033"/>
                </a:solidFill>
              </a:rPr>
              <a:t>       母猪</a:t>
            </a:r>
            <a:r>
              <a:rPr lang="zh-CN" altLang="en-US" sz="2800">
                <a:solidFill>
                  <a:srgbClr val="000066"/>
                </a:solidFill>
              </a:rPr>
              <a:t>主要症状</a:t>
            </a:r>
            <a:r>
              <a:rPr lang="zh-CN" altLang="en-US" sz="2800">
                <a:solidFill>
                  <a:srgbClr val="660033"/>
                </a:solidFill>
              </a:rPr>
              <a:t>：</a:t>
            </a:r>
            <a:r>
              <a:rPr lang="zh-CN" altLang="en-US" sz="2800">
                <a:solidFill>
                  <a:srgbClr val="000066"/>
                </a:solidFill>
              </a:rPr>
              <a:t>流产早产。胎儿多为死胎，大小不等或出现木乃伊胎。流产后母猪症状减轻，体温食欲恢复正常。</a:t>
            </a:r>
          </a:p>
          <a:p>
            <a:r>
              <a:rPr lang="zh-CN" altLang="en-US" sz="2800">
                <a:solidFill>
                  <a:srgbClr val="000066"/>
                </a:solidFill>
              </a:rPr>
              <a:t>       </a:t>
            </a:r>
            <a:r>
              <a:rPr lang="zh-CN" altLang="en-US" sz="2800">
                <a:solidFill>
                  <a:srgbClr val="660033"/>
                </a:solidFill>
              </a:rPr>
              <a:t>公猪：</a:t>
            </a:r>
            <a:r>
              <a:rPr lang="zh-CN" altLang="en-US" sz="2800">
                <a:solidFill>
                  <a:srgbClr val="000066"/>
                </a:solidFill>
              </a:rPr>
              <a:t>病初高热后常发生睾丸肿胀，多为一侧性，亦有两侧性。（精神食欲无大变化，转归一般良好），肿大的睾丸发热有痛感，数日开始消退，多数缩小变硬活动受限。若为一侧性的不会影响配种能力，两侧性的则影响。</a:t>
            </a:r>
          </a:p>
        </p:txBody>
      </p:sp>
      <p:sp>
        <p:nvSpPr>
          <p:cNvPr id="17429" name="Text Box 21"/>
          <p:cNvSpPr txBox="1">
            <a:spLocks noChangeArrowheads="1"/>
          </p:cNvSpPr>
          <p:nvPr/>
        </p:nvSpPr>
        <p:spPr bwMode="auto">
          <a:xfrm>
            <a:off x="395288" y="2133600"/>
            <a:ext cx="8208962" cy="4056063"/>
          </a:xfrm>
          <a:prstGeom prst="rect">
            <a:avLst/>
          </a:prstGeom>
          <a:solidFill>
            <a:schemeClr val="tx1"/>
          </a:solidFill>
          <a:ln w="9525">
            <a:noFill/>
            <a:miter lim="800000"/>
            <a:headEnd/>
            <a:tailEnd/>
          </a:ln>
        </p:spPr>
        <p:txBody>
          <a:bodyPr>
            <a:spAutoFit/>
          </a:bodyPr>
          <a:lstStyle/>
          <a:p>
            <a:pPr>
              <a:buFont typeface="Wingdings" pitchFamily="2" charset="2"/>
              <a:buChar char="Ø"/>
            </a:pPr>
            <a:r>
              <a:rPr lang="zh-CN" altLang="en-US" sz="3200">
                <a:solidFill>
                  <a:srgbClr val="FF0066"/>
                </a:solidFill>
                <a:latin typeface="楷体" pitchFamily="49" charset="-122"/>
                <a:ea typeface="楷体" pitchFamily="49" charset="-122"/>
              </a:rPr>
              <a:t>各日龄猪均可发生，以</a:t>
            </a:r>
            <a:r>
              <a:rPr lang="en-US" altLang="zh-CN" sz="3200">
                <a:solidFill>
                  <a:srgbClr val="FF0066"/>
                </a:solidFill>
                <a:latin typeface="楷体" pitchFamily="49" charset="-122"/>
                <a:ea typeface="楷体" pitchFamily="49" charset="-122"/>
              </a:rPr>
              <a:t>6</a:t>
            </a:r>
            <a:r>
              <a:rPr lang="zh-CN" altLang="en-US" sz="3200">
                <a:solidFill>
                  <a:srgbClr val="FF0066"/>
                </a:solidFill>
                <a:latin typeface="楷体" pitchFamily="49" charset="-122"/>
                <a:ea typeface="楷体" pitchFamily="49" charset="-122"/>
              </a:rPr>
              <a:t>个月龄猪多见。</a:t>
            </a:r>
          </a:p>
          <a:p>
            <a:pPr>
              <a:buFont typeface="Wingdings" pitchFamily="2" charset="2"/>
              <a:buChar char="Ø"/>
            </a:pPr>
            <a:r>
              <a:rPr lang="zh-CN" altLang="en-US" sz="3200">
                <a:solidFill>
                  <a:srgbClr val="000066"/>
                </a:solidFill>
                <a:latin typeface="楷体" pitchFamily="49" charset="-122"/>
                <a:ea typeface="楷体" pitchFamily="49" charset="-122"/>
              </a:rPr>
              <a:t>主要表现：</a:t>
            </a:r>
          </a:p>
          <a:p>
            <a:pPr lvl="1">
              <a:buFont typeface="Wingdings" pitchFamily="2" charset="2"/>
              <a:buChar char="Ø"/>
            </a:pPr>
            <a:r>
              <a:rPr lang="zh-CN" altLang="en-US" sz="2800">
                <a:solidFill>
                  <a:srgbClr val="000000"/>
                </a:solidFill>
                <a:latin typeface="楷体" pitchFamily="49" charset="-122"/>
                <a:ea typeface="楷体" pitchFamily="49" charset="-122"/>
              </a:rPr>
              <a:t>突然发病，体温升高达</a:t>
            </a:r>
            <a:r>
              <a:rPr lang="en-US" altLang="zh-CN" sz="2800">
                <a:solidFill>
                  <a:srgbClr val="000000"/>
                </a:solidFill>
                <a:latin typeface="楷体" pitchFamily="49" charset="-122"/>
                <a:ea typeface="楷体" pitchFamily="49" charset="-122"/>
              </a:rPr>
              <a:t>40</a:t>
            </a:r>
            <a:r>
              <a:rPr lang="zh-CN" altLang="en-US" sz="2800">
                <a:solidFill>
                  <a:srgbClr val="000000"/>
                </a:solidFill>
                <a:latin typeface="楷体" pitchFamily="49" charset="-122"/>
                <a:ea typeface="楷体" pitchFamily="49" charset="-122"/>
              </a:rPr>
              <a:t>～</a:t>
            </a:r>
            <a:r>
              <a:rPr lang="en-US" altLang="zh-CN" sz="2800">
                <a:solidFill>
                  <a:srgbClr val="000000"/>
                </a:solidFill>
                <a:latin typeface="楷体" pitchFamily="49" charset="-122"/>
                <a:ea typeface="楷体" pitchFamily="49" charset="-122"/>
              </a:rPr>
              <a:t>41℃</a:t>
            </a:r>
            <a:r>
              <a:rPr lang="zh-CN" altLang="en-US" sz="2800">
                <a:solidFill>
                  <a:srgbClr val="000000"/>
                </a:solidFill>
                <a:latin typeface="楷体" pitchFamily="49" charset="-122"/>
                <a:ea typeface="楷体" pitchFamily="49" charset="-122"/>
              </a:rPr>
              <a:t>呈稽留热，持续几天至十几天；</a:t>
            </a:r>
          </a:p>
          <a:p>
            <a:pPr lvl="1">
              <a:buFont typeface="Wingdings" pitchFamily="2" charset="2"/>
              <a:buChar char="Ø"/>
            </a:pPr>
            <a:r>
              <a:rPr lang="zh-CN" altLang="en-US" sz="2800">
                <a:solidFill>
                  <a:srgbClr val="000000"/>
                </a:solidFill>
                <a:latin typeface="楷体" pitchFamily="49" charset="-122"/>
                <a:ea typeface="楷体" pitchFamily="49" charset="-122"/>
              </a:rPr>
              <a:t>精神沉郁、嗜睡喜卧，食欲减少或不食；粪干呈球状，表面附有粘液，尿深黄；</a:t>
            </a:r>
          </a:p>
          <a:p>
            <a:pPr lvl="1">
              <a:buFont typeface="Wingdings" pitchFamily="2" charset="2"/>
              <a:buChar char="Ø"/>
            </a:pPr>
            <a:r>
              <a:rPr lang="zh-CN" altLang="en-US" sz="2800">
                <a:solidFill>
                  <a:srgbClr val="000000"/>
                </a:solidFill>
                <a:latin typeface="楷体" pitchFamily="49" charset="-122"/>
                <a:ea typeface="楷体" pitchFamily="49" charset="-122"/>
              </a:rPr>
              <a:t>有的后肢轻度麻痹，步行踉跄；也有的后肢关节肿胀、疼痛跛行；</a:t>
            </a:r>
          </a:p>
          <a:p>
            <a:pPr lvl="1">
              <a:buFont typeface="Wingdings" pitchFamily="2" charset="2"/>
              <a:buChar char="Ø"/>
            </a:pPr>
            <a:r>
              <a:rPr lang="zh-CN" altLang="en-US" sz="2800">
                <a:solidFill>
                  <a:srgbClr val="000000"/>
                </a:solidFill>
                <a:latin typeface="楷体" pitchFamily="49" charset="-122"/>
                <a:ea typeface="楷体" pitchFamily="49" charset="-122"/>
              </a:rPr>
              <a:t>有的猪视力障碍，摇头、乱冲乱撞。</a:t>
            </a:r>
            <a:r>
              <a:rPr lang="zh-CN" altLang="en-US" sz="2800">
                <a:solidFill>
                  <a:srgbClr val="FF0066"/>
                </a:solidFill>
                <a:latin typeface="楷体" pitchFamily="49" charset="-122"/>
                <a:ea typeface="楷体" pitchFamily="49" charset="-122"/>
              </a:rPr>
              <a:t> </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7429"/>
                                        </p:tgtEl>
                                        <p:attrNameLst>
                                          <p:attrName>style.visibility</p:attrName>
                                        </p:attrNameLst>
                                      </p:cBhvr>
                                      <p:to>
                                        <p:strVal val="visible"/>
                                      </p:to>
                                    </p:set>
                                    <p:animEffect transition="in" filter="diamond(in)">
                                      <p:cBhvr>
                                        <p:cTn id="12" dur="2000"/>
                                        <p:tgtEl>
                                          <p:spTgt spid="1742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500"/>
                                        <p:tgtEl>
                                          <p:spTgt spid="17429"/>
                                        </p:tgtEl>
                                        <p:attrNameLst>
                                          <p:attrName>ppt_x</p:attrName>
                                        </p:attrNameLst>
                                      </p:cBhvr>
                                      <p:tavLst>
                                        <p:tav tm="0">
                                          <p:val>
                                            <p:strVal val="ppt_x"/>
                                          </p:val>
                                        </p:tav>
                                        <p:tav tm="100000">
                                          <p:val>
                                            <p:strVal val="ppt_x"/>
                                          </p:val>
                                        </p:tav>
                                      </p:tavLst>
                                    </p:anim>
                                    <p:anim calcmode="lin" valueType="num">
                                      <p:cBhvr additive="base">
                                        <p:cTn id="17" dur="500"/>
                                        <p:tgtEl>
                                          <p:spTgt spid="17429"/>
                                        </p:tgtEl>
                                        <p:attrNameLst>
                                          <p:attrName>ppt_y</p:attrName>
                                        </p:attrNameLst>
                                      </p:cBhvr>
                                      <p:tavLst>
                                        <p:tav tm="0">
                                          <p:val>
                                            <p:strVal val="ppt_y"/>
                                          </p:val>
                                        </p:tav>
                                        <p:tav tm="100000">
                                          <p:val>
                                            <p:strVal val="1+ppt_h/2"/>
                                          </p:val>
                                        </p:tav>
                                      </p:tavLst>
                                    </p:anim>
                                    <p:set>
                                      <p:cBhvr>
                                        <p:cTn id="18" dur="1" fill="hold">
                                          <p:stCondLst>
                                            <p:cond delay="499"/>
                                          </p:stCondLst>
                                        </p:cTn>
                                        <p:tgtEl>
                                          <p:spTgt spid="1742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17430"/>
                                        </p:tgtEl>
                                        <p:attrNameLst>
                                          <p:attrName>style.visibility</p:attrName>
                                        </p:attrNameLst>
                                      </p:cBhvr>
                                      <p:to>
                                        <p:strVal val="visible"/>
                                      </p:to>
                                    </p:set>
                                    <p:animEffect transition="in" filter="diamond(in)">
                                      <p:cBhvr>
                                        <p:cTn id="23" dur="2000"/>
                                        <p:tgtEl>
                                          <p:spTgt spid="1743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xit" presetSubtype="4" fill="hold" grpId="1" nodeType="clickEffect">
                                  <p:stCondLst>
                                    <p:cond delay="0"/>
                                  </p:stCondLst>
                                  <p:childTnLst>
                                    <p:anim calcmode="lin" valueType="num">
                                      <p:cBhvr additive="base">
                                        <p:cTn id="27" dur="500"/>
                                        <p:tgtEl>
                                          <p:spTgt spid="17430"/>
                                        </p:tgtEl>
                                        <p:attrNameLst>
                                          <p:attrName>ppt_x</p:attrName>
                                        </p:attrNameLst>
                                      </p:cBhvr>
                                      <p:tavLst>
                                        <p:tav tm="0">
                                          <p:val>
                                            <p:strVal val="ppt_x"/>
                                          </p:val>
                                        </p:tav>
                                        <p:tav tm="100000">
                                          <p:val>
                                            <p:strVal val="ppt_x"/>
                                          </p:val>
                                        </p:tav>
                                      </p:tavLst>
                                    </p:anim>
                                    <p:anim calcmode="lin" valueType="num">
                                      <p:cBhvr additive="base">
                                        <p:cTn id="28" dur="500"/>
                                        <p:tgtEl>
                                          <p:spTgt spid="17430"/>
                                        </p:tgtEl>
                                        <p:attrNameLst>
                                          <p:attrName>ppt_y</p:attrName>
                                        </p:attrNameLst>
                                      </p:cBhvr>
                                      <p:tavLst>
                                        <p:tav tm="0">
                                          <p:val>
                                            <p:strVal val="ppt_y"/>
                                          </p:val>
                                        </p:tav>
                                        <p:tav tm="100000">
                                          <p:val>
                                            <p:strVal val="1+ppt_h/2"/>
                                          </p:val>
                                        </p:tav>
                                      </p:tavLst>
                                    </p:anim>
                                    <p:set>
                                      <p:cBhvr>
                                        <p:cTn id="29" dur="1" fill="hold">
                                          <p:stCondLst>
                                            <p:cond delay="499"/>
                                          </p:stCondLst>
                                        </p:cTn>
                                        <p:tgtEl>
                                          <p:spTgt spid="17430"/>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8" presetClass="entr" presetSubtype="16" fill="hold" nodeType="clickEffect">
                                  <p:stCondLst>
                                    <p:cond delay="0"/>
                                  </p:stCondLst>
                                  <p:childTnLst>
                                    <p:set>
                                      <p:cBhvr>
                                        <p:cTn id="33" dur="1" fill="hold">
                                          <p:stCondLst>
                                            <p:cond delay="0"/>
                                          </p:stCondLst>
                                        </p:cTn>
                                        <p:tgtEl>
                                          <p:spTgt spid="17418"/>
                                        </p:tgtEl>
                                        <p:attrNameLst>
                                          <p:attrName>style.visibility</p:attrName>
                                        </p:attrNameLst>
                                      </p:cBhvr>
                                      <p:to>
                                        <p:strVal val="visible"/>
                                      </p:to>
                                    </p:set>
                                    <p:animEffect transition="in" filter="diamond(in)">
                                      <p:cBhvr>
                                        <p:cTn id="34" dur="2000"/>
                                        <p:tgtEl>
                                          <p:spTgt spid="17418"/>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xit" presetSubtype="4" fill="hold" nodeType="clickEffect">
                                  <p:stCondLst>
                                    <p:cond delay="0"/>
                                  </p:stCondLst>
                                  <p:childTnLst>
                                    <p:anim calcmode="lin" valueType="num">
                                      <p:cBhvr additive="base">
                                        <p:cTn id="38" dur="500"/>
                                        <p:tgtEl>
                                          <p:spTgt spid="17418"/>
                                        </p:tgtEl>
                                        <p:attrNameLst>
                                          <p:attrName>ppt_x</p:attrName>
                                        </p:attrNameLst>
                                      </p:cBhvr>
                                      <p:tavLst>
                                        <p:tav tm="0">
                                          <p:val>
                                            <p:strVal val="ppt_x"/>
                                          </p:val>
                                        </p:tav>
                                        <p:tav tm="100000">
                                          <p:val>
                                            <p:strVal val="ppt_x"/>
                                          </p:val>
                                        </p:tav>
                                      </p:tavLst>
                                    </p:anim>
                                    <p:anim calcmode="lin" valueType="num">
                                      <p:cBhvr additive="base">
                                        <p:cTn id="39" dur="500"/>
                                        <p:tgtEl>
                                          <p:spTgt spid="17418"/>
                                        </p:tgtEl>
                                        <p:attrNameLst>
                                          <p:attrName>ppt_y</p:attrName>
                                        </p:attrNameLst>
                                      </p:cBhvr>
                                      <p:tavLst>
                                        <p:tav tm="0">
                                          <p:val>
                                            <p:strVal val="ppt_y"/>
                                          </p:val>
                                        </p:tav>
                                        <p:tav tm="100000">
                                          <p:val>
                                            <p:strVal val="1+ppt_h/2"/>
                                          </p:val>
                                        </p:tav>
                                      </p:tavLst>
                                    </p:anim>
                                    <p:set>
                                      <p:cBhvr>
                                        <p:cTn id="40" dur="1" fill="hold">
                                          <p:stCondLst>
                                            <p:cond delay="499"/>
                                          </p:stCondLst>
                                        </p:cTn>
                                        <p:tgtEl>
                                          <p:spTgt spid="1741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8" presetClass="entr" presetSubtype="16" fill="hold" nodeType="clickEffect">
                                  <p:stCondLst>
                                    <p:cond delay="0"/>
                                  </p:stCondLst>
                                  <p:childTnLst>
                                    <p:set>
                                      <p:cBhvr>
                                        <p:cTn id="44" dur="1" fill="hold">
                                          <p:stCondLst>
                                            <p:cond delay="0"/>
                                          </p:stCondLst>
                                        </p:cTn>
                                        <p:tgtEl>
                                          <p:spTgt spid="17419"/>
                                        </p:tgtEl>
                                        <p:attrNameLst>
                                          <p:attrName>style.visibility</p:attrName>
                                        </p:attrNameLst>
                                      </p:cBhvr>
                                      <p:to>
                                        <p:strVal val="visible"/>
                                      </p:to>
                                    </p:set>
                                    <p:animEffect transition="in" filter="diamond(in)">
                                      <p:cBhvr>
                                        <p:cTn id="45" dur="2000"/>
                                        <p:tgtEl>
                                          <p:spTgt spid="17419"/>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xit" presetSubtype="4" fill="hold" nodeType="clickEffect">
                                  <p:stCondLst>
                                    <p:cond delay="0"/>
                                  </p:stCondLst>
                                  <p:childTnLst>
                                    <p:anim calcmode="lin" valueType="num">
                                      <p:cBhvr additive="base">
                                        <p:cTn id="49" dur="500"/>
                                        <p:tgtEl>
                                          <p:spTgt spid="17419"/>
                                        </p:tgtEl>
                                        <p:attrNameLst>
                                          <p:attrName>ppt_x</p:attrName>
                                        </p:attrNameLst>
                                      </p:cBhvr>
                                      <p:tavLst>
                                        <p:tav tm="0">
                                          <p:val>
                                            <p:strVal val="ppt_x"/>
                                          </p:val>
                                        </p:tav>
                                        <p:tav tm="100000">
                                          <p:val>
                                            <p:strVal val="ppt_x"/>
                                          </p:val>
                                        </p:tav>
                                      </p:tavLst>
                                    </p:anim>
                                    <p:anim calcmode="lin" valueType="num">
                                      <p:cBhvr additive="base">
                                        <p:cTn id="50" dur="500"/>
                                        <p:tgtEl>
                                          <p:spTgt spid="17419"/>
                                        </p:tgtEl>
                                        <p:attrNameLst>
                                          <p:attrName>ppt_y</p:attrName>
                                        </p:attrNameLst>
                                      </p:cBhvr>
                                      <p:tavLst>
                                        <p:tav tm="0">
                                          <p:val>
                                            <p:strVal val="ppt_y"/>
                                          </p:val>
                                        </p:tav>
                                        <p:tav tm="100000">
                                          <p:val>
                                            <p:strVal val="1+ppt_h/2"/>
                                          </p:val>
                                        </p:tav>
                                      </p:tavLst>
                                    </p:anim>
                                    <p:set>
                                      <p:cBhvr>
                                        <p:cTn id="51" dur="1" fill="hold">
                                          <p:stCondLst>
                                            <p:cond delay="499"/>
                                          </p:stCondLst>
                                        </p:cTn>
                                        <p:tgtEl>
                                          <p:spTgt spid="17419"/>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8" presetClass="entr" presetSubtype="16" fill="hold" nodeType="clickEffect">
                                  <p:stCondLst>
                                    <p:cond delay="0"/>
                                  </p:stCondLst>
                                  <p:childTnLst>
                                    <p:set>
                                      <p:cBhvr>
                                        <p:cTn id="55" dur="1" fill="hold">
                                          <p:stCondLst>
                                            <p:cond delay="0"/>
                                          </p:stCondLst>
                                        </p:cTn>
                                        <p:tgtEl>
                                          <p:spTgt spid="17420"/>
                                        </p:tgtEl>
                                        <p:attrNameLst>
                                          <p:attrName>style.visibility</p:attrName>
                                        </p:attrNameLst>
                                      </p:cBhvr>
                                      <p:to>
                                        <p:strVal val="visible"/>
                                      </p:to>
                                    </p:set>
                                    <p:animEffect transition="in" filter="diamond(in)">
                                      <p:cBhvr>
                                        <p:cTn id="56" dur="2000"/>
                                        <p:tgtEl>
                                          <p:spTgt spid="17420"/>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xit" presetSubtype="4" fill="hold" nodeType="clickEffect">
                                  <p:stCondLst>
                                    <p:cond delay="0"/>
                                  </p:stCondLst>
                                  <p:childTnLst>
                                    <p:anim calcmode="lin" valueType="num">
                                      <p:cBhvr additive="base">
                                        <p:cTn id="60" dur="500"/>
                                        <p:tgtEl>
                                          <p:spTgt spid="17420"/>
                                        </p:tgtEl>
                                        <p:attrNameLst>
                                          <p:attrName>ppt_x</p:attrName>
                                        </p:attrNameLst>
                                      </p:cBhvr>
                                      <p:tavLst>
                                        <p:tav tm="0">
                                          <p:val>
                                            <p:strVal val="ppt_x"/>
                                          </p:val>
                                        </p:tav>
                                        <p:tav tm="100000">
                                          <p:val>
                                            <p:strVal val="ppt_x"/>
                                          </p:val>
                                        </p:tav>
                                      </p:tavLst>
                                    </p:anim>
                                    <p:anim calcmode="lin" valueType="num">
                                      <p:cBhvr additive="base">
                                        <p:cTn id="61" dur="500"/>
                                        <p:tgtEl>
                                          <p:spTgt spid="17420"/>
                                        </p:tgtEl>
                                        <p:attrNameLst>
                                          <p:attrName>ppt_y</p:attrName>
                                        </p:attrNameLst>
                                      </p:cBhvr>
                                      <p:tavLst>
                                        <p:tav tm="0">
                                          <p:val>
                                            <p:strVal val="ppt_y"/>
                                          </p:val>
                                        </p:tav>
                                        <p:tav tm="100000">
                                          <p:val>
                                            <p:strVal val="1+ppt_h/2"/>
                                          </p:val>
                                        </p:tav>
                                      </p:tavLst>
                                    </p:anim>
                                    <p:set>
                                      <p:cBhvr>
                                        <p:cTn id="62" dur="1" fill="hold">
                                          <p:stCondLst>
                                            <p:cond delay="499"/>
                                          </p:stCondLst>
                                        </p:cTn>
                                        <p:tgtEl>
                                          <p:spTgt spid="1742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8" presetClass="entr" presetSubtype="16" fill="hold" nodeType="clickEffect">
                                  <p:stCondLst>
                                    <p:cond delay="0"/>
                                  </p:stCondLst>
                                  <p:childTnLst>
                                    <p:set>
                                      <p:cBhvr>
                                        <p:cTn id="66" dur="1" fill="hold">
                                          <p:stCondLst>
                                            <p:cond delay="0"/>
                                          </p:stCondLst>
                                        </p:cTn>
                                        <p:tgtEl>
                                          <p:spTgt spid="17421"/>
                                        </p:tgtEl>
                                        <p:attrNameLst>
                                          <p:attrName>style.visibility</p:attrName>
                                        </p:attrNameLst>
                                      </p:cBhvr>
                                      <p:to>
                                        <p:strVal val="visible"/>
                                      </p:to>
                                    </p:set>
                                    <p:animEffect transition="in" filter="diamond(in)">
                                      <p:cBhvr>
                                        <p:cTn id="67" dur="2000"/>
                                        <p:tgtEl>
                                          <p:spTgt spid="17421"/>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xit" presetSubtype="4" fill="hold" nodeType="clickEffect">
                                  <p:stCondLst>
                                    <p:cond delay="0"/>
                                  </p:stCondLst>
                                  <p:childTnLst>
                                    <p:anim calcmode="lin" valueType="num">
                                      <p:cBhvr additive="base">
                                        <p:cTn id="71" dur="500"/>
                                        <p:tgtEl>
                                          <p:spTgt spid="17421"/>
                                        </p:tgtEl>
                                        <p:attrNameLst>
                                          <p:attrName>ppt_x</p:attrName>
                                        </p:attrNameLst>
                                      </p:cBhvr>
                                      <p:tavLst>
                                        <p:tav tm="0">
                                          <p:val>
                                            <p:strVal val="ppt_x"/>
                                          </p:val>
                                        </p:tav>
                                        <p:tav tm="100000">
                                          <p:val>
                                            <p:strVal val="ppt_x"/>
                                          </p:val>
                                        </p:tav>
                                      </p:tavLst>
                                    </p:anim>
                                    <p:anim calcmode="lin" valueType="num">
                                      <p:cBhvr additive="base">
                                        <p:cTn id="72" dur="500"/>
                                        <p:tgtEl>
                                          <p:spTgt spid="17421"/>
                                        </p:tgtEl>
                                        <p:attrNameLst>
                                          <p:attrName>ppt_y</p:attrName>
                                        </p:attrNameLst>
                                      </p:cBhvr>
                                      <p:tavLst>
                                        <p:tav tm="0">
                                          <p:val>
                                            <p:strVal val="ppt_y"/>
                                          </p:val>
                                        </p:tav>
                                        <p:tav tm="100000">
                                          <p:val>
                                            <p:strVal val="1+ppt_h/2"/>
                                          </p:val>
                                        </p:tav>
                                      </p:tavLst>
                                    </p:anim>
                                    <p:set>
                                      <p:cBhvr>
                                        <p:cTn id="73" dur="1" fill="hold">
                                          <p:stCondLst>
                                            <p:cond delay="499"/>
                                          </p:stCondLst>
                                        </p:cTn>
                                        <p:tgtEl>
                                          <p:spTgt spid="17421"/>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8" presetClass="entr" presetSubtype="16" fill="hold" nodeType="clickEffect">
                                  <p:stCondLst>
                                    <p:cond delay="0"/>
                                  </p:stCondLst>
                                  <p:childTnLst>
                                    <p:set>
                                      <p:cBhvr>
                                        <p:cTn id="77" dur="1" fill="hold">
                                          <p:stCondLst>
                                            <p:cond delay="0"/>
                                          </p:stCondLst>
                                        </p:cTn>
                                        <p:tgtEl>
                                          <p:spTgt spid="17422"/>
                                        </p:tgtEl>
                                        <p:attrNameLst>
                                          <p:attrName>style.visibility</p:attrName>
                                        </p:attrNameLst>
                                      </p:cBhvr>
                                      <p:to>
                                        <p:strVal val="visible"/>
                                      </p:to>
                                    </p:set>
                                    <p:animEffect transition="in" filter="diamond(in)">
                                      <p:cBhvr>
                                        <p:cTn id="78" dur="2000"/>
                                        <p:tgtEl>
                                          <p:spTgt spid="17422"/>
                                        </p:tgtEl>
                                      </p:cBhvr>
                                    </p:animEffect>
                                  </p:childTnLst>
                                </p:cTn>
                              </p:par>
                            </p:childTnLst>
                          </p:cTn>
                        </p:par>
                      </p:childTnLst>
                    </p:cTn>
                  </p:par>
                  <p:par>
                    <p:cTn id="79" fill="hold">
                      <p:stCondLst>
                        <p:cond delay="indefinite"/>
                      </p:stCondLst>
                      <p:childTnLst>
                        <p:par>
                          <p:cTn id="80" fill="hold">
                            <p:stCondLst>
                              <p:cond delay="0"/>
                            </p:stCondLst>
                            <p:childTnLst>
                              <p:par>
                                <p:cTn id="81" presetID="2" presetClass="exit" presetSubtype="4" fill="hold" nodeType="clickEffect">
                                  <p:stCondLst>
                                    <p:cond delay="0"/>
                                  </p:stCondLst>
                                  <p:childTnLst>
                                    <p:anim calcmode="lin" valueType="num">
                                      <p:cBhvr additive="base">
                                        <p:cTn id="82" dur="500"/>
                                        <p:tgtEl>
                                          <p:spTgt spid="17422"/>
                                        </p:tgtEl>
                                        <p:attrNameLst>
                                          <p:attrName>ppt_x</p:attrName>
                                        </p:attrNameLst>
                                      </p:cBhvr>
                                      <p:tavLst>
                                        <p:tav tm="0">
                                          <p:val>
                                            <p:strVal val="ppt_x"/>
                                          </p:val>
                                        </p:tav>
                                        <p:tav tm="100000">
                                          <p:val>
                                            <p:strVal val="ppt_x"/>
                                          </p:val>
                                        </p:tav>
                                      </p:tavLst>
                                    </p:anim>
                                    <p:anim calcmode="lin" valueType="num">
                                      <p:cBhvr additive="base">
                                        <p:cTn id="83" dur="500"/>
                                        <p:tgtEl>
                                          <p:spTgt spid="17422"/>
                                        </p:tgtEl>
                                        <p:attrNameLst>
                                          <p:attrName>ppt_y</p:attrName>
                                        </p:attrNameLst>
                                      </p:cBhvr>
                                      <p:tavLst>
                                        <p:tav tm="0">
                                          <p:val>
                                            <p:strVal val="ppt_y"/>
                                          </p:val>
                                        </p:tav>
                                        <p:tav tm="100000">
                                          <p:val>
                                            <p:strVal val="1+ppt_h/2"/>
                                          </p:val>
                                        </p:tav>
                                      </p:tavLst>
                                    </p:anim>
                                    <p:set>
                                      <p:cBhvr>
                                        <p:cTn id="84" dur="1" fill="hold">
                                          <p:stCondLst>
                                            <p:cond delay="499"/>
                                          </p:stCondLst>
                                        </p:cTn>
                                        <p:tgtEl>
                                          <p:spTgt spid="17422"/>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8" presetClass="entr" presetSubtype="16" fill="hold" nodeType="clickEffect">
                                  <p:stCondLst>
                                    <p:cond delay="0"/>
                                  </p:stCondLst>
                                  <p:childTnLst>
                                    <p:set>
                                      <p:cBhvr>
                                        <p:cTn id="88" dur="1" fill="hold">
                                          <p:stCondLst>
                                            <p:cond delay="0"/>
                                          </p:stCondLst>
                                        </p:cTn>
                                        <p:tgtEl>
                                          <p:spTgt spid="17423"/>
                                        </p:tgtEl>
                                        <p:attrNameLst>
                                          <p:attrName>style.visibility</p:attrName>
                                        </p:attrNameLst>
                                      </p:cBhvr>
                                      <p:to>
                                        <p:strVal val="visible"/>
                                      </p:to>
                                    </p:set>
                                    <p:animEffect transition="in" filter="diamond(in)">
                                      <p:cBhvr>
                                        <p:cTn id="89" dur="2000"/>
                                        <p:tgtEl>
                                          <p:spTgt spid="17423"/>
                                        </p:tgtEl>
                                      </p:cBhvr>
                                    </p:animEffect>
                                  </p:childTnLst>
                                </p:cTn>
                              </p:par>
                            </p:childTnLst>
                          </p:cTn>
                        </p:par>
                      </p:childTnLst>
                    </p:cTn>
                  </p:par>
                  <p:par>
                    <p:cTn id="90" fill="hold">
                      <p:stCondLst>
                        <p:cond delay="indefinite"/>
                      </p:stCondLst>
                      <p:childTnLst>
                        <p:par>
                          <p:cTn id="91" fill="hold">
                            <p:stCondLst>
                              <p:cond delay="0"/>
                            </p:stCondLst>
                            <p:childTnLst>
                              <p:par>
                                <p:cTn id="92" presetID="2" presetClass="exit" presetSubtype="4" fill="hold" nodeType="clickEffect">
                                  <p:stCondLst>
                                    <p:cond delay="0"/>
                                  </p:stCondLst>
                                  <p:childTnLst>
                                    <p:anim calcmode="lin" valueType="num">
                                      <p:cBhvr additive="base">
                                        <p:cTn id="93" dur="500"/>
                                        <p:tgtEl>
                                          <p:spTgt spid="17423"/>
                                        </p:tgtEl>
                                        <p:attrNameLst>
                                          <p:attrName>ppt_x</p:attrName>
                                        </p:attrNameLst>
                                      </p:cBhvr>
                                      <p:tavLst>
                                        <p:tav tm="0">
                                          <p:val>
                                            <p:strVal val="ppt_x"/>
                                          </p:val>
                                        </p:tav>
                                        <p:tav tm="100000">
                                          <p:val>
                                            <p:strVal val="ppt_x"/>
                                          </p:val>
                                        </p:tav>
                                      </p:tavLst>
                                    </p:anim>
                                    <p:anim calcmode="lin" valueType="num">
                                      <p:cBhvr additive="base">
                                        <p:cTn id="94" dur="500"/>
                                        <p:tgtEl>
                                          <p:spTgt spid="17423"/>
                                        </p:tgtEl>
                                        <p:attrNameLst>
                                          <p:attrName>ppt_y</p:attrName>
                                        </p:attrNameLst>
                                      </p:cBhvr>
                                      <p:tavLst>
                                        <p:tav tm="0">
                                          <p:val>
                                            <p:strVal val="ppt_y"/>
                                          </p:val>
                                        </p:tav>
                                        <p:tav tm="100000">
                                          <p:val>
                                            <p:strVal val="1+ppt_h/2"/>
                                          </p:val>
                                        </p:tav>
                                      </p:tavLst>
                                    </p:anim>
                                    <p:set>
                                      <p:cBhvr>
                                        <p:cTn id="95" dur="1" fill="hold">
                                          <p:stCondLst>
                                            <p:cond delay="499"/>
                                          </p:stCondLst>
                                        </p:cTn>
                                        <p:tgtEl>
                                          <p:spTgt spid="17423"/>
                                        </p:tgtEl>
                                        <p:attrNameLst>
                                          <p:attrName>style.visibility</p:attrName>
                                        </p:attrNameLst>
                                      </p:cBhvr>
                                      <p:to>
                                        <p:strVal val="hidden"/>
                                      </p:to>
                                    </p:set>
                                  </p:childTnLst>
                                </p:cTn>
                              </p:par>
                            </p:childTnLst>
                          </p:cTn>
                        </p:par>
                      </p:childTnLst>
                    </p:cTn>
                  </p:par>
                  <p:par>
                    <p:cTn id="96" fill="hold">
                      <p:stCondLst>
                        <p:cond delay="indefinite"/>
                      </p:stCondLst>
                      <p:childTnLst>
                        <p:par>
                          <p:cTn id="97" fill="hold">
                            <p:stCondLst>
                              <p:cond delay="0"/>
                            </p:stCondLst>
                            <p:childTnLst>
                              <p:par>
                                <p:cTn id="98" presetID="8" presetClass="entr" presetSubtype="16" fill="hold" nodeType="clickEffect">
                                  <p:stCondLst>
                                    <p:cond delay="0"/>
                                  </p:stCondLst>
                                  <p:childTnLst>
                                    <p:set>
                                      <p:cBhvr>
                                        <p:cTn id="99" dur="1" fill="hold">
                                          <p:stCondLst>
                                            <p:cond delay="0"/>
                                          </p:stCondLst>
                                        </p:cTn>
                                        <p:tgtEl>
                                          <p:spTgt spid="17424"/>
                                        </p:tgtEl>
                                        <p:attrNameLst>
                                          <p:attrName>style.visibility</p:attrName>
                                        </p:attrNameLst>
                                      </p:cBhvr>
                                      <p:to>
                                        <p:strVal val="visible"/>
                                      </p:to>
                                    </p:set>
                                    <p:animEffect transition="in" filter="diamond(in)">
                                      <p:cBhvr>
                                        <p:cTn id="100" dur="2000"/>
                                        <p:tgtEl>
                                          <p:spTgt spid="17424"/>
                                        </p:tgtEl>
                                      </p:cBhvr>
                                    </p:animEffect>
                                  </p:childTnLst>
                                </p:cTn>
                              </p:par>
                            </p:childTnLst>
                          </p:cTn>
                        </p:par>
                      </p:childTnLst>
                    </p:cTn>
                  </p:par>
                  <p:par>
                    <p:cTn id="101" fill="hold">
                      <p:stCondLst>
                        <p:cond delay="indefinite"/>
                      </p:stCondLst>
                      <p:childTnLst>
                        <p:par>
                          <p:cTn id="102" fill="hold">
                            <p:stCondLst>
                              <p:cond delay="0"/>
                            </p:stCondLst>
                            <p:childTnLst>
                              <p:par>
                                <p:cTn id="103" presetID="2" presetClass="exit" presetSubtype="4" fill="hold" nodeType="clickEffect">
                                  <p:stCondLst>
                                    <p:cond delay="0"/>
                                  </p:stCondLst>
                                  <p:childTnLst>
                                    <p:anim calcmode="lin" valueType="num">
                                      <p:cBhvr additive="base">
                                        <p:cTn id="104" dur="500"/>
                                        <p:tgtEl>
                                          <p:spTgt spid="17424"/>
                                        </p:tgtEl>
                                        <p:attrNameLst>
                                          <p:attrName>ppt_x</p:attrName>
                                        </p:attrNameLst>
                                      </p:cBhvr>
                                      <p:tavLst>
                                        <p:tav tm="0">
                                          <p:val>
                                            <p:strVal val="ppt_x"/>
                                          </p:val>
                                        </p:tav>
                                        <p:tav tm="100000">
                                          <p:val>
                                            <p:strVal val="ppt_x"/>
                                          </p:val>
                                        </p:tav>
                                      </p:tavLst>
                                    </p:anim>
                                    <p:anim calcmode="lin" valueType="num">
                                      <p:cBhvr additive="base">
                                        <p:cTn id="105" dur="500"/>
                                        <p:tgtEl>
                                          <p:spTgt spid="17424"/>
                                        </p:tgtEl>
                                        <p:attrNameLst>
                                          <p:attrName>ppt_y</p:attrName>
                                        </p:attrNameLst>
                                      </p:cBhvr>
                                      <p:tavLst>
                                        <p:tav tm="0">
                                          <p:val>
                                            <p:strVal val="ppt_y"/>
                                          </p:val>
                                        </p:tav>
                                        <p:tav tm="100000">
                                          <p:val>
                                            <p:strVal val="1+ppt_h/2"/>
                                          </p:val>
                                        </p:tav>
                                      </p:tavLst>
                                    </p:anim>
                                    <p:set>
                                      <p:cBhvr>
                                        <p:cTn id="106" dur="1" fill="hold">
                                          <p:stCondLst>
                                            <p:cond delay="499"/>
                                          </p:stCondLst>
                                        </p:cTn>
                                        <p:tgtEl>
                                          <p:spTgt spid="174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30" grpId="0" animBg="1"/>
      <p:bldP spid="17430" grpId="1" animBg="1"/>
      <p:bldP spid="17429" grpId="0" animBg="1"/>
      <p:bldP spid="17429" grpId="1"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8433" name="Group 5"/>
          <p:cNvGrpSpPr>
            <a:grpSpLocks/>
          </p:cNvGrpSpPr>
          <p:nvPr/>
        </p:nvGrpSpPr>
        <p:grpSpPr bwMode="auto">
          <a:xfrm>
            <a:off x="323850" y="1268413"/>
            <a:ext cx="3384550" cy="688975"/>
            <a:chOff x="720" y="1392"/>
            <a:chExt cx="4058" cy="480"/>
          </a:xfrm>
        </p:grpSpPr>
        <p:sp>
          <p:nvSpPr>
            <p:cNvPr id="296966" name="AutoShape 6"/>
            <p:cNvSpPr>
              <a:spLocks noChangeArrowheads="1"/>
            </p:cNvSpPr>
            <p:nvPr/>
          </p:nvSpPr>
          <p:spPr bwMode="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pPr>
                <a:defRPr/>
              </a:pPr>
              <a:endParaRPr lang="zh-CN" altLang="en-US"/>
            </a:p>
          </p:txBody>
        </p:sp>
        <p:grpSp>
          <p:nvGrpSpPr>
            <p:cNvPr id="18441" name="Group 7"/>
            <p:cNvGrpSpPr>
              <a:grpSpLocks/>
            </p:cNvGrpSpPr>
            <p:nvPr/>
          </p:nvGrpSpPr>
          <p:grpSpPr bwMode="auto">
            <a:xfrm>
              <a:off x="730" y="1407"/>
              <a:ext cx="4043" cy="444"/>
              <a:chOff x="744" y="1407"/>
              <a:chExt cx="3988" cy="444"/>
            </a:xfrm>
          </p:grpSpPr>
          <p:sp>
            <p:nvSpPr>
              <p:cNvPr id="296968" name="AutoShape 8"/>
              <p:cNvSpPr>
                <a:spLocks noChangeArrowheads="1"/>
              </p:cNvSpPr>
              <p:nvPr/>
            </p:nvSpPr>
            <p:spPr bwMode="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pPr>
                  <a:defRPr/>
                </a:pPr>
                <a:endParaRPr lang="zh-CN" altLang="en-US"/>
              </a:p>
            </p:txBody>
          </p:sp>
          <p:sp>
            <p:nvSpPr>
              <p:cNvPr id="296969" name="AutoShape 9"/>
              <p:cNvSpPr>
                <a:spLocks noChangeArrowheads="1"/>
              </p:cNvSpPr>
              <p:nvPr/>
            </p:nvSpPr>
            <p:spPr bwMode="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pPr>
                  <a:defRPr/>
                </a:pPr>
                <a:endParaRPr lang="zh-CN" altLang="en-US"/>
              </a:p>
            </p:txBody>
          </p:sp>
        </p:grpSp>
      </p:grpSp>
      <p:sp>
        <p:nvSpPr>
          <p:cNvPr id="296970" name="Text Box 10"/>
          <p:cNvSpPr txBox="1">
            <a:spLocks noChangeArrowheads="1"/>
          </p:cNvSpPr>
          <p:nvPr/>
        </p:nvSpPr>
        <p:spPr bwMode="white">
          <a:xfrm>
            <a:off x="323850" y="1268413"/>
            <a:ext cx="3344863" cy="646112"/>
          </a:xfrm>
          <a:prstGeom prst="rect">
            <a:avLst/>
          </a:prstGeom>
          <a:noFill/>
          <a:ln w="9525">
            <a:noFill/>
            <a:miter lim="800000"/>
            <a:headEnd/>
            <a:tailEnd/>
          </a:ln>
        </p:spPr>
        <p:txBody>
          <a:bodyPr>
            <a:spAutoFit/>
          </a:bodyPr>
          <a:lstStyle/>
          <a:p>
            <a:pPr marL="457200" indent="-457200">
              <a:spcBef>
                <a:spcPct val="50000"/>
              </a:spcBef>
              <a:buClr>
                <a:schemeClr val="tx1"/>
              </a:buClr>
            </a:pPr>
            <a:r>
              <a:rPr lang="zh-CN" altLang="en-US" sz="3600">
                <a:solidFill>
                  <a:srgbClr val="FFFFFF"/>
                </a:solidFill>
                <a:latin typeface="隶书" pitchFamily="49" charset="-122"/>
                <a:ea typeface="隶书" pitchFamily="49" charset="-122"/>
              </a:rPr>
              <a:t>五  病理变化</a:t>
            </a:r>
          </a:p>
        </p:txBody>
      </p:sp>
      <p:sp>
        <p:nvSpPr>
          <p:cNvPr id="18435" name="TextBox 26"/>
          <p:cNvSpPr txBox="1">
            <a:spLocks noChangeArrowheads="1"/>
          </p:cNvSpPr>
          <p:nvPr/>
        </p:nvSpPr>
        <p:spPr bwMode="auto">
          <a:xfrm>
            <a:off x="179388" y="333375"/>
            <a:ext cx="4995862" cy="584200"/>
          </a:xfrm>
          <a:prstGeom prst="rect">
            <a:avLst/>
          </a:prstGeom>
          <a:noFill/>
          <a:ln w="9525">
            <a:noFill/>
            <a:miter lim="800000"/>
            <a:headEnd/>
            <a:tailEnd/>
          </a:ln>
        </p:spPr>
        <p:txBody>
          <a:bodyPr>
            <a:spAutoFit/>
          </a:bodyPr>
          <a:lstStyle/>
          <a:p>
            <a:pPr algn="ctr"/>
            <a:endParaRPr lang="zh-CN" altLang="en-US" sz="3200" dirty="0">
              <a:solidFill>
                <a:srgbClr val="FFFF00"/>
              </a:solidFill>
              <a:latin typeface="华文行楷" pitchFamily="2" charset="-122"/>
              <a:ea typeface="华文行楷" pitchFamily="2" charset="-122"/>
            </a:endParaRPr>
          </a:p>
        </p:txBody>
      </p:sp>
      <p:sp>
        <p:nvSpPr>
          <p:cNvPr id="18453" name="Text Box 21"/>
          <p:cNvSpPr txBox="1">
            <a:spLocks noChangeArrowheads="1"/>
          </p:cNvSpPr>
          <p:nvPr/>
        </p:nvSpPr>
        <p:spPr bwMode="auto">
          <a:xfrm>
            <a:off x="395288" y="2205038"/>
            <a:ext cx="8208962" cy="3651250"/>
          </a:xfrm>
          <a:prstGeom prst="rect">
            <a:avLst/>
          </a:prstGeom>
          <a:solidFill>
            <a:schemeClr val="tx1"/>
          </a:solidFill>
          <a:ln w="9525">
            <a:noFill/>
            <a:miter lim="800000"/>
            <a:headEnd/>
            <a:tailEnd/>
          </a:ln>
        </p:spPr>
        <p:txBody>
          <a:bodyPr>
            <a:spAutoFit/>
          </a:bodyPr>
          <a:lstStyle/>
          <a:p>
            <a:pPr>
              <a:spcBef>
                <a:spcPct val="10000"/>
              </a:spcBef>
              <a:buFont typeface="Wingdings" pitchFamily="2" charset="2"/>
              <a:buChar char="Ø"/>
            </a:pPr>
            <a:r>
              <a:rPr lang="zh-CN" altLang="en-US" sz="3200">
                <a:solidFill>
                  <a:srgbClr val="000066"/>
                </a:solidFill>
                <a:ea typeface="楷体" pitchFamily="49" charset="-122"/>
              </a:rPr>
              <a:t>脑膜、脑脊髓充血，脑室脑脊液增多。</a:t>
            </a:r>
          </a:p>
          <a:p>
            <a:pPr>
              <a:spcBef>
                <a:spcPct val="10000"/>
              </a:spcBef>
              <a:buFont typeface="Wingdings" pitchFamily="2" charset="2"/>
              <a:buChar char="Ø"/>
            </a:pPr>
            <a:r>
              <a:rPr lang="zh-CN" altLang="en-US" sz="3200">
                <a:solidFill>
                  <a:srgbClr val="000066"/>
                </a:solidFill>
                <a:ea typeface="楷体" pitchFamily="49" charset="-122"/>
              </a:rPr>
              <a:t>睾丸不同程度肿大，实质有充血出血甚至坏死。</a:t>
            </a:r>
          </a:p>
          <a:p>
            <a:pPr>
              <a:spcBef>
                <a:spcPct val="10000"/>
              </a:spcBef>
              <a:buFont typeface="Wingdings" pitchFamily="2" charset="2"/>
              <a:buChar char="Ø"/>
            </a:pPr>
            <a:r>
              <a:rPr lang="zh-CN" altLang="en-US" sz="3200">
                <a:solidFill>
                  <a:srgbClr val="000066"/>
                </a:solidFill>
                <a:ea typeface="楷体" pitchFamily="49" charset="-122"/>
              </a:rPr>
              <a:t>子宫内膜充血，黏膜上有粘稠分泌物覆盖，并有小点状出血。</a:t>
            </a:r>
          </a:p>
          <a:p>
            <a:pPr>
              <a:spcBef>
                <a:spcPct val="10000"/>
              </a:spcBef>
              <a:buFont typeface="Wingdings" pitchFamily="2" charset="2"/>
              <a:buChar char="Ø"/>
            </a:pPr>
            <a:r>
              <a:rPr lang="zh-CN" altLang="en-US" sz="3200">
                <a:solidFill>
                  <a:srgbClr val="000066"/>
                </a:solidFill>
                <a:ea typeface="楷体" pitchFamily="49" charset="-122"/>
              </a:rPr>
              <a:t>流产的胎儿脑水肿，胸水、腹水增多及皮下水肿。</a:t>
            </a:r>
          </a:p>
        </p:txBody>
      </p:sp>
      <p:pic>
        <p:nvPicPr>
          <p:cNvPr id="18454" name="Picture 22" descr="5-1 乙型脑炎软脑膜充血"/>
          <p:cNvPicPr>
            <a:picLocks noChangeAspect="1" noChangeArrowheads="1"/>
          </p:cNvPicPr>
          <p:nvPr/>
        </p:nvPicPr>
        <p:blipFill>
          <a:blip r:embed="rId2"/>
          <a:srcRect/>
          <a:stretch>
            <a:fillRect/>
          </a:stretch>
        </p:blipFill>
        <p:spPr bwMode="auto">
          <a:xfrm>
            <a:off x="2627313" y="2060575"/>
            <a:ext cx="6205537" cy="4410075"/>
          </a:xfrm>
          <a:prstGeom prst="rect">
            <a:avLst/>
          </a:prstGeom>
          <a:noFill/>
          <a:ln w="9525">
            <a:noFill/>
            <a:miter lim="800000"/>
            <a:headEnd/>
            <a:tailEnd/>
          </a:ln>
        </p:spPr>
      </p:pic>
      <p:pic>
        <p:nvPicPr>
          <p:cNvPr id="18455" name="Picture 23" descr="4-7 乙型脑炎肝脏多发性坏死灶"/>
          <p:cNvPicPr>
            <a:picLocks noChangeAspect="1" noChangeArrowheads="1"/>
          </p:cNvPicPr>
          <p:nvPr/>
        </p:nvPicPr>
        <p:blipFill>
          <a:blip r:embed="rId3"/>
          <a:srcRect/>
          <a:stretch>
            <a:fillRect/>
          </a:stretch>
        </p:blipFill>
        <p:spPr bwMode="auto">
          <a:xfrm>
            <a:off x="2484438" y="2060575"/>
            <a:ext cx="6351587" cy="4413250"/>
          </a:xfrm>
          <a:prstGeom prst="rect">
            <a:avLst/>
          </a:prstGeom>
          <a:noFill/>
          <a:ln w="9525">
            <a:noFill/>
            <a:miter lim="800000"/>
            <a:headEnd/>
            <a:tailEnd/>
          </a:ln>
        </p:spPr>
      </p:pic>
      <p:pic>
        <p:nvPicPr>
          <p:cNvPr id="18456" name="Picture 24" descr="5-3 乙型脑炎"/>
          <p:cNvPicPr>
            <a:picLocks noChangeAspect="1" noChangeArrowheads="1"/>
          </p:cNvPicPr>
          <p:nvPr/>
        </p:nvPicPr>
        <p:blipFill>
          <a:blip r:embed="rId4"/>
          <a:srcRect/>
          <a:stretch>
            <a:fillRect/>
          </a:stretch>
        </p:blipFill>
        <p:spPr bwMode="auto">
          <a:xfrm>
            <a:off x="2484438" y="2060575"/>
            <a:ext cx="6305550" cy="4327525"/>
          </a:xfrm>
          <a:prstGeom prst="rect">
            <a:avLst/>
          </a:prstGeom>
          <a:noFill/>
          <a:ln w="9525">
            <a:noFill/>
            <a:miter lim="800000"/>
            <a:headEnd/>
            <a:tailEnd/>
          </a:ln>
        </p:spPr>
      </p:pic>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96970"/>
                                        </p:tgtEl>
                                        <p:attrNameLst>
                                          <p:attrName>style.visibility</p:attrName>
                                        </p:attrNameLst>
                                      </p:cBhvr>
                                      <p:to>
                                        <p:strVal val="visible"/>
                                      </p:to>
                                    </p:set>
                                    <p:animEffect transition="in" filter="diamond(in)">
                                      <p:cBhvr>
                                        <p:cTn id="7" dur="2000"/>
                                        <p:tgtEl>
                                          <p:spTgt spid="29697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8453">
                                            <p:txEl>
                                              <p:pRg st="0" end="0"/>
                                            </p:txEl>
                                          </p:spTgt>
                                        </p:tgtEl>
                                        <p:attrNameLst>
                                          <p:attrName>style.visibility</p:attrName>
                                        </p:attrNameLst>
                                      </p:cBhvr>
                                      <p:to>
                                        <p:strVal val="visible"/>
                                      </p:to>
                                    </p:set>
                                    <p:animEffect transition="in" filter="diamond(in)">
                                      <p:cBhvr>
                                        <p:cTn id="12" dur="2000"/>
                                        <p:tgtEl>
                                          <p:spTgt spid="1845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8453">
                                            <p:txEl>
                                              <p:pRg st="1" end="1"/>
                                            </p:txEl>
                                          </p:spTgt>
                                        </p:tgtEl>
                                        <p:attrNameLst>
                                          <p:attrName>style.visibility</p:attrName>
                                        </p:attrNameLst>
                                      </p:cBhvr>
                                      <p:to>
                                        <p:strVal val="visible"/>
                                      </p:to>
                                    </p:set>
                                    <p:animEffect transition="in" filter="diamond(in)">
                                      <p:cBhvr>
                                        <p:cTn id="17" dur="2000"/>
                                        <p:tgtEl>
                                          <p:spTgt spid="1845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18453">
                                            <p:txEl>
                                              <p:pRg st="2" end="2"/>
                                            </p:txEl>
                                          </p:spTgt>
                                        </p:tgtEl>
                                        <p:attrNameLst>
                                          <p:attrName>style.visibility</p:attrName>
                                        </p:attrNameLst>
                                      </p:cBhvr>
                                      <p:to>
                                        <p:strVal val="visible"/>
                                      </p:to>
                                    </p:set>
                                    <p:animEffect transition="in" filter="diamond(in)">
                                      <p:cBhvr>
                                        <p:cTn id="22" dur="2000"/>
                                        <p:tgtEl>
                                          <p:spTgt spid="1845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18453">
                                            <p:txEl>
                                              <p:pRg st="3" end="3"/>
                                            </p:txEl>
                                          </p:spTgt>
                                        </p:tgtEl>
                                        <p:attrNameLst>
                                          <p:attrName>style.visibility</p:attrName>
                                        </p:attrNameLst>
                                      </p:cBhvr>
                                      <p:to>
                                        <p:strVal val="visible"/>
                                      </p:to>
                                    </p:set>
                                    <p:animEffect transition="in" filter="diamond(in)">
                                      <p:cBhvr>
                                        <p:cTn id="27" dur="2000"/>
                                        <p:tgtEl>
                                          <p:spTgt spid="1845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18454"/>
                                        </p:tgtEl>
                                        <p:attrNameLst>
                                          <p:attrName>style.visibility</p:attrName>
                                        </p:attrNameLst>
                                      </p:cBhvr>
                                      <p:to>
                                        <p:strVal val="visible"/>
                                      </p:to>
                                    </p:set>
                                    <p:animEffect transition="in" filter="diamond(in)">
                                      <p:cBhvr>
                                        <p:cTn id="32" dur="2000"/>
                                        <p:tgtEl>
                                          <p:spTgt spid="18454"/>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nodeType="clickEffect">
                                  <p:stCondLst>
                                    <p:cond delay="0"/>
                                  </p:stCondLst>
                                  <p:childTnLst>
                                    <p:anim calcmode="lin" valueType="num">
                                      <p:cBhvr additive="base">
                                        <p:cTn id="36" dur="500"/>
                                        <p:tgtEl>
                                          <p:spTgt spid="18454"/>
                                        </p:tgtEl>
                                        <p:attrNameLst>
                                          <p:attrName>ppt_x</p:attrName>
                                        </p:attrNameLst>
                                      </p:cBhvr>
                                      <p:tavLst>
                                        <p:tav tm="0">
                                          <p:val>
                                            <p:strVal val="ppt_x"/>
                                          </p:val>
                                        </p:tav>
                                        <p:tav tm="100000">
                                          <p:val>
                                            <p:strVal val="ppt_x"/>
                                          </p:val>
                                        </p:tav>
                                      </p:tavLst>
                                    </p:anim>
                                    <p:anim calcmode="lin" valueType="num">
                                      <p:cBhvr additive="base">
                                        <p:cTn id="37" dur="500"/>
                                        <p:tgtEl>
                                          <p:spTgt spid="18454"/>
                                        </p:tgtEl>
                                        <p:attrNameLst>
                                          <p:attrName>ppt_y</p:attrName>
                                        </p:attrNameLst>
                                      </p:cBhvr>
                                      <p:tavLst>
                                        <p:tav tm="0">
                                          <p:val>
                                            <p:strVal val="ppt_y"/>
                                          </p:val>
                                        </p:tav>
                                        <p:tav tm="100000">
                                          <p:val>
                                            <p:strVal val="1+ppt_h/2"/>
                                          </p:val>
                                        </p:tav>
                                      </p:tavLst>
                                    </p:anim>
                                    <p:set>
                                      <p:cBhvr>
                                        <p:cTn id="38" dur="1" fill="hold">
                                          <p:stCondLst>
                                            <p:cond delay="499"/>
                                          </p:stCondLst>
                                        </p:cTn>
                                        <p:tgtEl>
                                          <p:spTgt spid="1845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8" presetClass="entr" presetSubtype="16" fill="hold" nodeType="clickEffect">
                                  <p:stCondLst>
                                    <p:cond delay="0"/>
                                  </p:stCondLst>
                                  <p:childTnLst>
                                    <p:set>
                                      <p:cBhvr>
                                        <p:cTn id="42" dur="1" fill="hold">
                                          <p:stCondLst>
                                            <p:cond delay="0"/>
                                          </p:stCondLst>
                                        </p:cTn>
                                        <p:tgtEl>
                                          <p:spTgt spid="18455"/>
                                        </p:tgtEl>
                                        <p:attrNameLst>
                                          <p:attrName>style.visibility</p:attrName>
                                        </p:attrNameLst>
                                      </p:cBhvr>
                                      <p:to>
                                        <p:strVal val="visible"/>
                                      </p:to>
                                    </p:set>
                                    <p:animEffect transition="in" filter="diamond(in)">
                                      <p:cBhvr>
                                        <p:cTn id="43" dur="2000"/>
                                        <p:tgtEl>
                                          <p:spTgt spid="18455"/>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xit" presetSubtype="4" fill="hold" nodeType="clickEffect">
                                  <p:stCondLst>
                                    <p:cond delay="0"/>
                                  </p:stCondLst>
                                  <p:childTnLst>
                                    <p:anim calcmode="lin" valueType="num">
                                      <p:cBhvr additive="base">
                                        <p:cTn id="47" dur="500"/>
                                        <p:tgtEl>
                                          <p:spTgt spid="18455"/>
                                        </p:tgtEl>
                                        <p:attrNameLst>
                                          <p:attrName>ppt_x</p:attrName>
                                        </p:attrNameLst>
                                      </p:cBhvr>
                                      <p:tavLst>
                                        <p:tav tm="0">
                                          <p:val>
                                            <p:strVal val="ppt_x"/>
                                          </p:val>
                                        </p:tav>
                                        <p:tav tm="100000">
                                          <p:val>
                                            <p:strVal val="ppt_x"/>
                                          </p:val>
                                        </p:tav>
                                      </p:tavLst>
                                    </p:anim>
                                    <p:anim calcmode="lin" valueType="num">
                                      <p:cBhvr additive="base">
                                        <p:cTn id="48" dur="500"/>
                                        <p:tgtEl>
                                          <p:spTgt spid="18455"/>
                                        </p:tgtEl>
                                        <p:attrNameLst>
                                          <p:attrName>ppt_y</p:attrName>
                                        </p:attrNameLst>
                                      </p:cBhvr>
                                      <p:tavLst>
                                        <p:tav tm="0">
                                          <p:val>
                                            <p:strVal val="ppt_y"/>
                                          </p:val>
                                        </p:tav>
                                        <p:tav tm="100000">
                                          <p:val>
                                            <p:strVal val="1+ppt_h/2"/>
                                          </p:val>
                                        </p:tav>
                                      </p:tavLst>
                                    </p:anim>
                                    <p:set>
                                      <p:cBhvr>
                                        <p:cTn id="49" dur="1" fill="hold">
                                          <p:stCondLst>
                                            <p:cond delay="499"/>
                                          </p:stCondLst>
                                        </p:cTn>
                                        <p:tgtEl>
                                          <p:spTgt spid="18455"/>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8" presetClass="entr" presetSubtype="16" fill="hold" nodeType="clickEffect">
                                  <p:stCondLst>
                                    <p:cond delay="0"/>
                                  </p:stCondLst>
                                  <p:childTnLst>
                                    <p:set>
                                      <p:cBhvr>
                                        <p:cTn id="53" dur="1" fill="hold">
                                          <p:stCondLst>
                                            <p:cond delay="0"/>
                                          </p:stCondLst>
                                        </p:cTn>
                                        <p:tgtEl>
                                          <p:spTgt spid="18456"/>
                                        </p:tgtEl>
                                        <p:attrNameLst>
                                          <p:attrName>style.visibility</p:attrName>
                                        </p:attrNameLst>
                                      </p:cBhvr>
                                      <p:to>
                                        <p:strVal val="visible"/>
                                      </p:to>
                                    </p:set>
                                    <p:animEffect transition="in" filter="diamond(in)">
                                      <p:cBhvr>
                                        <p:cTn id="54" dur="2000"/>
                                        <p:tgtEl>
                                          <p:spTgt spid="18456"/>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xit" presetSubtype="4" fill="hold" nodeType="clickEffect">
                                  <p:stCondLst>
                                    <p:cond delay="0"/>
                                  </p:stCondLst>
                                  <p:childTnLst>
                                    <p:anim calcmode="lin" valueType="num">
                                      <p:cBhvr additive="base">
                                        <p:cTn id="58" dur="500"/>
                                        <p:tgtEl>
                                          <p:spTgt spid="18456"/>
                                        </p:tgtEl>
                                        <p:attrNameLst>
                                          <p:attrName>ppt_x</p:attrName>
                                        </p:attrNameLst>
                                      </p:cBhvr>
                                      <p:tavLst>
                                        <p:tav tm="0">
                                          <p:val>
                                            <p:strVal val="ppt_x"/>
                                          </p:val>
                                        </p:tav>
                                        <p:tav tm="100000">
                                          <p:val>
                                            <p:strVal val="ppt_x"/>
                                          </p:val>
                                        </p:tav>
                                      </p:tavLst>
                                    </p:anim>
                                    <p:anim calcmode="lin" valueType="num">
                                      <p:cBhvr additive="base">
                                        <p:cTn id="59" dur="500"/>
                                        <p:tgtEl>
                                          <p:spTgt spid="18456"/>
                                        </p:tgtEl>
                                        <p:attrNameLst>
                                          <p:attrName>ppt_y</p:attrName>
                                        </p:attrNameLst>
                                      </p:cBhvr>
                                      <p:tavLst>
                                        <p:tav tm="0">
                                          <p:val>
                                            <p:strVal val="ppt_y"/>
                                          </p:val>
                                        </p:tav>
                                        <p:tav tm="100000">
                                          <p:val>
                                            <p:strVal val="1+ppt_h/2"/>
                                          </p:val>
                                        </p:tav>
                                      </p:tavLst>
                                    </p:anim>
                                    <p:set>
                                      <p:cBhvr>
                                        <p:cTn id="60" dur="1" fill="hold">
                                          <p:stCondLst>
                                            <p:cond delay="499"/>
                                          </p:stCondLst>
                                        </p:cTn>
                                        <p:tgtEl>
                                          <p:spTgt spid="1845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70"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1133475" y="1333500"/>
            <a:ext cx="2501900" cy="688975"/>
            <a:chOff x="720" y="1392"/>
            <a:chExt cx="4058" cy="480"/>
          </a:xfrm>
        </p:grpSpPr>
        <p:sp>
          <p:nvSpPr>
            <p:cNvPr id="6158" name="AutoShape 14"/>
            <p:cNvSpPr>
              <a:spLocks noChangeArrowheads="1"/>
            </p:cNvSpPr>
            <p:nvPr/>
          </p:nvSpPr>
          <p:spPr bwMode="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pPr>
                <a:defRPr/>
              </a:pPr>
              <a:endParaRPr lang="zh-CN" altLang="en-US"/>
            </a:p>
          </p:txBody>
        </p:sp>
        <p:grpSp>
          <p:nvGrpSpPr>
            <p:cNvPr id="19468" name="Group 15"/>
            <p:cNvGrpSpPr>
              <a:grpSpLocks/>
            </p:cNvGrpSpPr>
            <p:nvPr/>
          </p:nvGrpSpPr>
          <p:grpSpPr bwMode="auto">
            <a:xfrm>
              <a:off x="730" y="1407"/>
              <a:ext cx="4043" cy="444"/>
              <a:chOff x="744" y="1407"/>
              <a:chExt cx="3988" cy="444"/>
            </a:xfrm>
          </p:grpSpPr>
          <p:sp>
            <p:nvSpPr>
              <p:cNvPr id="6160" name="AutoShape 16"/>
              <p:cNvSpPr>
                <a:spLocks noChangeArrowheads="1"/>
              </p:cNvSpPr>
              <p:nvPr/>
            </p:nvSpPr>
            <p:spPr bwMode="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pPr>
                  <a:defRPr/>
                </a:pPr>
                <a:endParaRPr lang="zh-CN" altLang="en-US"/>
              </a:p>
            </p:txBody>
          </p:sp>
          <p:sp>
            <p:nvSpPr>
              <p:cNvPr id="6161" name="AutoShape 17"/>
              <p:cNvSpPr>
                <a:spLocks noChangeArrowheads="1"/>
              </p:cNvSpPr>
              <p:nvPr/>
            </p:nvSpPr>
            <p:spPr bwMode="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pPr>
                  <a:defRPr/>
                </a:pPr>
                <a:endParaRPr lang="zh-CN" altLang="en-US"/>
              </a:p>
            </p:txBody>
          </p:sp>
        </p:grpSp>
      </p:grpSp>
      <p:sp>
        <p:nvSpPr>
          <p:cNvPr id="19458" name="Text Box 18"/>
          <p:cNvSpPr txBox="1">
            <a:spLocks noChangeArrowheads="1"/>
          </p:cNvSpPr>
          <p:nvPr/>
        </p:nvSpPr>
        <p:spPr bwMode="white">
          <a:xfrm>
            <a:off x="1116013" y="1295400"/>
            <a:ext cx="2519362" cy="646113"/>
          </a:xfrm>
          <a:prstGeom prst="rect">
            <a:avLst/>
          </a:prstGeom>
          <a:noFill/>
          <a:ln w="9525">
            <a:noFill/>
            <a:miter lim="800000"/>
            <a:headEnd/>
            <a:tailEnd/>
          </a:ln>
        </p:spPr>
        <p:txBody>
          <a:bodyPr>
            <a:spAutoFit/>
          </a:bodyPr>
          <a:lstStyle/>
          <a:p>
            <a:pPr marL="457200" indent="-457200">
              <a:spcBef>
                <a:spcPct val="50000"/>
              </a:spcBef>
              <a:buClr>
                <a:schemeClr val="tx1"/>
              </a:buClr>
            </a:pPr>
            <a:r>
              <a:rPr lang="zh-CN" altLang="en-US" sz="3600">
                <a:solidFill>
                  <a:srgbClr val="FFFFFF"/>
                </a:solidFill>
                <a:latin typeface="隶书" pitchFamily="49" charset="-122"/>
                <a:ea typeface="隶书" pitchFamily="49" charset="-122"/>
              </a:rPr>
              <a:t>六  诊  断</a:t>
            </a:r>
          </a:p>
        </p:txBody>
      </p:sp>
      <p:sp>
        <p:nvSpPr>
          <p:cNvPr id="19459" name="Text Box 11"/>
          <p:cNvSpPr txBox="1">
            <a:spLocks noChangeArrowheads="1"/>
          </p:cNvSpPr>
          <p:nvPr/>
        </p:nvSpPr>
        <p:spPr bwMode="white">
          <a:xfrm>
            <a:off x="1133475" y="4395788"/>
            <a:ext cx="381000" cy="646112"/>
          </a:xfrm>
          <a:prstGeom prst="rect">
            <a:avLst/>
          </a:prstGeom>
          <a:noFill/>
          <a:ln w="9525">
            <a:noFill/>
            <a:miter lim="800000"/>
            <a:headEnd/>
            <a:tailEnd/>
          </a:ln>
        </p:spPr>
        <p:txBody>
          <a:bodyPr>
            <a:spAutoFit/>
          </a:bodyPr>
          <a:lstStyle/>
          <a:p>
            <a:pPr algn="ctr">
              <a:spcBef>
                <a:spcPct val="50000"/>
              </a:spcBef>
            </a:pPr>
            <a:r>
              <a:rPr lang="zh-CN" altLang="en-US" sz="3600">
                <a:solidFill>
                  <a:srgbClr val="FFFFFF"/>
                </a:solidFill>
                <a:latin typeface="隶书" pitchFamily="49" charset="-122"/>
                <a:ea typeface="隶书" pitchFamily="49" charset="-122"/>
                <a:cs typeface="经典综艺体简"/>
              </a:rPr>
              <a:t>二</a:t>
            </a:r>
            <a:endParaRPr lang="en-US" altLang="zh-CN" sz="3600">
              <a:solidFill>
                <a:srgbClr val="FFFFFF"/>
              </a:solidFill>
              <a:latin typeface="隶书" pitchFamily="49" charset="-122"/>
              <a:ea typeface="隶书" pitchFamily="49" charset="-122"/>
              <a:cs typeface="经典综艺体简"/>
            </a:endParaRPr>
          </a:p>
        </p:txBody>
      </p:sp>
      <p:sp>
        <p:nvSpPr>
          <p:cNvPr id="15" name="TextBox 14"/>
          <p:cNvSpPr txBox="1">
            <a:spLocks noChangeArrowheads="1"/>
          </p:cNvSpPr>
          <p:nvPr/>
        </p:nvSpPr>
        <p:spPr bwMode="auto">
          <a:xfrm>
            <a:off x="1116013" y="2492375"/>
            <a:ext cx="1871662" cy="585788"/>
          </a:xfrm>
          <a:prstGeom prst="rect">
            <a:avLst/>
          </a:prstGeom>
          <a:noFill/>
          <a:ln w="9525">
            <a:noFill/>
            <a:miter lim="800000"/>
            <a:headEnd/>
            <a:tailEnd/>
          </a:ln>
        </p:spPr>
        <p:txBody>
          <a:bodyPr>
            <a:spAutoFit/>
          </a:bodyPr>
          <a:lstStyle/>
          <a:p>
            <a:r>
              <a:rPr lang="zh-CN" altLang="en-US" sz="3200">
                <a:solidFill>
                  <a:srgbClr val="000000"/>
                </a:solidFill>
              </a:rPr>
              <a:t>现场诊断</a:t>
            </a:r>
          </a:p>
        </p:txBody>
      </p:sp>
      <p:sp>
        <p:nvSpPr>
          <p:cNvPr id="19461" name="TextBox 23"/>
          <p:cNvSpPr txBox="1">
            <a:spLocks noChangeArrowheads="1"/>
          </p:cNvSpPr>
          <p:nvPr/>
        </p:nvSpPr>
        <p:spPr bwMode="auto">
          <a:xfrm>
            <a:off x="179388" y="404813"/>
            <a:ext cx="4995862" cy="584200"/>
          </a:xfrm>
          <a:prstGeom prst="rect">
            <a:avLst/>
          </a:prstGeom>
          <a:noFill/>
          <a:ln w="9525">
            <a:noFill/>
            <a:miter lim="800000"/>
            <a:headEnd/>
            <a:tailEnd/>
          </a:ln>
        </p:spPr>
        <p:txBody>
          <a:bodyPr>
            <a:spAutoFit/>
          </a:bodyPr>
          <a:lstStyle/>
          <a:p>
            <a:pPr algn="ctr"/>
            <a:endParaRPr lang="zh-CN" altLang="en-US" sz="3200" dirty="0">
              <a:solidFill>
                <a:srgbClr val="FFFF00"/>
              </a:solidFill>
              <a:latin typeface="华文行楷" pitchFamily="2" charset="-122"/>
              <a:ea typeface="华文行楷" pitchFamily="2" charset="-122"/>
            </a:endParaRPr>
          </a:p>
        </p:txBody>
      </p:sp>
      <p:sp>
        <p:nvSpPr>
          <p:cNvPr id="25" name="TextBox 24"/>
          <p:cNvSpPr txBox="1">
            <a:spLocks noChangeArrowheads="1"/>
          </p:cNvSpPr>
          <p:nvPr/>
        </p:nvSpPr>
        <p:spPr bwMode="auto">
          <a:xfrm>
            <a:off x="971550" y="3860800"/>
            <a:ext cx="2232025" cy="584200"/>
          </a:xfrm>
          <a:prstGeom prst="rect">
            <a:avLst/>
          </a:prstGeom>
          <a:noFill/>
          <a:ln w="9525">
            <a:noFill/>
            <a:miter lim="800000"/>
            <a:headEnd/>
            <a:tailEnd/>
          </a:ln>
        </p:spPr>
        <p:txBody>
          <a:bodyPr>
            <a:spAutoFit/>
          </a:bodyPr>
          <a:lstStyle/>
          <a:p>
            <a:r>
              <a:rPr lang="zh-CN" altLang="en-US" sz="3200">
                <a:solidFill>
                  <a:srgbClr val="000000"/>
                </a:solidFill>
              </a:rPr>
              <a:t>实验室诊断</a:t>
            </a:r>
          </a:p>
        </p:txBody>
      </p:sp>
      <p:sp>
        <p:nvSpPr>
          <p:cNvPr id="22" name="TextBox 21"/>
          <p:cNvSpPr txBox="1">
            <a:spLocks noChangeArrowheads="1"/>
          </p:cNvSpPr>
          <p:nvPr/>
        </p:nvSpPr>
        <p:spPr bwMode="auto">
          <a:xfrm>
            <a:off x="3276600" y="2133600"/>
            <a:ext cx="5472113" cy="1938338"/>
          </a:xfrm>
          <a:prstGeom prst="rect">
            <a:avLst/>
          </a:prstGeom>
          <a:solidFill>
            <a:srgbClr val="FFCCFF"/>
          </a:solidFill>
          <a:ln w="9525">
            <a:noFill/>
            <a:miter lim="800000"/>
            <a:headEnd/>
            <a:tailEnd/>
          </a:ln>
        </p:spPr>
        <p:txBody>
          <a:bodyPr>
            <a:spAutoFit/>
          </a:bodyPr>
          <a:lstStyle/>
          <a:p>
            <a:pPr>
              <a:lnSpc>
                <a:spcPct val="125000"/>
              </a:lnSpc>
              <a:buFont typeface="Wingdings" pitchFamily="2" charset="2"/>
              <a:buChar char="u"/>
            </a:pPr>
            <a:r>
              <a:rPr lang="zh-CN" altLang="zh-CN" sz="3200">
                <a:solidFill>
                  <a:srgbClr val="000000"/>
                </a:solidFill>
              </a:rPr>
              <a:t>流行特点：多发生于蚊子活动的夏秋季，呈散发性</a:t>
            </a:r>
            <a:r>
              <a:rPr lang="en-US" altLang="zh-CN" sz="3200">
                <a:solidFill>
                  <a:srgbClr val="000000"/>
                </a:solidFill>
              </a:rPr>
              <a:t>。</a:t>
            </a:r>
          </a:p>
          <a:p>
            <a:pPr>
              <a:lnSpc>
                <a:spcPct val="125000"/>
              </a:lnSpc>
              <a:buFont typeface="Wingdings" pitchFamily="2" charset="2"/>
              <a:buChar char="u"/>
            </a:pPr>
            <a:r>
              <a:rPr lang="zh-CN" altLang="zh-CN" sz="3200">
                <a:solidFill>
                  <a:srgbClr val="000000"/>
                </a:solidFill>
              </a:rPr>
              <a:t>结合症状及剖检变化。</a:t>
            </a:r>
            <a:r>
              <a:rPr kumimoji="1" lang="zh-CN" altLang="en-US" sz="3200">
                <a:solidFill>
                  <a:srgbClr val="000000"/>
                </a:solidFill>
                <a:latin typeface="楷体" pitchFamily="49" charset="-122"/>
                <a:ea typeface="楷体" pitchFamily="49" charset="-122"/>
              </a:rPr>
              <a:t> </a:t>
            </a:r>
          </a:p>
        </p:txBody>
      </p:sp>
      <p:sp>
        <p:nvSpPr>
          <p:cNvPr id="28" name="TextBox 27"/>
          <p:cNvSpPr txBox="1">
            <a:spLocks noChangeArrowheads="1"/>
          </p:cNvSpPr>
          <p:nvPr/>
        </p:nvSpPr>
        <p:spPr bwMode="auto">
          <a:xfrm>
            <a:off x="3276600" y="3716338"/>
            <a:ext cx="5111750" cy="1077912"/>
          </a:xfrm>
          <a:prstGeom prst="rect">
            <a:avLst/>
          </a:prstGeom>
          <a:solidFill>
            <a:srgbClr val="FFFF00"/>
          </a:solidFill>
          <a:ln w="9525">
            <a:noFill/>
            <a:miter lim="800000"/>
            <a:headEnd/>
            <a:tailEnd/>
          </a:ln>
        </p:spPr>
        <p:txBody>
          <a:bodyPr>
            <a:spAutoFit/>
          </a:bodyPr>
          <a:lstStyle/>
          <a:p>
            <a:pPr>
              <a:buFont typeface="Wingdings" pitchFamily="2" charset="2"/>
              <a:buChar char="Ø"/>
            </a:pPr>
            <a:r>
              <a:rPr lang="zh-CN" altLang="zh-CN" sz="3200">
                <a:solidFill>
                  <a:schemeClr val="bg1"/>
                </a:solidFill>
              </a:rPr>
              <a:t>取公猪睾丸、流产胎儿的脑组织送检。</a:t>
            </a:r>
            <a:endParaRPr lang="zh-CN" altLang="en-US">
              <a:solidFill>
                <a:schemeClr val="bg1"/>
              </a:solidFill>
            </a:endParaRPr>
          </a:p>
        </p:txBody>
      </p:sp>
      <p:sp>
        <p:nvSpPr>
          <p:cNvPr id="16" name="TextBox 15"/>
          <p:cNvSpPr txBox="1">
            <a:spLocks noChangeArrowheads="1"/>
          </p:cNvSpPr>
          <p:nvPr/>
        </p:nvSpPr>
        <p:spPr bwMode="auto">
          <a:xfrm>
            <a:off x="1116013" y="5373688"/>
            <a:ext cx="2016125" cy="584200"/>
          </a:xfrm>
          <a:prstGeom prst="rect">
            <a:avLst/>
          </a:prstGeom>
          <a:noFill/>
          <a:ln w="9525">
            <a:noFill/>
            <a:miter lim="800000"/>
            <a:headEnd/>
            <a:tailEnd/>
          </a:ln>
        </p:spPr>
        <p:txBody>
          <a:bodyPr>
            <a:spAutoFit/>
          </a:bodyPr>
          <a:lstStyle/>
          <a:p>
            <a:r>
              <a:rPr lang="zh-CN" altLang="en-US" sz="3200">
                <a:solidFill>
                  <a:srgbClr val="000000"/>
                </a:solidFill>
              </a:rPr>
              <a:t>鉴别诊断</a:t>
            </a:r>
          </a:p>
        </p:txBody>
      </p:sp>
      <p:sp>
        <p:nvSpPr>
          <p:cNvPr id="17" name="TextBox 16"/>
          <p:cNvSpPr txBox="1">
            <a:spLocks noChangeArrowheads="1"/>
          </p:cNvSpPr>
          <p:nvPr/>
        </p:nvSpPr>
        <p:spPr bwMode="auto">
          <a:xfrm>
            <a:off x="3203575" y="4437063"/>
            <a:ext cx="4681538" cy="2062162"/>
          </a:xfrm>
          <a:prstGeom prst="rect">
            <a:avLst/>
          </a:prstGeom>
          <a:noFill/>
          <a:ln w="9525">
            <a:noFill/>
            <a:miter lim="800000"/>
            <a:headEnd/>
            <a:tailEnd/>
          </a:ln>
        </p:spPr>
        <p:txBody>
          <a:bodyPr>
            <a:spAutoFit/>
          </a:bodyPr>
          <a:lstStyle/>
          <a:p>
            <a:r>
              <a:rPr lang="zh-CN" altLang="zh-CN" sz="3200">
                <a:solidFill>
                  <a:srgbClr val="000000"/>
                </a:solidFill>
              </a:rPr>
              <a:t>注意与其他引起流产的疾病相区别：</a:t>
            </a:r>
            <a:r>
              <a:rPr lang="zh-CN" altLang="en-US" sz="3200">
                <a:solidFill>
                  <a:srgbClr val="000000"/>
                </a:solidFill>
              </a:rPr>
              <a:t>如</a:t>
            </a:r>
            <a:r>
              <a:rPr lang="zh-CN" altLang="zh-CN" sz="3200">
                <a:solidFill>
                  <a:srgbClr val="000000"/>
                </a:solidFill>
              </a:rPr>
              <a:t>布氏杆菌病、细小病毒病、伪狂犬病和蓝耳病等。</a:t>
            </a:r>
            <a:endParaRPr lang="zh-CN" altLang="en-US" sz="3200">
              <a:solidFill>
                <a:srgbClr val="000000"/>
              </a:solidFill>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amond(in)">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diamond(in)">
                                      <p:cBhvr>
                                        <p:cTn id="17" dur="2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1" nodeType="clickEffect">
                                  <p:stCondLst>
                                    <p:cond delay="0"/>
                                  </p:stCondLst>
                                  <p:childTnLst>
                                    <p:anim calcmode="lin" valueType="num">
                                      <p:cBhvr additive="base">
                                        <p:cTn id="21" dur="500"/>
                                        <p:tgtEl>
                                          <p:spTgt spid="22"/>
                                        </p:tgtEl>
                                        <p:attrNameLst>
                                          <p:attrName>ppt_x</p:attrName>
                                        </p:attrNameLst>
                                      </p:cBhvr>
                                      <p:tavLst>
                                        <p:tav tm="0">
                                          <p:val>
                                            <p:strVal val="ppt_x"/>
                                          </p:val>
                                        </p:tav>
                                        <p:tav tm="100000">
                                          <p:val>
                                            <p:strVal val="ppt_x"/>
                                          </p:val>
                                        </p:tav>
                                      </p:tavLst>
                                    </p:anim>
                                    <p:anim calcmode="lin" valueType="num">
                                      <p:cBhvr additive="base">
                                        <p:cTn id="22" dur="500"/>
                                        <p:tgtEl>
                                          <p:spTgt spid="22"/>
                                        </p:tgtEl>
                                        <p:attrNameLst>
                                          <p:attrName>ppt_y</p:attrName>
                                        </p:attrNameLst>
                                      </p:cBhvr>
                                      <p:tavLst>
                                        <p:tav tm="0">
                                          <p:val>
                                            <p:strVal val="ppt_y"/>
                                          </p:val>
                                        </p:tav>
                                        <p:tav tm="100000">
                                          <p:val>
                                            <p:strVal val="1+ppt_h/2"/>
                                          </p:val>
                                        </p:tav>
                                      </p:tavLst>
                                    </p:anim>
                                    <p:set>
                                      <p:cBhvr>
                                        <p:cTn id="23" dur="1" fill="hold">
                                          <p:stCondLst>
                                            <p:cond delay="499"/>
                                          </p:stCondLst>
                                        </p:cTn>
                                        <p:tgtEl>
                                          <p:spTgt spid="22"/>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diamond(in)">
                                      <p:cBhvr>
                                        <p:cTn id="28" dur="2000"/>
                                        <p:tgtEl>
                                          <p:spTgt spid="25"/>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diamond(in)">
                                      <p:cBhvr>
                                        <p:cTn id="33" dur="2000"/>
                                        <p:tgtEl>
                                          <p:spTgt spid="28"/>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xit" presetSubtype="4" fill="hold" grpId="1" nodeType="clickEffect">
                                  <p:stCondLst>
                                    <p:cond delay="0"/>
                                  </p:stCondLst>
                                  <p:childTnLst>
                                    <p:anim calcmode="lin" valueType="num">
                                      <p:cBhvr additive="base">
                                        <p:cTn id="37" dur="500"/>
                                        <p:tgtEl>
                                          <p:spTgt spid="28"/>
                                        </p:tgtEl>
                                        <p:attrNameLst>
                                          <p:attrName>ppt_x</p:attrName>
                                        </p:attrNameLst>
                                      </p:cBhvr>
                                      <p:tavLst>
                                        <p:tav tm="0">
                                          <p:val>
                                            <p:strVal val="ppt_x"/>
                                          </p:val>
                                        </p:tav>
                                        <p:tav tm="100000">
                                          <p:val>
                                            <p:strVal val="ppt_x"/>
                                          </p:val>
                                        </p:tav>
                                      </p:tavLst>
                                    </p:anim>
                                    <p:anim calcmode="lin" valueType="num">
                                      <p:cBhvr additive="base">
                                        <p:cTn id="38" dur="500"/>
                                        <p:tgtEl>
                                          <p:spTgt spid="28"/>
                                        </p:tgtEl>
                                        <p:attrNameLst>
                                          <p:attrName>ppt_y</p:attrName>
                                        </p:attrNameLst>
                                      </p:cBhvr>
                                      <p:tavLst>
                                        <p:tav tm="0">
                                          <p:val>
                                            <p:strVal val="ppt_y"/>
                                          </p:val>
                                        </p:tav>
                                        <p:tav tm="100000">
                                          <p:val>
                                            <p:strVal val="1+ppt_h/2"/>
                                          </p:val>
                                        </p:tav>
                                      </p:tavLst>
                                    </p:anim>
                                    <p:set>
                                      <p:cBhvr>
                                        <p:cTn id="39" dur="1" fill="hold">
                                          <p:stCondLst>
                                            <p:cond delay="499"/>
                                          </p:stCondLst>
                                        </p:cTn>
                                        <p:tgtEl>
                                          <p:spTgt spid="28"/>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8" presetClass="entr" presetSubtype="16"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diamond(in)">
                                      <p:cBhvr>
                                        <p:cTn id="44" dur="20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ntr" presetSubtype="16"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diamond(in)">
                                      <p:cBhvr>
                                        <p:cTn id="49"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5" grpId="0"/>
      <p:bldP spid="22" grpId="0" animBg="1"/>
      <p:bldP spid="22" grpId="1" animBg="1"/>
      <p:bldP spid="28" grpId="0" animBg="1"/>
      <p:bldP spid="28" grpId="1" animBg="1"/>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44" name="Text Box 16"/>
          <p:cNvSpPr txBox="1">
            <a:spLocks noChangeArrowheads="1"/>
          </p:cNvSpPr>
          <p:nvPr/>
        </p:nvSpPr>
        <p:spPr bwMode="auto">
          <a:xfrm>
            <a:off x="2484438" y="2205038"/>
            <a:ext cx="5976937" cy="1384300"/>
          </a:xfrm>
          <a:prstGeom prst="rect">
            <a:avLst/>
          </a:prstGeom>
          <a:solidFill>
            <a:srgbClr val="FFCCFF"/>
          </a:solidFill>
          <a:ln w="9525">
            <a:noFill/>
            <a:miter lim="800000"/>
            <a:headEnd/>
            <a:tailEnd/>
          </a:ln>
        </p:spPr>
        <p:txBody>
          <a:bodyPr>
            <a:spAutoFit/>
          </a:bodyPr>
          <a:lstStyle/>
          <a:p>
            <a:r>
              <a:rPr lang="zh-CN" altLang="zh-CN" sz="2800">
                <a:solidFill>
                  <a:srgbClr val="000000"/>
                </a:solidFill>
              </a:rPr>
              <a:t>根据该病的流行特点，重点防蚊灭蚊，消灭蚊子的孳生地，疏通沟渠，排积水，喷灭蚊剂。</a:t>
            </a:r>
            <a:endParaRPr lang="zh-CN" altLang="en-US" sz="2800">
              <a:solidFill>
                <a:srgbClr val="000000"/>
              </a:solidFill>
              <a:latin typeface="楷体" pitchFamily="49" charset="-122"/>
              <a:ea typeface="楷体" pitchFamily="49" charset="-122"/>
            </a:endParaRPr>
          </a:p>
        </p:txBody>
      </p:sp>
      <p:grpSp>
        <p:nvGrpSpPr>
          <p:cNvPr id="2" name="Group 13"/>
          <p:cNvGrpSpPr>
            <a:grpSpLocks/>
          </p:cNvGrpSpPr>
          <p:nvPr/>
        </p:nvGrpSpPr>
        <p:grpSpPr bwMode="auto">
          <a:xfrm>
            <a:off x="1133475" y="1333500"/>
            <a:ext cx="2501900" cy="688975"/>
            <a:chOff x="720" y="1392"/>
            <a:chExt cx="4058" cy="480"/>
          </a:xfrm>
        </p:grpSpPr>
        <p:sp>
          <p:nvSpPr>
            <p:cNvPr id="6158" name="AutoShape 14"/>
            <p:cNvSpPr>
              <a:spLocks noChangeArrowheads="1"/>
            </p:cNvSpPr>
            <p:nvPr/>
          </p:nvSpPr>
          <p:spPr bwMode="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pPr>
                <a:defRPr/>
              </a:pPr>
              <a:endParaRPr lang="zh-CN" altLang="en-US"/>
            </a:p>
          </p:txBody>
        </p:sp>
        <p:grpSp>
          <p:nvGrpSpPr>
            <p:cNvPr id="20492" name="Group 15"/>
            <p:cNvGrpSpPr>
              <a:grpSpLocks/>
            </p:cNvGrpSpPr>
            <p:nvPr/>
          </p:nvGrpSpPr>
          <p:grpSpPr bwMode="auto">
            <a:xfrm>
              <a:off x="730" y="1407"/>
              <a:ext cx="4043" cy="444"/>
              <a:chOff x="744" y="1407"/>
              <a:chExt cx="3988" cy="444"/>
            </a:xfrm>
          </p:grpSpPr>
          <p:sp>
            <p:nvSpPr>
              <p:cNvPr id="6160" name="AutoShape 16"/>
              <p:cNvSpPr>
                <a:spLocks noChangeArrowheads="1"/>
              </p:cNvSpPr>
              <p:nvPr/>
            </p:nvSpPr>
            <p:spPr bwMode="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pPr>
                  <a:defRPr/>
                </a:pPr>
                <a:endParaRPr lang="zh-CN" altLang="en-US"/>
              </a:p>
            </p:txBody>
          </p:sp>
          <p:sp>
            <p:nvSpPr>
              <p:cNvPr id="6161" name="AutoShape 17"/>
              <p:cNvSpPr>
                <a:spLocks noChangeArrowheads="1"/>
              </p:cNvSpPr>
              <p:nvPr/>
            </p:nvSpPr>
            <p:spPr bwMode="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pPr>
                  <a:defRPr/>
                </a:pPr>
                <a:endParaRPr lang="zh-CN" altLang="en-US"/>
              </a:p>
            </p:txBody>
          </p:sp>
        </p:grpSp>
      </p:grpSp>
      <p:sp>
        <p:nvSpPr>
          <p:cNvPr id="20483" name="Text Box 18"/>
          <p:cNvSpPr txBox="1">
            <a:spLocks noChangeArrowheads="1"/>
          </p:cNvSpPr>
          <p:nvPr/>
        </p:nvSpPr>
        <p:spPr bwMode="white">
          <a:xfrm>
            <a:off x="1116013" y="1295400"/>
            <a:ext cx="2519362" cy="646113"/>
          </a:xfrm>
          <a:prstGeom prst="rect">
            <a:avLst/>
          </a:prstGeom>
          <a:noFill/>
          <a:ln w="9525">
            <a:noFill/>
            <a:miter lim="800000"/>
            <a:headEnd/>
            <a:tailEnd/>
          </a:ln>
        </p:spPr>
        <p:txBody>
          <a:bodyPr>
            <a:spAutoFit/>
          </a:bodyPr>
          <a:lstStyle/>
          <a:p>
            <a:pPr marL="457200" indent="-457200">
              <a:spcBef>
                <a:spcPct val="50000"/>
              </a:spcBef>
              <a:buClr>
                <a:schemeClr val="tx1"/>
              </a:buClr>
            </a:pPr>
            <a:r>
              <a:rPr lang="zh-CN" altLang="en-US" sz="3600">
                <a:solidFill>
                  <a:srgbClr val="FFFFFF"/>
                </a:solidFill>
                <a:latin typeface="隶书" pitchFamily="49" charset="-122"/>
                <a:ea typeface="隶书" pitchFamily="49" charset="-122"/>
              </a:rPr>
              <a:t>七  防  制</a:t>
            </a:r>
          </a:p>
        </p:txBody>
      </p:sp>
      <p:sp>
        <p:nvSpPr>
          <p:cNvPr id="20484" name="Text Box 11"/>
          <p:cNvSpPr txBox="1">
            <a:spLocks noChangeArrowheads="1"/>
          </p:cNvSpPr>
          <p:nvPr/>
        </p:nvSpPr>
        <p:spPr bwMode="white">
          <a:xfrm>
            <a:off x="1133475" y="4395788"/>
            <a:ext cx="381000" cy="646112"/>
          </a:xfrm>
          <a:prstGeom prst="rect">
            <a:avLst/>
          </a:prstGeom>
          <a:noFill/>
          <a:ln w="9525">
            <a:noFill/>
            <a:miter lim="800000"/>
            <a:headEnd/>
            <a:tailEnd/>
          </a:ln>
        </p:spPr>
        <p:txBody>
          <a:bodyPr>
            <a:spAutoFit/>
          </a:bodyPr>
          <a:lstStyle/>
          <a:p>
            <a:pPr algn="ctr">
              <a:spcBef>
                <a:spcPct val="50000"/>
              </a:spcBef>
            </a:pPr>
            <a:r>
              <a:rPr lang="zh-CN" altLang="en-US" sz="3600">
                <a:solidFill>
                  <a:srgbClr val="FFFFFF"/>
                </a:solidFill>
                <a:latin typeface="隶书" pitchFamily="49" charset="-122"/>
                <a:ea typeface="隶书" pitchFamily="49" charset="-122"/>
                <a:cs typeface="经典综艺体简"/>
              </a:rPr>
              <a:t>二</a:t>
            </a:r>
            <a:endParaRPr lang="en-US" altLang="zh-CN" sz="3600">
              <a:solidFill>
                <a:srgbClr val="FFFFFF"/>
              </a:solidFill>
              <a:latin typeface="隶书" pitchFamily="49" charset="-122"/>
              <a:ea typeface="隶书" pitchFamily="49" charset="-122"/>
              <a:cs typeface="经典综艺体简"/>
            </a:endParaRPr>
          </a:p>
        </p:txBody>
      </p:sp>
      <p:sp>
        <p:nvSpPr>
          <p:cNvPr id="15" name="TextBox 14"/>
          <p:cNvSpPr txBox="1">
            <a:spLocks noChangeArrowheads="1"/>
          </p:cNvSpPr>
          <p:nvPr/>
        </p:nvSpPr>
        <p:spPr bwMode="auto">
          <a:xfrm>
            <a:off x="611188" y="2420938"/>
            <a:ext cx="1871662" cy="579437"/>
          </a:xfrm>
          <a:prstGeom prst="rect">
            <a:avLst/>
          </a:prstGeom>
          <a:noFill/>
          <a:ln w="9525">
            <a:noFill/>
            <a:miter lim="800000"/>
            <a:headEnd/>
            <a:tailEnd/>
          </a:ln>
        </p:spPr>
        <p:txBody>
          <a:bodyPr>
            <a:spAutoFit/>
          </a:bodyPr>
          <a:lstStyle/>
          <a:p>
            <a:r>
              <a:rPr lang="zh-CN" altLang="en-US" sz="3200">
                <a:solidFill>
                  <a:srgbClr val="000000"/>
                </a:solidFill>
              </a:rPr>
              <a:t>生物安全</a:t>
            </a:r>
          </a:p>
        </p:txBody>
      </p:sp>
      <p:sp>
        <p:nvSpPr>
          <p:cNvPr id="20486" name="TextBox 23"/>
          <p:cNvSpPr txBox="1">
            <a:spLocks noChangeArrowheads="1"/>
          </p:cNvSpPr>
          <p:nvPr/>
        </p:nvSpPr>
        <p:spPr bwMode="auto">
          <a:xfrm>
            <a:off x="179388" y="404813"/>
            <a:ext cx="4995862" cy="584200"/>
          </a:xfrm>
          <a:prstGeom prst="rect">
            <a:avLst/>
          </a:prstGeom>
          <a:noFill/>
          <a:ln w="9525">
            <a:noFill/>
            <a:miter lim="800000"/>
            <a:headEnd/>
            <a:tailEnd/>
          </a:ln>
        </p:spPr>
        <p:txBody>
          <a:bodyPr>
            <a:spAutoFit/>
          </a:bodyPr>
          <a:lstStyle/>
          <a:p>
            <a:pPr algn="ctr"/>
            <a:endParaRPr lang="zh-CN" altLang="en-US" sz="3200" dirty="0">
              <a:solidFill>
                <a:srgbClr val="FFFF00"/>
              </a:solidFill>
              <a:latin typeface="华文行楷" pitchFamily="2" charset="-122"/>
              <a:ea typeface="华文行楷" pitchFamily="2" charset="-122"/>
            </a:endParaRPr>
          </a:p>
        </p:txBody>
      </p:sp>
      <p:sp>
        <p:nvSpPr>
          <p:cNvPr id="22534" name="TextBox 24"/>
          <p:cNvSpPr txBox="1">
            <a:spLocks noChangeArrowheads="1"/>
          </p:cNvSpPr>
          <p:nvPr/>
        </p:nvSpPr>
        <p:spPr bwMode="auto">
          <a:xfrm>
            <a:off x="611188" y="5445125"/>
            <a:ext cx="1871662" cy="579438"/>
          </a:xfrm>
          <a:prstGeom prst="rect">
            <a:avLst/>
          </a:prstGeom>
          <a:noFill/>
          <a:ln w="9525">
            <a:noFill/>
            <a:miter lim="800000"/>
            <a:headEnd/>
            <a:tailEnd/>
          </a:ln>
        </p:spPr>
        <p:txBody>
          <a:bodyPr>
            <a:spAutoFit/>
          </a:bodyPr>
          <a:lstStyle/>
          <a:p>
            <a:r>
              <a:rPr lang="zh-CN" altLang="en-US" sz="3200">
                <a:solidFill>
                  <a:srgbClr val="000000"/>
                </a:solidFill>
              </a:rPr>
              <a:t>发病处理</a:t>
            </a:r>
          </a:p>
        </p:txBody>
      </p:sp>
      <p:sp>
        <p:nvSpPr>
          <p:cNvPr id="22535" name="TextBox 14"/>
          <p:cNvSpPr txBox="1">
            <a:spLocks noChangeArrowheads="1"/>
          </p:cNvSpPr>
          <p:nvPr/>
        </p:nvSpPr>
        <p:spPr bwMode="auto">
          <a:xfrm>
            <a:off x="611188" y="3933825"/>
            <a:ext cx="1871662" cy="579438"/>
          </a:xfrm>
          <a:prstGeom prst="rect">
            <a:avLst/>
          </a:prstGeom>
          <a:noFill/>
          <a:ln w="9525">
            <a:noFill/>
            <a:miter lim="800000"/>
            <a:headEnd/>
            <a:tailEnd/>
          </a:ln>
        </p:spPr>
        <p:txBody>
          <a:bodyPr>
            <a:spAutoFit/>
          </a:bodyPr>
          <a:lstStyle/>
          <a:p>
            <a:r>
              <a:rPr lang="zh-CN" altLang="en-US" sz="3200">
                <a:solidFill>
                  <a:srgbClr val="000000"/>
                </a:solidFill>
              </a:rPr>
              <a:t>免疫接种</a:t>
            </a:r>
          </a:p>
        </p:txBody>
      </p:sp>
      <p:sp>
        <p:nvSpPr>
          <p:cNvPr id="22542" name="Text Box 14"/>
          <p:cNvSpPr txBox="1">
            <a:spLocks noChangeArrowheads="1"/>
          </p:cNvSpPr>
          <p:nvPr/>
        </p:nvSpPr>
        <p:spPr bwMode="auto">
          <a:xfrm>
            <a:off x="2555875" y="3644900"/>
            <a:ext cx="6121400" cy="1255713"/>
          </a:xfrm>
          <a:prstGeom prst="rect">
            <a:avLst/>
          </a:prstGeom>
          <a:solidFill>
            <a:schemeClr val="tx1"/>
          </a:solidFill>
          <a:ln w="9525">
            <a:noFill/>
            <a:miter lim="800000"/>
            <a:headEnd/>
            <a:tailEnd/>
          </a:ln>
        </p:spPr>
        <p:txBody>
          <a:bodyPr>
            <a:spAutoFit/>
          </a:bodyPr>
          <a:lstStyle/>
          <a:p>
            <a:pPr>
              <a:lnSpc>
                <a:spcPct val="90000"/>
              </a:lnSpc>
              <a:buFont typeface="Wingdings" pitchFamily="2" charset="2"/>
              <a:buChar char="Ø"/>
            </a:pPr>
            <a:r>
              <a:rPr lang="zh-CN" altLang="zh-CN" sz="2800">
                <a:solidFill>
                  <a:srgbClr val="000000"/>
                </a:solidFill>
              </a:rPr>
              <a:t>对</a:t>
            </a:r>
            <a:r>
              <a:rPr lang="en-US" altLang="zh-CN" sz="2800">
                <a:solidFill>
                  <a:srgbClr val="000000"/>
                </a:solidFill>
              </a:rPr>
              <a:t>5</a:t>
            </a:r>
            <a:r>
              <a:rPr lang="zh-CN" altLang="zh-CN" sz="2800">
                <a:solidFill>
                  <a:srgbClr val="000000"/>
                </a:solidFill>
              </a:rPr>
              <a:t>个月龄的种猪注射乙型脑炎弱毒苗</a:t>
            </a:r>
            <a:r>
              <a:rPr lang="en-US" altLang="zh-CN" sz="2800">
                <a:solidFill>
                  <a:srgbClr val="000000"/>
                </a:solidFill>
              </a:rPr>
              <a:t>2</a:t>
            </a:r>
            <a:r>
              <a:rPr lang="zh-CN" altLang="zh-CN" sz="2800">
                <a:solidFill>
                  <a:srgbClr val="000000"/>
                </a:solidFill>
              </a:rPr>
              <a:t>头份，隔</a:t>
            </a:r>
            <a:r>
              <a:rPr lang="en-US" altLang="zh-CN" sz="2800">
                <a:solidFill>
                  <a:srgbClr val="000000"/>
                </a:solidFill>
              </a:rPr>
              <a:t>2</a:t>
            </a:r>
            <a:r>
              <a:rPr lang="zh-CN" altLang="zh-CN" sz="2800">
                <a:solidFill>
                  <a:srgbClr val="000000"/>
                </a:solidFill>
              </a:rPr>
              <a:t>周加强一次共</a:t>
            </a:r>
            <a:r>
              <a:rPr lang="en-US" altLang="zh-CN" sz="2800">
                <a:solidFill>
                  <a:srgbClr val="000000"/>
                </a:solidFill>
              </a:rPr>
              <a:t>2</a:t>
            </a:r>
            <a:r>
              <a:rPr lang="zh-CN" altLang="zh-CN" sz="2800">
                <a:solidFill>
                  <a:srgbClr val="000000"/>
                </a:solidFill>
              </a:rPr>
              <a:t>次，以后对公猪每年一次。</a:t>
            </a:r>
            <a:endParaRPr lang="zh-CN" altLang="en-US" sz="2800">
              <a:solidFill>
                <a:srgbClr val="000000"/>
              </a:solidFill>
              <a:latin typeface="楷体" pitchFamily="49" charset="-122"/>
              <a:ea typeface="楷体" pitchFamily="49" charset="-122"/>
            </a:endParaRPr>
          </a:p>
        </p:txBody>
      </p:sp>
      <p:sp>
        <p:nvSpPr>
          <p:cNvPr id="22543" name="Text Box 15"/>
          <p:cNvSpPr txBox="1">
            <a:spLocks noChangeArrowheads="1"/>
          </p:cNvSpPr>
          <p:nvPr/>
        </p:nvSpPr>
        <p:spPr bwMode="auto">
          <a:xfrm>
            <a:off x="2484438" y="4292600"/>
            <a:ext cx="6119812" cy="2227263"/>
          </a:xfrm>
          <a:prstGeom prst="rect">
            <a:avLst/>
          </a:prstGeom>
          <a:solidFill>
            <a:schemeClr val="accent2">
              <a:lumMod val="20000"/>
              <a:lumOff val="80000"/>
            </a:schemeClr>
          </a:solidFill>
          <a:ln w="9525">
            <a:noFill/>
            <a:miter lim="800000"/>
            <a:headEnd/>
            <a:tailEnd/>
          </a:ln>
        </p:spPr>
        <p:txBody>
          <a:bodyPr>
            <a:spAutoFit/>
          </a:bodyPr>
          <a:lstStyle/>
          <a:p>
            <a:pPr>
              <a:buFont typeface="Wingdings" pitchFamily="2" charset="2"/>
              <a:buChar char="u"/>
              <a:defRPr/>
            </a:pPr>
            <a:r>
              <a:rPr lang="zh-CN" altLang="zh-CN" sz="2800" dirty="0">
                <a:solidFill>
                  <a:srgbClr val="000066"/>
                </a:solidFill>
              </a:rPr>
              <a:t>发病猪立即隔离，栏舍要严格消毒，无害化处理死胎、胎盘及阴道分泌物。</a:t>
            </a:r>
          </a:p>
          <a:p>
            <a:pPr>
              <a:buFont typeface="Wingdings" pitchFamily="2" charset="2"/>
              <a:buChar char="u"/>
              <a:defRPr/>
            </a:pPr>
            <a:r>
              <a:rPr lang="zh-CN" altLang="zh-CN" sz="2800" dirty="0">
                <a:solidFill>
                  <a:srgbClr val="000066"/>
                </a:solidFill>
              </a:rPr>
              <a:t>本病无特效药治疗，可选用磺胺类药防并发感染。</a:t>
            </a:r>
            <a:endParaRPr lang="zh-CN" altLang="en-US" sz="2800" dirty="0">
              <a:solidFill>
                <a:srgbClr val="000066"/>
              </a:solidFill>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amond(in)">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2544"/>
                                        </p:tgtEl>
                                        <p:attrNameLst>
                                          <p:attrName>style.visibility</p:attrName>
                                        </p:attrNameLst>
                                      </p:cBhvr>
                                      <p:to>
                                        <p:strVal val="visible"/>
                                      </p:to>
                                    </p:set>
                                    <p:animEffect transition="in" filter="diamond(in)">
                                      <p:cBhvr>
                                        <p:cTn id="17" dur="2000"/>
                                        <p:tgtEl>
                                          <p:spTgt spid="2254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1" nodeType="clickEffect">
                                  <p:stCondLst>
                                    <p:cond delay="0"/>
                                  </p:stCondLst>
                                  <p:childTnLst>
                                    <p:anim calcmode="lin" valueType="num">
                                      <p:cBhvr additive="base">
                                        <p:cTn id="21" dur="500"/>
                                        <p:tgtEl>
                                          <p:spTgt spid="22544"/>
                                        </p:tgtEl>
                                        <p:attrNameLst>
                                          <p:attrName>ppt_x</p:attrName>
                                        </p:attrNameLst>
                                      </p:cBhvr>
                                      <p:tavLst>
                                        <p:tav tm="0">
                                          <p:val>
                                            <p:strVal val="ppt_x"/>
                                          </p:val>
                                        </p:tav>
                                        <p:tav tm="100000">
                                          <p:val>
                                            <p:strVal val="ppt_x"/>
                                          </p:val>
                                        </p:tav>
                                      </p:tavLst>
                                    </p:anim>
                                    <p:anim calcmode="lin" valueType="num">
                                      <p:cBhvr additive="base">
                                        <p:cTn id="22" dur="500"/>
                                        <p:tgtEl>
                                          <p:spTgt spid="22544"/>
                                        </p:tgtEl>
                                        <p:attrNameLst>
                                          <p:attrName>ppt_y</p:attrName>
                                        </p:attrNameLst>
                                      </p:cBhvr>
                                      <p:tavLst>
                                        <p:tav tm="0">
                                          <p:val>
                                            <p:strVal val="ppt_y"/>
                                          </p:val>
                                        </p:tav>
                                        <p:tav tm="100000">
                                          <p:val>
                                            <p:strVal val="1+ppt_h/2"/>
                                          </p:val>
                                        </p:tav>
                                      </p:tavLst>
                                    </p:anim>
                                    <p:set>
                                      <p:cBhvr>
                                        <p:cTn id="23" dur="1" fill="hold">
                                          <p:stCondLst>
                                            <p:cond delay="499"/>
                                          </p:stCondLst>
                                        </p:cTn>
                                        <p:tgtEl>
                                          <p:spTgt spid="2254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22535"/>
                                        </p:tgtEl>
                                        <p:attrNameLst>
                                          <p:attrName>style.visibility</p:attrName>
                                        </p:attrNameLst>
                                      </p:cBhvr>
                                      <p:to>
                                        <p:strVal val="visible"/>
                                      </p:to>
                                    </p:set>
                                    <p:animEffect transition="in" filter="diamond(in)">
                                      <p:cBhvr>
                                        <p:cTn id="28" dur="2000"/>
                                        <p:tgtEl>
                                          <p:spTgt spid="22535"/>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22542"/>
                                        </p:tgtEl>
                                        <p:attrNameLst>
                                          <p:attrName>style.visibility</p:attrName>
                                        </p:attrNameLst>
                                      </p:cBhvr>
                                      <p:to>
                                        <p:strVal val="visible"/>
                                      </p:to>
                                    </p:set>
                                    <p:animEffect transition="in" filter="diamond(in)">
                                      <p:cBhvr>
                                        <p:cTn id="33" dur="2000"/>
                                        <p:tgtEl>
                                          <p:spTgt spid="22542"/>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xit" presetSubtype="4" fill="hold" grpId="1" nodeType="clickEffect">
                                  <p:stCondLst>
                                    <p:cond delay="0"/>
                                  </p:stCondLst>
                                  <p:childTnLst>
                                    <p:anim calcmode="lin" valueType="num">
                                      <p:cBhvr additive="base">
                                        <p:cTn id="37" dur="500"/>
                                        <p:tgtEl>
                                          <p:spTgt spid="22542"/>
                                        </p:tgtEl>
                                        <p:attrNameLst>
                                          <p:attrName>ppt_x</p:attrName>
                                        </p:attrNameLst>
                                      </p:cBhvr>
                                      <p:tavLst>
                                        <p:tav tm="0">
                                          <p:val>
                                            <p:strVal val="ppt_x"/>
                                          </p:val>
                                        </p:tav>
                                        <p:tav tm="100000">
                                          <p:val>
                                            <p:strVal val="ppt_x"/>
                                          </p:val>
                                        </p:tav>
                                      </p:tavLst>
                                    </p:anim>
                                    <p:anim calcmode="lin" valueType="num">
                                      <p:cBhvr additive="base">
                                        <p:cTn id="38" dur="500"/>
                                        <p:tgtEl>
                                          <p:spTgt spid="22542"/>
                                        </p:tgtEl>
                                        <p:attrNameLst>
                                          <p:attrName>ppt_y</p:attrName>
                                        </p:attrNameLst>
                                      </p:cBhvr>
                                      <p:tavLst>
                                        <p:tav tm="0">
                                          <p:val>
                                            <p:strVal val="ppt_y"/>
                                          </p:val>
                                        </p:tav>
                                        <p:tav tm="100000">
                                          <p:val>
                                            <p:strVal val="1+ppt_h/2"/>
                                          </p:val>
                                        </p:tav>
                                      </p:tavLst>
                                    </p:anim>
                                    <p:set>
                                      <p:cBhvr>
                                        <p:cTn id="39" dur="1" fill="hold">
                                          <p:stCondLst>
                                            <p:cond delay="499"/>
                                          </p:stCondLst>
                                        </p:cTn>
                                        <p:tgtEl>
                                          <p:spTgt spid="22542"/>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8" presetClass="entr" presetSubtype="16" fill="hold" grpId="0" nodeType="clickEffect">
                                  <p:stCondLst>
                                    <p:cond delay="0"/>
                                  </p:stCondLst>
                                  <p:childTnLst>
                                    <p:set>
                                      <p:cBhvr>
                                        <p:cTn id="43" dur="1" fill="hold">
                                          <p:stCondLst>
                                            <p:cond delay="0"/>
                                          </p:stCondLst>
                                        </p:cTn>
                                        <p:tgtEl>
                                          <p:spTgt spid="22534"/>
                                        </p:tgtEl>
                                        <p:attrNameLst>
                                          <p:attrName>style.visibility</p:attrName>
                                        </p:attrNameLst>
                                      </p:cBhvr>
                                      <p:to>
                                        <p:strVal val="visible"/>
                                      </p:to>
                                    </p:set>
                                    <p:animEffect transition="in" filter="diamond(in)">
                                      <p:cBhvr>
                                        <p:cTn id="44" dur="2000"/>
                                        <p:tgtEl>
                                          <p:spTgt spid="22534"/>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ntr" presetSubtype="16" fill="hold" grpId="0" nodeType="clickEffect">
                                  <p:stCondLst>
                                    <p:cond delay="0"/>
                                  </p:stCondLst>
                                  <p:childTnLst>
                                    <p:set>
                                      <p:cBhvr>
                                        <p:cTn id="48" dur="1" fill="hold">
                                          <p:stCondLst>
                                            <p:cond delay="0"/>
                                          </p:stCondLst>
                                        </p:cTn>
                                        <p:tgtEl>
                                          <p:spTgt spid="22543"/>
                                        </p:tgtEl>
                                        <p:attrNameLst>
                                          <p:attrName>style.visibility</p:attrName>
                                        </p:attrNameLst>
                                      </p:cBhvr>
                                      <p:to>
                                        <p:strVal val="visible"/>
                                      </p:to>
                                    </p:set>
                                    <p:animEffect transition="in" filter="diamond(in)">
                                      <p:cBhvr>
                                        <p:cTn id="49" dur="2000"/>
                                        <p:tgtEl>
                                          <p:spTgt spid="225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4" grpId="0" animBg="1"/>
      <p:bldP spid="22544" grpId="1" animBg="1"/>
      <p:bldP spid="15" grpId="0"/>
      <p:bldP spid="22534" grpId="0"/>
      <p:bldP spid="22535" grpId="0"/>
      <p:bldP spid="22542" grpId="0" animBg="1"/>
      <p:bldP spid="22542" grpId="1" animBg="1"/>
      <p:bldP spid="22543" grpId="0" animBg="1"/>
    </p:bldLst>
  </p:timing>
</p:sld>
</file>

<file path=ppt/theme/theme1.xml><?xml version="1.0" encoding="utf-8"?>
<a:theme xmlns:a="http://schemas.openxmlformats.org/drawingml/2006/main" name="项目四 消化道疾病-传染性胃肠炎">
  <a:themeElements>
    <a:clrScheme name="574TGp_natural_light_ani 3">
      <a:dk1>
        <a:srgbClr val="808080"/>
      </a:dk1>
      <a:lt1>
        <a:srgbClr val="DDE89A"/>
      </a:lt1>
      <a:dk2>
        <a:srgbClr val="329A2A"/>
      </a:dk2>
      <a:lt2>
        <a:srgbClr val="185E25"/>
      </a:lt2>
      <a:accent1>
        <a:srgbClr val="80CB35"/>
      </a:accent1>
      <a:accent2>
        <a:srgbClr val="518CD3"/>
      </a:accent2>
      <a:accent3>
        <a:srgbClr val="ADCAAC"/>
      </a:accent3>
      <a:accent4>
        <a:srgbClr val="BDC683"/>
      </a:accent4>
      <a:accent5>
        <a:srgbClr val="C0E2AE"/>
      </a:accent5>
      <a:accent6>
        <a:srgbClr val="497EBF"/>
      </a:accent6>
      <a:hlink>
        <a:srgbClr val="E15D7C"/>
      </a:hlink>
      <a:folHlink>
        <a:srgbClr val="DB9153"/>
      </a:folHlink>
    </a:clrScheme>
    <a:fontScheme name="574TGp_natural_light_ani">
      <a:majorFont>
        <a:latin typeface="黑体"/>
        <a:ea typeface="黑体"/>
        <a:cs typeface=""/>
      </a:majorFont>
      <a:minorFont>
        <a:latin typeface="宋体"/>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1"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1"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574TGp_natural_light_ani 1">
        <a:dk1>
          <a:srgbClr val="808080"/>
        </a:dk1>
        <a:lt1>
          <a:srgbClr val="EADCC0"/>
        </a:lt1>
        <a:dk2>
          <a:srgbClr val="F97407"/>
        </a:dk2>
        <a:lt2>
          <a:srgbClr val="E65D00"/>
        </a:lt2>
        <a:accent1>
          <a:srgbClr val="FBCF2D"/>
        </a:accent1>
        <a:accent2>
          <a:srgbClr val="5C8CDA"/>
        </a:accent2>
        <a:accent3>
          <a:srgbClr val="FBBCAA"/>
        </a:accent3>
        <a:accent4>
          <a:srgbClr val="C8BCA4"/>
        </a:accent4>
        <a:accent5>
          <a:srgbClr val="FDE4AD"/>
        </a:accent5>
        <a:accent6>
          <a:srgbClr val="537EC5"/>
        </a:accent6>
        <a:hlink>
          <a:srgbClr val="87D242"/>
        </a:hlink>
        <a:folHlink>
          <a:srgbClr val="DA6478"/>
        </a:folHlink>
      </a:clrScheme>
      <a:clrMap bg1="dk2" tx1="lt1" bg2="dk1" tx2="lt2" accent1="accent1" accent2="accent2" accent3="accent3" accent4="accent4" accent5="accent5" accent6="accent6" hlink="hlink" folHlink="folHlink"/>
    </a:extraClrScheme>
    <a:extraClrScheme>
      <a:clrScheme name="574TGp_natural_light_ani 2">
        <a:dk1>
          <a:srgbClr val="808080"/>
        </a:dk1>
        <a:lt1>
          <a:srgbClr val="9BD3E5"/>
        </a:lt1>
        <a:dk2>
          <a:srgbClr val="357DA9"/>
        </a:dk2>
        <a:lt2>
          <a:srgbClr val="101C56"/>
        </a:lt2>
        <a:accent1>
          <a:srgbClr val="58BECC"/>
        </a:accent1>
        <a:accent2>
          <a:srgbClr val="8A5BDF"/>
        </a:accent2>
        <a:accent3>
          <a:srgbClr val="AEBFD1"/>
        </a:accent3>
        <a:accent4>
          <a:srgbClr val="84B4C3"/>
        </a:accent4>
        <a:accent5>
          <a:srgbClr val="B4DBE2"/>
        </a:accent5>
        <a:accent6>
          <a:srgbClr val="7D52CA"/>
        </a:accent6>
        <a:hlink>
          <a:srgbClr val="6ECC4C"/>
        </a:hlink>
        <a:folHlink>
          <a:srgbClr val="DD693B"/>
        </a:folHlink>
      </a:clrScheme>
      <a:clrMap bg1="dk2" tx1="lt1" bg2="dk1" tx2="lt2" accent1="accent1" accent2="accent2" accent3="accent3" accent4="accent4" accent5="accent5" accent6="accent6" hlink="hlink" folHlink="folHlink"/>
    </a:extraClrScheme>
    <a:extraClrScheme>
      <a:clrScheme name="574TGp_natural_light_ani 3">
        <a:dk1>
          <a:srgbClr val="808080"/>
        </a:dk1>
        <a:lt1>
          <a:srgbClr val="DDE89A"/>
        </a:lt1>
        <a:dk2>
          <a:srgbClr val="329A2A"/>
        </a:dk2>
        <a:lt2>
          <a:srgbClr val="185E25"/>
        </a:lt2>
        <a:accent1>
          <a:srgbClr val="80CB35"/>
        </a:accent1>
        <a:accent2>
          <a:srgbClr val="518CD3"/>
        </a:accent2>
        <a:accent3>
          <a:srgbClr val="ADCAAC"/>
        </a:accent3>
        <a:accent4>
          <a:srgbClr val="BDC683"/>
        </a:accent4>
        <a:accent5>
          <a:srgbClr val="C0E2AE"/>
        </a:accent5>
        <a:accent6>
          <a:srgbClr val="497EBF"/>
        </a:accent6>
        <a:hlink>
          <a:srgbClr val="E15D7C"/>
        </a:hlink>
        <a:folHlink>
          <a:srgbClr val="DB9153"/>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项目四 消化道疾病-传染性胃肠炎</Template>
  <TotalTime>591</TotalTime>
  <Words>654</Words>
  <Application>Microsoft Office PowerPoint</Application>
  <PresentationFormat>全屏显示(4:3)</PresentationFormat>
  <Paragraphs>56</Paragraphs>
  <Slides>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8</vt:i4>
      </vt:variant>
    </vt:vector>
  </HeadingPairs>
  <TitlesOfParts>
    <vt:vector size="18" baseType="lpstr">
      <vt:lpstr>黑体</vt:lpstr>
      <vt:lpstr>华文行楷</vt:lpstr>
      <vt:lpstr>经典综艺体简</vt:lpstr>
      <vt:lpstr>楷体</vt:lpstr>
      <vt:lpstr>隶书</vt:lpstr>
      <vt:lpstr>宋体</vt:lpstr>
      <vt:lpstr>Arial</vt:lpstr>
      <vt:lpstr>Times New Roman</vt:lpstr>
      <vt:lpstr>Wingdings</vt:lpstr>
      <vt:lpstr>项目四 消化道疾病-传染性胃肠炎</vt:lpstr>
      <vt:lpstr>任务2 乙型脑炎防控  </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猪 痢 疾 </dc:title>
  <dc:creator>Administrator</dc:creator>
  <cp:lastModifiedBy>FKL</cp:lastModifiedBy>
  <cp:revision>50</cp:revision>
  <cp:lastPrinted>1601-01-01T00:00:00Z</cp:lastPrinted>
  <dcterms:created xsi:type="dcterms:W3CDTF">2013-05-06T14:32:07Z</dcterms:created>
  <dcterms:modified xsi:type="dcterms:W3CDTF">2021-02-09T23:44:13Z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