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622" r:id="rId3"/>
    <p:sldId id="624" r:id="rId4"/>
    <p:sldId id="258" r:id="rId5"/>
    <p:sldId id="623" r:id="rId6"/>
    <p:sldId id="621" r:id="rId7"/>
    <p:sldId id="619" r:id="rId8"/>
    <p:sldId id="625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3C9094"/>
    <a:srgbClr val="DD6A23"/>
    <a:srgbClr val="117AAF"/>
    <a:srgbClr val="FF3300"/>
    <a:srgbClr val="FFFF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4706" autoAdjust="0"/>
  </p:normalViewPr>
  <p:slideViewPr>
    <p:cSldViewPr>
      <p:cViewPr varScale="1">
        <p:scale>
          <a:sx n="97" d="100"/>
          <a:sy n="97" d="100"/>
        </p:scale>
        <p:origin x="7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96" y="24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12713" y="6172200"/>
            <a:ext cx="8936037" cy="414338"/>
            <a:chOff x="71" y="3751"/>
            <a:chExt cx="5629" cy="398"/>
          </a:xfrm>
        </p:grpSpPr>
        <p:sp>
          <p:nvSpPr>
            <p:cNvPr id="5" name="Freeform 9"/>
            <p:cNvSpPr>
              <a:spLocks/>
            </p:cNvSpPr>
            <p:nvPr userDrawn="1"/>
          </p:nvSpPr>
          <p:spPr bwMode="gray">
            <a:xfrm>
              <a:off x="71" y="3751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64" y="118"/>
                </a:cxn>
                <a:cxn ang="0">
                  <a:pos x="4329" y="0"/>
                </a:cxn>
                <a:cxn ang="0">
                  <a:pos x="5623" y="0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78" y="103"/>
                    <a:pt x="3343" y="137"/>
                    <a:pt x="4064" y="118"/>
                  </a:cubicBezTo>
                  <a:lnTo>
                    <a:pt x="4329" y="0"/>
                  </a:lnTo>
                  <a:lnTo>
                    <a:pt x="5623" y="0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Freeform 10"/>
            <p:cNvSpPr>
              <a:spLocks/>
            </p:cNvSpPr>
            <p:nvPr userDrawn="1"/>
          </p:nvSpPr>
          <p:spPr bwMode="gray">
            <a:xfrm>
              <a:off x="71" y="3800"/>
              <a:ext cx="5626" cy="349"/>
            </a:xfrm>
            <a:custGeom>
              <a:avLst/>
              <a:gdLst/>
              <a:ahLst/>
              <a:cxnLst>
                <a:cxn ang="0">
                  <a:pos x="5626" y="349"/>
                </a:cxn>
                <a:cxn ang="0">
                  <a:pos x="0" y="349"/>
                </a:cxn>
                <a:cxn ang="0">
                  <a:pos x="0" y="187"/>
                </a:cxn>
                <a:cxn ang="0">
                  <a:pos x="0" y="114"/>
                </a:cxn>
                <a:cxn ang="0">
                  <a:pos x="4082" y="118"/>
                </a:cxn>
                <a:cxn ang="0">
                  <a:pos x="4345" y="0"/>
                </a:cxn>
                <a:cxn ang="0">
                  <a:pos x="5623" y="6"/>
                </a:cxn>
                <a:cxn ang="0">
                  <a:pos x="5626" y="349"/>
                </a:cxn>
              </a:cxnLst>
              <a:rect l="0" t="0" r="r" b="b"/>
              <a:pathLst>
                <a:path w="5626" h="349">
                  <a:moveTo>
                    <a:pt x="5626" y="349"/>
                  </a:moveTo>
                  <a:lnTo>
                    <a:pt x="0" y="349"/>
                  </a:lnTo>
                  <a:lnTo>
                    <a:pt x="0" y="187"/>
                  </a:lnTo>
                  <a:lnTo>
                    <a:pt x="0" y="114"/>
                  </a:lnTo>
                  <a:cubicBezTo>
                    <a:pt x="680" y="103"/>
                    <a:pt x="3358" y="137"/>
                    <a:pt x="4082" y="118"/>
                  </a:cubicBezTo>
                  <a:lnTo>
                    <a:pt x="4345" y="0"/>
                  </a:lnTo>
                  <a:lnTo>
                    <a:pt x="5623" y="6"/>
                  </a:lnTo>
                  <a:lnTo>
                    <a:pt x="5626" y="34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Freeform 11"/>
            <p:cNvSpPr>
              <a:spLocks/>
            </p:cNvSpPr>
            <p:nvPr userDrawn="1"/>
          </p:nvSpPr>
          <p:spPr bwMode="gray">
            <a:xfrm>
              <a:off x="4209" y="3833"/>
              <a:ext cx="1491" cy="87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223" y="0"/>
                </a:cxn>
                <a:cxn ang="0">
                  <a:pos x="1491" y="0"/>
                </a:cxn>
                <a:cxn ang="0">
                  <a:pos x="1488" y="60"/>
                </a:cxn>
                <a:cxn ang="0">
                  <a:pos x="383" y="59"/>
                </a:cxn>
                <a:cxn ang="0">
                  <a:pos x="273" y="88"/>
                </a:cxn>
                <a:cxn ang="0">
                  <a:pos x="0" y="84"/>
                </a:cxn>
              </a:cxnLst>
              <a:rect l="0" t="0" r="r" b="b"/>
              <a:pathLst>
                <a:path w="1491" h="88">
                  <a:moveTo>
                    <a:pt x="0" y="84"/>
                  </a:moveTo>
                  <a:lnTo>
                    <a:pt x="223" y="0"/>
                  </a:lnTo>
                  <a:lnTo>
                    <a:pt x="1491" y="0"/>
                  </a:lnTo>
                  <a:lnTo>
                    <a:pt x="1488" y="60"/>
                  </a:lnTo>
                  <a:lnTo>
                    <a:pt x="383" y="59"/>
                  </a:lnTo>
                  <a:lnTo>
                    <a:pt x="273" y="88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8" name="Group 12"/>
          <p:cNvGrpSpPr>
            <a:grpSpLocks/>
          </p:cNvGrpSpPr>
          <p:nvPr/>
        </p:nvGrpSpPr>
        <p:grpSpPr bwMode="auto">
          <a:xfrm rot="10800000">
            <a:off x="6003925" y="1295400"/>
            <a:ext cx="2768600" cy="779463"/>
            <a:chOff x="1566" y="164"/>
            <a:chExt cx="1455" cy="425"/>
          </a:xfrm>
        </p:grpSpPr>
        <p:sp>
          <p:nvSpPr>
            <p:cNvPr id="9" name="Freeform 13"/>
            <p:cNvSpPr>
              <a:spLocks/>
            </p:cNvSpPr>
            <p:nvPr/>
          </p:nvSpPr>
          <p:spPr bwMode="gray">
            <a:xfrm>
              <a:off x="1894" y="468"/>
              <a:ext cx="38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0" name="Freeform 14"/>
            <p:cNvSpPr>
              <a:spLocks/>
            </p:cNvSpPr>
            <p:nvPr/>
          </p:nvSpPr>
          <p:spPr bwMode="gray">
            <a:xfrm>
              <a:off x="2271" y="452"/>
              <a:ext cx="45" cy="138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gray">
            <a:xfrm>
              <a:off x="1768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gray">
            <a:xfrm>
              <a:off x="2794" y="378"/>
              <a:ext cx="143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gray">
            <a:xfrm>
              <a:off x="2633" y="457"/>
              <a:ext cx="88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gray">
            <a:xfrm>
              <a:off x="2433" y="405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gray">
            <a:xfrm>
              <a:off x="1916" y="236"/>
              <a:ext cx="165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gray">
            <a:xfrm>
              <a:off x="2515" y="381"/>
              <a:ext cx="93" cy="209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gray">
            <a:xfrm>
              <a:off x="1567" y="300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gray">
            <a:xfrm>
              <a:off x="2599" y="335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gray">
            <a:xfrm>
              <a:off x="1674" y="167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gray">
            <a:xfrm>
              <a:off x="2065" y="364"/>
              <a:ext cx="100" cy="228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gray">
            <a:xfrm>
              <a:off x="2921" y="364"/>
              <a:ext cx="100" cy="228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gray">
            <a:xfrm>
              <a:off x="2273" y="187"/>
              <a:ext cx="175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gray">
            <a:xfrm>
              <a:off x="2161" y="219"/>
              <a:ext cx="97" cy="373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gray">
            <a:xfrm>
              <a:off x="2708" y="219"/>
              <a:ext cx="97" cy="373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25" name="Freeform 29" descr="Dark upward diagonal"/>
          <p:cNvSpPr>
            <a:spLocks/>
          </p:cNvSpPr>
          <p:nvPr/>
        </p:nvSpPr>
        <p:spPr bwMode="gray">
          <a:xfrm>
            <a:off x="85725" y="76200"/>
            <a:ext cx="8977313" cy="381000"/>
          </a:xfrm>
          <a:custGeom>
            <a:avLst/>
            <a:gdLst/>
            <a:ahLst/>
            <a:cxnLst>
              <a:cxn ang="0">
                <a:pos x="0" y="1"/>
              </a:cxn>
              <a:cxn ang="0">
                <a:pos x="5546" y="0"/>
              </a:cxn>
              <a:cxn ang="0">
                <a:pos x="5655" y="84"/>
              </a:cxn>
              <a:cxn ang="0">
                <a:pos x="5649" y="315"/>
              </a:cxn>
              <a:cxn ang="0">
                <a:pos x="1" y="314"/>
              </a:cxn>
              <a:cxn ang="0">
                <a:pos x="0" y="1"/>
              </a:cxn>
            </a:cxnLst>
            <a:rect l="0" t="0" r="r" b="b"/>
            <a:pathLst>
              <a:path w="5655" h="315">
                <a:moveTo>
                  <a:pt x="0" y="1"/>
                </a:moveTo>
                <a:lnTo>
                  <a:pt x="5546" y="0"/>
                </a:lnTo>
                <a:cubicBezTo>
                  <a:pt x="5652" y="0"/>
                  <a:pt x="5655" y="84"/>
                  <a:pt x="5655" y="84"/>
                </a:cubicBezTo>
                <a:lnTo>
                  <a:pt x="5649" y="315"/>
                </a:lnTo>
                <a:lnTo>
                  <a:pt x="1" y="314"/>
                </a:lnTo>
                <a:lnTo>
                  <a:pt x="0" y="1"/>
                </a:lnTo>
                <a:close/>
              </a:path>
            </a:pathLst>
          </a:custGeom>
          <a:pattFill prst="dkUpDiag">
            <a:fgClr>
              <a:schemeClr val="bg1">
                <a:alpha val="77000"/>
              </a:schemeClr>
            </a:fgClr>
            <a:bgClr>
              <a:schemeClr val="tx1">
                <a:alpha val="77000"/>
              </a:schemeClr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26" name="Rectangle 30"/>
          <p:cNvSpPr>
            <a:spLocks noChangeArrowheads="1"/>
          </p:cNvSpPr>
          <p:nvPr/>
        </p:nvSpPr>
        <p:spPr bwMode="gray">
          <a:xfrm>
            <a:off x="114300" y="6610350"/>
            <a:ext cx="8931275" cy="1635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grpSp>
        <p:nvGrpSpPr>
          <p:cNvPr id="27" name="Group 31"/>
          <p:cNvGrpSpPr>
            <a:grpSpLocks/>
          </p:cNvGrpSpPr>
          <p:nvPr/>
        </p:nvGrpSpPr>
        <p:grpSpPr bwMode="auto">
          <a:xfrm>
            <a:off x="85725" y="457200"/>
            <a:ext cx="8982075" cy="1131888"/>
            <a:chOff x="54" y="538"/>
            <a:chExt cx="5658" cy="713"/>
          </a:xfrm>
        </p:grpSpPr>
        <p:sp>
          <p:nvSpPr>
            <p:cNvPr id="28" name="Freeform 32"/>
            <p:cNvSpPr>
              <a:spLocks/>
            </p:cNvSpPr>
            <p:nvPr userDrawn="1"/>
          </p:nvSpPr>
          <p:spPr bwMode="gray">
            <a:xfrm>
              <a:off x="54" y="736"/>
              <a:ext cx="5658" cy="51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446" y="0"/>
                </a:cxn>
                <a:cxn ang="0">
                  <a:pos x="5446" y="312"/>
                </a:cxn>
                <a:cxn ang="0">
                  <a:pos x="5446" y="451"/>
                </a:cxn>
                <a:cxn ang="0">
                  <a:pos x="1512" y="443"/>
                </a:cxn>
                <a:cxn ang="0">
                  <a:pos x="1288" y="584"/>
                </a:cxn>
                <a:cxn ang="0">
                  <a:pos x="0" y="590"/>
                </a:cxn>
                <a:cxn ang="0">
                  <a:pos x="0" y="0"/>
                </a:cxn>
              </a:cxnLst>
              <a:rect l="0" t="0" r="r" b="b"/>
              <a:pathLst>
                <a:path w="5446" h="590">
                  <a:moveTo>
                    <a:pt x="0" y="0"/>
                  </a:moveTo>
                  <a:lnTo>
                    <a:pt x="5446" y="0"/>
                  </a:lnTo>
                  <a:lnTo>
                    <a:pt x="5446" y="312"/>
                  </a:lnTo>
                  <a:lnTo>
                    <a:pt x="5446" y="451"/>
                  </a:lnTo>
                  <a:cubicBezTo>
                    <a:pt x="4790" y="473"/>
                    <a:pt x="2205" y="421"/>
                    <a:pt x="1512" y="443"/>
                  </a:cubicBezTo>
                  <a:lnTo>
                    <a:pt x="1288" y="584"/>
                  </a:lnTo>
                  <a:lnTo>
                    <a:pt x="0" y="5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9" name="Freeform 33"/>
            <p:cNvSpPr>
              <a:spLocks/>
            </p:cNvSpPr>
            <p:nvPr userDrawn="1"/>
          </p:nvSpPr>
          <p:spPr bwMode="gray">
            <a:xfrm>
              <a:off x="54" y="538"/>
              <a:ext cx="5658" cy="65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5657" y="0"/>
                </a:cxn>
                <a:cxn ang="0">
                  <a:pos x="5658" y="534"/>
                </a:cxn>
                <a:cxn ang="0">
                  <a:pos x="1553" y="528"/>
                </a:cxn>
                <a:cxn ang="0">
                  <a:pos x="1317" y="651"/>
                </a:cxn>
                <a:cxn ang="0">
                  <a:pos x="0" y="655"/>
                </a:cxn>
                <a:cxn ang="0">
                  <a:pos x="1" y="0"/>
                </a:cxn>
              </a:cxnLst>
              <a:rect l="0" t="0" r="r" b="b"/>
              <a:pathLst>
                <a:path w="5658" h="655">
                  <a:moveTo>
                    <a:pt x="1" y="0"/>
                  </a:moveTo>
                  <a:lnTo>
                    <a:pt x="5657" y="0"/>
                  </a:lnTo>
                  <a:lnTo>
                    <a:pt x="5658" y="534"/>
                  </a:lnTo>
                  <a:lnTo>
                    <a:pt x="1553" y="528"/>
                  </a:lnTo>
                  <a:lnTo>
                    <a:pt x="1317" y="651"/>
                  </a:lnTo>
                  <a:lnTo>
                    <a:pt x="0" y="65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30" name="Freeform 34"/>
            <p:cNvSpPr>
              <a:spLocks/>
            </p:cNvSpPr>
            <p:nvPr userDrawn="1"/>
          </p:nvSpPr>
          <p:spPr bwMode="gray">
            <a:xfrm>
              <a:off x="54" y="1062"/>
              <a:ext cx="1496" cy="98"/>
            </a:xfrm>
            <a:custGeom>
              <a:avLst/>
              <a:gdLst/>
              <a:ahLst/>
              <a:cxnLst>
                <a:cxn ang="0">
                  <a:pos x="1440" y="1"/>
                </a:cxn>
                <a:cxn ang="0">
                  <a:pos x="1261" y="112"/>
                </a:cxn>
                <a:cxn ang="0">
                  <a:pos x="0" y="110"/>
                </a:cxn>
                <a:cxn ang="0">
                  <a:pos x="0" y="49"/>
                </a:cxn>
                <a:cxn ang="0">
                  <a:pos x="1069" y="50"/>
                </a:cxn>
                <a:cxn ang="0">
                  <a:pos x="1142" y="0"/>
                </a:cxn>
                <a:cxn ang="0">
                  <a:pos x="1440" y="1"/>
                </a:cxn>
              </a:cxnLst>
              <a:rect l="0" t="0" r="r" b="b"/>
              <a:pathLst>
                <a:path w="1440" h="112">
                  <a:moveTo>
                    <a:pt x="1440" y="1"/>
                  </a:moveTo>
                  <a:lnTo>
                    <a:pt x="1261" y="112"/>
                  </a:lnTo>
                  <a:lnTo>
                    <a:pt x="0" y="110"/>
                  </a:lnTo>
                  <a:lnTo>
                    <a:pt x="0" y="49"/>
                  </a:lnTo>
                  <a:lnTo>
                    <a:pt x="1069" y="50"/>
                  </a:lnTo>
                  <a:lnTo>
                    <a:pt x="1142" y="0"/>
                  </a:lnTo>
                  <a:lnTo>
                    <a:pt x="1440" y="1"/>
                  </a:ln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31" name="Rectangle 35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33" name="图片 42" descr="DSC05377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3024336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4" name="图片 44" descr="DSC02794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372200" y="4221088"/>
            <a:ext cx="2160240" cy="198884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5" name="图片 45" descr="2012-07-15_17-52-37_70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915816" y="4437112"/>
            <a:ext cx="3024336" cy="17281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6" name="图片 46" descr="DSC00616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95536" y="4077072"/>
            <a:ext cx="2088232" cy="10081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42376" name="Rectangle 40"/>
          <p:cNvSpPr>
            <a:spLocks noGrp="1" noChangeArrowheads="1"/>
          </p:cNvSpPr>
          <p:nvPr>
            <p:ph type="subTitle" idx="1"/>
          </p:nvPr>
        </p:nvSpPr>
        <p:spPr>
          <a:xfrm>
            <a:off x="4114800" y="6196013"/>
            <a:ext cx="4811713" cy="403225"/>
          </a:xfrm>
        </p:spPr>
        <p:txBody>
          <a:bodyPr/>
          <a:lstStyle>
            <a:lvl1pPr marL="0" indent="0" algn="r">
              <a:buFontTx/>
              <a:buNone/>
              <a:defRPr sz="1000" i="1">
                <a:solidFill>
                  <a:srgbClr val="FFFFFF"/>
                </a:solidFill>
                <a:latin typeface="Times New Roman" pitchFamily="18" charset="0"/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42385" name="Rectangle 49"/>
          <p:cNvSpPr>
            <a:spLocks noGrp="1" noChangeArrowheads="1"/>
          </p:cNvSpPr>
          <p:nvPr>
            <p:ph type="ctrTitle"/>
          </p:nvPr>
        </p:nvSpPr>
        <p:spPr>
          <a:xfrm>
            <a:off x="3124200" y="1628800"/>
            <a:ext cx="6019800" cy="1470025"/>
          </a:xfrm>
        </p:spPr>
        <p:txBody>
          <a:bodyPr/>
          <a:lstStyle>
            <a:lvl1pPr algn="ctr">
              <a:defRPr sz="4400">
                <a:solidFill>
                  <a:srgbClr val="000000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7" name="Rectangle 41"/>
          <p:cNvSpPr>
            <a:spLocks noGrp="1" noChangeArrowheads="1"/>
          </p:cNvSpPr>
          <p:nvPr>
            <p:ph type="dt" sz="half" idx="10"/>
          </p:nvPr>
        </p:nvSpPr>
        <p:spPr>
          <a:xfrm>
            <a:off x="231775" y="6445250"/>
            <a:ext cx="2205038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8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2574925" y="6445250"/>
            <a:ext cx="2990850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" name="Rectangle 4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700713" y="6445250"/>
            <a:ext cx="2205037" cy="3175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6CD8C-1FE9-47F8-AF37-FC4C63C5B3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57491-5458-4990-B980-12A9BD13FB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38125"/>
            <a:ext cx="2057400" cy="593407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38125"/>
            <a:ext cx="6019800" cy="593407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1EF5B-FCD0-49E4-8A59-5E929482374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DB17E-C5C9-4536-BA22-1F5691022C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37DA1-B828-4F47-97F9-12DBE538BF7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38275"/>
            <a:ext cx="40386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FCE48-CBD1-4D5C-A67F-5720C88203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0D739-7C3B-41EF-84CF-0A0CB092B0A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32DA0-0345-4474-B118-77C273D527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F5F14-7BEC-4C97-99ED-AFDE7427568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F5DE3-67EC-4082-B2A7-7FCEA140874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CF079-C768-432D-8E05-9BF836E6480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6553200" y="6013450"/>
            <a:ext cx="2392363" cy="563563"/>
            <a:chOff x="1566" y="164"/>
            <a:chExt cx="1455" cy="425"/>
          </a:xfrm>
        </p:grpSpPr>
        <p:sp>
          <p:nvSpPr>
            <p:cNvPr id="141315" name="Freeform 3"/>
            <p:cNvSpPr>
              <a:spLocks/>
            </p:cNvSpPr>
            <p:nvPr/>
          </p:nvSpPr>
          <p:spPr bwMode="gray">
            <a:xfrm>
              <a:off x="1892" y="468"/>
              <a:ext cx="39" cy="121"/>
            </a:xfrm>
            <a:custGeom>
              <a:avLst/>
              <a:gdLst/>
              <a:ahLst/>
              <a:cxnLst>
                <a:cxn ang="0">
                  <a:pos x="37" y="36"/>
                </a:cxn>
                <a:cxn ang="0">
                  <a:pos x="35" y="36"/>
                </a:cxn>
                <a:cxn ang="0">
                  <a:pos x="30" y="36"/>
                </a:cxn>
                <a:cxn ang="0">
                  <a:pos x="22" y="34"/>
                </a:cxn>
                <a:cxn ang="0">
                  <a:pos x="15" y="30"/>
                </a:cxn>
                <a:cxn ang="0">
                  <a:pos x="7" y="23"/>
                </a:cxn>
                <a:cxn ang="0">
                  <a:pos x="3" y="13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7" y="1"/>
                </a:cxn>
                <a:cxn ang="0">
                  <a:pos x="15" y="3"/>
                </a:cxn>
                <a:cxn ang="0">
                  <a:pos x="23" y="5"/>
                </a:cxn>
                <a:cxn ang="0">
                  <a:pos x="30" y="11"/>
                </a:cxn>
                <a:cxn ang="0">
                  <a:pos x="37" y="20"/>
                </a:cxn>
                <a:cxn ang="0">
                  <a:pos x="39" y="34"/>
                </a:cxn>
                <a:cxn ang="0">
                  <a:pos x="39" y="121"/>
                </a:cxn>
                <a:cxn ang="0">
                  <a:pos x="37" y="121"/>
                </a:cxn>
                <a:cxn ang="0">
                  <a:pos x="37" y="36"/>
                </a:cxn>
              </a:cxnLst>
              <a:rect l="0" t="0" r="r" b="b"/>
              <a:pathLst>
                <a:path w="39" h="121">
                  <a:moveTo>
                    <a:pt x="37" y="36"/>
                  </a:moveTo>
                  <a:lnTo>
                    <a:pt x="35" y="36"/>
                  </a:lnTo>
                  <a:lnTo>
                    <a:pt x="30" y="36"/>
                  </a:lnTo>
                  <a:lnTo>
                    <a:pt x="22" y="34"/>
                  </a:lnTo>
                  <a:lnTo>
                    <a:pt x="15" y="30"/>
                  </a:lnTo>
                  <a:lnTo>
                    <a:pt x="7" y="23"/>
                  </a:lnTo>
                  <a:lnTo>
                    <a:pt x="3" y="13"/>
                  </a:lnTo>
                  <a:lnTo>
                    <a:pt x="0" y="0"/>
                  </a:lnTo>
                  <a:lnTo>
                    <a:pt x="3" y="0"/>
                  </a:lnTo>
                  <a:lnTo>
                    <a:pt x="7" y="1"/>
                  </a:lnTo>
                  <a:lnTo>
                    <a:pt x="15" y="3"/>
                  </a:lnTo>
                  <a:lnTo>
                    <a:pt x="23" y="5"/>
                  </a:lnTo>
                  <a:lnTo>
                    <a:pt x="30" y="11"/>
                  </a:lnTo>
                  <a:lnTo>
                    <a:pt x="37" y="20"/>
                  </a:lnTo>
                  <a:lnTo>
                    <a:pt x="39" y="34"/>
                  </a:lnTo>
                  <a:lnTo>
                    <a:pt x="39" y="121"/>
                  </a:lnTo>
                  <a:lnTo>
                    <a:pt x="37" y="121"/>
                  </a:lnTo>
                  <a:lnTo>
                    <a:pt x="37" y="36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16" name="Freeform 4"/>
            <p:cNvSpPr>
              <a:spLocks/>
            </p:cNvSpPr>
            <p:nvPr/>
          </p:nvSpPr>
          <p:spPr bwMode="gray">
            <a:xfrm>
              <a:off x="2271" y="450"/>
              <a:ext cx="45" cy="139"/>
            </a:xfrm>
            <a:custGeom>
              <a:avLst/>
              <a:gdLst/>
              <a:ahLst/>
              <a:cxnLst>
                <a:cxn ang="0">
                  <a:pos x="3" y="42"/>
                </a:cxn>
                <a:cxn ang="0">
                  <a:pos x="6" y="42"/>
                </a:cxn>
                <a:cxn ang="0">
                  <a:pos x="12" y="42"/>
                </a:cxn>
                <a:cxn ang="0">
                  <a:pos x="20" y="39"/>
                </a:cxn>
                <a:cxn ang="0">
                  <a:pos x="29" y="35"/>
                </a:cxn>
                <a:cxn ang="0">
                  <a:pos x="37" y="27"/>
                </a:cxn>
                <a:cxn ang="0">
                  <a:pos x="43" y="17"/>
                </a:cxn>
                <a:cxn ang="0">
                  <a:pos x="45" y="2"/>
                </a:cxn>
                <a:cxn ang="0">
                  <a:pos x="43" y="0"/>
                </a:cxn>
                <a:cxn ang="0">
                  <a:pos x="37" y="2"/>
                </a:cxn>
                <a:cxn ang="0">
                  <a:pos x="29" y="3"/>
                </a:cxn>
                <a:cxn ang="0">
                  <a:pos x="19" y="7"/>
                </a:cxn>
                <a:cxn ang="0">
                  <a:pos x="11" y="14"/>
                </a:cxn>
                <a:cxn ang="0">
                  <a:pos x="4" y="23"/>
                </a:cxn>
                <a:cxn ang="0">
                  <a:pos x="0" y="39"/>
                </a:cxn>
                <a:cxn ang="0">
                  <a:pos x="0" y="139"/>
                </a:cxn>
                <a:cxn ang="0">
                  <a:pos x="3" y="139"/>
                </a:cxn>
                <a:cxn ang="0">
                  <a:pos x="3" y="42"/>
                </a:cxn>
              </a:cxnLst>
              <a:rect l="0" t="0" r="r" b="b"/>
              <a:pathLst>
                <a:path w="45" h="139">
                  <a:moveTo>
                    <a:pt x="3" y="42"/>
                  </a:moveTo>
                  <a:lnTo>
                    <a:pt x="6" y="42"/>
                  </a:lnTo>
                  <a:lnTo>
                    <a:pt x="12" y="42"/>
                  </a:lnTo>
                  <a:lnTo>
                    <a:pt x="20" y="39"/>
                  </a:lnTo>
                  <a:lnTo>
                    <a:pt x="29" y="35"/>
                  </a:lnTo>
                  <a:lnTo>
                    <a:pt x="37" y="27"/>
                  </a:lnTo>
                  <a:lnTo>
                    <a:pt x="43" y="17"/>
                  </a:lnTo>
                  <a:lnTo>
                    <a:pt x="45" y="2"/>
                  </a:lnTo>
                  <a:lnTo>
                    <a:pt x="43" y="0"/>
                  </a:lnTo>
                  <a:lnTo>
                    <a:pt x="37" y="2"/>
                  </a:lnTo>
                  <a:lnTo>
                    <a:pt x="29" y="3"/>
                  </a:lnTo>
                  <a:lnTo>
                    <a:pt x="19" y="7"/>
                  </a:lnTo>
                  <a:lnTo>
                    <a:pt x="11" y="14"/>
                  </a:lnTo>
                  <a:lnTo>
                    <a:pt x="4" y="23"/>
                  </a:lnTo>
                  <a:lnTo>
                    <a:pt x="0" y="39"/>
                  </a:lnTo>
                  <a:lnTo>
                    <a:pt x="0" y="139"/>
                  </a:lnTo>
                  <a:lnTo>
                    <a:pt x="3" y="139"/>
                  </a:lnTo>
                  <a:lnTo>
                    <a:pt x="3" y="4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17" name="Freeform 5"/>
            <p:cNvSpPr>
              <a:spLocks/>
            </p:cNvSpPr>
            <p:nvPr/>
          </p:nvSpPr>
          <p:spPr bwMode="gray">
            <a:xfrm>
              <a:off x="1765" y="378"/>
              <a:ext cx="146" cy="211"/>
            </a:xfrm>
            <a:custGeom>
              <a:avLst/>
              <a:gdLst/>
              <a:ahLst/>
              <a:cxnLst>
                <a:cxn ang="0">
                  <a:pos x="68" y="67"/>
                </a:cxn>
                <a:cxn ang="0">
                  <a:pos x="67" y="67"/>
                </a:cxn>
                <a:cxn ang="0">
                  <a:pos x="60" y="66"/>
                </a:cxn>
                <a:cxn ang="0">
                  <a:pos x="50" y="64"/>
                </a:cxn>
                <a:cxn ang="0">
                  <a:pos x="41" y="62"/>
                </a:cxn>
                <a:cxn ang="0">
                  <a:pos x="29" y="55"/>
                </a:cxn>
                <a:cxn ang="0">
                  <a:pos x="18" y="47"/>
                </a:cxn>
                <a:cxn ang="0">
                  <a:pos x="10" y="35"/>
                </a:cxn>
                <a:cxn ang="0">
                  <a:pos x="3" y="20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10" y="0"/>
                </a:cxn>
                <a:cxn ang="0">
                  <a:pos x="19" y="0"/>
                </a:cxn>
                <a:cxn ang="0">
                  <a:pos x="30" y="2"/>
                </a:cxn>
                <a:cxn ang="0">
                  <a:pos x="41" y="6"/>
                </a:cxn>
                <a:cxn ang="0">
                  <a:pos x="53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5" y="45"/>
                </a:cxn>
                <a:cxn ang="0">
                  <a:pos x="79" y="36"/>
                </a:cxn>
                <a:cxn ang="0">
                  <a:pos x="84" y="25"/>
                </a:cxn>
                <a:cxn ang="0">
                  <a:pos x="92" y="16"/>
                </a:cxn>
                <a:cxn ang="0">
                  <a:pos x="106" y="8"/>
                </a:cxn>
                <a:cxn ang="0">
                  <a:pos x="123" y="2"/>
                </a:cxn>
                <a:cxn ang="0">
                  <a:pos x="146" y="0"/>
                </a:cxn>
                <a:cxn ang="0">
                  <a:pos x="145" y="2"/>
                </a:cxn>
                <a:cxn ang="0">
                  <a:pos x="145" y="8"/>
                </a:cxn>
                <a:cxn ang="0">
                  <a:pos x="143" y="17"/>
                </a:cxn>
                <a:cxn ang="0">
                  <a:pos x="139" y="28"/>
                </a:cxn>
                <a:cxn ang="0">
                  <a:pos x="134" y="39"/>
                </a:cxn>
                <a:cxn ang="0">
                  <a:pos x="126" y="49"/>
                </a:cxn>
                <a:cxn ang="0">
                  <a:pos x="114" y="59"/>
                </a:cxn>
                <a:cxn ang="0">
                  <a:pos x="98" y="64"/>
                </a:cxn>
                <a:cxn ang="0">
                  <a:pos x="79" y="67"/>
                </a:cxn>
                <a:cxn ang="0">
                  <a:pos x="79" y="211"/>
                </a:cxn>
                <a:cxn ang="0">
                  <a:pos x="68" y="211"/>
                </a:cxn>
                <a:cxn ang="0">
                  <a:pos x="68" y="67"/>
                </a:cxn>
              </a:cxnLst>
              <a:rect l="0" t="0" r="r" b="b"/>
              <a:pathLst>
                <a:path w="146" h="211">
                  <a:moveTo>
                    <a:pt x="68" y="67"/>
                  </a:moveTo>
                  <a:lnTo>
                    <a:pt x="67" y="67"/>
                  </a:lnTo>
                  <a:lnTo>
                    <a:pt x="60" y="66"/>
                  </a:lnTo>
                  <a:lnTo>
                    <a:pt x="50" y="64"/>
                  </a:lnTo>
                  <a:lnTo>
                    <a:pt x="41" y="62"/>
                  </a:lnTo>
                  <a:lnTo>
                    <a:pt x="29" y="55"/>
                  </a:lnTo>
                  <a:lnTo>
                    <a:pt x="18" y="47"/>
                  </a:lnTo>
                  <a:lnTo>
                    <a:pt x="10" y="35"/>
                  </a:lnTo>
                  <a:lnTo>
                    <a:pt x="3" y="20"/>
                  </a:lnTo>
                  <a:lnTo>
                    <a:pt x="0" y="0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9" y="0"/>
                  </a:lnTo>
                  <a:lnTo>
                    <a:pt x="30" y="2"/>
                  </a:lnTo>
                  <a:lnTo>
                    <a:pt x="41" y="6"/>
                  </a:lnTo>
                  <a:lnTo>
                    <a:pt x="53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5" y="45"/>
                  </a:lnTo>
                  <a:lnTo>
                    <a:pt x="79" y="36"/>
                  </a:lnTo>
                  <a:lnTo>
                    <a:pt x="84" y="25"/>
                  </a:lnTo>
                  <a:lnTo>
                    <a:pt x="92" y="16"/>
                  </a:lnTo>
                  <a:lnTo>
                    <a:pt x="106" y="8"/>
                  </a:lnTo>
                  <a:lnTo>
                    <a:pt x="123" y="2"/>
                  </a:lnTo>
                  <a:lnTo>
                    <a:pt x="146" y="0"/>
                  </a:lnTo>
                  <a:lnTo>
                    <a:pt x="145" y="2"/>
                  </a:lnTo>
                  <a:lnTo>
                    <a:pt x="145" y="8"/>
                  </a:lnTo>
                  <a:lnTo>
                    <a:pt x="143" y="17"/>
                  </a:lnTo>
                  <a:lnTo>
                    <a:pt x="139" y="28"/>
                  </a:lnTo>
                  <a:lnTo>
                    <a:pt x="134" y="39"/>
                  </a:lnTo>
                  <a:lnTo>
                    <a:pt x="126" y="49"/>
                  </a:lnTo>
                  <a:lnTo>
                    <a:pt x="114" y="59"/>
                  </a:lnTo>
                  <a:lnTo>
                    <a:pt x="98" y="64"/>
                  </a:lnTo>
                  <a:lnTo>
                    <a:pt x="79" y="67"/>
                  </a:lnTo>
                  <a:lnTo>
                    <a:pt x="79" y="211"/>
                  </a:lnTo>
                  <a:lnTo>
                    <a:pt x="68" y="211"/>
                  </a:lnTo>
                  <a:lnTo>
                    <a:pt x="68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18" name="Freeform 6"/>
            <p:cNvSpPr>
              <a:spLocks/>
            </p:cNvSpPr>
            <p:nvPr/>
          </p:nvSpPr>
          <p:spPr bwMode="gray">
            <a:xfrm>
              <a:off x="2792" y="378"/>
              <a:ext cx="144" cy="211"/>
            </a:xfrm>
            <a:custGeom>
              <a:avLst/>
              <a:gdLst/>
              <a:ahLst/>
              <a:cxnLst>
                <a:cxn ang="0">
                  <a:pos x="67" y="67"/>
                </a:cxn>
                <a:cxn ang="0">
                  <a:pos x="66" y="67"/>
                </a:cxn>
                <a:cxn ang="0">
                  <a:pos x="59" y="66"/>
                </a:cxn>
                <a:cxn ang="0">
                  <a:pos x="50" y="64"/>
                </a:cxn>
                <a:cxn ang="0">
                  <a:pos x="39" y="62"/>
                </a:cxn>
                <a:cxn ang="0">
                  <a:pos x="28" y="55"/>
                </a:cxn>
                <a:cxn ang="0">
                  <a:pos x="17" y="47"/>
                </a:cxn>
                <a:cxn ang="0">
                  <a:pos x="9" y="35"/>
                </a:cxn>
                <a:cxn ang="0">
                  <a:pos x="2" y="20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9" y="0"/>
                </a:cxn>
                <a:cxn ang="0">
                  <a:pos x="17" y="0"/>
                </a:cxn>
                <a:cxn ang="0">
                  <a:pos x="28" y="2"/>
                </a:cxn>
                <a:cxn ang="0">
                  <a:pos x="40" y="6"/>
                </a:cxn>
                <a:cxn ang="0">
                  <a:pos x="51" y="14"/>
                </a:cxn>
                <a:cxn ang="0">
                  <a:pos x="62" y="25"/>
                </a:cxn>
                <a:cxn ang="0">
                  <a:pos x="69" y="41"/>
                </a:cxn>
                <a:cxn ang="0">
                  <a:pos x="73" y="62"/>
                </a:cxn>
                <a:cxn ang="0">
                  <a:pos x="73" y="60"/>
                </a:cxn>
                <a:cxn ang="0">
                  <a:pos x="73" y="55"/>
                </a:cxn>
                <a:cxn ang="0">
                  <a:pos x="74" y="45"/>
                </a:cxn>
                <a:cxn ang="0">
                  <a:pos x="77" y="36"/>
                </a:cxn>
                <a:cxn ang="0">
                  <a:pos x="82" y="25"/>
                </a:cxn>
                <a:cxn ang="0">
                  <a:pos x="91" y="16"/>
                </a:cxn>
                <a:cxn ang="0">
                  <a:pos x="105" y="8"/>
                </a:cxn>
                <a:cxn ang="0">
                  <a:pos x="121" y="2"/>
                </a:cxn>
                <a:cxn ang="0">
                  <a:pos x="144" y="0"/>
                </a:cxn>
                <a:cxn ang="0">
                  <a:pos x="144" y="2"/>
                </a:cxn>
                <a:cxn ang="0">
                  <a:pos x="144" y="8"/>
                </a:cxn>
                <a:cxn ang="0">
                  <a:pos x="141" y="17"/>
                </a:cxn>
                <a:cxn ang="0">
                  <a:pos x="139" y="28"/>
                </a:cxn>
                <a:cxn ang="0">
                  <a:pos x="133" y="39"/>
                </a:cxn>
                <a:cxn ang="0">
                  <a:pos x="125" y="49"/>
                </a:cxn>
                <a:cxn ang="0">
                  <a:pos x="113" y="59"/>
                </a:cxn>
                <a:cxn ang="0">
                  <a:pos x="97" y="64"/>
                </a:cxn>
                <a:cxn ang="0">
                  <a:pos x="77" y="67"/>
                </a:cxn>
                <a:cxn ang="0">
                  <a:pos x="77" y="211"/>
                </a:cxn>
                <a:cxn ang="0">
                  <a:pos x="67" y="211"/>
                </a:cxn>
                <a:cxn ang="0">
                  <a:pos x="67" y="67"/>
                </a:cxn>
              </a:cxnLst>
              <a:rect l="0" t="0" r="r" b="b"/>
              <a:pathLst>
                <a:path w="144" h="211">
                  <a:moveTo>
                    <a:pt x="67" y="67"/>
                  </a:moveTo>
                  <a:lnTo>
                    <a:pt x="66" y="67"/>
                  </a:lnTo>
                  <a:lnTo>
                    <a:pt x="59" y="66"/>
                  </a:lnTo>
                  <a:lnTo>
                    <a:pt x="50" y="64"/>
                  </a:lnTo>
                  <a:lnTo>
                    <a:pt x="39" y="62"/>
                  </a:lnTo>
                  <a:lnTo>
                    <a:pt x="28" y="55"/>
                  </a:lnTo>
                  <a:lnTo>
                    <a:pt x="17" y="47"/>
                  </a:lnTo>
                  <a:lnTo>
                    <a:pt x="9" y="35"/>
                  </a:lnTo>
                  <a:lnTo>
                    <a:pt x="2" y="20"/>
                  </a:lnTo>
                  <a:lnTo>
                    <a:pt x="0" y="0"/>
                  </a:lnTo>
                  <a:lnTo>
                    <a:pt x="2" y="0"/>
                  </a:lnTo>
                  <a:lnTo>
                    <a:pt x="9" y="0"/>
                  </a:lnTo>
                  <a:lnTo>
                    <a:pt x="17" y="0"/>
                  </a:lnTo>
                  <a:lnTo>
                    <a:pt x="28" y="2"/>
                  </a:lnTo>
                  <a:lnTo>
                    <a:pt x="40" y="6"/>
                  </a:lnTo>
                  <a:lnTo>
                    <a:pt x="51" y="14"/>
                  </a:lnTo>
                  <a:lnTo>
                    <a:pt x="62" y="25"/>
                  </a:lnTo>
                  <a:lnTo>
                    <a:pt x="69" y="41"/>
                  </a:lnTo>
                  <a:lnTo>
                    <a:pt x="73" y="62"/>
                  </a:lnTo>
                  <a:lnTo>
                    <a:pt x="73" y="60"/>
                  </a:lnTo>
                  <a:lnTo>
                    <a:pt x="73" y="55"/>
                  </a:lnTo>
                  <a:lnTo>
                    <a:pt x="74" y="45"/>
                  </a:lnTo>
                  <a:lnTo>
                    <a:pt x="77" y="36"/>
                  </a:lnTo>
                  <a:lnTo>
                    <a:pt x="82" y="25"/>
                  </a:lnTo>
                  <a:lnTo>
                    <a:pt x="91" y="16"/>
                  </a:lnTo>
                  <a:lnTo>
                    <a:pt x="105" y="8"/>
                  </a:lnTo>
                  <a:lnTo>
                    <a:pt x="121" y="2"/>
                  </a:lnTo>
                  <a:lnTo>
                    <a:pt x="144" y="0"/>
                  </a:lnTo>
                  <a:lnTo>
                    <a:pt x="144" y="2"/>
                  </a:lnTo>
                  <a:lnTo>
                    <a:pt x="144" y="8"/>
                  </a:lnTo>
                  <a:lnTo>
                    <a:pt x="141" y="17"/>
                  </a:lnTo>
                  <a:lnTo>
                    <a:pt x="139" y="28"/>
                  </a:lnTo>
                  <a:lnTo>
                    <a:pt x="133" y="39"/>
                  </a:lnTo>
                  <a:lnTo>
                    <a:pt x="125" y="49"/>
                  </a:lnTo>
                  <a:lnTo>
                    <a:pt x="113" y="59"/>
                  </a:lnTo>
                  <a:lnTo>
                    <a:pt x="97" y="64"/>
                  </a:lnTo>
                  <a:lnTo>
                    <a:pt x="77" y="67"/>
                  </a:lnTo>
                  <a:lnTo>
                    <a:pt x="77" y="211"/>
                  </a:lnTo>
                  <a:lnTo>
                    <a:pt x="67" y="211"/>
                  </a:lnTo>
                  <a:lnTo>
                    <a:pt x="67" y="6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19" name="Freeform 7"/>
            <p:cNvSpPr>
              <a:spLocks/>
            </p:cNvSpPr>
            <p:nvPr/>
          </p:nvSpPr>
          <p:spPr bwMode="gray">
            <a:xfrm>
              <a:off x="2631" y="457"/>
              <a:ext cx="89" cy="132"/>
            </a:xfrm>
            <a:custGeom>
              <a:avLst/>
              <a:gdLst/>
              <a:ahLst/>
              <a:cxnLst>
                <a:cxn ang="0">
                  <a:pos x="42" y="43"/>
                </a:cxn>
                <a:cxn ang="0">
                  <a:pos x="39" y="42"/>
                </a:cxn>
                <a:cxn ang="0">
                  <a:pos x="33" y="42"/>
                </a:cxn>
                <a:cxn ang="0">
                  <a:pos x="25" y="39"/>
                </a:cxn>
                <a:cxn ang="0">
                  <a:pos x="16" y="35"/>
                </a:cxn>
                <a:cxn ang="0">
                  <a:pos x="8" y="27"/>
                </a:cxn>
                <a:cxn ang="0">
                  <a:pos x="2" y="16"/>
                </a:cxn>
                <a:cxn ang="0">
                  <a:pos x="0" y="0"/>
                </a:cxn>
                <a:cxn ang="0">
                  <a:pos x="2" y="0"/>
                </a:cxn>
                <a:cxn ang="0">
                  <a:pos x="6" y="0"/>
                </a:cxn>
                <a:cxn ang="0">
                  <a:pos x="12" y="1"/>
                </a:cxn>
                <a:cxn ang="0">
                  <a:pos x="21" y="3"/>
                </a:cxn>
                <a:cxn ang="0">
                  <a:pos x="29" y="8"/>
                </a:cxn>
                <a:cxn ang="0">
                  <a:pos x="37" y="15"/>
                </a:cxn>
                <a:cxn ang="0">
                  <a:pos x="42" y="26"/>
                </a:cxn>
                <a:cxn ang="0">
                  <a:pos x="45" y="39"/>
                </a:cxn>
                <a:cxn ang="0">
                  <a:pos x="45" y="38"/>
                </a:cxn>
                <a:cxn ang="0">
                  <a:pos x="45" y="34"/>
                </a:cxn>
                <a:cxn ang="0">
                  <a:pos x="46" y="27"/>
                </a:cxn>
                <a:cxn ang="0">
                  <a:pos x="49" y="20"/>
                </a:cxn>
                <a:cxn ang="0">
                  <a:pos x="54" y="14"/>
                </a:cxn>
                <a:cxn ang="0">
                  <a:pos x="62" y="7"/>
                </a:cxn>
                <a:cxn ang="0">
                  <a:pos x="73" y="3"/>
                </a:cxn>
                <a:cxn ang="0">
                  <a:pos x="89" y="0"/>
                </a:cxn>
                <a:cxn ang="0">
                  <a:pos x="89" y="3"/>
                </a:cxn>
                <a:cxn ang="0">
                  <a:pos x="88" y="10"/>
                </a:cxn>
                <a:cxn ang="0">
                  <a:pos x="87" y="18"/>
                </a:cxn>
                <a:cxn ang="0">
                  <a:pos x="81" y="26"/>
                </a:cxn>
                <a:cxn ang="0">
                  <a:pos x="74" y="34"/>
                </a:cxn>
                <a:cxn ang="0">
                  <a:pos x="64" y="41"/>
                </a:cxn>
                <a:cxn ang="0">
                  <a:pos x="47" y="43"/>
                </a:cxn>
                <a:cxn ang="0">
                  <a:pos x="47" y="132"/>
                </a:cxn>
                <a:cxn ang="0">
                  <a:pos x="42" y="132"/>
                </a:cxn>
                <a:cxn ang="0">
                  <a:pos x="42" y="43"/>
                </a:cxn>
              </a:cxnLst>
              <a:rect l="0" t="0" r="r" b="b"/>
              <a:pathLst>
                <a:path w="89" h="132">
                  <a:moveTo>
                    <a:pt x="42" y="43"/>
                  </a:moveTo>
                  <a:lnTo>
                    <a:pt x="39" y="42"/>
                  </a:lnTo>
                  <a:lnTo>
                    <a:pt x="33" y="42"/>
                  </a:lnTo>
                  <a:lnTo>
                    <a:pt x="25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2" y="16"/>
                  </a:lnTo>
                  <a:lnTo>
                    <a:pt x="0" y="0"/>
                  </a:lnTo>
                  <a:lnTo>
                    <a:pt x="2" y="0"/>
                  </a:lnTo>
                  <a:lnTo>
                    <a:pt x="6" y="0"/>
                  </a:lnTo>
                  <a:lnTo>
                    <a:pt x="12" y="1"/>
                  </a:lnTo>
                  <a:lnTo>
                    <a:pt x="21" y="3"/>
                  </a:lnTo>
                  <a:lnTo>
                    <a:pt x="29" y="8"/>
                  </a:lnTo>
                  <a:lnTo>
                    <a:pt x="37" y="15"/>
                  </a:lnTo>
                  <a:lnTo>
                    <a:pt x="42" y="26"/>
                  </a:lnTo>
                  <a:lnTo>
                    <a:pt x="45" y="39"/>
                  </a:lnTo>
                  <a:lnTo>
                    <a:pt x="45" y="38"/>
                  </a:lnTo>
                  <a:lnTo>
                    <a:pt x="45" y="34"/>
                  </a:lnTo>
                  <a:lnTo>
                    <a:pt x="46" y="27"/>
                  </a:lnTo>
                  <a:lnTo>
                    <a:pt x="49" y="20"/>
                  </a:lnTo>
                  <a:lnTo>
                    <a:pt x="54" y="14"/>
                  </a:lnTo>
                  <a:lnTo>
                    <a:pt x="62" y="7"/>
                  </a:lnTo>
                  <a:lnTo>
                    <a:pt x="73" y="3"/>
                  </a:lnTo>
                  <a:lnTo>
                    <a:pt x="89" y="0"/>
                  </a:lnTo>
                  <a:lnTo>
                    <a:pt x="89" y="3"/>
                  </a:lnTo>
                  <a:lnTo>
                    <a:pt x="88" y="10"/>
                  </a:lnTo>
                  <a:lnTo>
                    <a:pt x="87" y="18"/>
                  </a:lnTo>
                  <a:lnTo>
                    <a:pt x="81" y="26"/>
                  </a:lnTo>
                  <a:lnTo>
                    <a:pt x="74" y="34"/>
                  </a:lnTo>
                  <a:lnTo>
                    <a:pt x="64" y="41"/>
                  </a:lnTo>
                  <a:lnTo>
                    <a:pt x="47" y="43"/>
                  </a:lnTo>
                  <a:lnTo>
                    <a:pt x="47" y="132"/>
                  </a:lnTo>
                  <a:lnTo>
                    <a:pt x="42" y="132"/>
                  </a:lnTo>
                  <a:lnTo>
                    <a:pt x="42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0" name="Freeform 8"/>
            <p:cNvSpPr>
              <a:spLocks/>
            </p:cNvSpPr>
            <p:nvPr/>
          </p:nvSpPr>
          <p:spPr bwMode="gray">
            <a:xfrm>
              <a:off x="2430" y="403"/>
              <a:ext cx="88" cy="186"/>
            </a:xfrm>
            <a:custGeom>
              <a:avLst/>
              <a:gdLst/>
              <a:ahLst/>
              <a:cxnLst>
                <a:cxn ang="0">
                  <a:pos x="43" y="43"/>
                </a:cxn>
                <a:cxn ang="0">
                  <a:pos x="41" y="43"/>
                </a:cxn>
                <a:cxn ang="0">
                  <a:pos x="35" y="43"/>
                </a:cxn>
                <a:cxn ang="0">
                  <a:pos x="27" y="41"/>
                </a:cxn>
                <a:cxn ang="0">
                  <a:pos x="18" y="35"/>
                </a:cxn>
                <a:cxn ang="0">
                  <a:pos x="8" y="28"/>
                </a:cxn>
                <a:cxn ang="0">
                  <a:pos x="3" y="16"/>
                </a:cxn>
                <a:cxn ang="0">
                  <a:pos x="0" y="0"/>
                </a:cxn>
                <a:cxn ang="0">
                  <a:pos x="3" y="0"/>
                </a:cxn>
                <a:cxn ang="0">
                  <a:pos x="8" y="0"/>
                </a:cxn>
                <a:cxn ang="0">
                  <a:pos x="17" y="1"/>
                </a:cxn>
                <a:cxn ang="0">
                  <a:pos x="26" y="6"/>
                </a:cxn>
                <a:cxn ang="0">
                  <a:pos x="35" y="12"/>
                </a:cxn>
                <a:cxn ang="0">
                  <a:pos x="42" y="24"/>
                </a:cxn>
                <a:cxn ang="0">
                  <a:pos x="48" y="41"/>
                </a:cxn>
                <a:cxn ang="0">
                  <a:pos x="48" y="90"/>
                </a:cxn>
                <a:cxn ang="0">
                  <a:pos x="48" y="88"/>
                </a:cxn>
                <a:cxn ang="0">
                  <a:pos x="48" y="82"/>
                </a:cxn>
                <a:cxn ang="0">
                  <a:pos x="50" y="74"/>
                </a:cxn>
                <a:cxn ang="0">
                  <a:pos x="54" y="66"/>
                </a:cxn>
                <a:cxn ang="0">
                  <a:pos x="61" y="58"/>
                </a:cxn>
                <a:cxn ang="0">
                  <a:pos x="72" y="53"/>
                </a:cxn>
                <a:cxn ang="0">
                  <a:pos x="87" y="50"/>
                </a:cxn>
                <a:cxn ang="0">
                  <a:pos x="88" y="51"/>
                </a:cxn>
                <a:cxn ang="0">
                  <a:pos x="88" y="57"/>
                </a:cxn>
                <a:cxn ang="0">
                  <a:pos x="87" y="64"/>
                </a:cxn>
                <a:cxn ang="0">
                  <a:pos x="84" y="72"/>
                </a:cxn>
                <a:cxn ang="0">
                  <a:pos x="80" y="80"/>
                </a:cxn>
                <a:cxn ang="0">
                  <a:pos x="73" y="86"/>
                </a:cxn>
                <a:cxn ang="0">
                  <a:pos x="62" y="92"/>
                </a:cxn>
                <a:cxn ang="0">
                  <a:pos x="48" y="93"/>
                </a:cxn>
                <a:cxn ang="0">
                  <a:pos x="48" y="186"/>
                </a:cxn>
                <a:cxn ang="0">
                  <a:pos x="43" y="186"/>
                </a:cxn>
                <a:cxn ang="0">
                  <a:pos x="43" y="143"/>
                </a:cxn>
                <a:cxn ang="0">
                  <a:pos x="42" y="143"/>
                </a:cxn>
                <a:cxn ang="0">
                  <a:pos x="37" y="142"/>
                </a:cxn>
                <a:cxn ang="0">
                  <a:pos x="29" y="140"/>
                </a:cxn>
                <a:cxn ang="0">
                  <a:pos x="22" y="136"/>
                </a:cxn>
                <a:cxn ang="0">
                  <a:pos x="14" y="130"/>
                </a:cxn>
                <a:cxn ang="0">
                  <a:pos x="8" y="120"/>
                </a:cxn>
                <a:cxn ang="0">
                  <a:pos x="7" y="105"/>
                </a:cxn>
                <a:cxn ang="0">
                  <a:pos x="8" y="105"/>
                </a:cxn>
                <a:cxn ang="0">
                  <a:pos x="12" y="107"/>
                </a:cxn>
                <a:cxn ang="0">
                  <a:pos x="19" y="108"/>
                </a:cxn>
                <a:cxn ang="0">
                  <a:pos x="26" y="111"/>
                </a:cxn>
                <a:cxn ang="0">
                  <a:pos x="34" y="117"/>
                </a:cxn>
                <a:cxn ang="0">
                  <a:pos x="39" y="127"/>
                </a:cxn>
                <a:cxn ang="0">
                  <a:pos x="43" y="140"/>
                </a:cxn>
                <a:cxn ang="0">
                  <a:pos x="43" y="43"/>
                </a:cxn>
              </a:cxnLst>
              <a:rect l="0" t="0" r="r" b="b"/>
              <a:pathLst>
                <a:path w="88" h="186">
                  <a:moveTo>
                    <a:pt x="43" y="43"/>
                  </a:moveTo>
                  <a:lnTo>
                    <a:pt x="41" y="43"/>
                  </a:lnTo>
                  <a:lnTo>
                    <a:pt x="35" y="43"/>
                  </a:lnTo>
                  <a:lnTo>
                    <a:pt x="27" y="41"/>
                  </a:lnTo>
                  <a:lnTo>
                    <a:pt x="18" y="35"/>
                  </a:lnTo>
                  <a:lnTo>
                    <a:pt x="8" y="28"/>
                  </a:lnTo>
                  <a:lnTo>
                    <a:pt x="3" y="16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7" y="1"/>
                  </a:lnTo>
                  <a:lnTo>
                    <a:pt x="26" y="6"/>
                  </a:lnTo>
                  <a:lnTo>
                    <a:pt x="35" y="12"/>
                  </a:lnTo>
                  <a:lnTo>
                    <a:pt x="42" y="24"/>
                  </a:lnTo>
                  <a:lnTo>
                    <a:pt x="48" y="41"/>
                  </a:lnTo>
                  <a:lnTo>
                    <a:pt x="48" y="90"/>
                  </a:lnTo>
                  <a:lnTo>
                    <a:pt x="48" y="88"/>
                  </a:lnTo>
                  <a:lnTo>
                    <a:pt x="48" y="82"/>
                  </a:lnTo>
                  <a:lnTo>
                    <a:pt x="50" y="74"/>
                  </a:lnTo>
                  <a:lnTo>
                    <a:pt x="54" y="66"/>
                  </a:lnTo>
                  <a:lnTo>
                    <a:pt x="61" y="58"/>
                  </a:lnTo>
                  <a:lnTo>
                    <a:pt x="72" y="53"/>
                  </a:lnTo>
                  <a:lnTo>
                    <a:pt x="87" y="50"/>
                  </a:lnTo>
                  <a:lnTo>
                    <a:pt x="88" y="51"/>
                  </a:lnTo>
                  <a:lnTo>
                    <a:pt x="88" y="57"/>
                  </a:lnTo>
                  <a:lnTo>
                    <a:pt x="87" y="64"/>
                  </a:lnTo>
                  <a:lnTo>
                    <a:pt x="84" y="72"/>
                  </a:lnTo>
                  <a:lnTo>
                    <a:pt x="80" y="80"/>
                  </a:lnTo>
                  <a:lnTo>
                    <a:pt x="73" y="86"/>
                  </a:lnTo>
                  <a:lnTo>
                    <a:pt x="62" y="92"/>
                  </a:lnTo>
                  <a:lnTo>
                    <a:pt x="48" y="93"/>
                  </a:lnTo>
                  <a:lnTo>
                    <a:pt x="48" y="186"/>
                  </a:lnTo>
                  <a:lnTo>
                    <a:pt x="43" y="186"/>
                  </a:lnTo>
                  <a:lnTo>
                    <a:pt x="43" y="143"/>
                  </a:lnTo>
                  <a:lnTo>
                    <a:pt x="42" y="143"/>
                  </a:lnTo>
                  <a:lnTo>
                    <a:pt x="37" y="142"/>
                  </a:lnTo>
                  <a:lnTo>
                    <a:pt x="29" y="140"/>
                  </a:lnTo>
                  <a:lnTo>
                    <a:pt x="22" y="136"/>
                  </a:lnTo>
                  <a:lnTo>
                    <a:pt x="14" y="130"/>
                  </a:lnTo>
                  <a:lnTo>
                    <a:pt x="8" y="120"/>
                  </a:lnTo>
                  <a:lnTo>
                    <a:pt x="7" y="105"/>
                  </a:lnTo>
                  <a:lnTo>
                    <a:pt x="8" y="105"/>
                  </a:lnTo>
                  <a:lnTo>
                    <a:pt x="12" y="107"/>
                  </a:lnTo>
                  <a:lnTo>
                    <a:pt x="19" y="108"/>
                  </a:lnTo>
                  <a:lnTo>
                    <a:pt x="26" y="111"/>
                  </a:lnTo>
                  <a:lnTo>
                    <a:pt x="34" y="117"/>
                  </a:lnTo>
                  <a:lnTo>
                    <a:pt x="39" y="127"/>
                  </a:lnTo>
                  <a:lnTo>
                    <a:pt x="43" y="140"/>
                  </a:lnTo>
                  <a:lnTo>
                    <a:pt x="43" y="4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1" name="Freeform 9"/>
            <p:cNvSpPr>
              <a:spLocks/>
            </p:cNvSpPr>
            <p:nvPr/>
          </p:nvSpPr>
          <p:spPr bwMode="gray">
            <a:xfrm>
              <a:off x="1914" y="233"/>
              <a:ext cx="166" cy="356"/>
            </a:xfrm>
            <a:custGeom>
              <a:avLst/>
              <a:gdLst/>
              <a:ahLst/>
              <a:cxnLst>
                <a:cxn ang="0">
                  <a:pos x="85" y="84"/>
                </a:cxn>
                <a:cxn ang="0">
                  <a:pos x="101" y="81"/>
                </a:cxn>
                <a:cxn ang="0">
                  <a:pos x="124" y="73"/>
                </a:cxn>
                <a:cxn ang="0">
                  <a:pos x="148" y="56"/>
                </a:cxn>
                <a:cxn ang="0">
                  <a:pos x="163" y="23"/>
                </a:cxn>
                <a:cxn ang="0">
                  <a:pos x="163" y="0"/>
                </a:cxn>
                <a:cxn ang="0">
                  <a:pos x="148" y="0"/>
                </a:cxn>
                <a:cxn ang="0">
                  <a:pos x="125" y="6"/>
                </a:cxn>
                <a:cxn ang="0">
                  <a:pos x="101" y="22"/>
                </a:cxn>
                <a:cxn ang="0">
                  <a:pos x="82" y="54"/>
                </a:cxn>
                <a:cxn ang="0">
                  <a:pos x="77" y="173"/>
                </a:cxn>
                <a:cxn ang="0">
                  <a:pos x="77" y="165"/>
                </a:cxn>
                <a:cxn ang="0">
                  <a:pos x="71" y="146"/>
                </a:cxn>
                <a:cxn ang="0">
                  <a:pos x="60" y="123"/>
                </a:cxn>
                <a:cxn ang="0">
                  <a:pos x="38" y="104"/>
                </a:cxn>
                <a:cxn ang="0">
                  <a:pos x="0" y="96"/>
                </a:cxn>
                <a:cxn ang="0">
                  <a:pos x="0" y="103"/>
                </a:cxn>
                <a:cxn ang="0">
                  <a:pos x="0" y="120"/>
                </a:cxn>
                <a:cxn ang="0">
                  <a:pos x="8" y="143"/>
                </a:cxn>
                <a:cxn ang="0">
                  <a:pos x="24" y="163"/>
                </a:cxn>
                <a:cxn ang="0">
                  <a:pos x="55" y="177"/>
                </a:cxn>
                <a:cxn ang="0">
                  <a:pos x="77" y="356"/>
                </a:cxn>
                <a:cxn ang="0">
                  <a:pos x="82" y="274"/>
                </a:cxn>
                <a:cxn ang="0">
                  <a:pos x="91" y="273"/>
                </a:cxn>
                <a:cxn ang="0">
                  <a:pos x="112" y="267"/>
                </a:cxn>
                <a:cxn ang="0">
                  <a:pos x="135" y="252"/>
                </a:cxn>
                <a:cxn ang="0">
                  <a:pos x="151" y="224"/>
                </a:cxn>
                <a:cxn ang="0">
                  <a:pos x="152" y="203"/>
                </a:cxn>
                <a:cxn ang="0">
                  <a:pos x="137" y="204"/>
                </a:cxn>
                <a:cxn ang="0">
                  <a:pos x="117" y="211"/>
                </a:cxn>
                <a:cxn ang="0">
                  <a:pos x="97" y="231"/>
                </a:cxn>
                <a:cxn ang="0">
                  <a:pos x="82" y="267"/>
                </a:cxn>
              </a:cxnLst>
              <a:rect l="0" t="0" r="r" b="b"/>
              <a:pathLst>
                <a:path w="166" h="356">
                  <a:moveTo>
                    <a:pt x="82" y="84"/>
                  </a:moveTo>
                  <a:lnTo>
                    <a:pt x="85" y="84"/>
                  </a:lnTo>
                  <a:lnTo>
                    <a:pt x="91" y="84"/>
                  </a:lnTo>
                  <a:lnTo>
                    <a:pt x="101" y="81"/>
                  </a:lnTo>
                  <a:lnTo>
                    <a:pt x="112" y="78"/>
                  </a:lnTo>
                  <a:lnTo>
                    <a:pt x="124" y="73"/>
                  </a:lnTo>
                  <a:lnTo>
                    <a:pt x="136" y="66"/>
                  </a:lnTo>
                  <a:lnTo>
                    <a:pt x="148" y="56"/>
                  </a:lnTo>
                  <a:lnTo>
                    <a:pt x="156" y="42"/>
                  </a:lnTo>
                  <a:lnTo>
                    <a:pt x="163" y="23"/>
                  </a:lnTo>
                  <a:lnTo>
                    <a:pt x="166" y="2"/>
                  </a:lnTo>
                  <a:lnTo>
                    <a:pt x="163" y="0"/>
                  </a:lnTo>
                  <a:lnTo>
                    <a:pt x="158" y="0"/>
                  </a:lnTo>
                  <a:lnTo>
                    <a:pt x="148" y="0"/>
                  </a:lnTo>
                  <a:lnTo>
                    <a:pt x="137" y="3"/>
                  </a:lnTo>
                  <a:lnTo>
                    <a:pt x="125" y="6"/>
                  </a:lnTo>
                  <a:lnTo>
                    <a:pt x="113" y="12"/>
                  </a:lnTo>
                  <a:lnTo>
                    <a:pt x="101" y="22"/>
                  </a:lnTo>
                  <a:lnTo>
                    <a:pt x="90" y="35"/>
                  </a:lnTo>
                  <a:lnTo>
                    <a:pt x="82" y="54"/>
                  </a:lnTo>
                  <a:lnTo>
                    <a:pt x="77" y="78"/>
                  </a:lnTo>
                  <a:lnTo>
                    <a:pt x="77" y="173"/>
                  </a:lnTo>
                  <a:lnTo>
                    <a:pt x="77" y="170"/>
                  </a:lnTo>
                  <a:lnTo>
                    <a:pt x="77" y="165"/>
                  </a:lnTo>
                  <a:lnTo>
                    <a:pt x="74" y="157"/>
                  </a:lnTo>
                  <a:lnTo>
                    <a:pt x="71" y="146"/>
                  </a:lnTo>
                  <a:lnTo>
                    <a:pt x="67" y="134"/>
                  </a:lnTo>
                  <a:lnTo>
                    <a:pt x="60" y="123"/>
                  </a:lnTo>
                  <a:lnTo>
                    <a:pt x="50" y="112"/>
                  </a:lnTo>
                  <a:lnTo>
                    <a:pt x="38" y="104"/>
                  </a:lnTo>
                  <a:lnTo>
                    <a:pt x="20" y="97"/>
                  </a:lnTo>
                  <a:lnTo>
                    <a:pt x="0" y="96"/>
                  </a:lnTo>
                  <a:lnTo>
                    <a:pt x="0" y="97"/>
                  </a:lnTo>
                  <a:lnTo>
                    <a:pt x="0" y="103"/>
                  </a:lnTo>
                  <a:lnTo>
                    <a:pt x="0" y="111"/>
                  </a:lnTo>
                  <a:lnTo>
                    <a:pt x="0" y="120"/>
                  </a:lnTo>
                  <a:lnTo>
                    <a:pt x="2" y="131"/>
                  </a:lnTo>
                  <a:lnTo>
                    <a:pt x="8" y="143"/>
                  </a:lnTo>
                  <a:lnTo>
                    <a:pt x="15" y="154"/>
                  </a:lnTo>
                  <a:lnTo>
                    <a:pt x="24" y="163"/>
                  </a:lnTo>
                  <a:lnTo>
                    <a:pt x="38" y="171"/>
                  </a:lnTo>
                  <a:lnTo>
                    <a:pt x="55" y="177"/>
                  </a:lnTo>
                  <a:lnTo>
                    <a:pt x="77" y="178"/>
                  </a:lnTo>
                  <a:lnTo>
                    <a:pt x="77" y="356"/>
                  </a:lnTo>
                  <a:lnTo>
                    <a:pt x="82" y="356"/>
                  </a:lnTo>
                  <a:lnTo>
                    <a:pt x="82" y="274"/>
                  </a:lnTo>
                  <a:lnTo>
                    <a:pt x="85" y="273"/>
                  </a:lnTo>
                  <a:lnTo>
                    <a:pt x="91" y="273"/>
                  </a:lnTo>
                  <a:lnTo>
                    <a:pt x="101" y="271"/>
                  </a:lnTo>
                  <a:lnTo>
                    <a:pt x="112" y="267"/>
                  </a:lnTo>
                  <a:lnTo>
                    <a:pt x="124" y="262"/>
                  </a:lnTo>
                  <a:lnTo>
                    <a:pt x="135" y="252"/>
                  </a:lnTo>
                  <a:lnTo>
                    <a:pt x="144" y="240"/>
                  </a:lnTo>
                  <a:lnTo>
                    <a:pt x="151" y="224"/>
                  </a:lnTo>
                  <a:lnTo>
                    <a:pt x="154" y="203"/>
                  </a:lnTo>
                  <a:lnTo>
                    <a:pt x="152" y="203"/>
                  </a:lnTo>
                  <a:lnTo>
                    <a:pt x="145" y="203"/>
                  </a:lnTo>
                  <a:lnTo>
                    <a:pt x="137" y="204"/>
                  </a:lnTo>
                  <a:lnTo>
                    <a:pt x="128" y="207"/>
                  </a:lnTo>
                  <a:lnTo>
                    <a:pt x="117" y="211"/>
                  </a:lnTo>
                  <a:lnTo>
                    <a:pt x="106" y="219"/>
                  </a:lnTo>
                  <a:lnTo>
                    <a:pt x="97" y="231"/>
                  </a:lnTo>
                  <a:lnTo>
                    <a:pt x="89" y="247"/>
                  </a:lnTo>
                  <a:lnTo>
                    <a:pt x="82" y="267"/>
                  </a:lnTo>
                  <a:lnTo>
                    <a:pt x="82" y="84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2" name="Freeform 10"/>
            <p:cNvSpPr>
              <a:spLocks/>
            </p:cNvSpPr>
            <p:nvPr/>
          </p:nvSpPr>
          <p:spPr bwMode="gray">
            <a:xfrm>
              <a:off x="2514" y="379"/>
              <a:ext cx="92" cy="210"/>
            </a:xfrm>
            <a:custGeom>
              <a:avLst/>
              <a:gdLst/>
              <a:ahLst/>
              <a:cxnLst>
                <a:cxn ang="0">
                  <a:pos x="43" y="162"/>
                </a:cxn>
                <a:cxn ang="0">
                  <a:pos x="36" y="160"/>
                </a:cxn>
                <a:cxn ang="0">
                  <a:pos x="23" y="155"/>
                </a:cxn>
                <a:cxn ang="0">
                  <a:pos x="12" y="141"/>
                </a:cxn>
                <a:cxn ang="0">
                  <a:pos x="12" y="129"/>
                </a:cxn>
                <a:cxn ang="0">
                  <a:pos x="23" y="132"/>
                </a:cxn>
                <a:cxn ang="0">
                  <a:pos x="38" y="145"/>
                </a:cxn>
                <a:cxn ang="0">
                  <a:pos x="43" y="108"/>
                </a:cxn>
                <a:cxn ang="0">
                  <a:pos x="35" y="106"/>
                </a:cxn>
                <a:cxn ang="0">
                  <a:pos x="20" y="101"/>
                </a:cxn>
                <a:cxn ang="0">
                  <a:pos x="7" y="83"/>
                </a:cxn>
                <a:cxn ang="0">
                  <a:pos x="7" y="70"/>
                </a:cxn>
                <a:cxn ang="0">
                  <a:pos x="17" y="71"/>
                </a:cxn>
                <a:cxn ang="0">
                  <a:pos x="31" y="81"/>
                </a:cxn>
                <a:cxn ang="0">
                  <a:pos x="43" y="105"/>
                </a:cxn>
                <a:cxn ang="0">
                  <a:pos x="40" y="43"/>
                </a:cxn>
                <a:cxn ang="0">
                  <a:pos x="26" y="39"/>
                </a:cxn>
                <a:cxn ang="0">
                  <a:pos x="8" y="27"/>
                </a:cxn>
                <a:cxn ang="0">
                  <a:pos x="0" y="0"/>
                </a:cxn>
                <a:cxn ang="0">
                  <a:pos x="7" y="0"/>
                </a:cxn>
                <a:cxn ang="0">
                  <a:pos x="23" y="5"/>
                </a:cxn>
                <a:cxn ang="0">
                  <a:pos x="39" y="23"/>
                </a:cxn>
                <a:cxn ang="0">
                  <a:pos x="46" y="38"/>
                </a:cxn>
                <a:cxn ang="0">
                  <a:pos x="51" y="24"/>
                </a:cxn>
                <a:cxn ang="0">
                  <a:pos x="66" y="8"/>
                </a:cxn>
                <a:cxn ang="0">
                  <a:pos x="92" y="0"/>
                </a:cxn>
                <a:cxn ang="0">
                  <a:pos x="90" y="8"/>
                </a:cxn>
                <a:cxn ang="0">
                  <a:pos x="82" y="25"/>
                </a:cxn>
                <a:cxn ang="0">
                  <a:pos x="63" y="40"/>
                </a:cxn>
                <a:cxn ang="0">
                  <a:pos x="49" y="124"/>
                </a:cxn>
                <a:cxn ang="0">
                  <a:pos x="50" y="116"/>
                </a:cxn>
                <a:cxn ang="0">
                  <a:pos x="59" y="100"/>
                </a:cxn>
                <a:cxn ang="0">
                  <a:pos x="81" y="92"/>
                </a:cxn>
                <a:cxn ang="0">
                  <a:pos x="80" y="98"/>
                </a:cxn>
                <a:cxn ang="0">
                  <a:pos x="73" y="114"/>
                </a:cxn>
                <a:cxn ang="0">
                  <a:pos x="59" y="127"/>
                </a:cxn>
                <a:cxn ang="0">
                  <a:pos x="49" y="210"/>
                </a:cxn>
              </a:cxnLst>
              <a:rect l="0" t="0" r="r" b="b"/>
              <a:pathLst>
                <a:path w="92" h="210">
                  <a:moveTo>
                    <a:pt x="43" y="210"/>
                  </a:moveTo>
                  <a:lnTo>
                    <a:pt x="43" y="162"/>
                  </a:lnTo>
                  <a:lnTo>
                    <a:pt x="40" y="162"/>
                  </a:lnTo>
                  <a:lnTo>
                    <a:pt x="36" y="160"/>
                  </a:lnTo>
                  <a:lnTo>
                    <a:pt x="30" y="159"/>
                  </a:lnTo>
                  <a:lnTo>
                    <a:pt x="23" y="155"/>
                  </a:lnTo>
                  <a:lnTo>
                    <a:pt x="16" y="150"/>
                  </a:lnTo>
                  <a:lnTo>
                    <a:pt x="12" y="141"/>
                  </a:lnTo>
                  <a:lnTo>
                    <a:pt x="11" y="129"/>
                  </a:lnTo>
                  <a:lnTo>
                    <a:pt x="12" y="129"/>
                  </a:lnTo>
                  <a:lnTo>
                    <a:pt x="16" y="129"/>
                  </a:lnTo>
                  <a:lnTo>
                    <a:pt x="23" y="132"/>
                  </a:lnTo>
                  <a:lnTo>
                    <a:pt x="31" y="137"/>
                  </a:lnTo>
                  <a:lnTo>
                    <a:pt x="38" y="145"/>
                  </a:lnTo>
                  <a:lnTo>
                    <a:pt x="43" y="159"/>
                  </a:lnTo>
                  <a:lnTo>
                    <a:pt x="43" y="108"/>
                  </a:lnTo>
                  <a:lnTo>
                    <a:pt x="40" y="108"/>
                  </a:lnTo>
                  <a:lnTo>
                    <a:pt x="35" y="106"/>
                  </a:lnTo>
                  <a:lnTo>
                    <a:pt x="28" y="105"/>
                  </a:lnTo>
                  <a:lnTo>
                    <a:pt x="20" y="101"/>
                  </a:lnTo>
                  <a:lnTo>
                    <a:pt x="12" y="94"/>
                  </a:lnTo>
                  <a:lnTo>
                    <a:pt x="7" y="83"/>
                  </a:lnTo>
                  <a:lnTo>
                    <a:pt x="5" y="70"/>
                  </a:lnTo>
                  <a:lnTo>
                    <a:pt x="7" y="70"/>
                  </a:lnTo>
                  <a:lnTo>
                    <a:pt x="11" y="70"/>
                  </a:lnTo>
                  <a:lnTo>
                    <a:pt x="17" y="71"/>
                  </a:lnTo>
                  <a:lnTo>
                    <a:pt x="24" y="74"/>
                  </a:lnTo>
                  <a:lnTo>
                    <a:pt x="31" y="81"/>
                  </a:lnTo>
                  <a:lnTo>
                    <a:pt x="38" y="90"/>
                  </a:lnTo>
                  <a:lnTo>
                    <a:pt x="43" y="105"/>
                  </a:lnTo>
                  <a:lnTo>
                    <a:pt x="43" y="43"/>
                  </a:lnTo>
                  <a:lnTo>
                    <a:pt x="40" y="43"/>
                  </a:lnTo>
                  <a:lnTo>
                    <a:pt x="34" y="42"/>
                  </a:lnTo>
                  <a:lnTo>
                    <a:pt x="26" y="39"/>
                  </a:lnTo>
                  <a:lnTo>
                    <a:pt x="16" y="35"/>
                  </a:lnTo>
                  <a:lnTo>
                    <a:pt x="8" y="27"/>
                  </a:lnTo>
                  <a:lnTo>
                    <a:pt x="1" y="16"/>
                  </a:lnTo>
                  <a:lnTo>
                    <a:pt x="0" y="0"/>
                  </a:lnTo>
                  <a:lnTo>
                    <a:pt x="1" y="0"/>
                  </a:lnTo>
                  <a:lnTo>
                    <a:pt x="7" y="0"/>
                  </a:lnTo>
                  <a:lnTo>
                    <a:pt x="13" y="1"/>
                  </a:lnTo>
                  <a:lnTo>
                    <a:pt x="23" y="5"/>
                  </a:lnTo>
                  <a:lnTo>
                    <a:pt x="31" y="12"/>
                  </a:lnTo>
                  <a:lnTo>
                    <a:pt x="39" y="23"/>
                  </a:lnTo>
                  <a:lnTo>
                    <a:pt x="46" y="40"/>
                  </a:lnTo>
                  <a:lnTo>
                    <a:pt x="46" y="38"/>
                  </a:lnTo>
                  <a:lnTo>
                    <a:pt x="49" y="32"/>
                  </a:lnTo>
                  <a:lnTo>
                    <a:pt x="51" y="24"/>
                  </a:lnTo>
                  <a:lnTo>
                    <a:pt x="58" y="15"/>
                  </a:lnTo>
                  <a:lnTo>
                    <a:pt x="66" y="8"/>
                  </a:lnTo>
                  <a:lnTo>
                    <a:pt x="77" y="1"/>
                  </a:lnTo>
                  <a:lnTo>
                    <a:pt x="92" y="0"/>
                  </a:lnTo>
                  <a:lnTo>
                    <a:pt x="92" y="1"/>
                  </a:lnTo>
                  <a:lnTo>
                    <a:pt x="90" y="8"/>
                  </a:lnTo>
                  <a:lnTo>
                    <a:pt x="88" y="16"/>
                  </a:lnTo>
                  <a:lnTo>
                    <a:pt x="82" y="25"/>
                  </a:lnTo>
                  <a:lnTo>
                    <a:pt x="74" y="34"/>
                  </a:lnTo>
                  <a:lnTo>
                    <a:pt x="63" y="40"/>
                  </a:lnTo>
                  <a:lnTo>
                    <a:pt x="49" y="43"/>
                  </a:lnTo>
                  <a:lnTo>
                    <a:pt x="49" y="124"/>
                  </a:lnTo>
                  <a:lnTo>
                    <a:pt x="49" y="121"/>
                  </a:lnTo>
                  <a:lnTo>
                    <a:pt x="50" y="116"/>
                  </a:lnTo>
                  <a:lnTo>
                    <a:pt x="53" y="108"/>
                  </a:lnTo>
                  <a:lnTo>
                    <a:pt x="59" y="100"/>
                  </a:lnTo>
                  <a:lnTo>
                    <a:pt x="67" y="94"/>
                  </a:lnTo>
                  <a:lnTo>
                    <a:pt x="81" y="92"/>
                  </a:lnTo>
                  <a:lnTo>
                    <a:pt x="81" y="93"/>
                  </a:lnTo>
                  <a:lnTo>
                    <a:pt x="80" y="98"/>
                  </a:lnTo>
                  <a:lnTo>
                    <a:pt x="77" y="106"/>
                  </a:lnTo>
                  <a:lnTo>
                    <a:pt x="73" y="114"/>
                  </a:lnTo>
                  <a:lnTo>
                    <a:pt x="67" y="121"/>
                  </a:lnTo>
                  <a:lnTo>
                    <a:pt x="59" y="127"/>
                  </a:lnTo>
                  <a:lnTo>
                    <a:pt x="49" y="129"/>
                  </a:lnTo>
                  <a:lnTo>
                    <a:pt x="49" y="210"/>
                  </a:lnTo>
                  <a:lnTo>
                    <a:pt x="43" y="210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3" name="Freeform 11"/>
            <p:cNvSpPr>
              <a:spLocks/>
            </p:cNvSpPr>
            <p:nvPr/>
          </p:nvSpPr>
          <p:spPr bwMode="gray">
            <a:xfrm>
              <a:off x="1566" y="297"/>
              <a:ext cx="128" cy="292"/>
            </a:xfrm>
            <a:custGeom>
              <a:avLst/>
              <a:gdLst/>
              <a:ahLst/>
              <a:cxnLst>
                <a:cxn ang="0">
                  <a:pos x="61" y="225"/>
                </a:cxn>
                <a:cxn ang="0">
                  <a:pos x="54" y="225"/>
                </a:cxn>
                <a:cxn ang="0">
                  <a:pos x="38" y="219"/>
                </a:cxn>
                <a:cxn ang="0">
                  <a:pos x="23" y="206"/>
                </a:cxn>
                <a:cxn ang="0">
                  <a:pos x="15" y="180"/>
                </a:cxn>
                <a:cxn ang="0">
                  <a:pos x="23" y="180"/>
                </a:cxn>
                <a:cxn ang="0">
                  <a:pos x="38" y="186"/>
                </a:cxn>
                <a:cxn ang="0">
                  <a:pos x="54" y="205"/>
                </a:cxn>
                <a:cxn ang="0">
                  <a:pos x="61" y="151"/>
                </a:cxn>
                <a:cxn ang="0">
                  <a:pos x="52" y="149"/>
                </a:cxn>
                <a:cxn ang="0">
                  <a:pos x="34" y="144"/>
                </a:cxn>
                <a:cxn ang="0">
                  <a:pos x="16" y="128"/>
                </a:cxn>
                <a:cxn ang="0">
                  <a:pos x="8" y="98"/>
                </a:cxn>
                <a:cxn ang="0">
                  <a:pos x="15" y="97"/>
                </a:cxn>
                <a:cxn ang="0">
                  <a:pos x="29" y="101"/>
                </a:cxn>
                <a:cxn ang="0">
                  <a:pos x="47" y="116"/>
                </a:cxn>
                <a:cxn ang="0">
                  <a:pos x="61" y="147"/>
                </a:cxn>
                <a:cxn ang="0">
                  <a:pos x="58" y="60"/>
                </a:cxn>
                <a:cxn ang="0">
                  <a:pos x="44" y="58"/>
                </a:cxn>
                <a:cxn ang="0">
                  <a:pos x="25" y="50"/>
                </a:cxn>
                <a:cxn ang="0">
                  <a:pos x="8" y="32"/>
                </a:cxn>
                <a:cxn ang="0">
                  <a:pos x="0" y="0"/>
                </a:cxn>
                <a:cxn ang="0">
                  <a:pos x="8" y="0"/>
                </a:cxn>
                <a:cxn ang="0">
                  <a:pos x="27" y="5"/>
                </a:cxn>
                <a:cxn ang="0">
                  <a:pos x="48" y="21"/>
                </a:cxn>
                <a:cxn ang="0">
                  <a:pos x="65" y="56"/>
                </a:cxn>
                <a:cxn ang="0">
                  <a:pos x="66" y="48"/>
                </a:cxn>
                <a:cxn ang="0">
                  <a:pos x="77" y="28"/>
                </a:cxn>
                <a:cxn ang="0">
                  <a:pos x="96" y="9"/>
                </a:cxn>
                <a:cxn ang="0">
                  <a:pos x="128" y="0"/>
                </a:cxn>
                <a:cxn ang="0">
                  <a:pos x="127" y="9"/>
                </a:cxn>
                <a:cxn ang="0">
                  <a:pos x="119" y="31"/>
                </a:cxn>
                <a:cxn ang="0">
                  <a:pos x="101" y="51"/>
                </a:cxn>
                <a:cxn ang="0">
                  <a:pos x="67" y="60"/>
                </a:cxn>
                <a:cxn ang="0">
                  <a:pos x="69" y="170"/>
                </a:cxn>
                <a:cxn ang="0">
                  <a:pos x="73" y="155"/>
                </a:cxn>
                <a:cxn ang="0">
                  <a:pos x="86" y="136"/>
                </a:cxn>
                <a:cxn ang="0">
                  <a:pos x="113" y="128"/>
                </a:cxn>
                <a:cxn ang="0">
                  <a:pos x="112" y="136"/>
                </a:cxn>
                <a:cxn ang="0">
                  <a:pos x="105" y="153"/>
                </a:cxn>
                <a:cxn ang="0">
                  <a:pos x="92" y="172"/>
                </a:cxn>
                <a:cxn ang="0">
                  <a:pos x="67" y="180"/>
                </a:cxn>
                <a:cxn ang="0">
                  <a:pos x="61" y="292"/>
                </a:cxn>
              </a:cxnLst>
              <a:rect l="0" t="0" r="r" b="b"/>
              <a:pathLst>
                <a:path w="128" h="292">
                  <a:moveTo>
                    <a:pt x="61" y="292"/>
                  </a:moveTo>
                  <a:lnTo>
                    <a:pt x="61" y="225"/>
                  </a:lnTo>
                  <a:lnTo>
                    <a:pt x="58" y="225"/>
                  </a:lnTo>
                  <a:lnTo>
                    <a:pt x="54" y="225"/>
                  </a:lnTo>
                  <a:lnTo>
                    <a:pt x="46" y="222"/>
                  </a:lnTo>
                  <a:lnTo>
                    <a:pt x="38" y="219"/>
                  </a:lnTo>
                  <a:lnTo>
                    <a:pt x="29" y="214"/>
                  </a:lnTo>
                  <a:lnTo>
                    <a:pt x="23" y="206"/>
                  </a:lnTo>
                  <a:lnTo>
                    <a:pt x="17" y="195"/>
                  </a:lnTo>
                  <a:lnTo>
                    <a:pt x="15" y="180"/>
                  </a:lnTo>
                  <a:lnTo>
                    <a:pt x="17" y="180"/>
                  </a:lnTo>
                  <a:lnTo>
                    <a:pt x="23" y="180"/>
                  </a:lnTo>
                  <a:lnTo>
                    <a:pt x="29" y="182"/>
                  </a:lnTo>
                  <a:lnTo>
                    <a:pt x="38" y="186"/>
                  </a:lnTo>
                  <a:lnTo>
                    <a:pt x="47" y="194"/>
                  </a:lnTo>
                  <a:lnTo>
                    <a:pt x="54" y="205"/>
                  </a:lnTo>
                  <a:lnTo>
                    <a:pt x="61" y="221"/>
                  </a:lnTo>
                  <a:lnTo>
                    <a:pt x="61" y="151"/>
                  </a:lnTo>
                  <a:lnTo>
                    <a:pt x="58" y="149"/>
                  </a:lnTo>
                  <a:lnTo>
                    <a:pt x="52" y="149"/>
                  </a:lnTo>
                  <a:lnTo>
                    <a:pt x="44" y="147"/>
                  </a:lnTo>
                  <a:lnTo>
                    <a:pt x="34" y="144"/>
                  </a:lnTo>
                  <a:lnTo>
                    <a:pt x="24" y="137"/>
                  </a:lnTo>
                  <a:lnTo>
                    <a:pt x="16" y="128"/>
                  </a:lnTo>
                  <a:lnTo>
                    <a:pt x="11" y="114"/>
                  </a:lnTo>
                  <a:lnTo>
                    <a:pt x="8" y="98"/>
                  </a:lnTo>
                  <a:lnTo>
                    <a:pt x="9" y="97"/>
                  </a:lnTo>
                  <a:lnTo>
                    <a:pt x="15" y="97"/>
                  </a:lnTo>
                  <a:lnTo>
                    <a:pt x="21" y="98"/>
                  </a:lnTo>
                  <a:lnTo>
                    <a:pt x="29" y="101"/>
                  </a:lnTo>
                  <a:lnTo>
                    <a:pt x="39" y="106"/>
                  </a:lnTo>
                  <a:lnTo>
                    <a:pt x="47" y="116"/>
                  </a:lnTo>
                  <a:lnTo>
                    <a:pt x="55" y="128"/>
                  </a:lnTo>
                  <a:lnTo>
                    <a:pt x="61" y="147"/>
                  </a:lnTo>
                  <a:lnTo>
                    <a:pt x="61" y="60"/>
                  </a:lnTo>
                  <a:lnTo>
                    <a:pt x="58" y="60"/>
                  </a:lnTo>
                  <a:lnTo>
                    <a:pt x="52" y="59"/>
                  </a:lnTo>
                  <a:lnTo>
                    <a:pt x="44" y="58"/>
                  </a:lnTo>
                  <a:lnTo>
                    <a:pt x="35" y="55"/>
                  </a:lnTo>
                  <a:lnTo>
                    <a:pt x="25" y="50"/>
                  </a:lnTo>
                  <a:lnTo>
                    <a:pt x="16" y="43"/>
                  </a:lnTo>
                  <a:lnTo>
                    <a:pt x="8" y="32"/>
                  </a:lnTo>
                  <a:lnTo>
                    <a:pt x="3" y="19"/>
                  </a:lnTo>
                  <a:lnTo>
                    <a:pt x="0" y="0"/>
                  </a:lnTo>
                  <a:lnTo>
                    <a:pt x="3" y="0"/>
                  </a:lnTo>
                  <a:lnTo>
                    <a:pt x="8" y="0"/>
                  </a:lnTo>
                  <a:lnTo>
                    <a:pt x="16" y="1"/>
                  </a:lnTo>
                  <a:lnTo>
                    <a:pt x="27" y="5"/>
                  </a:lnTo>
                  <a:lnTo>
                    <a:pt x="38" y="10"/>
                  </a:lnTo>
                  <a:lnTo>
                    <a:pt x="48" y="21"/>
                  </a:lnTo>
                  <a:lnTo>
                    <a:pt x="56" y="36"/>
                  </a:lnTo>
                  <a:lnTo>
                    <a:pt x="65" y="56"/>
                  </a:lnTo>
                  <a:lnTo>
                    <a:pt x="65" y="54"/>
                  </a:lnTo>
                  <a:lnTo>
                    <a:pt x="66" y="48"/>
                  </a:lnTo>
                  <a:lnTo>
                    <a:pt x="70" y="39"/>
                  </a:lnTo>
                  <a:lnTo>
                    <a:pt x="77" y="28"/>
                  </a:lnTo>
                  <a:lnTo>
                    <a:pt x="85" y="19"/>
                  </a:lnTo>
                  <a:lnTo>
                    <a:pt x="96" y="9"/>
                  </a:lnTo>
                  <a:lnTo>
                    <a:pt x="110" y="2"/>
                  </a:lnTo>
                  <a:lnTo>
                    <a:pt x="128" y="0"/>
                  </a:lnTo>
                  <a:lnTo>
                    <a:pt x="128" y="2"/>
                  </a:lnTo>
                  <a:lnTo>
                    <a:pt x="127" y="9"/>
                  </a:lnTo>
                  <a:lnTo>
                    <a:pt x="124" y="19"/>
                  </a:lnTo>
                  <a:lnTo>
                    <a:pt x="119" y="31"/>
                  </a:lnTo>
                  <a:lnTo>
                    <a:pt x="112" y="41"/>
                  </a:lnTo>
                  <a:lnTo>
                    <a:pt x="101" y="51"/>
                  </a:lnTo>
                  <a:lnTo>
                    <a:pt x="86" y="58"/>
                  </a:lnTo>
                  <a:lnTo>
                    <a:pt x="67" y="60"/>
                  </a:lnTo>
                  <a:lnTo>
                    <a:pt x="67" y="172"/>
                  </a:lnTo>
                  <a:lnTo>
                    <a:pt x="69" y="170"/>
                  </a:lnTo>
                  <a:lnTo>
                    <a:pt x="70" y="164"/>
                  </a:lnTo>
                  <a:lnTo>
                    <a:pt x="73" y="155"/>
                  </a:lnTo>
                  <a:lnTo>
                    <a:pt x="78" y="145"/>
                  </a:lnTo>
                  <a:lnTo>
                    <a:pt x="86" y="136"/>
                  </a:lnTo>
                  <a:lnTo>
                    <a:pt x="97" y="130"/>
                  </a:lnTo>
                  <a:lnTo>
                    <a:pt x="113" y="128"/>
                  </a:lnTo>
                  <a:lnTo>
                    <a:pt x="113" y="130"/>
                  </a:lnTo>
                  <a:lnTo>
                    <a:pt x="112" y="136"/>
                  </a:lnTo>
                  <a:lnTo>
                    <a:pt x="109" y="144"/>
                  </a:lnTo>
                  <a:lnTo>
                    <a:pt x="105" y="153"/>
                  </a:lnTo>
                  <a:lnTo>
                    <a:pt x="100" y="163"/>
                  </a:lnTo>
                  <a:lnTo>
                    <a:pt x="92" y="172"/>
                  </a:lnTo>
                  <a:lnTo>
                    <a:pt x="82" y="178"/>
                  </a:lnTo>
                  <a:lnTo>
                    <a:pt x="67" y="180"/>
                  </a:lnTo>
                  <a:lnTo>
                    <a:pt x="67" y="292"/>
                  </a:lnTo>
                  <a:lnTo>
                    <a:pt x="61" y="29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4" name="Freeform 12"/>
            <p:cNvSpPr>
              <a:spLocks/>
            </p:cNvSpPr>
            <p:nvPr/>
          </p:nvSpPr>
          <p:spPr bwMode="gray">
            <a:xfrm>
              <a:off x="2596" y="332"/>
              <a:ext cx="68" cy="257"/>
            </a:xfrm>
            <a:custGeom>
              <a:avLst/>
              <a:gdLst/>
              <a:ahLst/>
              <a:cxnLst>
                <a:cxn ang="0">
                  <a:pos x="31" y="164"/>
                </a:cxn>
                <a:cxn ang="0">
                  <a:pos x="23" y="163"/>
                </a:cxn>
                <a:cxn ang="0">
                  <a:pos x="8" y="155"/>
                </a:cxn>
                <a:cxn ang="0">
                  <a:pos x="0" y="132"/>
                </a:cxn>
                <a:cxn ang="0">
                  <a:pos x="7" y="132"/>
                </a:cxn>
                <a:cxn ang="0">
                  <a:pos x="22" y="139"/>
                </a:cxn>
                <a:cxn ang="0">
                  <a:pos x="31" y="160"/>
                </a:cxn>
                <a:cxn ang="0">
                  <a:pos x="29" y="101"/>
                </a:cxn>
                <a:cxn ang="0">
                  <a:pos x="16" y="97"/>
                </a:cxn>
                <a:cxn ang="0">
                  <a:pos x="3" y="83"/>
                </a:cxn>
                <a:cxn ang="0">
                  <a:pos x="3" y="70"/>
                </a:cxn>
                <a:cxn ang="0">
                  <a:pos x="15" y="74"/>
                </a:cxn>
                <a:cxn ang="0">
                  <a:pos x="27" y="86"/>
                </a:cxn>
                <a:cxn ang="0">
                  <a:pos x="31" y="31"/>
                </a:cxn>
                <a:cxn ang="0">
                  <a:pos x="33" y="23"/>
                </a:cxn>
                <a:cxn ang="0">
                  <a:pos x="41" y="8"/>
                </a:cxn>
                <a:cxn ang="0">
                  <a:pos x="62" y="0"/>
                </a:cxn>
                <a:cxn ang="0">
                  <a:pos x="61" y="8"/>
                </a:cxn>
                <a:cxn ang="0">
                  <a:pos x="53" y="23"/>
                </a:cxn>
                <a:cxn ang="0">
                  <a:pos x="35" y="31"/>
                </a:cxn>
                <a:cxn ang="0">
                  <a:pos x="35" y="75"/>
                </a:cxn>
                <a:cxn ang="0">
                  <a:pos x="39" y="62"/>
                </a:cxn>
                <a:cxn ang="0">
                  <a:pos x="54" y="48"/>
                </a:cxn>
                <a:cxn ang="0">
                  <a:pos x="68" y="48"/>
                </a:cxn>
                <a:cxn ang="0">
                  <a:pos x="66" y="59"/>
                </a:cxn>
                <a:cxn ang="0">
                  <a:pos x="58" y="72"/>
                </a:cxn>
                <a:cxn ang="0">
                  <a:pos x="35" y="82"/>
                </a:cxn>
                <a:cxn ang="0">
                  <a:pos x="35" y="143"/>
                </a:cxn>
                <a:cxn ang="0">
                  <a:pos x="38" y="132"/>
                </a:cxn>
                <a:cxn ang="0">
                  <a:pos x="49" y="122"/>
                </a:cxn>
                <a:cxn ang="0">
                  <a:pos x="60" y="122"/>
                </a:cxn>
                <a:cxn ang="0">
                  <a:pos x="58" y="133"/>
                </a:cxn>
                <a:cxn ang="0">
                  <a:pos x="47" y="144"/>
                </a:cxn>
                <a:cxn ang="0">
                  <a:pos x="35" y="257"/>
                </a:cxn>
              </a:cxnLst>
              <a:rect l="0" t="0" r="r" b="b"/>
              <a:pathLst>
                <a:path w="68" h="257">
                  <a:moveTo>
                    <a:pt x="31" y="257"/>
                  </a:moveTo>
                  <a:lnTo>
                    <a:pt x="31" y="164"/>
                  </a:lnTo>
                  <a:lnTo>
                    <a:pt x="29" y="163"/>
                  </a:lnTo>
                  <a:lnTo>
                    <a:pt x="23" y="163"/>
                  </a:lnTo>
                  <a:lnTo>
                    <a:pt x="16" y="160"/>
                  </a:lnTo>
                  <a:lnTo>
                    <a:pt x="8" y="155"/>
                  </a:lnTo>
                  <a:lnTo>
                    <a:pt x="3" y="145"/>
                  </a:lnTo>
                  <a:lnTo>
                    <a:pt x="0" y="132"/>
                  </a:lnTo>
                  <a:lnTo>
                    <a:pt x="3" y="132"/>
                  </a:lnTo>
                  <a:lnTo>
                    <a:pt x="7" y="132"/>
                  </a:lnTo>
                  <a:lnTo>
                    <a:pt x="15" y="135"/>
                  </a:lnTo>
                  <a:lnTo>
                    <a:pt x="22" y="139"/>
                  </a:lnTo>
                  <a:lnTo>
                    <a:pt x="27" y="147"/>
                  </a:lnTo>
                  <a:lnTo>
                    <a:pt x="31" y="160"/>
                  </a:lnTo>
                  <a:lnTo>
                    <a:pt x="31" y="101"/>
                  </a:lnTo>
                  <a:lnTo>
                    <a:pt x="29" y="101"/>
                  </a:lnTo>
                  <a:lnTo>
                    <a:pt x="23" y="99"/>
                  </a:lnTo>
                  <a:lnTo>
                    <a:pt x="16" y="97"/>
                  </a:lnTo>
                  <a:lnTo>
                    <a:pt x="8" y="91"/>
                  </a:lnTo>
                  <a:lnTo>
                    <a:pt x="3" y="83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71"/>
                  </a:lnTo>
                  <a:lnTo>
                    <a:pt x="15" y="74"/>
                  </a:lnTo>
                  <a:lnTo>
                    <a:pt x="22" y="78"/>
                  </a:lnTo>
                  <a:lnTo>
                    <a:pt x="27" y="86"/>
                  </a:lnTo>
                  <a:lnTo>
                    <a:pt x="31" y="97"/>
                  </a:lnTo>
                  <a:lnTo>
                    <a:pt x="31" y="31"/>
                  </a:lnTo>
                  <a:lnTo>
                    <a:pt x="31" y="28"/>
                  </a:lnTo>
                  <a:lnTo>
                    <a:pt x="33" y="23"/>
                  </a:lnTo>
                  <a:lnTo>
                    <a:pt x="35" y="15"/>
                  </a:lnTo>
                  <a:lnTo>
                    <a:pt x="41" y="8"/>
                  </a:lnTo>
                  <a:lnTo>
                    <a:pt x="50" y="2"/>
                  </a:lnTo>
                  <a:lnTo>
                    <a:pt x="62" y="0"/>
                  </a:lnTo>
                  <a:lnTo>
                    <a:pt x="62" y="2"/>
                  </a:lnTo>
                  <a:lnTo>
                    <a:pt x="61" y="8"/>
                  </a:lnTo>
                  <a:lnTo>
                    <a:pt x="58" y="15"/>
                  </a:lnTo>
                  <a:lnTo>
                    <a:pt x="53" y="23"/>
                  </a:lnTo>
                  <a:lnTo>
                    <a:pt x="46" y="28"/>
                  </a:lnTo>
                  <a:lnTo>
                    <a:pt x="35" y="31"/>
                  </a:lnTo>
                  <a:lnTo>
                    <a:pt x="35" y="78"/>
                  </a:lnTo>
                  <a:lnTo>
                    <a:pt x="35" y="75"/>
                  </a:lnTo>
                  <a:lnTo>
                    <a:pt x="37" y="70"/>
                  </a:lnTo>
                  <a:lnTo>
                    <a:pt x="39" y="62"/>
                  </a:lnTo>
                  <a:lnTo>
                    <a:pt x="45" y="55"/>
                  </a:lnTo>
                  <a:lnTo>
                    <a:pt x="54" y="48"/>
                  </a:lnTo>
                  <a:lnTo>
                    <a:pt x="66" y="47"/>
                  </a:lnTo>
                  <a:lnTo>
                    <a:pt x="68" y="48"/>
                  </a:lnTo>
                  <a:lnTo>
                    <a:pt x="68" y="52"/>
                  </a:lnTo>
                  <a:lnTo>
                    <a:pt x="66" y="59"/>
                  </a:lnTo>
                  <a:lnTo>
                    <a:pt x="64" y="66"/>
                  </a:lnTo>
                  <a:lnTo>
                    <a:pt x="58" y="72"/>
                  </a:lnTo>
                  <a:lnTo>
                    <a:pt x="50" y="78"/>
                  </a:lnTo>
                  <a:lnTo>
                    <a:pt x="35" y="82"/>
                  </a:lnTo>
                  <a:lnTo>
                    <a:pt x="35" y="144"/>
                  </a:lnTo>
                  <a:lnTo>
                    <a:pt x="35" y="143"/>
                  </a:lnTo>
                  <a:lnTo>
                    <a:pt x="37" y="139"/>
                  </a:lnTo>
                  <a:lnTo>
                    <a:pt x="38" y="132"/>
                  </a:lnTo>
                  <a:lnTo>
                    <a:pt x="42" y="126"/>
                  </a:lnTo>
                  <a:lnTo>
                    <a:pt x="49" y="122"/>
                  </a:lnTo>
                  <a:lnTo>
                    <a:pt x="58" y="121"/>
                  </a:lnTo>
                  <a:lnTo>
                    <a:pt x="60" y="122"/>
                  </a:lnTo>
                  <a:lnTo>
                    <a:pt x="60" y="126"/>
                  </a:lnTo>
                  <a:lnTo>
                    <a:pt x="58" y="133"/>
                  </a:lnTo>
                  <a:lnTo>
                    <a:pt x="56" y="139"/>
                  </a:lnTo>
                  <a:lnTo>
                    <a:pt x="47" y="144"/>
                  </a:lnTo>
                  <a:lnTo>
                    <a:pt x="35" y="148"/>
                  </a:lnTo>
                  <a:lnTo>
                    <a:pt x="35" y="257"/>
                  </a:lnTo>
                  <a:lnTo>
                    <a:pt x="31" y="257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5" name="Freeform 13"/>
            <p:cNvSpPr>
              <a:spLocks/>
            </p:cNvSpPr>
            <p:nvPr/>
          </p:nvSpPr>
          <p:spPr bwMode="gray">
            <a:xfrm>
              <a:off x="1672" y="164"/>
              <a:ext cx="111" cy="425"/>
            </a:xfrm>
            <a:custGeom>
              <a:avLst/>
              <a:gdLst/>
              <a:ahLst/>
              <a:cxnLst>
                <a:cxn ang="0">
                  <a:pos x="52" y="272"/>
                </a:cxn>
                <a:cxn ang="0">
                  <a:pos x="44" y="270"/>
                </a:cxn>
                <a:cxn ang="0">
                  <a:pos x="26" y="265"/>
                </a:cxn>
                <a:cxn ang="0">
                  <a:pos x="8" y="249"/>
                </a:cxn>
                <a:cxn ang="0">
                  <a:pos x="0" y="219"/>
                </a:cxn>
                <a:cxn ang="0">
                  <a:pos x="8" y="219"/>
                </a:cxn>
                <a:cxn ang="0">
                  <a:pos x="25" y="223"/>
                </a:cxn>
                <a:cxn ang="0">
                  <a:pos x="41" y="235"/>
                </a:cxn>
                <a:cxn ang="0">
                  <a:pos x="52" y="265"/>
                </a:cxn>
                <a:cxn ang="0">
                  <a:pos x="50" y="168"/>
                </a:cxn>
                <a:cxn ang="0">
                  <a:pos x="35" y="165"/>
                </a:cxn>
                <a:cxn ang="0">
                  <a:pos x="17" y="156"/>
                </a:cxn>
                <a:cxn ang="0">
                  <a:pos x="3" y="134"/>
                </a:cxn>
                <a:cxn ang="0">
                  <a:pos x="3" y="116"/>
                </a:cxn>
                <a:cxn ang="0">
                  <a:pos x="19" y="120"/>
                </a:cxn>
                <a:cxn ang="0">
                  <a:pos x="39" y="133"/>
                </a:cxn>
                <a:cxn ang="0">
                  <a:pos x="52" y="161"/>
                </a:cxn>
                <a:cxn ang="0">
                  <a:pos x="53" y="50"/>
                </a:cxn>
                <a:cxn ang="0">
                  <a:pos x="54" y="36"/>
                </a:cxn>
                <a:cxn ang="0">
                  <a:pos x="65" y="17"/>
                </a:cxn>
                <a:cxn ang="0">
                  <a:pos x="87" y="3"/>
                </a:cxn>
                <a:cxn ang="0">
                  <a:pos x="103" y="3"/>
                </a:cxn>
                <a:cxn ang="0">
                  <a:pos x="99" y="21"/>
                </a:cxn>
                <a:cxn ang="0">
                  <a:pos x="84" y="42"/>
                </a:cxn>
                <a:cxn ang="0">
                  <a:pos x="58" y="52"/>
                </a:cxn>
                <a:cxn ang="0">
                  <a:pos x="58" y="127"/>
                </a:cxn>
                <a:cxn ang="0">
                  <a:pos x="61" y="112"/>
                </a:cxn>
                <a:cxn ang="0">
                  <a:pos x="72" y="94"/>
                </a:cxn>
                <a:cxn ang="0">
                  <a:pos x="93" y="80"/>
                </a:cxn>
                <a:cxn ang="0">
                  <a:pos x="111" y="80"/>
                </a:cxn>
                <a:cxn ang="0">
                  <a:pos x="111" y="91"/>
                </a:cxn>
                <a:cxn ang="0">
                  <a:pos x="107" y="108"/>
                </a:cxn>
                <a:cxn ang="0">
                  <a:pos x="91" y="126"/>
                </a:cxn>
                <a:cxn ang="0">
                  <a:pos x="58" y="135"/>
                </a:cxn>
                <a:cxn ang="0">
                  <a:pos x="58" y="236"/>
                </a:cxn>
                <a:cxn ang="0">
                  <a:pos x="61" y="223"/>
                </a:cxn>
                <a:cxn ang="0">
                  <a:pos x="73" y="208"/>
                </a:cxn>
                <a:cxn ang="0">
                  <a:pos x="97" y="200"/>
                </a:cxn>
                <a:cxn ang="0">
                  <a:pos x="99" y="207"/>
                </a:cxn>
                <a:cxn ang="0">
                  <a:pos x="97" y="220"/>
                </a:cxn>
                <a:cxn ang="0">
                  <a:pos x="87" y="235"/>
                </a:cxn>
                <a:cxn ang="0">
                  <a:pos x="58" y="245"/>
                </a:cxn>
                <a:cxn ang="0">
                  <a:pos x="52" y="425"/>
                </a:cxn>
              </a:cxnLst>
              <a:rect l="0" t="0" r="r" b="b"/>
              <a:pathLst>
                <a:path w="111" h="425">
                  <a:moveTo>
                    <a:pt x="52" y="425"/>
                  </a:moveTo>
                  <a:lnTo>
                    <a:pt x="52" y="272"/>
                  </a:lnTo>
                  <a:lnTo>
                    <a:pt x="50" y="270"/>
                  </a:lnTo>
                  <a:lnTo>
                    <a:pt x="44" y="270"/>
                  </a:lnTo>
                  <a:lnTo>
                    <a:pt x="35" y="269"/>
                  </a:lnTo>
                  <a:lnTo>
                    <a:pt x="26" y="265"/>
                  </a:lnTo>
                  <a:lnTo>
                    <a:pt x="17" y="258"/>
                  </a:lnTo>
                  <a:lnTo>
                    <a:pt x="8" y="249"/>
                  </a:lnTo>
                  <a:lnTo>
                    <a:pt x="3" y="236"/>
                  </a:lnTo>
                  <a:lnTo>
                    <a:pt x="0" y="219"/>
                  </a:lnTo>
                  <a:lnTo>
                    <a:pt x="3" y="219"/>
                  </a:lnTo>
                  <a:lnTo>
                    <a:pt x="8" y="219"/>
                  </a:lnTo>
                  <a:lnTo>
                    <a:pt x="15" y="220"/>
                  </a:lnTo>
                  <a:lnTo>
                    <a:pt x="25" y="223"/>
                  </a:lnTo>
                  <a:lnTo>
                    <a:pt x="33" y="227"/>
                  </a:lnTo>
                  <a:lnTo>
                    <a:pt x="41" y="235"/>
                  </a:lnTo>
                  <a:lnTo>
                    <a:pt x="48" y="247"/>
                  </a:lnTo>
                  <a:lnTo>
                    <a:pt x="52" y="265"/>
                  </a:lnTo>
                  <a:lnTo>
                    <a:pt x="52" y="168"/>
                  </a:lnTo>
                  <a:lnTo>
                    <a:pt x="50" y="168"/>
                  </a:lnTo>
                  <a:lnTo>
                    <a:pt x="44" y="168"/>
                  </a:lnTo>
                  <a:lnTo>
                    <a:pt x="35" y="165"/>
                  </a:lnTo>
                  <a:lnTo>
                    <a:pt x="26" y="161"/>
                  </a:lnTo>
                  <a:lnTo>
                    <a:pt x="17" y="156"/>
                  </a:lnTo>
                  <a:lnTo>
                    <a:pt x="8" y="146"/>
                  </a:lnTo>
                  <a:lnTo>
                    <a:pt x="3" y="134"/>
                  </a:lnTo>
                  <a:lnTo>
                    <a:pt x="0" y="116"/>
                  </a:lnTo>
                  <a:lnTo>
                    <a:pt x="3" y="116"/>
                  </a:lnTo>
                  <a:lnTo>
                    <a:pt x="10" y="118"/>
                  </a:lnTo>
                  <a:lnTo>
                    <a:pt x="19" y="120"/>
                  </a:lnTo>
                  <a:lnTo>
                    <a:pt x="29" y="125"/>
                  </a:lnTo>
                  <a:lnTo>
                    <a:pt x="39" y="133"/>
                  </a:lnTo>
                  <a:lnTo>
                    <a:pt x="48" y="145"/>
                  </a:lnTo>
                  <a:lnTo>
                    <a:pt x="52" y="161"/>
                  </a:lnTo>
                  <a:lnTo>
                    <a:pt x="52" y="52"/>
                  </a:lnTo>
                  <a:lnTo>
                    <a:pt x="53" y="50"/>
                  </a:lnTo>
                  <a:lnTo>
                    <a:pt x="53" y="44"/>
                  </a:lnTo>
                  <a:lnTo>
                    <a:pt x="54" y="36"/>
                  </a:lnTo>
                  <a:lnTo>
                    <a:pt x="58" y="26"/>
                  </a:lnTo>
                  <a:lnTo>
                    <a:pt x="65" y="17"/>
                  </a:lnTo>
                  <a:lnTo>
                    <a:pt x="75" y="9"/>
                  </a:lnTo>
                  <a:lnTo>
                    <a:pt x="87" y="3"/>
                  </a:lnTo>
                  <a:lnTo>
                    <a:pt x="104" y="0"/>
                  </a:lnTo>
                  <a:lnTo>
                    <a:pt x="103" y="3"/>
                  </a:lnTo>
                  <a:lnTo>
                    <a:pt x="102" y="11"/>
                  </a:lnTo>
                  <a:lnTo>
                    <a:pt x="99" y="21"/>
                  </a:lnTo>
                  <a:lnTo>
                    <a:pt x="92" y="32"/>
                  </a:lnTo>
                  <a:lnTo>
                    <a:pt x="84" y="42"/>
                  </a:lnTo>
                  <a:lnTo>
                    <a:pt x="73" y="49"/>
                  </a:lnTo>
                  <a:lnTo>
                    <a:pt x="58" y="52"/>
                  </a:lnTo>
                  <a:lnTo>
                    <a:pt x="58" y="130"/>
                  </a:lnTo>
                  <a:lnTo>
                    <a:pt x="58" y="127"/>
                  </a:lnTo>
                  <a:lnTo>
                    <a:pt x="60" y="122"/>
                  </a:lnTo>
                  <a:lnTo>
                    <a:pt x="61" y="112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80" y="85"/>
                  </a:lnTo>
                  <a:lnTo>
                    <a:pt x="93" y="80"/>
                  </a:lnTo>
                  <a:lnTo>
                    <a:pt x="110" y="77"/>
                  </a:lnTo>
                  <a:lnTo>
                    <a:pt x="111" y="80"/>
                  </a:lnTo>
                  <a:lnTo>
                    <a:pt x="111" y="84"/>
                  </a:lnTo>
                  <a:lnTo>
                    <a:pt x="111" y="91"/>
                  </a:lnTo>
                  <a:lnTo>
                    <a:pt x="110" y="100"/>
                  </a:lnTo>
                  <a:lnTo>
                    <a:pt x="107" y="108"/>
                  </a:lnTo>
                  <a:lnTo>
                    <a:pt x="100" y="118"/>
                  </a:lnTo>
                  <a:lnTo>
                    <a:pt x="91" y="126"/>
                  </a:lnTo>
                  <a:lnTo>
                    <a:pt x="77" y="133"/>
                  </a:lnTo>
                  <a:lnTo>
                    <a:pt x="58" y="135"/>
                  </a:lnTo>
                  <a:lnTo>
                    <a:pt x="58" y="239"/>
                  </a:lnTo>
                  <a:lnTo>
                    <a:pt x="58" y="236"/>
                  </a:lnTo>
                  <a:lnTo>
                    <a:pt x="60" y="231"/>
                  </a:lnTo>
                  <a:lnTo>
                    <a:pt x="61" y="223"/>
                  </a:lnTo>
                  <a:lnTo>
                    <a:pt x="66" y="215"/>
                  </a:lnTo>
                  <a:lnTo>
                    <a:pt x="73" y="208"/>
                  </a:lnTo>
                  <a:lnTo>
                    <a:pt x="83" y="203"/>
                  </a:lnTo>
                  <a:lnTo>
                    <a:pt x="97" y="200"/>
                  </a:lnTo>
                  <a:lnTo>
                    <a:pt x="97" y="201"/>
                  </a:lnTo>
                  <a:lnTo>
                    <a:pt x="99" y="207"/>
                  </a:lnTo>
                  <a:lnTo>
                    <a:pt x="99" y="212"/>
                  </a:lnTo>
                  <a:lnTo>
                    <a:pt x="97" y="220"/>
                  </a:lnTo>
                  <a:lnTo>
                    <a:pt x="93" y="228"/>
                  </a:lnTo>
                  <a:lnTo>
                    <a:pt x="87" y="235"/>
                  </a:lnTo>
                  <a:lnTo>
                    <a:pt x="75" y="242"/>
                  </a:lnTo>
                  <a:lnTo>
                    <a:pt x="58" y="245"/>
                  </a:lnTo>
                  <a:lnTo>
                    <a:pt x="58" y="425"/>
                  </a:lnTo>
                  <a:lnTo>
                    <a:pt x="52" y="425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6" name="Freeform 14"/>
            <p:cNvSpPr>
              <a:spLocks/>
            </p:cNvSpPr>
            <p:nvPr/>
          </p:nvSpPr>
          <p:spPr bwMode="gray">
            <a:xfrm>
              <a:off x="2065" y="362"/>
              <a:ext cx="98" cy="227"/>
            </a:xfrm>
            <a:custGeom>
              <a:avLst/>
              <a:gdLst/>
              <a:ahLst/>
              <a:cxnLst>
                <a:cxn ang="0">
                  <a:pos x="52" y="176"/>
                </a:cxn>
                <a:cxn ang="0">
                  <a:pos x="59" y="176"/>
                </a:cxn>
                <a:cxn ang="0">
                  <a:pos x="74" y="169"/>
                </a:cxn>
                <a:cxn ang="0">
                  <a:pos x="86" y="154"/>
                </a:cxn>
                <a:cxn ang="0">
                  <a:pos x="86" y="141"/>
                </a:cxn>
                <a:cxn ang="0">
                  <a:pos x="74" y="143"/>
                </a:cxn>
                <a:cxn ang="0">
                  <a:pos x="58" y="158"/>
                </a:cxn>
                <a:cxn ang="0">
                  <a:pos x="52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2" y="115"/>
                </a:cxn>
                <a:cxn ang="0">
                  <a:pos x="55" y="48"/>
                </a:cxn>
                <a:cxn ang="0">
                  <a:pos x="67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3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1" y="3"/>
                </a:cxn>
                <a:cxn ang="0">
                  <a:pos x="5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5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5" y="132"/>
                </a:cxn>
                <a:cxn ang="0">
                  <a:pos x="47" y="141"/>
                </a:cxn>
                <a:cxn ang="0">
                  <a:pos x="52" y="228"/>
                </a:cxn>
              </a:cxnLst>
              <a:rect l="0" t="0" r="r" b="b"/>
              <a:pathLst>
                <a:path w="100" h="228">
                  <a:moveTo>
                    <a:pt x="52" y="228"/>
                  </a:moveTo>
                  <a:lnTo>
                    <a:pt x="52" y="176"/>
                  </a:lnTo>
                  <a:lnTo>
                    <a:pt x="55" y="176"/>
                  </a:lnTo>
                  <a:lnTo>
                    <a:pt x="59" y="176"/>
                  </a:lnTo>
                  <a:lnTo>
                    <a:pt x="67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6" y="154"/>
                  </a:lnTo>
                  <a:lnTo>
                    <a:pt x="88" y="141"/>
                  </a:lnTo>
                  <a:lnTo>
                    <a:pt x="86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58" y="158"/>
                  </a:lnTo>
                  <a:lnTo>
                    <a:pt x="52" y="173"/>
                  </a:lnTo>
                  <a:lnTo>
                    <a:pt x="52" y="118"/>
                  </a:lnTo>
                  <a:lnTo>
                    <a:pt x="55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92" y="92"/>
                  </a:lnTo>
                  <a:lnTo>
                    <a:pt x="94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2" y="115"/>
                  </a:lnTo>
                  <a:lnTo>
                    <a:pt x="52" y="48"/>
                  </a:lnTo>
                  <a:lnTo>
                    <a:pt x="55" y="48"/>
                  </a:lnTo>
                  <a:lnTo>
                    <a:pt x="61" y="48"/>
                  </a:lnTo>
                  <a:lnTo>
                    <a:pt x="67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2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3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6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8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3" y="10"/>
                  </a:lnTo>
                  <a:lnTo>
                    <a:pt x="5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5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3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5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2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7" name="Freeform 15"/>
            <p:cNvSpPr>
              <a:spLocks/>
            </p:cNvSpPr>
            <p:nvPr/>
          </p:nvSpPr>
          <p:spPr bwMode="gray">
            <a:xfrm>
              <a:off x="2921" y="362"/>
              <a:ext cx="100" cy="227"/>
            </a:xfrm>
            <a:custGeom>
              <a:avLst/>
              <a:gdLst/>
              <a:ahLst/>
              <a:cxnLst>
                <a:cxn ang="0">
                  <a:pos x="53" y="176"/>
                </a:cxn>
                <a:cxn ang="0">
                  <a:pos x="60" y="176"/>
                </a:cxn>
                <a:cxn ang="0">
                  <a:pos x="74" y="169"/>
                </a:cxn>
                <a:cxn ang="0">
                  <a:pos x="87" y="154"/>
                </a:cxn>
                <a:cxn ang="0">
                  <a:pos x="87" y="141"/>
                </a:cxn>
                <a:cxn ang="0">
                  <a:pos x="74" y="143"/>
                </a:cxn>
                <a:cxn ang="0">
                  <a:pos x="60" y="158"/>
                </a:cxn>
                <a:cxn ang="0">
                  <a:pos x="53" y="118"/>
                </a:cxn>
                <a:cxn ang="0">
                  <a:pos x="61" y="116"/>
                </a:cxn>
                <a:cxn ang="0">
                  <a:pos x="78" y="110"/>
                </a:cxn>
                <a:cxn ang="0">
                  <a:pos x="92" y="92"/>
                </a:cxn>
                <a:cxn ang="0">
                  <a:pos x="92" y="77"/>
                </a:cxn>
                <a:cxn ang="0">
                  <a:pos x="81" y="79"/>
                </a:cxn>
                <a:cxn ang="0">
                  <a:pos x="65" y="88"/>
                </a:cxn>
                <a:cxn ang="0">
                  <a:pos x="53" y="115"/>
                </a:cxn>
                <a:cxn ang="0">
                  <a:pos x="56" y="48"/>
                </a:cxn>
                <a:cxn ang="0">
                  <a:pos x="68" y="45"/>
                </a:cxn>
                <a:cxn ang="0">
                  <a:pos x="85" y="37"/>
                </a:cxn>
                <a:cxn ang="0">
                  <a:pos x="97" y="17"/>
                </a:cxn>
                <a:cxn ang="0">
                  <a:pos x="97" y="0"/>
                </a:cxn>
                <a:cxn ang="0">
                  <a:pos x="84" y="3"/>
                </a:cxn>
                <a:cxn ang="0">
                  <a:pos x="65" y="14"/>
                </a:cxn>
                <a:cxn ang="0">
                  <a:pos x="50" y="45"/>
                </a:cxn>
                <a:cxn ang="0">
                  <a:pos x="47" y="35"/>
                </a:cxn>
                <a:cxn ang="0">
                  <a:pos x="38" y="18"/>
                </a:cxn>
                <a:cxn ang="0">
                  <a:pos x="16" y="3"/>
                </a:cxn>
                <a:cxn ang="0">
                  <a:pos x="2" y="3"/>
                </a:cxn>
                <a:cxn ang="0">
                  <a:pos x="6" y="19"/>
                </a:cxn>
                <a:cxn ang="0">
                  <a:pos x="19" y="38"/>
                </a:cxn>
                <a:cxn ang="0">
                  <a:pos x="47" y="48"/>
                </a:cxn>
                <a:cxn ang="0">
                  <a:pos x="47" y="132"/>
                </a:cxn>
                <a:cxn ang="0">
                  <a:pos x="42" y="118"/>
                </a:cxn>
                <a:cxn ang="0">
                  <a:pos x="26" y="103"/>
                </a:cxn>
                <a:cxn ang="0">
                  <a:pos x="12" y="103"/>
                </a:cxn>
                <a:cxn ang="0">
                  <a:pos x="16" y="116"/>
                </a:cxn>
                <a:cxn ang="0">
                  <a:pos x="26" y="132"/>
                </a:cxn>
                <a:cxn ang="0">
                  <a:pos x="47" y="141"/>
                </a:cxn>
                <a:cxn ang="0">
                  <a:pos x="53" y="228"/>
                </a:cxn>
              </a:cxnLst>
              <a:rect l="0" t="0" r="r" b="b"/>
              <a:pathLst>
                <a:path w="100" h="228">
                  <a:moveTo>
                    <a:pt x="53" y="228"/>
                  </a:moveTo>
                  <a:lnTo>
                    <a:pt x="53" y="176"/>
                  </a:lnTo>
                  <a:lnTo>
                    <a:pt x="56" y="176"/>
                  </a:lnTo>
                  <a:lnTo>
                    <a:pt x="60" y="176"/>
                  </a:lnTo>
                  <a:lnTo>
                    <a:pt x="68" y="173"/>
                  </a:lnTo>
                  <a:lnTo>
                    <a:pt x="74" y="169"/>
                  </a:lnTo>
                  <a:lnTo>
                    <a:pt x="81" y="163"/>
                  </a:lnTo>
                  <a:lnTo>
                    <a:pt x="87" y="154"/>
                  </a:lnTo>
                  <a:lnTo>
                    <a:pt x="88" y="141"/>
                  </a:lnTo>
                  <a:lnTo>
                    <a:pt x="87" y="141"/>
                  </a:lnTo>
                  <a:lnTo>
                    <a:pt x="81" y="142"/>
                  </a:lnTo>
                  <a:lnTo>
                    <a:pt x="74" y="143"/>
                  </a:lnTo>
                  <a:lnTo>
                    <a:pt x="66" y="149"/>
                  </a:lnTo>
                  <a:lnTo>
                    <a:pt x="60" y="158"/>
                  </a:lnTo>
                  <a:lnTo>
                    <a:pt x="53" y="173"/>
                  </a:lnTo>
                  <a:lnTo>
                    <a:pt x="53" y="118"/>
                  </a:lnTo>
                  <a:lnTo>
                    <a:pt x="56" y="118"/>
                  </a:lnTo>
                  <a:lnTo>
                    <a:pt x="61" y="116"/>
                  </a:lnTo>
                  <a:lnTo>
                    <a:pt x="69" y="115"/>
                  </a:lnTo>
                  <a:lnTo>
                    <a:pt x="78" y="110"/>
                  </a:lnTo>
                  <a:lnTo>
                    <a:pt x="87" y="103"/>
                  </a:lnTo>
                  <a:lnTo>
                    <a:pt x="92" y="92"/>
                  </a:lnTo>
                  <a:lnTo>
                    <a:pt x="95" y="77"/>
                  </a:lnTo>
                  <a:lnTo>
                    <a:pt x="92" y="77"/>
                  </a:lnTo>
                  <a:lnTo>
                    <a:pt x="88" y="77"/>
                  </a:lnTo>
                  <a:lnTo>
                    <a:pt x="81" y="79"/>
                  </a:lnTo>
                  <a:lnTo>
                    <a:pt x="73" y="81"/>
                  </a:lnTo>
                  <a:lnTo>
                    <a:pt x="65" y="88"/>
                  </a:lnTo>
                  <a:lnTo>
                    <a:pt x="58" y="99"/>
                  </a:lnTo>
                  <a:lnTo>
                    <a:pt x="53" y="115"/>
                  </a:lnTo>
                  <a:lnTo>
                    <a:pt x="53" y="48"/>
                  </a:lnTo>
                  <a:lnTo>
                    <a:pt x="56" y="48"/>
                  </a:lnTo>
                  <a:lnTo>
                    <a:pt x="61" y="48"/>
                  </a:lnTo>
                  <a:lnTo>
                    <a:pt x="68" y="45"/>
                  </a:lnTo>
                  <a:lnTo>
                    <a:pt x="77" y="42"/>
                  </a:lnTo>
                  <a:lnTo>
                    <a:pt x="85" y="37"/>
                  </a:lnTo>
                  <a:lnTo>
                    <a:pt x="93" y="27"/>
                  </a:lnTo>
                  <a:lnTo>
                    <a:pt x="97" y="17"/>
                  </a:lnTo>
                  <a:lnTo>
                    <a:pt x="100" y="0"/>
                  </a:lnTo>
                  <a:lnTo>
                    <a:pt x="97" y="0"/>
                  </a:lnTo>
                  <a:lnTo>
                    <a:pt x="92" y="0"/>
                  </a:lnTo>
                  <a:lnTo>
                    <a:pt x="84" y="3"/>
                  </a:lnTo>
                  <a:lnTo>
                    <a:pt x="74" y="7"/>
                  </a:lnTo>
                  <a:lnTo>
                    <a:pt x="65" y="14"/>
                  </a:lnTo>
                  <a:lnTo>
                    <a:pt x="57" y="27"/>
                  </a:lnTo>
                  <a:lnTo>
                    <a:pt x="50" y="45"/>
                  </a:lnTo>
                  <a:lnTo>
                    <a:pt x="50" y="42"/>
                  </a:lnTo>
                  <a:lnTo>
                    <a:pt x="47" y="35"/>
                  </a:lnTo>
                  <a:lnTo>
                    <a:pt x="43" y="27"/>
                  </a:lnTo>
                  <a:lnTo>
                    <a:pt x="38" y="18"/>
                  </a:lnTo>
                  <a:lnTo>
                    <a:pt x="29" y="10"/>
                  </a:lnTo>
                  <a:lnTo>
                    <a:pt x="16" y="3"/>
                  </a:lnTo>
                  <a:lnTo>
                    <a:pt x="0" y="0"/>
                  </a:lnTo>
                  <a:lnTo>
                    <a:pt x="2" y="3"/>
                  </a:lnTo>
                  <a:lnTo>
                    <a:pt x="3" y="10"/>
                  </a:lnTo>
                  <a:lnTo>
                    <a:pt x="6" y="19"/>
                  </a:lnTo>
                  <a:lnTo>
                    <a:pt x="11" y="29"/>
                  </a:lnTo>
                  <a:lnTo>
                    <a:pt x="19" y="38"/>
                  </a:lnTo>
                  <a:lnTo>
                    <a:pt x="31" y="45"/>
                  </a:lnTo>
                  <a:lnTo>
                    <a:pt x="47" y="48"/>
                  </a:lnTo>
                  <a:lnTo>
                    <a:pt x="47" y="135"/>
                  </a:lnTo>
                  <a:lnTo>
                    <a:pt x="47" y="132"/>
                  </a:lnTo>
                  <a:lnTo>
                    <a:pt x="46" y="126"/>
                  </a:lnTo>
                  <a:lnTo>
                    <a:pt x="42" y="118"/>
                  </a:lnTo>
                  <a:lnTo>
                    <a:pt x="35" y="110"/>
                  </a:lnTo>
                  <a:lnTo>
                    <a:pt x="26" y="103"/>
                  </a:lnTo>
                  <a:lnTo>
                    <a:pt x="12" y="100"/>
                  </a:lnTo>
                  <a:lnTo>
                    <a:pt x="12" y="103"/>
                  </a:lnTo>
                  <a:lnTo>
                    <a:pt x="14" y="108"/>
                  </a:lnTo>
                  <a:lnTo>
                    <a:pt x="16" y="116"/>
                  </a:lnTo>
                  <a:lnTo>
                    <a:pt x="20" y="124"/>
                  </a:lnTo>
                  <a:lnTo>
                    <a:pt x="26" y="132"/>
                  </a:lnTo>
                  <a:lnTo>
                    <a:pt x="35" y="139"/>
                  </a:lnTo>
                  <a:lnTo>
                    <a:pt x="47" y="141"/>
                  </a:lnTo>
                  <a:lnTo>
                    <a:pt x="47" y="228"/>
                  </a:lnTo>
                  <a:lnTo>
                    <a:pt x="53" y="228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8" name="Freeform 16"/>
            <p:cNvSpPr>
              <a:spLocks/>
            </p:cNvSpPr>
            <p:nvPr/>
          </p:nvSpPr>
          <p:spPr bwMode="gray">
            <a:xfrm>
              <a:off x="2273" y="187"/>
              <a:ext cx="178" cy="402"/>
            </a:xfrm>
            <a:custGeom>
              <a:avLst/>
              <a:gdLst/>
              <a:ahLst/>
              <a:cxnLst>
                <a:cxn ang="0">
                  <a:pos x="93" y="309"/>
                </a:cxn>
                <a:cxn ang="0">
                  <a:pos x="101" y="309"/>
                </a:cxn>
                <a:cxn ang="0">
                  <a:pos x="118" y="304"/>
                </a:cxn>
                <a:cxn ang="0">
                  <a:pos x="138" y="292"/>
                </a:cxn>
                <a:cxn ang="0">
                  <a:pos x="152" y="266"/>
                </a:cxn>
                <a:cxn ang="0">
                  <a:pos x="152" y="247"/>
                </a:cxn>
                <a:cxn ang="0">
                  <a:pos x="138" y="250"/>
                </a:cxn>
                <a:cxn ang="0">
                  <a:pos x="120" y="259"/>
                </a:cxn>
                <a:cxn ang="0">
                  <a:pos x="99" y="285"/>
                </a:cxn>
                <a:cxn ang="0">
                  <a:pos x="93" y="207"/>
                </a:cxn>
                <a:cxn ang="0">
                  <a:pos x="102" y="205"/>
                </a:cxn>
                <a:cxn ang="0">
                  <a:pos x="122" y="200"/>
                </a:cxn>
                <a:cxn ang="0">
                  <a:pos x="147" y="185"/>
                </a:cxn>
                <a:cxn ang="0">
                  <a:pos x="163" y="155"/>
                </a:cxn>
                <a:cxn ang="0">
                  <a:pos x="163" y="134"/>
                </a:cxn>
                <a:cxn ang="0">
                  <a:pos x="149" y="135"/>
                </a:cxn>
                <a:cxn ang="0">
                  <a:pos x="129" y="142"/>
                </a:cxn>
                <a:cxn ang="0">
                  <a:pos x="107" y="162"/>
                </a:cxn>
                <a:cxn ang="0">
                  <a:pos x="93" y="201"/>
                </a:cxn>
                <a:cxn ang="0">
                  <a:pos x="95" y="83"/>
                </a:cxn>
                <a:cxn ang="0">
                  <a:pos x="110" y="81"/>
                </a:cxn>
                <a:cxn ang="0">
                  <a:pos x="134" y="73"/>
                </a:cxn>
                <a:cxn ang="0">
                  <a:pos x="157" y="54"/>
                </a:cxn>
                <a:cxn ang="0">
                  <a:pos x="174" y="23"/>
                </a:cxn>
                <a:cxn ang="0">
                  <a:pos x="174" y="0"/>
                </a:cxn>
                <a:cxn ang="0">
                  <a:pos x="157" y="2"/>
                </a:cxn>
                <a:cxn ang="0">
                  <a:pos x="133" y="10"/>
                </a:cxn>
                <a:cxn ang="0">
                  <a:pos x="107" y="33"/>
                </a:cxn>
                <a:cxn ang="0">
                  <a:pos x="87" y="77"/>
                </a:cxn>
                <a:cxn ang="0">
                  <a:pos x="85" y="68"/>
                </a:cxn>
                <a:cxn ang="0">
                  <a:pos x="75" y="46"/>
                </a:cxn>
                <a:cxn ang="0">
                  <a:pos x="55" y="21"/>
                </a:cxn>
                <a:cxn ang="0">
                  <a:pos x="22" y="3"/>
                </a:cxn>
                <a:cxn ang="0">
                  <a:pos x="1" y="3"/>
                </a:cxn>
                <a:cxn ang="0">
                  <a:pos x="4" y="18"/>
                </a:cxn>
                <a:cxn ang="0">
                  <a:pos x="12" y="42"/>
                </a:cxn>
                <a:cxn ang="0">
                  <a:pos x="31" y="65"/>
                </a:cxn>
                <a:cxn ang="0">
                  <a:pos x="62" y="81"/>
                </a:cxn>
                <a:cxn ang="0">
                  <a:pos x="82" y="238"/>
                </a:cxn>
                <a:cxn ang="0">
                  <a:pos x="80" y="228"/>
                </a:cxn>
                <a:cxn ang="0">
                  <a:pos x="72" y="207"/>
                </a:cxn>
                <a:cxn ang="0">
                  <a:pos x="55" y="185"/>
                </a:cxn>
                <a:cxn ang="0">
                  <a:pos x="21" y="176"/>
                </a:cxn>
                <a:cxn ang="0">
                  <a:pos x="22" y="185"/>
                </a:cxn>
                <a:cxn ang="0">
                  <a:pos x="28" y="205"/>
                </a:cxn>
                <a:cxn ang="0">
                  <a:pos x="41" y="230"/>
                </a:cxn>
                <a:cxn ang="0">
                  <a:pos x="66" y="246"/>
                </a:cxn>
                <a:cxn ang="0">
                  <a:pos x="82" y="402"/>
                </a:cxn>
              </a:cxnLst>
              <a:rect l="0" t="0" r="r" b="b"/>
              <a:pathLst>
                <a:path w="175" h="402">
                  <a:moveTo>
                    <a:pt x="93" y="402"/>
                  </a:moveTo>
                  <a:lnTo>
                    <a:pt x="93" y="309"/>
                  </a:lnTo>
                  <a:lnTo>
                    <a:pt x="95" y="309"/>
                  </a:lnTo>
                  <a:lnTo>
                    <a:pt x="101" y="309"/>
                  </a:lnTo>
                  <a:lnTo>
                    <a:pt x="109" y="308"/>
                  </a:lnTo>
                  <a:lnTo>
                    <a:pt x="118" y="304"/>
                  </a:lnTo>
                  <a:lnTo>
                    <a:pt x="129" y="298"/>
                  </a:lnTo>
                  <a:lnTo>
                    <a:pt x="138" y="292"/>
                  </a:lnTo>
                  <a:lnTo>
                    <a:pt x="147" y="281"/>
                  </a:lnTo>
                  <a:lnTo>
                    <a:pt x="152" y="266"/>
                  </a:lnTo>
                  <a:lnTo>
                    <a:pt x="155" y="247"/>
                  </a:lnTo>
                  <a:lnTo>
                    <a:pt x="152" y="247"/>
                  </a:lnTo>
                  <a:lnTo>
                    <a:pt x="147" y="249"/>
                  </a:lnTo>
                  <a:lnTo>
                    <a:pt x="138" y="250"/>
                  </a:lnTo>
                  <a:lnTo>
                    <a:pt x="129" y="253"/>
                  </a:lnTo>
                  <a:lnTo>
                    <a:pt x="120" y="259"/>
                  </a:lnTo>
                  <a:lnTo>
                    <a:pt x="109" y="270"/>
                  </a:lnTo>
                  <a:lnTo>
                    <a:pt x="99" y="285"/>
                  </a:lnTo>
                  <a:lnTo>
                    <a:pt x="93" y="304"/>
                  </a:lnTo>
                  <a:lnTo>
                    <a:pt x="93" y="207"/>
                  </a:lnTo>
                  <a:lnTo>
                    <a:pt x="95" y="207"/>
                  </a:lnTo>
                  <a:lnTo>
                    <a:pt x="102" y="205"/>
                  </a:lnTo>
                  <a:lnTo>
                    <a:pt x="111" y="204"/>
                  </a:lnTo>
                  <a:lnTo>
                    <a:pt x="122" y="200"/>
                  </a:lnTo>
                  <a:lnTo>
                    <a:pt x="134" y="195"/>
                  </a:lnTo>
                  <a:lnTo>
                    <a:pt x="147" y="185"/>
                  </a:lnTo>
                  <a:lnTo>
                    <a:pt x="156" y="173"/>
                  </a:lnTo>
                  <a:lnTo>
                    <a:pt x="163" y="155"/>
                  </a:lnTo>
                  <a:lnTo>
                    <a:pt x="165" y="134"/>
                  </a:lnTo>
                  <a:lnTo>
                    <a:pt x="163" y="134"/>
                  </a:lnTo>
                  <a:lnTo>
                    <a:pt x="157" y="134"/>
                  </a:lnTo>
                  <a:lnTo>
                    <a:pt x="149" y="135"/>
                  </a:lnTo>
                  <a:lnTo>
                    <a:pt x="140" y="137"/>
                  </a:lnTo>
                  <a:lnTo>
                    <a:pt x="129" y="142"/>
                  </a:lnTo>
                  <a:lnTo>
                    <a:pt x="118" y="150"/>
                  </a:lnTo>
                  <a:lnTo>
                    <a:pt x="107" y="162"/>
                  </a:lnTo>
                  <a:lnTo>
                    <a:pt x="99" y="178"/>
                  </a:lnTo>
                  <a:lnTo>
                    <a:pt x="93" y="201"/>
                  </a:lnTo>
                  <a:lnTo>
                    <a:pt x="93" y="83"/>
                  </a:lnTo>
                  <a:lnTo>
                    <a:pt x="95" y="83"/>
                  </a:lnTo>
                  <a:lnTo>
                    <a:pt x="101" y="83"/>
                  </a:lnTo>
                  <a:lnTo>
                    <a:pt x="110" y="81"/>
                  </a:lnTo>
                  <a:lnTo>
                    <a:pt x="122" y="77"/>
                  </a:lnTo>
                  <a:lnTo>
                    <a:pt x="134" y="73"/>
                  </a:lnTo>
                  <a:lnTo>
                    <a:pt x="147" y="65"/>
                  </a:lnTo>
                  <a:lnTo>
                    <a:pt x="157" y="54"/>
                  </a:lnTo>
                  <a:lnTo>
                    <a:pt x="167" y="41"/>
                  </a:lnTo>
                  <a:lnTo>
                    <a:pt x="174" y="23"/>
                  </a:lnTo>
                  <a:lnTo>
                    <a:pt x="175" y="0"/>
                  </a:lnTo>
                  <a:lnTo>
                    <a:pt x="174" y="0"/>
                  </a:lnTo>
                  <a:lnTo>
                    <a:pt x="167" y="0"/>
                  </a:lnTo>
                  <a:lnTo>
                    <a:pt x="157" y="2"/>
                  </a:lnTo>
                  <a:lnTo>
                    <a:pt x="145" y="4"/>
                  </a:lnTo>
                  <a:lnTo>
                    <a:pt x="133" y="10"/>
                  </a:lnTo>
                  <a:lnTo>
                    <a:pt x="120" y="19"/>
                  </a:lnTo>
                  <a:lnTo>
                    <a:pt x="107" y="33"/>
                  </a:lnTo>
                  <a:lnTo>
                    <a:pt x="97" y="52"/>
                  </a:lnTo>
                  <a:lnTo>
                    <a:pt x="87" y="77"/>
                  </a:lnTo>
                  <a:lnTo>
                    <a:pt x="87" y="75"/>
                  </a:lnTo>
                  <a:lnTo>
                    <a:pt x="85" y="68"/>
                  </a:lnTo>
                  <a:lnTo>
                    <a:pt x="80" y="58"/>
                  </a:lnTo>
                  <a:lnTo>
                    <a:pt x="75" y="46"/>
                  </a:lnTo>
                  <a:lnTo>
                    <a:pt x="66" y="33"/>
                  </a:lnTo>
                  <a:lnTo>
                    <a:pt x="55" y="21"/>
                  </a:lnTo>
                  <a:lnTo>
                    <a:pt x="40" y="10"/>
                  </a:lnTo>
                  <a:lnTo>
                    <a:pt x="22" y="3"/>
                  </a:lnTo>
                  <a:lnTo>
                    <a:pt x="0" y="0"/>
                  </a:lnTo>
                  <a:lnTo>
                    <a:pt x="1" y="3"/>
                  </a:lnTo>
                  <a:lnTo>
                    <a:pt x="1" y="10"/>
                  </a:lnTo>
                  <a:lnTo>
                    <a:pt x="4" y="18"/>
                  </a:lnTo>
                  <a:lnTo>
                    <a:pt x="6" y="30"/>
                  </a:lnTo>
                  <a:lnTo>
                    <a:pt x="12" y="42"/>
                  </a:lnTo>
                  <a:lnTo>
                    <a:pt x="20" y="54"/>
                  </a:lnTo>
                  <a:lnTo>
                    <a:pt x="31" y="65"/>
                  </a:lnTo>
                  <a:lnTo>
                    <a:pt x="44" y="75"/>
                  </a:lnTo>
                  <a:lnTo>
                    <a:pt x="62" y="81"/>
                  </a:lnTo>
                  <a:lnTo>
                    <a:pt x="82" y="83"/>
                  </a:lnTo>
                  <a:lnTo>
                    <a:pt x="82" y="238"/>
                  </a:lnTo>
                  <a:lnTo>
                    <a:pt x="82" y="235"/>
                  </a:lnTo>
                  <a:lnTo>
                    <a:pt x="80" y="228"/>
                  </a:lnTo>
                  <a:lnTo>
                    <a:pt x="78" y="217"/>
                  </a:lnTo>
                  <a:lnTo>
                    <a:pt x="72" y="207"/>
                  </a:lnTo>
                  <a:lnTo>
                    <a:pt x="66" y="196"/>
                  </a:lnTo>
                  <a:lnTo>
                    <a:pt x="55" y="185"/>
                  </a:lnTo>
                  <a:lnTo>
                    <a:pt x="40" y="178"/>
                  </a:lnTo>
                  <a:lnTo>
                    <a:pt x="21" y="176"/>
                  </a:lnTo>
                  <a:lnTo>
                    <a:pt x="21" y="178"/>
                  </a:lnTo>
                  <a:lnTo>
                    <a:pt x="22" y="185"/>
                  </a:lnTo>
                  <a:lnTo>
                    <a:pt x="24" y="195"/>
                  </a:lnTo>
                  <a:lnTo>
                    <a:pt x="28" y="205"/>
                  </a:lnTo>
                  <a:lnTo>
                    <a:pt x="33" y="217"/>
                  </a:lnTo>
                  <a:lnTo>
                    <a:pt x="41" y="230"/>
                  </a:lnTo>
                  <a:lnTo>
                    <a:pt x="52" y="239"/>
                  </a:lnTo>
                  <a:lnTo>
                    <a:pt x="66" y="246"/>
                  </a:lnTo>
                  <a:lnTo>
                    <a:pt x="82" y="247"/>
                  </a:lnTo>
                  <a:lnTo>
                    <a:pt x="82" y="402"/>
                  </a:lnTo>
                  <a:lnTo>
                    <a:pt x="93" y="402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29" name="Freeform 17"/>
            <p:cNvSpPr>
              <a:spLocks/>
            </p:cNvSpPr>
            <p:nvPr/>
          </p:nvSpPr>
          <p:spPr bwMode="gray">
            <a:xfrm>
              <a:off x="2161" y="215"/>
              <a:ext cx="98" cy="374"/>
            </a:xfrm>
            <a:custGeom>
              <a:avLst/>
              <a:gdLst/>
              <a:ahLst/>
              <a:cxnLst>
                <a:cxn ang="0">
                  <a:pos x="52" y="237"/>
                </a:cxn>
                <a:cxn ang="0">
                  <a:pos x="59" y="237"/>
                </a:cxn>
                <a:cxn ang="0">
                  <a:pos x="74" y="232"/>
                </a:cxn>
                <a:cxn ang="0">
                  <a:pos x="90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1" y="197"/>
                </a:cxn>
                <a:cxn ang="0">
                  <a:pos x="56" y="215"/>
                </a:cxn>
                <a:cxn ang="0">
                  <a:pos x="52" y="147"/>
                </a:cxn>
                <a:cxn ang="0">
                  <a:pos x="59" y="147"/>
                </a:cxn>
                <a:cxn ang="0">
                  <a:pos x="74" y="141"/>
                </a:cxn>
                <a:cxn ang="0">
                  <a:pos x="90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1" y="109"/>
                </a:cxn>
                <a:cxn ang="0">
                  <a:pos x="56" y="126"/>
                </a:cxn>
                <a:cxn ang="0">
                  <a:pos x="52" y="46"/>
                </a:cxn>
                <a:cxn ang="0">
                  <a:pos x="51" y="37"/>
                </a:cxn>
                <a:cxn ang="0">
                  <a:pos x="45" y="23"/>
                </a:cxn>
                <a:cxn ang="0">
                  <a:pos x="32" y="6"/>
                </a:cxn>
                <a:cxn ang="0">
                  <a:pos x="6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3" y="43"/>
                </a:cxn>
                <a:cxn ang="0">
                  <a:pos x="45" y="113"/>
                </a:cxn>
                <a:cxn ang="0">
                  <a:pos x="45" y="106"/>
                </a:cxn>
                <a:cxn ang="0">
                  <a:pos x="40" y="90"/>
                </a:cxn>
                <a:cxn ang="0">
                  <a:pos x="27" y="75"/>
                </a:cxn>
                <a:cxn ang="0">
                  <a:pos x="1" y="67"/>
                </a:cxn>
                <a:cxn ang="0">
                  <a:pos x="0" y="75"/>
                </a:cxn>
                <a:cxn ang="0">
                  <a:pos x="2" y="91"/>
                </a:cxn>
                <a:cxn ang="0">
                  <a:pos x="14" y="109"/>
                </a:cxn>
                <a:cxn ang="0">
                  <a:pos x="45" y="118"/>
                </a:cxn>
                <a:cxn ang="0">
                  <a:pos x="45" y="207"/>
                </a:cxn>
                <a:cxn ang="0">
                  <a:pos x="43" y="195"/>
                </a:cxn>
                <a:cxn ang="0">
                  <a:pos x="33" y="182"/>
                </a:cxn>
                <a:cxn ang="0">
                  <a:pos x="12" y="175"/>
                </a:cxn>
                <a:cxn ang="0">
                  <a:pos x="10" y="182"/>
                </a:cxn>
                <a:cxn ang="0">
                  <a:pos x="13" y="197"/>
                </a:cxn>
                <a:cxn ang="0">
                  <a:pos x="29" y="211"/>
                </a:cxn>
                <a:cxn ang="0">
                  <a:pos x="45" y="373"/>
                </a:cxn>
              </a:cxnLst>
              <a:rect l="0" t="0" r="r" b="b"/>
              <a:pathLst>
                <a:path w="97" h="373">
                  <a:moveTo>
                    <a:pt x="52" y="373"/>
                  </a:moveTo>
                  <a:lnTo>
                    <a:pt x="52" y="237"/>
                  </a:lnTo>
                  <a:lnTo>
                    <a:pt x="54" y="237"/>
                  </a:lnTo>
                  <a:lnTo>
                    <a:pt x="59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0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4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1" y="197"/>
                  </a:lnTo>
                  <a:lnTo>
                    <a:pt x="63" y="205"/>
                  </a:lnTo>
                  <a:lnTo>
                    <a:pt x="56" y="215"/>
                  </a:lnTo>
                  <a:lnTo>
                    <a:pt x="52" y="232"/>
                  </a:lnTo>
                  <a:lnTo>
                    <a:pt x="52" y="147"/>
                  </a:lnTo>
                  <a:lnTo>
                    <a:pt x="54" y="147"/>
                  </a:lnTo>
                  <a:lnTo>
                    <a:pt x="59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0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4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1" y="109"/>
                  </a:lnTo>
                  <a:lnTo>
                    <a:pt x="63" y="116"/>
                  </a:lnTo>
                  <a:lnTo>
                    <a:pt x="56" y="126"/>
                  </a:lnTo>
                  <a:lnTo>
                    <a:pt x="52" y="141"/>
                  </a:lnTo>
                  <a:lnTo>
                    <a:pt x="52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5" y="23"/>
                  </a:lnTo>
                  <a:lnTo>
                    <a:pt x="40" y="15"/>
                  </a:lnTo>
                  <a:lnTo>
                    <a:pt x="32" y="6"/>
                  </a:lnTo>
                  <a:lnTo>
                    <a:pt x="21" y="2"/>
                  </a:lnTo>
                  <a:lnTo>
                    <a:pt x="6" y="0"/>
                  </a:lnTo>
                  <a:lnTo>
                    <a:pt x="6" y="2"/>
                  </a:lnTo>
                  <a:lnTo>
                    <a:pt x="8" y="9"/>
                  </a:lnTo>
                  <a:lnTo>
                    <a:pt x="12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3" y="43"/>
                  </a:lnTo>
                  <a:lnTo>
                    <a:pt x="45" y="46"/>
                  </a:lnTo>
                  <a:lnTo>
                    <a:pt x="45" y="113"/>
                  </a:lnTo>
                  <a:lnTo>
                    <a:pt x="45" y="112"/>
                  </a:lnTo>
                  <a:lnTo>
                    <a:pt x="45" y="106"/>
                  </a:lnTo>
                  <a:lnTo>
                    <a:pt x="44" y="98"/>
                  </a:lnTo>
                  <a:lnTo>
                    <a:pt x="40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1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2" y="91"/>
                  </a:lnTo>
                  <a:lnTo>
                    <a:pt x="6" y="100"/>
                  </a:lnTo>
                  <a:lnTo>
                    <a:pt x="14" y="109"/>
                  </a:lnTo>
                  <a:lnTo>
                    <a:pt x="28" y="114"/>
                  </a:lnTo>
                  <a:lnTo>
                    <a:pt x="45" y="118"/>
                  </a:lnTo>
                  <a:lnTo>
                    <a:pt x="45" y="209"/>
                  </a:lnTo>
                  <a:lnTo>
                    <a:pt x="45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40" y="188"/>
                  </a:lnTo>
                  <a:lnTo>
                    <a:pt x="33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0" y="182"/>
                  </a:lnTo>
                  <a:lnTo>
                    <a:pt x="10" y="188"/>
                  </a:lnTo>
                  <a:lnTo>
                    <a:pt x="13" y="197"/>
                  </a:lnTo>
                  <a:lnTo>
                    <a:pt x="20" y="205"/>
                  </a:lnTo>
                  <a:lnTo>
                    <a:pt x="29" y="211"/>
                  </a:lnTo>
                  <a:lnTo>
                    <a:pt x="45" y="215"/>
                  </a:lnTo>
                  <a:lnTo>
                    <a:pt x="45" y="373"/>
                  </a:lnTo>
                  <a:lnTo>
                    <a:pt x="52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1330" name="Freeform 18"/>
            <p:cNvSpPr>
              <a:spLocks/>
            </p:cNvSpPr>
            <p:nvPr/>
          </p:nvSpPr>
          <p:spPr bwMode="gray">
            <a:xfrm>
              <a:off x="2708" y="215"/>
              <a:ext cx="97" cy="374"/>
            </a:xfrm>
            <a:custGeom>
              <a:avLst/>
              <a:gdLst/>
              <a:ahLst/>
              <a:cxnLst>
                <a:cxn ang="0">
                  <a:pos x="51" y="237"/>
                </a:cxn>
                <a:cxn ang="0">
                  <a:pos x="60" y="237"/>
                </a:cxn>
                <a:cxn ang="0">
                  <a:pos x="74" y="232"/>
                </a:cxn>
                <a:cxn ang="0">
                  <a:pos x="91" y="218"/>
                </a:cxn>
                <a:cxn ang="0">
                  <a:pos x="97" y="193"/>
                </a:cxn>
                <a:cxn ang="0">
                  <a:pos x="89" y="193"/>
                </a:cxn>
                <a:cxn ang="0">
                  <a:pos x="72" y="197"/>
                </a:cxn>
                <a:cxn ang="0">
                  <a:pos x="55" y="215"/>
                </a:cxn>
                <a:cxn ang="0">
                  <a:pos x="51" y="147"/>
                </a:cxn>
                <a:cxn ang="0">
                  <a:pos x="60" y="147"/>
                </a:cxn>
                <a:cxn ang="0">
                  <a:pos x="74" y="141"/>
                </a:cxn>
                <a:cxn ang="0">
                  <a:pos x="91" y="128"/>
                </a:cxn>
                <a:cxn ang="0">
                  <a:pos x="97" y="102"/>
                </a:cxn>
                <a:cxn ang="0">
                  <a:pos x="89" y="102"/>
                </a:cxn>
                <a:cxn ang="0">
                  <a:pos x="72" y="109"/>
                </a:cxn>
                <a:cxn ang="0">
                  <a:pos x="55" y="126"/>
                </a:cxn>
                <a:cxn ang="0">
                  <a:pos x="51" y="46"/>
                </a:cxn>
                <a:cxn ang="0">
                  <a:pos x="51" y="37"/>
                </a:cxn>
                <a:cxn ang="0">
                  <a:pos x="46" y="23"/>
                </a:cxn>
                <a:cxn ang="0">
                  <a:pos x="33" y="6"/>
                </a:cxn>
                <a:cxn ang="0">
                  <a:pos x="7" y="0"/>
                </a:cxn>
                <a:cxn ang="0">
                  <a:pos x="8" y="9"/>
                </a:cxn>
                <a:cxn ang="0">
                  <a:pos x="16" y="27"/>
                </a:cxn>
                <a:cxn ang="0">
                  <a:pos x="34" y="43"/>
                </a:cxn>
                <a:cxn ang="0">
                  <a:pos x="46" y="113"/>
                </a:cxn>
                <a:cxn ang="0">
                  <a:pos x="46" y="106"/>
                </a:cxn>
                <a:cxn ang="0">
                  <a:pos x="41" y="90"/>
                </a:cxn>
                <a:cxn ang="0">
                  <a:pos x="27" y="75"/>
                </a:cxn>
                <a:cxn ang="0">
                  <a:pos x="0" y="67"/>
                </a:cxn>
                <a:cxn ang="0">
                  <a:pos x="0" y="75"/>
                </a:cxn>
                <a:cxn ang="0">
                  <a:pos x="3" y="91"/>
                </a:cxn>
                <a:cxn ang="0">
                  <a:pos x="15" y="109"/>
                </a:cxn>
                <a:cxn ang="0">
                  <a:pos x="46" y="118"/>
                </a:cxn>
                <a:cxn ang="0">
                  <a:pos x="46" y="207"/>
                </a:cxn>
                <a:cxn ang="0">
                  <a:pos x="43" y="195"/>
                </a:cxn>
                <a:cxn ang="0">
                  <a:pos x="34" y="182"/>
                </a:cxn>
                <a:cxn ang="0">
                  <a:pos x="12" y="175"/>
                </a:cxn>
                <a:cxn ang="0">
                  <a:pos x="11" y="182"/>
                </a:cxn>
                <a:cxn ang="0">
                  <a:pos x="14" y="197"/>
                </a:cxn>
                <a:cxn ang="0">
                  <a:pos x="30" y="211"/>
                </a:cxn>
                <a:cxn ang="0">
                  <a:pos x="46" y="373"/>
                </a:cxn>
              </a:cxnLst>
              <a:rect l="0" t="0" r="r" b="b"/>
              <a:pathLst>
                <a:path w="97" h="373">
                  <a:moveTo>
                    <a:pt x="51" y="373"/>
                  </a:moveTo>
                  <a:lnTo>
                    <a:pt x="51" y="237"/>
                  </a:lnTo>
                  <a:lnTo>
                    <a:pt x="54" y="237"/>
                  </a:lnTo>
                  <a:lnTo>
                    <a:pt x="60" y="237"/>
                  </a:lnTo>
                  <a:lnTo>
                    <a:pt x="66" y="236"/>
                  </a:lnTo>
                  <a:lnTo>
                    <a:pt x="74" y="232"/>
                  </a:lnTo>
                  <a:lnTo>
                    <a:pt x="82" y="226"/>
                  </a:lnTo>
                  <a:lnTo>
                    <a:pt x="91" y="218"/>
                  </a:lnTo>
                  <a:lnTo>
                    <a:pt x="95" y="207"/>
                  </a:lnTo>
                  <a:lnTo>
                    <a:pt x="97" y="193"/>
                  </a:lnTo>
                  <a:lnTo>
                    <a:pt x="95" y="193"/>
                  </a:lnTo>
                  <a:lnTo>
                    <a:pt x="89" y="193"/>
                  </a:lnTo>
                  <a:lnTo>
                    <a:pt x="81" y="194"/>
                  </a:lnTo>
                  <a:lnTo>
                    <a:pt x="72" y="197"/>
                  </a:lnTo>
                  <a:lnTo>
                    <a:pt x="64" y="205"/>
                  </a:lnTo>
                  <a:lnTo>
                    <a:pt x="55" y="215"/>
                  </a:lnTo>
                  <a:lnTo>
                    <a:pt x="51" y="232"/>
                  </a:lnTo>
                  <a:lnTo>
                    <a:pt x="51" y="147"/>
                  </a:lnTo>
                  <a:lnTo>
                    <a:pt x="54" y="147"/>
                  </a:lnTo>
                  <a:lnTo>
                    <a:pt x="60" y="147"/>
                  </a:lnTo>
                  <a:lnTo>
                    <a:pt x="66" y="144"/>
                  </a:lnTo>
                  <a:lnTo>
                    <a:pt x="74" y="141"/>
                  </a:lnTo>
                  <a:lnTo>
                    <a:pt x="82" y="136"/>
                  </a:lnTo>
                  <a:lnTo>
                    <a:pt x="91" y="128"/>
                  </a:lnTo>
                  <a:lnTo>
                    <a:pt x="95" y="117"/>
                  </a:lnTo>
                  <a:lnTo>
                    <a:pt x="97" y="102"/>
                  </a:lnTo>
                  <a:lnTo>
                    <a:pt x="95" y="102"/>
                  </a:lnTo>
                  <a:lnTo>
                    <a:pt x="89" y="102"/>
                  </a:lnTo>
                  <a:lnTo>
                    <a:pt x="81" y="105"/>
                  </a:lnTo>
                  <a:lnTo>
                    <a:pt x="72" y="109"/>
                  </a:lnTo>
                  <a:lnTo>
                    <a:pt x="64" y="116"/>
                  </a:lnTo>
                  <a:lnTo>
                    <a:pt x="55" y="126"/>
                  </a:lnTo>
                  <a:lnTo>
                    <a:pt x="51" y="141"/>
                  </a:lnTo>
                  <a:lnTo>
                    <a:pt x="51" y="46"/>
                  </a:lnTo>
                  <a:lnTo>
                    <a:pt x="51" y="43"/>
                  </a:lnTo>
                  <a:lnTo>
                    <a:pt x="51" y="37"/>
                  </a:lnTo>
                  <a:lnTo>
                    <a:pt x="49" y="31"/>
                  </a:lnTo>
                  <a:lnTo>
                    <a:pt x="46" y="23"/>
                  </a:lnTo>
                  <a:lnTo>
                    <a:pt x="41" y="15"/>
                  </a:lnTo>
                  <a:lnTo>
                    <a:pt x="33" y="6"/>
                  </a:lnTo>
                  <a:lnTo>
                    <a:pt x="22" y="2"/>
                  </a:lnTo>
                  <a:lnTo>
                    <a:pt x="7" y="0"/>
                  </a:lnTo>
                  <a:lnTo>
                    <a:pt x="7" y="2"/>
                  </a:lnTo>
                  <a:lnTo>
                    <a:pt x="8" y="9"/>
                  </a:lnTo>
                  <a:lnTo>
                    <a:pt x="11" y="17"/>
                  </a:lnTo>
                  <a:lnTo>
                    <a:pt x="16" y="27"/>
                  </a:lnTo>
                  <a:lnTo>
                    <a:pt x="23" y="36"/>
                  </a:lnTo>
                  <a:lnTo>
                    <a:pt x="34" y="43"/>
                  </a:lnTo>
                  <a:lnTo>
                    <a:pt x="46" y="46"/>
                  </a:lnTo>
                  <a:lnTo>
                    <a:pt x="46" y="113"/>
                  </a:lnTo>
                  <a:lnTo>
                    <a:pt x="46" y="112"/>
                  </a:lnTo>
                  <a:lnTo>
                    <a:pt x="46" y="106"/>
                  </a:lnTo>
                  <a:lnTo>
                    <a:pt x="43" y="98"/>
                  </a:lnTo>
                  <a:lnTo>
                    <a:pt x="41" y="90"/>
                  </a:lnTo>
                  <a:lnTo>
                    <a:pt x="35" y="82"/>
                  </a:lnTo>
                  <a:lnTo>
                    <a:pt x="27" y="75"/>
                  </a:lnTo>
                  <a:lnTo>
                    <a:pt x="16" y="70"/>
                  </a:lnTo>
                  <a:lnTo>
                    <a:pt x="0" y="67"/>
                  </a:lnTo>
                  <a:lnTo>
                    <a:pt x="0" y="70"/>
                  </a:lnTo>
                  <a:lnTo>
                    <a:pt x="0" y="75"/>
                  </a:lnTo>
                  <a:lnTo>
                    <a:pt x="0" y="82"/>
                  </a:lnTo>
                  <a:lnTo>
                    <a:pt x="3" y="91"/>
                  </a:lnTo>
                  <a:lnTo>
                    <a:pt x="7" y="100"/>
                  </a:lnTo>
                  <a:lnTo>
                    <a:pt x="15" y="109"/>
                  </a:lnTo>
                  <a:lnTo>
                    <a:pt x="28" y="114"/>
                  </a:lnTo>
                  <a:lnTo>
                    <a:pt x="46" y="118"/>
                  </a:lnTo>
                  <a:lnTo>
                    <a:pt x="46" y="209"/>
                  </a:lnTo>
                  <a:lnTo>
                    <a:pt x="46" y="207"/>
                  </a:lnTo>
                  <a:lnTo>
                    <a:pt x="45" y="202"/>
                  </a:lnTo>
                  <a:lnTo>
                    <a:pt x="43" y="195"/>
                  </a:lnTo>
                  <a:lnTo>
                    <a:pt x="39" y="188"/>
                  </a:lnTo>
                  <a:lnTo>
                    <a:pt x="34" y="182"/>
                  </a:lnTo>
                  <a:lnTo>
                    <a:pt x="24" y="178"/>
                  </a:lnTo>
                  <a:lnTo>
                    <a:pt x="12" y="175"/>
                  </a:lnTo>
                  <a:lnTo>
                    <a:pt x="12" y="178"/>
                  </a:lnTo>
                  <a:lnTo>
                    <a:pt x="11" y="182"/>
                  </a:lnTo>
                  <a:lnTo>
                    <a:pt x="11" y="188"/>
                  </a:lnTo>
                  <a:lnTo>
                    <a:pt x="14" y="197"/>
                  </a:lnTo>
                  <a:lnTo>
                    <a:pt x="19" y="205"/>
                  </a:lnTo>
                  <a:lnTo>
                    <a:pt x="30" y="211"/>
                  </a:lnTo>
                  <a:lnTo>
                    <a:pt x="46" y="215"/>
                  </a:lnTo>
                  <a:lnTo>
                    <a:pt x="46" y="373"/>
                  </a:lnTo>
                  <a:lnTo>
                    <a:pt x="51" y="373"/>
                  </a:lnTo>
                  <a:close/>
                </a:path>
              </a:pathLst>
            </a:custGeom>
            <a:solidFill>
              <a:srgbClr val="D7D7D7"/>
            </a:solidFill>
            <a:ln w="0">
              <a:solidFill>
                <a:srgbClr val="D7D7D7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41331" name="Freeform 19"/>
          <p:cNvSpPr>
            <a:spLocks/>
          </p:cNvSpPr>
          <p:nvPr/>
        </p:nvSpPr>
        <p:spPr bwMode="gray">
          <a:xfrm>
            <a:off x="95250" y="6446838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1332" name="Freeform 20"/>
          <p:cNvSpPr>
            <a:spLocks/>
          </p:cNvSpPr>
          <p:nvPr/>
        </p:nvSpPr>
        <p:spPr bwMode="gray">
          <a:xfrm>
            <a:off x="95250" y="6491288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1333" name="Freeform 21" descr="Dark upward diagonal"/>
          <p:cNvSpPr>
            <a:spLocks/>
          </p:cNvSpPr>
          <p:nvPr/>
        </p:nvSpPr>
        <p:spPr bwMode="gray">
          <a:xfrm>
            <a:off x="92075" y="98425"/>
            <a:ext cx="8956675" cy="1793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582" y="0"/>
              </a:cxn>
              <a:cxn ang="0">
                <a:pos x="5639" y="45"/>
              </a:cxn>
              <a:cxn ang="0">
                <a:pos x="5636" y="113"/>
              </a:cxn>
              <a:cxn ang="0">
                <a:pos x="0" y="113"/>
              </a:cxn>
              <a:cxn ang="0">
                <a:pos x="0" y="0"/>
              </a:cxn>
            </a:cxnLst>
            <a:rect l="0" t="0" r="r" b="b"/>
            <a:pathLst>
              <a:path w="5639" h="113">
                <a:moveTo>
                  <a:pt x="0" y="0"/>
                </a:moveTo>
                <a:lnTo>
                  <a:pt x="5582" y="0"/>
                </a:lnTo>
                <a:cubicBezTo>
                  <a:pt x="5630" y="3"/>
                  <a:pt x="5639" y="45"/>
                  <a:pt x="5639" y="45"/>
                </a:cubicBezTo>
                <a:lnTo>
                  <a:pt x="5636" y="113"/>
                </a:lnTo>
                <a:lnTo>
                  <a:pt x="0" y="113"/>
                </a:lnTo>
                <a:lnTo>
                  <a:pt x="0" y="0"/>
                </a:lnTo>
                <a:close/>
              </a:path>
            </a:pathLst>
          </a:cu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1334" name="Freeform 22"/>
          <p:cNvSpPr>
            <a:spLocks/>
          </p:cNvSpPr>
          <p:nvPr/>
        </p:nvSpPr>
        <p:spPr bwMode="gray">
          <a:xfrm>
            <a:off x="92075" y="307975"/>
            <a:ext cx="8955088" cy="9382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1335" name="Freeform 23"/>
          <p:cNvSpPr>
            <a:spLocks/>
          </p:cNvSpPr>
          <p:nvPr/>
        </p:nvSpPr>
        <p:spPr bwMode="gray">
          <a:xfrm>
            <a:off x="92075" y="306388"/>
            <a:ext cx="8955088" cy="8366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tint val="66667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1336" name="Rectangle 24"/>
          <p:cNvSpPr>
            <a:spLocks noChangeArrowheads="1"/>
          </p:cNvSpPr>
          <p:nvPr/>
        </p:nvSpPr>
        <p:spPr bwMode="gray">
          <a:xfrm flipV="1">
            <a:off x="95250" y="6723063"/>
            <a:ext cx="8977313" cy="555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41337" name="Freeform 25"/>
          <p:cNvSpPr>
            <a:spLocks/>
          </p:cNvSpPr>
          <p:nvPr/>
        </p:nvSpPr>
        <p:spPr bwMode="gray">
          <a:xfrm>
            <a:off x="6896100" y="1047750"/>
            <a:ext cx="2155825" cy="52388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rgbClr val="FFFFFF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41338" name="Rectangle 26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238125"/>
            <a:ext cx="64770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5" name="Rectangle 27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438275"/>
            <a:ext cx="82296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41340" name="Rectangle 28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3048000" y="6311900"/>
            <a:ext cx="1712913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1341" name="Rectangle 29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4830763" y="6323013"/>
            <a:ext cx="23114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1342" name="Rectangle 30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116763" y="6323013"/>
            <a:ext cx="1616075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333FDA17-62FD-444B-A5CB-F821608A4A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41343" name="Text Box 31"/>
          <p:cNvSpPr txBox="1">
            <a:spLocks noChangeArrowheads="1"/>
          </p:cNvSpPr>
          <p:nvPr/>
        </p:nvSpPr>
        <p:spPr bwMode="gray">
          <a:xfrm>
            <a:off x="144463" y="6443663"/>
            <a:ext cx="1841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zh-CN" altLang="zh-CN" sz="1100" b="0" i="1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1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14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38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FFFFFF"/>
          </a:solidFill>
          <a:latin typeface="黑体" pitchFamily="2" charset="-122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0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rgbClr val="00000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0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276872"/>
            <a:ext cx="8227070" cy="1219200"/>
          </a:xfrm>
        </p:spPr>
        <p:txBody>
          <a:bodyPr/>
          <a:lstStyle/>
          <a:p>
            <a:r>
              <a:rPr lang="zh-CN" altLang="zh-CN" dirty="0"/>
              <a:t>任务</a:t>
            </a:r>
            <a:r>
              <a:rPr lang="en-US" altLang="zh-CN" dirty="0"/>
              <a:t>3 </a:t>
            </a:r>
            <a:r>
              <a:rPr lang="zh-CN" altLang="zh-CN" dirty="0"/>
              <a:t>传染性胃肠炎防治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内容占位符 3"/>
          <p:cNvGrpSpPr>
            <a:grpSpLocks noGrp="1"/>
          </p:cNvGrpSpPr>
          <p:nvPr/>
        </p:nvGrpSpPr>
        <p:grpSpPr bwMode="auto">
          <a:xfrm>
            <a:off x="4552950" y="3486150"/>
            <a:ext cx="4273550" cy="3200400"/>
            <a:chOff x="2868" y="2196"/>
            <a:chExt cx="2692" cy="2016"/>
          </a:xfrm>
        </p:grpSpPr>
        <p:pic>
          <p:nvPicPr>
            <p:cNvPr id="14341" name="内容占位符 3"/>
            <p:cNvPicPr>
              <a:picLocks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868" y="2196"/>
              <a:ext cx="2692" cy="20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2" name="Text Box 2"/>
            <p:cNvSpPr txBox="1">
              <a:spLocks noChangeArrowheads="1"/>
            </p:cNvSpPr>
            <p:nvPr/>
          </p:nvSpPr>
          <p:spPr bwMode="auto">
            <a:xfrm>
              <a:off x="2970" y="2256"/>
              <a:ext cx="2544" cy="1676"/>
            </a:xfrm>
            <a:prstGeom prst="rect">
              <a:avLst/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Font typeface="Wingdings" pitchFamily="2" charset="2"/>
                <a:buChar char="u"/>
              </a:pPr>
              <a:r>
                <a:rPr lang="zh-CN" altLang="zh-CN" sz="2800">
                  <a:solidFill>
                    <a:srgbClr val="000000"/>
                  </a:solidFill>
                  <a:latin typeface="宋体" charset="-122"/>
                </a:rPr>
                <a:t>各年龄猪都可发生，但主要影响</a:t>
              </a:r>
              <a:r>
                <a:rPr lang="en-US" altLang="zh-CN" sz="2800">
                  <a:solidFill>
                    <a:srgbClr val="000000"/>
                  </a:solidFill>
                  <a:latin typeface="宋体" charset="-122"/>
                </a:rPr>
                <a:t>10</a:t>
              </a:r>
              <a:r>
                <a:rPr lang="zh-CN" altLang="zh-CN" sz="2800">
                  <a:solidFill>
                    <a:srgbClr val="000000"/>
                  </a:solidFill>
                  <a:latin typeface="宋体" charset="-122"/>
                </a:rPr>
                <a:t>天龄以内仔猪，病死率可达</a:t>
              </a:r>
              <a:r>
                <a:rPr lang="en-US" altLang="zh-CN" sz="2800">
                  <a:solidFill>
                    <a:srgbClr val="000000"/>
                  </a:solidFill>
                  <a:latin typeface="宋体" charset="-122"/>
                </a:rPr>
                <a:t>100%</a:t>
              </a:r>
              <a:r>
                <a:rPr lang="zh-CN" altLang="zh-CN" sz="2800">
                  <a:solidFill>
                    <a:srgbClr val="000000"/>
                  </a:solidFill>
                  <a:latin typeface="宋体" charset="-122"/>
                </a:rPr>
                <a:t>；</a:t>
              </a:r>
              <a:r>
                <a:rPr lang="en-US" altLang="zh-CN" sz="2800">
                  <a:solidFill>
                    <a:srgbClr val="000000"/>
                  </a:solidFill>
                  <a:latin typeface="宋体" charset="-122"/>
                </a:rPr>
                <a:t>5</a:t>
              </a:r>
              <a:r>
                <a:rPr lang="zh-CN" altLang="zh-CN" sz="2800">
                  <a:solidFill>
                    <a:srgbClr val="000000"/>
                  </a:solidFill>
                  <a:latin typeface="宋体" charset="-122"/>
                </a:rPr>
                <a:t>周龄以上猪死亡率低，但生产性能下降，饲料报酬降低</a:t>
              </a:r>
              <a:r>
                <a:rPr lang="zh-CN" altLang="zh-CN" sz="2800">
                  <a:solidFill>
                    <a:srgbClr val="DDE89A"/>
                  </a:solidFill>
                  <a:latin typeface="宋体" charset="-122"/>
                </a:rPr>
                <a:t>。</a:t>
              </a:r>
              <a:endParaRPr lang="zh-CN" altLang="en-US" sz="2800">
                <a:solidFill>
                  <a:srgbClr val="DDE89A"/>
                </a:solidFill>
                <a:latin typeface="宋体" charset="-122"/>
              </a:endParaRPr>
            </a:p>
          </p:txBody>
        </p:sp>
      </p:grpSp>
      <p:pic>
        <p:nvPicPr>
          <p:cNvPr id="3" name="内容占位符 2"/>
          <p:cNvPicPr>
            <a:picLocks noGrp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23850" y="2420938"/>
            <a:ext cx="4279900" cy="3760787"/>
          </a:xfrm>
          <a:solidFill>
            <a:schemeClr val="tx1"/>
          </a:solidFill>
          <a:ln>
            <a:solidFill>
              <a:srgbClr val="117AAF"/>
            </a:solidFill>
          </a:ln>
        </p:spPr>
      </p:pic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539750" y="1341438"/>
            <a:ext cx="2952750" cy="641350"/>
          </a:xfrm>
          <a:prstGeom prst="rect">
            <a:avLst/>
          </a:prstGeom>
          <a:solidFill>
            <a:srgbClr val="C7401B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7401B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/>
              <a:t>一    概     述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线形标注 2 13"/>
          <p:cNvSpPr>
            <a:spLocks/>
          </p:cNvSpPr>
          <p:nvPr/>
        </p:nvSpPr>
        <p:spPr bwMode="auto">
          <a:xfrm>
            <a:off x="4618038" y="2257425"/>
            <a:ext cx="3122612" cy="504825"/>
          </a:xfrm>
          <a:prstGeom prst="borderCallout2">
            <a:avLst>
              <a:gd name="adj1" fmla="val 22644"/>
              <a:gd name="adj2" fmla="val -2440"/>
              <a:gd name="adj3" fmla="val 22644"/>
              <a:gd name="adj4" fmla="val -13370"/>
              <a:gd name="adj5" fmla="val 133963"/>
              <a:gd name="adj6" fmla="val -52620"/>
            </a:avLst>
          </a:prstGeom>
          <a:solidFill>
            <a:srgbClr val="FFFFCC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400">
                <a:solidFill>
                  <a:srgbClr val="000000"/>
                </a:solidFill>
                <a:latin typeface="Times New Roman" pitchFamily="18" charset="0"/>
              </a:rPr>
              <a:t>猪传染性胃肠炎病毒</a:t>
            </a:r>
            <a:endParaRPr lang="zh-CN" altLang="zh-CN" sz="2400">
              <a:solidFill>
                <a:srgbClr val="808080"/>
              </a:solidFill>
            </a:endParaRPr>
          </a:p>
        </p:txBody>
      </p:sp>
      <p:grpSp>
        <p:nvGrpSpPr>
          <p:cNvPr id="15362" name="Group 13"/>
          <p:cNvGrpSpPr>
            <a:grpSpLocks/>
          </p:cNvGrpSpPr>
          <p:nvPr/>
        </p:nvGrpSpPr>
        <p:grpSpPr bwMode="auto">
          <a:xfrm>
            <a:off x="1116013" y="1341438"/>
            <a:ext cx="2808287" cy="688975"/>
            <a:chOff x="720" y="1392"/>
            <a:chExt cx="4058" cy="480"/>
          </a:xfrm>
        </p:grpSpPr>
        <p:sp>
          <p:nvSpPr>
            <p:cNvPr id="15371" name="AutoShape 1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rgbClr val="C7401B"/>
            </a:soli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7401B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grpSp>
          <p:nvGrpSpPr>
            <p:cNvPr id="15372" name="Group 1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5373" name="AutoShape 1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solidFill>
                <a:srgbClr val="C7401B">
                  <a:alpha val="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5374" name="AutoShape 1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solidFill>
                <a:srgbClr val="C7401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15363" name="Text Box 18"/>
          <p:cNvSpPr txBox="1">
            <a:spLocks noChangeArrowheads="1"/>
          </p:cNvSpPr>
          <p:nvPr/>
        </p:nvSpPr>
        <p:spPr bwMode="white">
          <a:xfrm>
            <a:off x="1187450" y="1268413"/>
            <a:ext cx="29797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二  病  原</a:t>
            </a:r>
          </a:p>
        </p:txBody>
      </p:sp>
      <p:sp>
        <p:nvSpPr>
          <p:cNvPr id="15364" name="Text Box 11"/>
          <p:cNvSpPr txBox="1">
            <a:spLocks noChangeArrowheads="1"/>
          </p:cNvSpPr>
          <p:nvPr/>
        </p:nvSpPr>
        <p:spPr bwMode="white">
          <a:xfrm>
            <a:off x="1133475" y="4395788"/>
            <a:ext cx="38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  <a:cs typeface="经典综艺体简"/>
              </a:rPr>
              <a:t>二</a:t>
            </a:r>
            <a:endParaRPr lang="en-US" altLang="zh-CN" sz="3600">
              <a:solidFill>
                <a:srgbClr val="FFFFFF"/>
              </a:solidFill>
              <a:latin typeface="隶书" pitchFamily="49" charset="-122"/>
              <a:ea typeface="隶书" pitchFamily="49" charset="-122"/>
              <a:cs typeface="经典综艺体简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58888" y="2708275"/>
            <a:ext cx="18732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病原名称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58888" y="3716338"/>
            <a:ext cx="18732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体内分布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58888" y="4724400"/>
            <a:ext cx="18002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3200">
                <a:solidFill>
                  <a:srgbClr val="000000"/>
                </a:solidFill>
              </a:rPr>
              <a:t>抵</a:t>
            </a:r>
            <a:r>
              <a:rPr lang="en-US" altLang="zh-CN" sz="3200">
                <a:solidFill>
                  <a:srgbClr val="000000"/>
                </a:solidFill>
              </a:rPr>
              <a:t> </a:t>
            </a:r>
            <a:r>
              <a:rPr lang="zh-CN" altLang="zh-CN" sz="3200">
                <a:solidFill>
                  <a:srgbClr val="000000"/>
                </a:solidFill>
              </a:rPr>
              <a:t>抗</a:t>
            </a:r>
            <a:r>
              <a:rPr lang="en-US" altLang="zh-CN" sz="3200">
                <a:solidFill>
                  <a:srgbClr val="000000"/>
                </a:solidFill>
              </a:rPr>
              <a:t> </a:t>
            </a:r>
            <a:r>
              <a:rPr lang="zh-CN" altLang="zh-CN" sz="3200">
                <a:solidFill>
                  <a:srgbClr val="000000"/>
                </a:solidFill>
              </a:rPr>
              <a:t>力</a:t>
            </a: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18" name="线形标注 2 17"/>
          <p:cNvSpPr>
            <a:spLocks/>
          </p:cNvSpPr>
          <p:nvPr/>
        </p:nvSpPr>
        <p:spPr bwMode="auto">
          <a:xfrm>
            <a:off x="4356100" y="2924175"/>
            <a:ext cx="4232275" cy="1330325"/>
          </a:xfrm>
          <a:prstGeom prst="borderCallout2">
            <a:avLst>
              <a:gd name="adj1" fmla="val 8593"/>
              <a:gd name="adj2" fmla="val -1801"/>
              <a:gd name="adj3" fmla="val 8593"/>
              <a:gd name="adj4" fmla="val -8704"/>
              <a:gd name="adj5" fmla="val 82458"/>
              <a:gd name="adj6" fmla="val -33458"/>
            </a:avLst>
          </a:prstGeom>
          <a:solidFill>
            <a:srgbClr val="FFFFCC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400">
                <a:solidFill>
                  <a:srgbClr val="000000"/>
                </a:solidFill>
                <a:latin typeface="宋体" charset="-122"/>
              </a:rPr>
              <a:t>病猪各器官、体液和排泄物，以及空肠、十二指肠和肠系膜淋巴结含病毒最高。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22" name="线形标注 2 21"/>
          <p:cNvSpPr>
            <a:spLocks/>
          </p:cNvSpPr>
          <p:nvPr/>
        </p:nvSpPr>
        <p:spPr bwMode="auto">
          <a:xfrm>
            <a:off x="4643438" y="4581525"/>
            <a:ext cx="3959225" cy="1295400"/>
          </a:xfrm>
          <a:prstGeom prst="borderCallout2">
            <a:avLst>
              <a:gd name="adj1" fmla="val 8824"/>
              <a:gd name="adj2" fmla="val -1926"/>
              <a:gd name="adj3" fmla="val 8824"/>
              <a:gd name="adj4" fmla="val -11829"/>
              <a:gd name="adj5" fmla="val 32106"/>
              <a:gd name="adj6" fmla="val -47435"/>
            </a:avLst>
          </a:prstGeom>
          <a:solidFill>
            <a:srgbClr val="FFFFCC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400">
                <a:solidFill>
                  <a:srgbClr val="000000"/>
                </a:solidFill>
                <a:latin typeface="宋体" charset="-122"/>
              </a:rPr>
              <a:t>不强。</a:t>
            </a:r>
            <a:r>
              <a:rPr lang="en-US" altLang="zh-CN" sz="2400">
                <a:solidFill>
                  <a:srgbClr val="000000"/>
                </a:solidFill>
                <a:latin typeface="宋体" charset="-122"/>
              </a:rPr>
              <a:t>1%</a:t>
            </a:r>
            <a:r>
              <a:rPr lang="zh-CN" altLang="en-US" sz="2400">
                <a:solidFill>
                  <a:srgbClr val="000000"/>
                </a:solidFill>
                <a:latin typeface="宋体" charset="-122"/>
              </a:rPr>
              <a:t>来苏儿，</a:t>
            </a:r>
            <a:r>
              <a:rPr lang="en-US" altLang="zh-CN" sz="2400">
                <a:solidFill>
                  <a:srgbClr val="000000"/>
                </a:solidFill>
                <a:latin typeface="宋体" charset="-122"/>
              </a:rPr>
              <a:t>5%</a:t>
            </a:r>
            <a:r>
              <a:rPr lang="zh-CN" altLang="en-US" sz="2400">
                <a:solidFill>
                  <a:srgbClr val="000000"/>
                </a:solidFill>
                <a:latin typeface="宋体" charset="-122"/>
              </a:rPr>
              <a:t>石碳酸，</a:t>
            </a:r>
            <a:r>
              <a:rPr lang="en-US" altLang="zh-CN" sz="2400">
                <a:solidFill>
                  <a:srgbClr val="000000"/>
                </a:solidFill>
                <a:latin typeface="宋体" charset="-122"/>
              </a:rPr>
              <a:t>0.03%</a:t>
            </a:r>
            <a:r>
              <a:rPr lang="zh-CN" altLang="en-US" sz="2400">
                <a:solidFill>
                  <a:srgbClr val="000000"/>
                </a:solidFill>
                <a:latin typeface="宋体" charset="-122"/>
              </a:rPr>
              <a:t>福尔马林可杀灭。百毒杀效果也不错。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5" grpId="0"/>
      <p:bldP spid="17" grpId="0"/>
      <p:bldP spid="19" grpId="0"/>
      <p:bldP spid="18" grpId="0" animBg="1"/>
      <p:bldP spid="18" grpId="1" animBg="1"/>
      <p:bldP spid="22" grpId="0" animBg="1"/>
      <p:bldP spid="22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5" name="Group 13"/>
          <p:cNvGrpSpPr>
            <a:grpSpLocks/>
          </p:cNvGrpSpPr>
          <p:nvPr/>
        </p:nvGrpSpPr>
        <p:grpSpPr bwMode="auto">
          <a:xfrm>
            <a:off x="1116013" y="1341438"/>
            <a:ext cx="3971925" cy="688975"/>
            <a:chOff x="720" y="1392"/>
            <a:chExt cx="4058" cy="480"/>
          </a:xfrm>
        </p:grpSpPr>
        <p:sp>
          <p:nvSpPr>
            <p:cNvPr id="16398" name="AutoShape 1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rgbClr val="C7401B"/>
            </a:soli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7401B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grpSp>
          <p:nvGrpSpPr>
            <p:cNvPr id="16399" name="Group 1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6400" name="AutoShape 1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solidFill>
                <a:srgbClr val="C7401B">
                  <a:alpha val="0"/>
                </a:srgbClr>
              </a:solidFill>
              <a:ln w="9525">
                <a:round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7401B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16401" name="AutoShape 1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solidFill>
                <a:srgbClr val="C7401B"/>
              </a:solidFill>
              <a:ln w="9525">
                <a:round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7401B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16386" name="Text Box 18"/>
          <p:cNvSpPr txBox="1">
            <a:spLocks noChangeArrowheads="1"/>
          </p:cNvSpPr>
          <p:nvPr/>
        </p:nvSpPr>
        <p:spPr bwMode="white">
          <a:xfrm>
            <a:off x="1476375" y="1268413"/>
            <a:ext cx="3733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三  流行病学</a:t>
            </a:r>
          </a:p>
        </p:txBody>
      </p:sp>
      <p:sp>
        <p:nvSpPr>
          <p:cNvPr id="16387" name="Text Box 11"/>
          <p:cNvSpPr txBox="1">
            <a:spLocks noChangeArrowheads="1"/>
          </p:cNvSpPr>
          <p:nvPr/>
        </p:nvSpPr>
        <p:spPr bwMode="white">
          <a:xfrm>
            <a:off x="1133475" y="4395788"/>
            <a:ext cx="381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  <a:cs typeface="经典综艺体简"/>
              </a:rPr>
              <a:t>二</a:t>
            </a:r>
            <a:endParaRPr lang="en-US" altLang="zh-CN" sz="3600">
              <a:solidFill>
                <a:srgbClr val="FFFFFF"/>
              </a:solidFill>
              <a:latin typeface="隶书" pitchFamily="49" charset="-122"/>
              <a:ea typeface="隶书" pitchFamily="49" charset="-122"/>
              <a:cs typeface="经典综艺体简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258888" y="2492375"/>
            <a:ext cx="187325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易感动物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258888" y="3284538"/>
            <a:ext cx="18732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传  染  源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258888" y="4076700"/>
            <a:ext cx="19446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传播途径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258888" y="4941888"/>
            <a:ext cx="23050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zh-CN" sz="3200">
                <a:solidFill>
                  <a:srgbClr val="000000"/>
                </a:solidFill>
              </a:rPr>
              <a:t>季节性及流行特点</a:t>
            </a:r>
            <a:endParaRPr lang="zh-CN" altLang="en-US" sz="3200">
              <a:solidFill>
                <a:srgbClr val="000000"/>
              </a:solidFill>
            </a:endParaRPr>
          </a:p>
        </p:txBody>
      </p:sp>
      <p:sp>
        <p:nvSpPr>
          <p:cNvPr id="28" name="线形标注 2 27"/>
          <p:cNvSpPr>
            <a:spLocks/>
          </p:cNvSpPr>
          <p:nvPr/>
        </p:nvSpPr>
        <p:spPr bwMode="auto">
          <a:xfrm>
            <a:off x="3995738" y="5013325"/>
            <a:ext cx="4824412" cy="1547813"/>
          </a:xfrm>
          <a:prstGeom prst="borderCallout2">
            <a:avLst>
              <a:gd name="adj1" fmla="val 7384"/>
              <a:gd name="adj2" fmla="val -1579"/>
              <a:gd name="adj3" fmla="val 7384"/>
              <a:gd name="adj4" fmla="val -4014"/>
              <a:gd name="adj5" fmla="val 21028"/>
              <a:gd name="adj6" fmla="val -12801"/>
            </a:avLst>
          </a:prstGeom>
          <a:solidFill>
            <a:srgbClr val="FFFFCC"/>
          </a:solidFill>
          <a:ln w="25400" algn="ctr">
            <a:solidFill>
              <a:srgbClr val="497EBF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zh-CN" altLang="zh-CN" sz="2400" dirty="0">
                <a:solidFill>
                  <a:srgbClr val="002060"/>
                </a:solidFill>
                <a:latin typeface="+mn-lt"/>
                <a:ea typeface="+mn-ea"/>
              </a:rPr>
              <a:t>寒冷季节易发（冬末春初，</a:t>
            </a:r>
            <a:r>
              <a:rPr lang="en-US" altLang="zh-CN" sz="2400" dirty="0">
                <a:solidFill>
                  <a:srgbClr val="002060"/>
                </a:solidFill>
                <a:latin typeface="+mn-lt"/>
                <a:ea typeface="+mn-ea"/>
              </a:rPr>
              <a:t>12</a:t>
            </a:r>
            <a:r>
              <a:rPr lang="zh-CN" altLang="zh-CN" sz="2400" dirty="0">
                <a:solidFill>
                  <a:srgbClr val="002060"/>
                </a:solidFill>
                <a:latin typeface="+mn-lt"/>
                <a:ea typeface="+mn-ea"/>
              </a:rPr>
              <a:t>月～</a:t>
            </a:r>
            <a:r>
              <a:rPr lang="en-US" altLang="zh-CN" sz="2400" dirty="0">
                <a:solidFill>
                  <a:srgbClr val="002060"/>
                </a:solidFill>
                <a:latin typeface="+mn-lt"/>
                <a:ea typeface="+mn-ea"/>
              </a:rPr>
              <a:t>4</a:t>
            </a:r>
            <a:r>
              <a:rPr lang="zh-CN" altLang="zh-CN" sz="2400" dirty="0">
                <a:solidFill>
                  <a:srgbClr val="002060"/>
                </a:solidFill>
                <a:latin typeface="+mn-lt"/>
                <a:ea typeface="+mn-ea"/>
              </a:rPr>
              <a:t>月），夏季少发。在新疫区可呈急性暴发，传播迅速。老疫区虽然不断有易感猪出生，但发病率低</a:t>
            </a:r>
            <a:r>
              <a:rPr lang="zh-CN" altLang="zh-CN" dirty="0">
                <a:solidFill>
                  <a:srgbClr val="002060"/>
                </a:solidFill>
                <a:latin typeface="+mn-lt"/>
                <a:ea typeface="+mn-ea"/>
              </a:rPr>
              <a:t>。</a:t>
            </a:r>
          </a:p>
          <a:p>
            <a:pPr>
              <a:defRPr/>
            </a:pPr>
            <a:endParaRPr lang="zh-CN" altLang="en-US" dirty="0"/>
          </a:p>
        </p:txBody>
      </p:sp>
      <p:sp>
        <p:nvSpPr>
          <p:cNvPr id="14" name="线形标注 2 13"/>
          <p:cNvSpPr>
            <a:spLocks/>
          </p:cNvSpPr>
          <p:nvPr/>
        </p:nvSpPr>
        <p:spPr bwMode="auto">
          <a:xfrm>
            <a:off x="4140200" y="2133600"/>
            <a:ext cx="4679950" cy="1079500"/>
          </a:xfrm>
          <a:prstGeom prst="borderCallout2">
            <a:avLst>
              <a:gd name="adj1" fmla="val 10588"/>
              <a:gd name="adj2" fmla="val -1630"/>
              <a:gd name="adj3" fmla="val 10588"/>
              <a:gd name="adj4" fmla="val -6750"/>
              <a:gd name="adj5" fmla="val 48972"/>
              <a:gd name="adj6" fmla="val -25102"/>
            </a:avLst>
          </a:prstGeom>
          <a:solidFill>
            <a:srgbClr val="FFFFCC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主要发生于猪。其他动物、人未见有感染。</a:t>
            </a:r>
            <a:endParaRPr lang="zh-CN" altLang="zh-CN" sz="2400" b="0" dirty="0">
              <a:solidFill>
                <a:srgbClr val="000000"/>
              </a:solidFill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8" name="线形标注 2 17"/>
          <p:cNvSpPr>
            <a:spLocks/>
          </p:cNvSpPr>
          <p:nvPr/>
        </p:nvSpPr>
        <p:spPr bwMode="auto">
          <a:xfrm>
            <a:off x="4500563" y="3141663"/>
            <a:ext cx="2303462" cy="431800"/>
          </a:xfrm>
          <a:prstGeom prst="borderCallout2">
            <a:avLst>
              <a:gd name="adj1" fmla="val 26472"/>
              <a:gd name="adj2" fmla="val -3310"/>
              <a:gd name="adj3" fmla="val 26472"/>
              <a:gd name="adj4" fmla="val -16611"/>
              <a:gd name="adj5" fmla="val 109190"/>
              <a:gd name="adj6" fmla="val -64440"/>
            </a:avLst>
          </a:prstGeom>
          <a:solidFill>
            <a:srgbClr val="FFFFCC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400">
                <a:solidFill>
                  <a:srgbClr val="000000"/>
                </a:solidFill>
                <a:latin typeface="宋体" charset="-122"/>
              </a:rPr>
              <a:t>病猪和带毒猪</a:t>
            </a:r>
            <a:r>
              <a:rPr lang="zh-CN" altLang="zh-CN">
                <a:solidFill>
                  <a:srgbClr val="000000"/>
                </a:solidFill>
                <a:latin typeface="宋体" charset="-122"/>
              </a:rPr>
              <a:t>。</a:t>
            </a:r>
            <a:endParaRPr lang="zh-CN" altLang="en-US">
              <a:solidFill>
                <a:srgbClr val="000000"/>
              </a:solidFill>
            </a:endParaRPr>
          </a:p>
        </p:txBody>
      </p:sp>
      <p:sp>
        <p:nvSpPr>
          <p:cNvPr id="22" name="线形标注 2 21"/>
          <p:cNvSpPr>
            <a:spLocks/>
          </p:cNvSpPr>
          <p:nvPr/>
        </p:nvSpPr>
        <p:spPr bwMode="auto">
          <a:xfrm>
            <a:off x="4067175" y="1989138"/>
            <a:ext cx="4679950" cy="1944687"/>
          </a:xfrm>
          <a:prstGeom prst="borderCallout2">
            <a:avLst>
              <a:gd name="adj1" fmla="val 5880"/>
              <a:gd name="adj2" fmla="val -1630"/>
              <a:gd name="adj3" fmla="val 5880"/>
              <a:gd name="adj4" fmla="val -6375"/>
              <a:gd name="adj5" fmla="val 75593"/>
              <a:gd name="adj6" fmla="val -23472"/>
            </a:avLst>
          </a:prstGeom>
          <a:solidFill>
            <a:srgbClr val="FFFFCC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400">
                <a:solidFill>
                  <a:srgbClr val="000000"/>
                </a:solidFill>
                <a:latin typeface="宋体" charset="-122"/>
              </a:rPr>
              <a:t>病猪的粪便、呕吐物、乳汁、鼻分泌物和呼出气体中含有病毒。部分康复猪带毒排毒达</a:t>
            </a:r>
            <a:r>
              <a:rPr lang="en-US" altLang="zh-CN" sz="2400">
                <a:solidFill>
                  <a:srgbClr val="000000"/>
                </a:solidFill>
                <a:latin typeface="宋体" charset="-122"/>
              </a:rPr>
              <a:t>2</a:t>
            </a:r>
            <a:r>
              <a:rPr lang="zh-CN" altLang="zh-CN" sz="2400">
                <a:solidFill>
                  <a:srgbClr val="000000"/>
                </a:solidFill>
                <a:latin typeface="宋体" charset="-122"/>
              </a:rPr>
              <a:t>～</a:t>
            </a:r>
            <a:r>
              <a:rPr lang="en-US" altLang="zh-CN" sz="2400">
                <a:solidFill>
                  <a:srgbClr val="000000"/>
                </a:solidFill>
                <a:latin typeface="宋体" charset="-122"/>
              </a:rPr>
              <a:t>8</a:t>
            </a:r>
            <a:r>
              <a:rPr lang="zh-CN" altLang="zh-CN" sz="2400">
                <a:solidFill>
                  <a:srgbClr val="000000"/>
                </a:solidFill>
                <a:latin typeface="宋体" charset="-122"/>
              </a:rPr>
              <a:t>周。有些成年猪感染后症状不严重，处于带毒排毒状态。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25" name="线形标注 2 24"/>
          <p:cNvSpPr>
            <a:spLocks/>
          </p:cNvSpPr>
          <p:nvPr/>
        </p:nvSpPr>
        <p:spPr bwMode="auto">
          <a:xfrm>
            <a:off x="3995738" y="3789363"/>
            <a:ext cx="4824412" cy="1295400"/>
          </a:xfrm>
          <a:prstGeom prst="borderCallout2">
            <a:avLst>
              <a:gd name="adj1" fmla="val 8824"/>
              <a:gd name="adj2" fmla="val -1579"/>
              <a:gd name="adj3" fmla="val 8824"/>
              <a:gd name="adj4" fmla="val -5528"/>
              <a:gd name="adj5" fmla="val 39463"/>
              <a:gd name="adj6" fmla="val -19708"/>
            </a:avLst>
          </a:prstGeom>
          <a:solidFill>
            <a:srgbClr val="FFFFCC"/>
          </a:solidFill>
          <a:ln w="25400" algn="ctr">
            <a:solidFill>
              <a:srgbClr val="C0E2AE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zh-CN" sz="2400">
                <a:solidFill>
                  <a:srgbClr val="000000"/>
                </a:solidFill>
                <a:latin typeface="宋体" charset="-122"/>
              </a:rPr>
              <a:t>接触病猪及有毒排泄物或食入污染的饲料和饮水等，经呼吸道和消化道感染。</a:t>
            </a:r>
            <a:endParaRPr lang="zh-CN" alt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xit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7" grpId="0"/>
      <p:bldP spid="28" grpId="0" animBg="1"/>
      <p:bldP spid="28" grpId="1" animBg="1"/>
      <p:bldP spid="14" grpId="0" animBg="1"/>
      <p:bldP spid="14" grpId="1" animBg="1"/>
      <p:bldP spid="18" grpId="0" animBg="1"/>
      <p:bldP spid="18" grpId="1" animBg="1"/>
      <p:bldP spid="22" grpId="1" animBg="1"/>
      <p:bldP spid="22" grpId="2" animBg="1"/>
      <p:bldP spid="25" grpId="3" animBg="1"/>
      <p:bldP spid="25" grpId="4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线形标注 2 25"/>
          <p:cNvSpPr>
            <a:spLocks/>
          </p:cNvSpPr>
          <p:nvPr/>
        </p:nvSpPr>
        <p:spPr bwMode="auto">
          <a:xfrm>
            <a:off x="3851275" y="5013325"/>
            <a:ext cx="5018088" cy="1563688"/>
          </a:xfrm>
          <a:prstGeom prst="borderCallout2">
            <a:avLst>
              <a:gd name="adj1" fmla="val 7310"/>
              <a:gd name="adj2" fmla="val -1519"/>
              <a:gd name="adj3" fmla="val 7310"/>
              <a:gd name="adj4" fmla="val -2750"/>
              <a:gd name="adj5" fmla="val 38579"/>
              <a:gd name="adj6" fmla="val -7278"/>
            </a:avLst>
          </a:prstGeom>
          <a:solidFill>
            <a:srgbClr val="FFFF00"/>
          </a:solidFill>
          <a:ln w="25400" algn="ctr">
            <a:solidFill>
              <a:srgbClr val="497EBF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症状较轻，通常只有一天或至数天的食欲不振，个别猪有呕吐、灰色褐色水样腹泻，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</a:rPr>
              <a:t> 5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～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</a:rPr>
              <a:t>8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天后腹泻停止，极少死亡。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25" name="线形标注 2 24"/>
          <p:cNvSpPr>
            <a:spLocks/>
          </p:cNvSpPr>
          <p:nvPr/>
        </p:nvSpPr>
        <p:spPr bwMode="auto">
          <a:xfrm>
            <a:off x="3779838" y="3141663"/>
            <a:ext cx="5192712" cy="3384550"/>
          </a:xfrm>
          <a:prstGeom prst="borderCallout2">
            <a:avLst>
              <a:gd name="adj1" fmla="val 3375"/>
              <a:gd name="adj2" fmla="val -1468"/>
              <a:gd name="adj3" fmla="val 3375"/>
              <a:gd name="adj4" fmla="val -5505"/>
              <a:gd name="adj5" fmla="val 45495"/>
              <a:gd name="adj6" fmla="val -20148"/>
            </a:avLst>
          </a:prstGeom>
          <a:solidFill>
            <a:srgbClr val="FFFFCC"/>
          </a:solidFill>
          <a:ln w="25400" algn="ctr">
            <a:solidFill>
              <a:srgbClr val="497EBF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突然发病，先呕吐（食完乳后发生），继而水样腹泻，粪便为黄色、绿色或白色等，可含有未消化的乳凝块。病猪明显脱水，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</a:rPr>
              <a:t>10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天龄以内仔猪多在出现症状后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～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</a:rPr>
              <a:t>7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天内死亡；如果母猪泌乳量减少，仔猪没有足够的乳汁，病死率更高。如无继发感染，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</a:rPr>
              <a:t>3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周龄以上的猪可以自行康复，但生长发育不良。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sp>
        <p:nvSpPr>
          <p:cNvPr id="24" name="线形标注 2 23"/>
          <p:cNvSpPr>
            <a:spLocks/>
          </p:cNvSpPr>
          <p:nvPr/>
        </p:nvSpPr>
        <p:spPr bwMode="auto">
          <a:xfrm>
            <a:off x="3779838" y="2852738"/>
            <a:ext cx="4176712" cy="576262"/>
          </a:xfrm>
          <a:prstGeom prst="borderCallout2">
            <a:avLst>
              <a:gd name="adj1" fmla="val 19833"/>
              <a:gd name="adj2" fmla="val -1824"/>
              <a:gd name="adj3" fmla="val 19833"/>
              <a:gd name="adj4" fmla="val -9310"/>
              <a:gd name="adj5" fmla="val 154546"/>
              <a:gd name="adj6" fmla="val -36185"/>
            </a:avLst>
          </a:prstGeom>
          <a:solidFill>
            <a:srgbClr val="FFFF00"/>
          </a:solidFill>
          <a:ln w="25400" algn="ctr">
            <a:solidFill>
              <a:srgbClr val="497EBF"/>
            </a:solidFill>
            <a:miter lim="800000"/>
            <a:headEnd/>
            <a:tailEnd/>
          </a:ln>
        </p:spPr>
        <p:txBody>
          <a:bodyPr/>
          <a:lstStyle/>
          <a:p>
            <a:r>
              <a:rPr lang="zh-CN" altLang="en-US" sz="2400">
                <a:solidFill>
                  <a:srgbClr val="000000"/>
                </a:solidFill>
              </a:rPr>
              <a:t>分仔猪，育肥猪和母猪</a:t>
            </a:r>
          </a:p>
        </p:txBody>
      </p:sp>
      <p:sp>
        <p:nvSpPr>
          <p:cNvPr id="14" name="线形标注 2 13"/>
          <p:cNvSpPr>
            <a:spLocks/>
          </p:cNvSpPr>
          <p:nvPr/>
        </p:nvSpPr>
        <p:spPr bwMode="auto">
          <a:xfrm>
            <a:off x="3851275" y="2276475"/>
            <a:ext cx="5292725" cy="1150938"/>
          </a:xfrm>
          <a:prstGeom prst="borderCallout2">
            <a:avLst>
              <a:gd name="adj1" fmla="val 9931"/>
              <a:gd name="adj2" fmla="val -1440"/>
              <a:gd name="adj3" fmla="val 9931"/>
              <a:gd name="adj4" fmla="val -8130"/>
              <a:gd name="adj5" fmla="val 51861"/>
              <a:gd name="adj6" fmla="val -32245"/>
            </a:avLst>
          </a:prstGeom>
          <a:solidFill>
            <a:srgbClr val="FFFFCC"/>
          </a:solidFill>
          <a:ln w="25400" algn="ctr">
            <a:solidFill>
              <a:srgbClr val="497EBF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潜伏期很短，多数为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</a:rPr>
              <a:t>15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～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</a:rPr>
              <a:t>18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小时，有时为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</a:rPr>
              <a:t>2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～</a:t>
            </a:r>
            <a:r>
              <a:rPr lang="en-US" altLang="zh-CN" sz="2400" dirty="0">
                <a:solidFill>
                  <a:srgbClr val="000000"/>
                </a:solidFill>
                <a:latin typeface="+mn-lt"/>
                <a:ea typeface="+mn-ea"/>
              </a:rPr>
              <a:t>3</a:t>
            </a:r>
            <a:r>
              <a:rPr lang="zh-CN" altLang="zh-CN" sz="2400" dirty="0">
                <a:solidFill>
                  <a:srgbClr val="000000"/>
                </a:solidFill>
                <a:latin typeface="+mn-lt"/>
                <a:ea typeface="+mn-ea"/>
              </a:rPr>
              <a:t>天，传播迅速，数日可波及全群。</a:t>
            </a:r>
            <a:endParaRPr lang="zh-CN" altLang="en-US" sz="2400" dirty="0">
              <a:solidFill>
                <a:srgbClr val="000000"/>
              </a:solidFill>
            </a:endParaRPr>
          </a:p>
        </p:txBody>
      </p: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755650" y="1268413"/>
            <a:ext cx="3240088" cy="688975"/>
            <a:chOff x="720" y="1392"/>
            <a:chExt cx="4058" cy="480"/>
          </a:xfrm>
        </p:grpSpPr>
        <p:sp>
          <p:nvSpPr>
            <p:cNvPr id="17427" name="AutoShape 1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rgbClr val="C7401B"/>
            </a:soli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7401B"/>
              </a:extrusionClr>
            </a:sp3d>
          </p:spPr>
          <p:txBody>
            <a:bodyPr wrap="none" anchor="ctr">
              <a:flatTx/>
            </a:bodyPr>
            <a:lstStyle/>
            <a:p>
              <a:r>
                <a:rPr lang="zh-CN" altLang="en-US" sz="3200">
                  <a:solidFill>
                    <a:srgbClr val="FFFFFF"/>
                  </a:solidFill>
                </a:rPr>
                <a:t>四   临床症状</a:t>
              </a:r>
            </a:p>
          </p:txBody>
        </p:sp>
        <p:grpSp>
          <p:nvGrpSpPr>
            <p:cNvPr id="17428" name="Group 1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6" name="AutoShape 1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3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7" name="AutoShape 1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3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grpSp>
        <p:nvGrpSpPr>
          <p:cNvPr id="8" name="Group 13"/>
          <p:cNvGrpSpPr>
            <a:grpSpLocks/>
          </p:cNvGrpSpPr>
          <p:nvPr/>
        </p:nvGrpSpPr>
        <p:grpSpPr bwMode="auto">
          <a:xfrm>
            <a:off x="755650" y="2636838"/>
            <a:ext cx="2592388" cy="473075"/>
            <a:chOff x="720" y="1543"/>
            <a:chExt cx="4053" cy="329"/>
          </a:xfrm>
        </p:grpSpPr>
        <p:sp>
          <p:nvSpPr>
            <p:cNvPr id="17425" name="AutoShape 14"/>
            <p:cNvSpPr>
              <a:spLocks noChangeArrowheads="1"/>
            </p:cNvSpPr>
            <p:nvPr/>
          </p:nvSpPr>
          <p:spPr bwMode="gray">
            <a:xfrm>
              <a:off x="720" y="1543"/>
              <a:ext cx="2164" cy="329"/>
            </a:xfrm>
            <a:prstGeom prst="roundRect">
              <a:avLst>
                <a:gd name="adj" fmla="val 17509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zh-CN" sz="2800">
                  <a:solidFill>
                    <a:srgbClr val="002060"/>
                  </a:solidFill>
                </a:rPr>
                <a:t>潜伏期</a:t>
              </a:r>
              <a:endParaRPr lang="zh-CN" altLang="en-US" sz="2800">
                <a:solidFill>
                  <a:srgbClr val="002060"/>
                </a:solidFill>
              </a:endParaRPr>
            </a:p>
          </p:txBody>
        </p:sp>
        <p:sp>
          <p:nvSpPr>
            <p:cNvPr id="11" name="AutoShape 16"/>
            <p:cNvSpPr>
              <a:spLocks noChangeArrowheads="1"/>
            </p:cNvSpPr>
            <p:nvPr/>
          </p:nvSpPr>
          <p:spPr bwMode="gray">
            <a:xfrm>
              <a:off x="730" y="1736"/>
              <a:ext cx="4043" cy="11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5" name="Group 13"/>
          <p:cNvGrpSpPr>
            <a:grpSpLocks/>
          </p:cNvGrpSpPr>
          <p:nvPr/>
        </p:nvGrpSpPr>
        <p:grpSpPr bwMode="auto">
          <a:xfrm>
            <a:off x="755650" y="3573463"/>
            <a:ext cx="2376488" cy="576262"/>
            <a:chOff x="720" y="1543"/>
            <a:chExt cx="4606" cy="1068"/>
          </a:xfrm>
        </p:grpSpPr>
        <p:sp>
          <p:nvSpPr>
            <p:cNvPr id="17423" name="AutoShape 14"/>
            <p:cNvSpPr>
              <a:spLocks noChangeArrowheads="1"/>
            </p:cNvSpPr>
            <p:nvPr/>
          </p:nvSpPr>
          <p:spPr bwMode="gray">
            <a:xfrm>
              <a:off x="720" y="1543"/>
              <a:ext cx="2931" cy="667"/>
            </a:xfrm>
            <a:prstGeom prst="roundRect">
              <a:avLst>
                <a:gd name="adj" fmla="val 17509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2800">
                  <a:solidFill>
                    <a:srgbClr val="002060"/>
                  </a:solidFill>
                </a:rPr>
                <a:t>临床表现</a:t>
              </a:r>
            </a:p>
          </p:txBody>
        </p:sp>
        <p:sp>
          <p:nvSpPr>
            <p:cNvPr id="17" name="AutoShape 16"/>
            <p:cNvSpPr>
              <a:spLocks noChangeArrowheads="1"/>
            </p:cNvSpPr>
            <p:nvPr/>
          </p:nvSpPr>
          <p:spPr bwMode="gray">
            <a:xfrm>
              <a:off x="1283" y="2496"/>
              <a:ext cx="4043" cy="11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18" name="Group 13"/>
          <p:cNvGrpSpPr>
            <a:grpSpLocks/>
          </p:cNvGrpSpPr>
          <p:nvPr/>
        </p:nvGrpSpPr>
        <p:grpSpPr bwMode="auto">
          <a:xfrm>
            <a:off x="1258888" y="4437063"/>
            <a:ext cx="2376487" cy="576262"/>
            <a:chOff x="720" y="1543"/>
            <a:chExt cx="4606" cy="1068"/>
          </a:xfrm>
        </p:grpSpPr>
        <p:sp>
          <p:nvSpPr>
            <p:cNvPr id="17421" name="AutoShape 14"/>
            <p:cNvSpPr>
              <a:spLocks noChangeArrowheads="1"/>
            </p:cNvSpPr>
            <p:nvPr/>
          </p:nvSpPr>
          <p:spPr bwMode="gray">
            <a:xfrm>
              <a:off x="720" y="1543"/>
              <a:ext cx="2931" cy="667"/>
            </a:xfrm>
            <a:prstGeom prst="roundRect">
              <a:avLst>
                <a:gd name="adj" fmla="val 17509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2400">
                  <a:solidFill>
                    <a:srgbClr val="002060"/>
                  </a:solidFill>
                </a:rPr>
                <a:t>仔     猪</a:t>
              </a:r>
            </a:p>
          </p:txBody>
        </p:sp>
        <p:sp>
          <p:nvSpPr>
            <p:cNvPr id="20" name="AutoShape 16"/>
            <p:cNvSpPr>
              <a:spLocks noChangeArrowheads="1"/>
            </p:cNvSpPr>
            <p:nvPr/>
          </p:nvSpPr>
          <p:spPr bwMode="gray">
            <a:xfrm>
              <a:off x="1283" y="2496"/>
              <a:ext cx="4043" cy="11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grpSp>
        <p:nvGrpSpPr>
          <p:cNvPr id="21" name="Group 13"/>
          <p:cNvGrpSpPr>
            <a:grpSpLocks/>
          </p:cNvGrpSpPr>
          <p:nvPr/>
        </p:nvGrpSpPr>
        <p:grpSpPr bwMode="auto">
          <a:xfrm>
            <a:off x="1258888" y="5445125"/>
            <a:ext cx="2376487" cy="576263"/>
            <a:chOff x="720" y="1543"/>
            <a:chExt cx="4606" cy="1068"/>
          </a:xfrm>
        </p:grpSpPr>
        <p:sp>
          <p:nvSpPr>
            <p:cNvPr id="17419" name="AutoShape 14"/>
            <p:cNvSpPr>
              <a:spLocks noChangeArrowheads="1"/>
            </p:cNvSpPr>
            <p:nvPr/>
          </p:nvSpPr>
          <p:spPr bwMode="gray">
            <a:xfrm>
              <a:off x="720" y="1543"/>
              <a:ext cx="4327" cy="667"/>
            </a:xfrm>
            <a:prstGeom prst="roundRect">
              <a:avLst>
                <a:gd name="adj" fmla="val 17509"/>
              </a:avLst>
            </a:prstGeom>
            <a:solidFill>
              <a:srgbClr val="00B0F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CN" altLang="en-US" sz="2400">
                  <a:solidFill>
                    <a:srgbClr val="002060"/>
                  </a:solidFill>
                </a:rPr>
                <a:t>育肥猪和母猪</a:t>
              </a:r>
            </a:p>
          </p:txBody>
        </p:sp>
        <p:sp>
          <p:nvSpPr>
            <p:cNvPr id="23" name="AutoShape 16"/>
            <p:cNvSpPr>
              <a:spLocks noChangeArrowheads="1"/>
            </p:cNvSpPr>
            <p:nvPr/>
          </p:nvSpPr>
          <p:spPr bwMode="gray">
            <a:xfrm>
              <a:off x="1283" y="2496"/>
              <a:ext cx="4043" cy="115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0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6" grpId="1" animBg="1"/>
      <p:bldP spid="25" grpId="0" animBg="1"/>
      <p:bldP spid="25" grpId="1" animBg="1"/>
      <p:bldP spid="24" grpId="0" animBg="1"/>
      <p:bldP spid="24" grpId="1" animBg="1"/>
      <p:bldP spid="14" grpId="0" animBg="1"/>
      <p:bldP spid="14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圆角矩形 31"/>
          <p:cNvSpPr>
            <a:spLocks noChangeArrowheads="1"/>
          </p:cNvSpPr>
          <p:nvPr/>
        </p:nvSpPr>
        <p:spPr bwMode="auto">
          <a:xfrm>
            <a:off x="971550" y="4508500"/>
            <a:ext cx="6553200" cy="1081088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zh-CN" sz="2800">
                <a:solidFill>
                  <a:srgbClr val="002060"/>
                </a:solidFill>
              </a:rPr>
              <a:t>肠内充满水样粪便，肠壁变薄呈半透明状，肠系膜充血，肠系膜淋巴结肿胀。</a:t>
            </a:r>
            <a:endParaRPr lang="zh-CN" altLang="en-US" sz="2800">
              <a:solidFill>
                <a:srgbClr val="002060"/>
              </a:solidFill>
            </a:endParaRPr>
          </a:p>
        </p:txBody>
      </p:sp>
      <p:sp>
        <p:nvSpPr>
          <p:cNvPr id="29" name="圆角矩形 28"/>
          <p:cNvSpPr>
            <a:spLocks noChangeArrowheads="1"/>
          </p:cNvSpPr>
          <p:nvPr/>
        </p:nvSpPr>
        <p:spPr bwMode="auto">
          <a:xfrm>
            <a:off x="971550" y="3500438"/>
            <a:ext cx="6553200" cy="6492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zh-CN" sz="2800">
                <a:solidFill>
                  <a:srgbClr val="002060"/>
                </a:solidFill>
              </a:rPr>
              <a:t>胃内充满凝乳块，胃底黏膜充血、出血。</a:t>
            </a:r>
            <a:endParaRPr lang="zh-CN" altLang="en-US" sz="2800">
              <a:solidFill>
                <a:srgbClr val="002060"/>
              </a:solidFill>
            </a:endParaRPr>
          </a:p>
        </p:txBody>
      </p:sp>
      <p:sp>
        <p:nvSpPr>
          <p:cNvPr id="28" name="圆角矩形 27"/>
          <p:cNvSpPr>
            <a:spLocks noChangeArrowheads="1"/>
          </p:cNvSpPr>
          <p:nvPr/>
        </p:nvSpPr>
        <p:spPr bwMode="auto">
          <a:xfrm>
            <a:off x="1042988" y="2276475"/>
            <a:ext cx="5545137" cy="6477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zh-CN" altLang="zh-CN" sz="2800">
                <a:solidFill>
                  <a:srgbClr val="002060"/>
                </a:solidFill>
              </a:rPr>
              <a:t>外观尸体脱水明显，体表污粪。</a:t>
            </a:r>
            <a:endParaRPr lang="zh-CN" altLang="en-US" sz="2800">
              <a:solidFill>
                <a:srgbClr val="002060"/>
              </a:solidFill>
            </a:endParaRPr>
          </a:p>
        </p:txBody>
      </p:sp>
      <p:pic>
        <p:nvPicPr>
          <p:cNvPr id="33" name="Picture 4" descr="图片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700213"/>
            <a:ext cx="6958012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7" name="Group 5"/>
          <p:cNvGrpSpPr>
            <a:grpSpLocks/>
          </p:cNvGrpSpPr>
          <p:nvPr/>
        </p:nvGrpSpPr>
        <p:grpSpPr bwMode="auto">
          <a:xfrm>
            <a:off x="323850" y="1268413"/>
            <a:ext cx="3384550" cy="688975"/>
            <a:chOff x="720" y="1392"/>
            <a:chExt cx="4058" cy="480"/>
          </a:xfrm>
        </p:grpSpPr>
        <p:sp>
          <p:nvSpPr>
            <p:cNvPr id="18442" name="AutoShape 6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rgbClr val="C7401B"/>
            </a:solidFill>
            <a:ln w="9525">
              <a:round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7401B"/>
              </a:extrusionClr>
            </a:sp3d>
          </p:spPr>
          <p:txBody>
            <a:bodyPr wrap="none" anchor="ctr">
              <a:flatTx/>
            </a:bodyPr>
            <a:lstStyle/>
            <a:p>
              <a:endParaRPr lang="zh-CN" altLang="en-US"/>
            </a:p>
          </p:txBody>
        </p:sp>
        <p:grpSp>
          <p:nvGrpSpPr>
            <p:cNvPr id="18443" name="Group 7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8444" name="AutoShape 8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solidFill>
                <a:srgbClr val="C7401B">
                  <a:alpha val="0"/>
                </a:srgbClr>
              </a:solidFill>
              <a:ln w="9525">
                <a:round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7401B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  <p:sp>
            <p:nvSpPr>
              <p:cNvPr id="18445" name="AutoShape 9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solidFill>
                <a:srgbClr val="C7401B"/>
              </a:solidFill>
              <a:ln w="9525">
                <a:round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C7401B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zh-CN" altLang="en-US"/>
              </a:p>
            </p:txBody>
          </p:sp>
        </p:grpSp>
      </p:grpSp>
      <p:sp>
        <p:nvSpPr>
          <p:cNvPr id="296970" name="Text Box 10"/>
          <p:cNvSpPr txBox="1">
            <a:spLocks noChangeArrowheads="1"/>
          </p:cNvSpPr>
          <p:nvPr/>
        </p:nvSpPr>
        <p:spPr bwMode="white">
          <a:xfrm>
            <a:off x="468313" y="1268413"/>
            <a:ext cx="3200400" cy="641350"/>
          </a:xfrm>
          <a:prstGeom prst="rect">
            <a:avLst/>
          </a:prstGeom>
          <a:solidFill>
            <a:srgbClr val="C7401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</a:pPr>
            <a:r>
              <a:rPr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五  病理变化</a:t>
            </a:r>
          </a:p>
        </p:txBody>
      </p:sp>
      <p:pic>
        <p:nvPicPr>
          <p:cNvPr id="31" name="Picture 4" descr="图片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1125538"/>
            <a:ext cx="4822825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4" descr="图片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1989138"/>
            <a:ext cx="7162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6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9" grpId="0" animBg="1"/>
      <p:bldP spid="2969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Group 5"/>
          <p:cNvGrpSpPr>
            <a:grpSpLocks/>
          </p:cNvGrpSpPr>
          <p:nvPr/>
        </p:nvGrpSpPr>
        <p:grpSpPr bwMode="auto">
          <a:xfrm>
            <a:off x="684213" y="1341438"/>
            <a:ext cx="2735262" cy="688975"/>
            <a:chOff x="720" y="1392"/>
            <a:chExt cx="4058" cy="480"/>
          </a:xfrm>
        </p:grpSpPr>
        <p:sp>
          <p:nvSpPr>
            <p:cNvPr id="296966" name="AutoShape 6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grpSp>
          <p:nvGrpSpPr>
            <p:cNvPr id="19468" name="Group 7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296968" name="AutoShape 8"/>
              <p:cNvSpPr>
                <a:spLocks noChangeArrowheads="1"/>
              </p:cNvSpPr>
              <p:nvPr/>
            </p:nvSpPr>
            <p:spPr bwMode="gray">
              <a:xfrm>
                <a:off x="743" y="1736"/>
                <a:ext cx="3989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296969" name="AutoShape 9"/>
              <p:cNvSpPr>
                <a:spLocks noChangeArrowheads="1"/>
              </p:cNvSpPr>
              <p:nvPr/>
            </p:nvSpPr>
            <p:spPr bwMode="gray">
              <a:xfrm>
                <a:off x="743" y="1407"/>
                <a:ext cx="3989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  <p:sp>
        <p:nvSpPr>
          <p:cNvPr id="19458" name="Text Box 10"/>
          <p:cNvSpPr txBox="1">
            <a:spLocks noChangeArrowheads="1"/>
          </p:cNvSpPr>
          <p:nvPr/>
        </p:nvSpPr>
        <p:spPr bwMode="white">
          <a:xfrm>
            <a:off x="755650" y="1335088"/>
            <a:ext cx="2592388" cy="641350"/>
          </a:xfrm>
          <a:prstGeom prst="rect">
            <a:avLst/>
          </a:prstGeom>
          <a:solidFill>
            <a:srgbClr val="C7401B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kumimoji="1"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六 诊  断</a:t>
            </a:r>
            <a:endParaRPr lang="zh-CN" altLang="en-US" sz="3600">
              <a:solidFill>
                <a:srgbClr val="FFFFFF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4" name="线形标注 2 13"/>
          <p:cNvSpPr>
            <a:spLocks/>
          </p:cNvSpPr>
          <p:nvPr/>
        </p:nvSpPr>
        <p:spPr bwMode="auto">
          <a:xfrm>
            <a:off x="3563938" y="1341438"/>
            <a:ext cx="4806950" cy="2305050"/>
          </a:xfrm>
          <a:prstGeom prst="borderCallout2">
            <a:avLst>
              <a:gd name="adj1" fmla="val 4958"/>
              <a:gd name="adj2" fmla="val -1583"/>
              <a:gd name="adj3" fmla="val 4958"/>
              <a:gd name="adj4" fmla="val -9083"/>
              <a:gd name="adj5" fmla="val 69630"/>
              <a:gd name="adj6" fmla="val -16116"/>
            </a:avLst>
          </a:prstGeom>
          <a:solidFill>
            <a:srgbClr val="FFFFCC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kumimoji="1" lang="zh-CN" altLang="en-US" sz="2400">
                <a:solidFill>
                  <a:srgbClr val="FF3300"/>
                </a:solidFill>
                <a:latin typeface="楷体_GB2312"/>
                <a:ea typeface="楷体_GB2312"/>
                <a:cs typeface="楷体_GB2312"/>
              </a:rPr>
              <a:t>抓流行特点</a:t>
            </a:r>
            <a:r>
              <a:rPr kumimoji="1" lang="zh-CN" altLang="en-US" sz="2400">
                <a:solidFill>
                  <a:srgbClr val="FFFF00"/>
                </a:solidFill>
                <a:latin typeface="楷体_GB2312"/>
                <a:ea typeface="楷体_GB2312"/>
                <a:cs typeface="楷体_GB2312"/>
              </a:rPr>
              <a:t>：</a:t>
            </a:r>
            <a:r>
              <a:rPr kumimoji="1" lang="zh-CN" altLang="en-US" sz="2400">
                <a:solidFill>
                  <a:srgbClr val="000000"/>
                </a:solidFill>
              </a:rPr>
              <a:t>寒冷季节易发 </a:t>
            </a:r>
            <a:r>
              <a:rPr kumimoji="1" lang="zh-CN" altLang="en-US" sz="2400">
                <a:solidFill>
                  <a:srgbClr val="000000"/>
                </a:solidFill>
                <a:latin typeface="楷体_GB2312"/>
                <a:ea typeface="楷体_GB2312"/>
                <a:cs typeface="楷体_GB2312"/>
              </a:rPr>
              <a:t>；</a:t>
            </a:r>
            <a:r>
              <a:rPr kumimoji="1" lang="zh-CN" altLang="en-US" sz="2400">
                <a:solidFill>
                  <a:srgbClr val="000000"/>
                </a:solidFill>
              </a:rPr>
              <a:t>传播迅速 。</a:t>
            </a:r>
          </a:p>
          <a:p>
            <a:pPr>
              <a:lnSpc>
                <a:spcPct val="90000"/>
              </a:lnSpc>
              <a:defRPr/>
            </a:pPr>
            <a:r>
              <a:rPr kumimoji="1" lang="zh-CN" altLang="en-US" sz="2400">
                <a:solidFill>
                  <a:srgbClr val="FF3300"/>
                </a:solidFill>
              </a:rPr>
              <a:t>抓症状特征：</a:t>
            </a:r>
            <a:r>
              <a:rPr kumimoji="1" lang="zh-CN" altLang="en-US" sz="2400">
                <a:solidFill>
                  <a:srgbClr val="000000"/>
                </a:solidFill>
              </a:rPr>
              <a:t>突然发病，先呕吐（食完乳后发生），继而水样腹泻，粪便为黄色、绿色或白色等，可含有未消化的乳凝块。 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755650" y="4076700"/>
            <a:ext cx="1970088" cy="519113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>
            <a:spAutoFit/>
            <a:flatTx/>
          </a:bodyPr>
          <a:lstStyle/>
          <a:p>
            <a:pPr marL="342900" indent="-342900">
              <a:spcBef>
                <a:spcPct val="20000"/>
              </a:spcBef>
            </a:pPr>
            <a:r>
              <a:rPr kumimoji="1" lang="zh-CN" altLang="en-US" sz="2800">
                <a:latin typeface="楷体" pitchFamily="49" charset="-122"/>
                <a:ea typeface="楷体" pitchFamily="49" charset="-122"/>
              </a:rPr>
              <a:t>实验室诊断</a:t>
            </a:r>
            <a:endParaRPr kumimoji="1" lang="en-US" altLang="zh-CN" sz="280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82625" y="2743200"/>
            <a:ext cx="2089150" cy="519113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kumimoji="1" lang="zh-CN" altLang="en-US" sz="2800">
                <a:latin typeface="楷体" pitchFamily="49" charset="-122"/>
                <a:ea typeface="楷体" pitchFamily="49" charset="-122"/>
              </a:rPr>
              <a:t>现场诊断</a:t>
            </a:r>
            <a:endParaRPr lang="zh-CN" altLang="en-US" sz="280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" name="线形标注 2 14"/>
          <p:cNvSpPr>
            <a:spLocks/>
          </p:cNvSpPr>
          <p:nvPr/>
        </p:nvSpPr>
        <p:spPr bwMode="auto">
          <a:xfrm>
            <a:off x="4067175" y="3644900"/>
            <a:ext cx="3222625" cy="431800"/>
          </a:xfrm>
          <a:prstGeom prst="borderCallout2">
            <a:avLst>
              <a:gd name="adj1" fmla="val 26472"/>
              <a:gd name="adj2" fmla="val -2366"/>
              <a:gd name="adj3" fmla="val 26472"/>
              <a:gd name="adj4" fmla="val -19458"/>
              <a:gd name="adj5" fmla="val 166176"/>
              <a:gd name="adj6" fmla="val -43153"/>
            </a:avLst>
          </a:prstGeom>
          <a:solidFill>
            <a:srgbClr val="FFFF00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lnSpc>
                <a:spcPts val="3000"/>
              </a:lnSpc>
              <a:defRPr/>
            </a:pPr>
            <a:r>
              <a:rPr lang="zh-CN" altLang="en-US" sz="2400">
                <a:solidFill>
                  <a:srgbClr val="000000"/>
                </a:solidFill>
              </a:rPr>
              <a:t>病原学和血清学诊断。</a:t>
            </a:r>
            <a:r>
              <a:rPr lang="zh-CN" altLang="en-US"/>
              <a:t> </a:t>
            </a:r>
            <a:endParaRPr lang="en-US" altLang="zh-CN"/>
          </a:p>
        </p:txBody>
      </p:sp>
      <p:sp>
        <p:nvSpPr>
          <p:cNvPr id="19463" name="Text Box 4"/>
          <p:cNvSpPr txBox="1">
            <a:spLocks noChangeArrowheads="1"/>
          </p:cNvSpPr>
          <p:nvPr/>
        </p:nvSpPr>
        <p:spPr bwMode="white">
          <a:xfrm>
            <a:off x="914400" y="4876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>
                <a:solidFill>
                  <a:srgbClr val="FFFFFF"/>
                </a:solidFill>
                <a:cs typeface="Arial" charset="0"/>
              </a:rPr>
              <a:t>1</a:t>
            </a:r>
          </a:p>
        </p:txBody>
      </p:sp>
      <p:sp>
        <p:nvSpPr>
          <p:cNvPr id="2" name="矩形 17"/>
          <p:cNvSpPr>
            <a:spLocks noChangeArrowheads="1"/>
          </p:cNvSpPr>
          <p:nvPr/>
        </p:nvSpPr>
        <p:spPr bwMode="auto">
          <a:xfrm>
            <a:off x="827088" y="5084763"/>
            <a:ext cx="1800225" cy="519112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1" lang="zh-CN" altLang="en-US" sz="2800">
                <a:latin typeface="楷体" pitchFamily="49" charset="-122"/>
                <a:ea typeface="楷体" pitchFamily="49" charset="-122"/>
              </a:rPr>
              <a:t>鉴别诊断</a:t>
            </a:r>
            <a:endParaRPr kumimoji="1" lang="en-US" altLang="zh-CN" sz="280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线形标注 2 13"/>
          <p:cNvSpPr>
            <a:spLocks/>
          </p:cNvSpPr>
          <p:nvPr/>
        </p:nvSpPr>
        <p:spPr bwMode="auto">
          <a:xfrm>
            <a:off x="3563938" y="4221163"/>
            <a:ext cx="4806950" cy="1368425"/>
          </a:xfrm>
          <a:prstGeom prst="borderCallout2">
            <a:avLst>
              <a:gd name="adj1" fmla="val 8352"/>
              <a:gd name="adj2" fmla="val -1583"/>
              <a:gd name="adj3" fmla="val 8352"/>
              <a:gd name="adj4" fmla="val -9083"/>
              <a:gd name="adj5" fmla="val 59398"/>
              <a:gd name="adj6" fmla="val -16116"/>
            </a:avLst>
          </a:prstGeom>
          <a:solidFill>
            <a:srgbClr val="FFFFCC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kumimoji="1" lang="zh-CN" altLang="en-US" sz="2400">
                <a:solidFill>
                  <a:srgbClr val="000000"/>
                </a:solidFill>
                <a:latin typeface="黑体" pitchFamily="49" charset="-122"/>
                <a:ea typeface="黑体" pitchFamily="49" charset="-122"/>
              </a:rPr>
              <a:t>临床上引起仔猪腹泻的原因很多，应与大肠杆菌病、轮状病毒病、流行性腹泻等区分。</a:t>
            </a:r>
            <a:r>
              <a:rPr kumimoji="1" lang="zh-CN" altLang="en-US" sz="2400">
                <a:latin typeface="黑体" pitchFamily="49" charset="-122"/>
                <a:ea typeface="黑体" pitchFamily="49" charset="-122"/>
              </a:rPr>
              <a:t> 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8" grpId="0" animBg="1"/>
      <p:bldP spid="17" grpId="0" animBg="1"/>
      <p:bldP spid="15" grpId="0" animBg="1"/>
      <p:bldP spid="15" grpId="1" animBg="1"/>
      <p:bldP spid="2" grpId="0" animBg="1"/>
      <p:bldP spid="3" grpId="0" animBg="1"/>
      <p:bldP spid="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Group 5"/>
          <p:cNvGrpSpPr>
            <a:grpSpLocks/>
          </p:cNvGrpSpPr>
          <p:nvPr/>
        </p:nvGrpSpPr>
        <p:grpSpPr bwMode="auto">
          <a:xfrm>
            <a:off x="684213" y="1341438"/>
            <a:ext cx="2735262" cy="688975"/>
            <a:chOff x="720" y="1392"/>
            <a:chExt cx="4058" cy="480"/>
          </a:xfrm>
        </p:grpSpPr>
        <p:sp>
          <p:nvSpPr>
            <p:cNvPr id="20491" name="AutoShape 6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solidFill>
              <a:srgbClr val="C7401B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20492" name="Group 7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20493" name="AutoShape 8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solidFill>
                <a:srgbClr val="C7401B">
                  <a:alpha val="0"/>
                </a:srgb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0494" name="AutoShape 9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solidFill>
                <a:srgbClr val="C7401B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20482" name="Text Box 10"/>
          <p:cNvSpPr txBox="1">
            <a:spLocks noChangeArrowheads="1"/>
          </p:cNvSpPr>
          <p:nvPr/>
        </p:nvSpPr>
        <p:spPr bwMode="white">
          <a:xfrm>
            <a:off x="539750" y="1335088"/>
            <a:ext cx="2808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Clr>
                <a:schemeClr val="tx1"/>
              </a:buClr>
            </a:pPr>
            <a:r>
              <a:rPr kumimoji="1" lang="zh-CN" altLang="en-US" sz="3600">
                <a:solidFill>
                  <a:srgbClr val="FFFFFF"/>
                </a:solidFill>
                <a:latin typeface="隶书" pitchFamily="49" charset="-122"/>
                <a:ea typeface="隶书" pitchFamily="49" charset="-122"/>
              </a:rPr>
              <a:t>七 防 制</a:t>
            </a:r>
            <a:endParaRPr lang="zh-CN" altLang="en-US" sz="3600">
              <a:solidFill>
                <a:srgbClr val="FFFFFF"/>
              </a:solidFill>
              <a:latin typeface="隶书" pitchFamily="49" charset="-122"/>
              <a:ea typeface="隶书" pitchFamily="49" charset="-122"/>
            </a:endParaRPr>
          </a:p>
        </p:txBody>
      </p:sp>
      <p:sp>
        <p:nvSpPr>
          <p:cNvPr id="14" name="线形标注 2 13"/>
          <p:cNvSpPr>
            <a:spLocks/>
          </p:cNvSpPr>
          <p:nvPr/>
        </p:nvSpPr>
        <p:spPr bwMode="auto">
          <a:xfrm>
            <a:off x="3635375" y="1844675"/>
            <a:ext cx="5053013" cy="1008063"/>
          </a:xfrm>
          <a:prstGeom prst="borderCallout2">
            <a:avLst>
              <a:gd name="adj1" fmla="val 11338"/>
              <a:gd name="adj2" fmla="val -1509"/>
              <a:gd name="adj3" fmla="val 11338"/>
              <a:gd name="adj4" fmla="val -1509"/>
              <a:gd name="adj5" fmla="val 109921"/>
              <a:gd name="adj6" fmla="val -16495"/>
            </a:avLst>
          </a:prstGeom>
          <a:solidFill>
            <a:srgbClr val="FFFFCC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lnSpc>
                <a:spcPct val="90000"/>
              </a:lnSpc>
              <a:defRPr/>
            </a:pPr>
            <a:r>
              <a:rPr kumimoji="1" lang="zh-CN" altLang="en-US" sz="2800">
                <a:solidFill>
                  <a:srgbClr val="000000"/>
                </a:solidFill>
              </a:rPr>
              <a:t>加强饲养管理，确保哺乳猪舍的温度达到要求</a:t>
            </a:r>
            <a:r>
              <a:rPr kumimoji="1" lang="zh-CN" altLang="en-US">
                <a:solidFill>
                  <a:srgbClr val="000000"/>
                </a:solidFill>
              </a:rPr>
              <a:t>。 </a:t>
            </a: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755650" y="3933825"/>
            <a:ext cx="1816100" cy="57943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>
            <a:spAutoFit/>
            <a:flatTx/>
          </a:bodyPr>
          <a:lstStyle/>
          <a:p>
            <a:pPr marL="342900" indent="-342900">
              <a:spcBef>
                <a:spcPct val="20000"/>
              </a:spcBef>
            </a:pPr>
            <a:r>
              <a:rPr kumimoji="1" lang="zh-CN" alt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免疫接种</a:t>
            </a:r>
            <a:endParaRPr kumimoji="1" lang="en-US" altLang="zh-CN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7" name="矩形 16"/>
          <p:cNvSpPr>
            <a:spLocks noChangeArrowheads="1"/>
          </p:cNvSpPr>
          <p:nvPr/>
        </p:nvSpPr>
        <p:spPr bwMode="auto">
          <a:xfrm>
            <a:off x="682625" y="2743200"/>
            <a:ext cx="2089150" cy="579438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kumimoji="1" lang="zh-CN" alt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生物安全</a:t>
            </a:r>
            <a:endParaRPr lang="zh-CN" altLang="en-US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15" name="线形标注 2 14"/>
          <p:cNvSpPr>
            <a:spLocks/>
          </p:cNvSpPr>
          <p:nvPr/>
        </p:nvSpPr>
        <p:spPr bwMode="auto">
          <a:xfrm>
            <a:off x="3779838" y="2852738"/>
            <a:ext cx="5113337" cy="2563812"/>
          </a:xfrm>
          <a:prstGeom prst="borderCallout2">
            <a:avLst>
              <a:gd name="adj1" fmla="val 4458"/>
              <a:gd name="adj2" fmla="val -1491"/>
              <a:gd name="adj3" fmla="val 4458"/>
              <a:gd name="adj4" fmla="val -13597"/>
              <a:gd name="adj5" fmla="val 57773"/>
              <a:gd name="adj6" fmla="val -21579"/>
            </a:avLst>
          </a:prstGeom>
          <a:solidFill>
            <a:srgbClr val="FFFF00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lnSpc>
                <a:spcPts val="3000"/>
              </a:lnSpc>
              <a:defRPr/>
            </a:pPr>
            <a:r>
              <a:rPr lang="zh-CN" altLang="en-US" sz="2400">
                <a:solidFill>
                  <a:srgbClr val="000000"/>
                </a:solidFill>
                <a:latin typeface="宋体" charset="-122"/>
              </a:rPr>
              <a:t>常用猪传染性胃肠炎</a:t>
            </a:r>
            <a:r>
              <a:rPr lang="en-US" altLang="zh-CN" sz="2400">
                <a:solidFill>
                  <a:srgbClr val="000000"/>
                </a:solidFill>
                <a:latin typeface="宋体" charset="-122"/>
              </a:rPr>
              <a:t>-</a:t>
            </a:r>
            <a:r>
              <a:rPr lang="zh-CN" altLang="en-US" sz="2400">
                <a:solidFill>
                  <a:srgbClr val="000000"/>
                </a:solidFill>
                <a:latin typeface="宋体" charset="-122"/>
              </a:rPr>
              <a:t>猪流行性腹泻二联灭活苗，主要用于妊娠母猪的免疫接种。在产前</a:t>
            </a:r>
            <a:r>
              <a:rPr lang="en-US" altLang="zh-CN" sz="2400">
                <a:solidFill>
                  <a:srgbClr val="000000"/>
                </a:solidFill>
                <a:latin typeface="宋体" charset="-122"/>
              </a:rPr>
              <a:t>2</a:t>
            </a:r>
            <a:r>
              <a:rPr lang="zh-CN" altLang="en-US" sz="2400">
                <a:solidFill>
                  <a:srgbClr val="000000"/>
                </a:solidFill>
                <a:latin typeface="宋体" charset="-122"/>
              </a:rPr>
              <a:t>周交巢穴（后海穴）注射</a:t>
            </a:r>
            <a:r>
              <a:rPr lang="en-US" altLang="zh-CN" sz="2400">
                <a:solidFill>
                  <a:srgbClr val="000000"/>
                </a:solidFill>
                <a:latin typeface="宋体" charset="-122"/>
              </a:rPr>
              <a:t>4</a:t>
            </a:r>
            <a:r>
              <a:rPr lang="zh-CN" altLang="en-US" sz="2400">
                <a:solidFill>
                  <a:srgbClr val="000000"/>
                </a:solidFill>
                <a:latin typeface="宋体" charset="-122"/>
              </a:rPr>
              <a:t>～</a:t>
            </a:r>
            <a:r>
              <a:rPr lang="en-US" altLang="zh-CN" sz="2400">
                <a:solidFill>
                  <a:srgbClr val="000000"/>
                </a:solidFill>
                <a:latin typeface="宋体" charset="-122"/>
              </a:rPr>
              <a:t>5ml</a:t>
            </a:r>
            <a:r>
              <a:rPr lang="zh-CN" altLang="en-US" sz="2400">
                <a:solidFill>
                  <a:srgbClr val="000000"/>
                </a:solidFill>
                <a:latin typeface="宋体" charset="-122"/>
              </a:rPr>
              <a:t>，</a:t>
            </a:r>
            <a:r>
              <a:rPr lang="en-US" altLang="zh-CN" sz="2400">
                <a:solidFill>
                  <a:srgbClr val="000000"/>
                </a:solidFill>
                <a:latin typeface="宋体" charset="-122"/>
              </a:rPr>
              <a:t>14</a:t>
            </a:r>
            <a:r>
              <a:rPr lang="zh-CN" altLang="en-US" sz="2400">
                <a:solidFill>
                  <a:srgbClr val="000000"/>
                </a:solidFill>
                <a:latin typeface="宋体" charset="-122"/>
              </a:rPr>
              <a:t>天产生免疫力，免疫期</a:t>
            </a:r>
            <a:r>
              <a:rPr lang="en-US" altLang="zh-CN" sz="2400">
                <a:solidFill>
                  <a:srgbClr val="000000"/>
                </a:solidFill>
                <a:latin typeface="宋体" charset="-122"/>
              </a:rPr>
              <a:t>6</a:t>
            </a:r>
            <a:r>
              <a:rPr lang="zh-CN" altLang="en-US" sz="2400">
                <a:solidFill>
                  <a:srgbClr val="000000"/>
                </a:solidFill>
                <a:latin typeface="宋体" charset="-122"/>
              </a:rPr>
              <a:t>个月，仔猪被动免疫的保护期维持到断奶后</a:t>
            </a:r>
            <a:r>
              <a:rPr lang="en-US" altLang="zh-CN" sz="2400">
                <a:solidFill>
                  <a:srgbClr val="000000"/>
                </a:solidFill>
                <a:latin typeface="宋体" charset="-122"/>
              </a:rPr>
              <a:t>7</a:t>
            </a:r>
            <a:r>
              <a:rPr lang="zh-CN" altLang="en-US" sz="2400">
                <a:solidFill>
                  <a:srgbClr val="000000"/>
                </a:solidFill>
                <a:latin typeface="宋体" charset="-122"/>
              </a:rPr>
              <a:t>天。</a:t>
            </a:r>
            <a:r>
              <a:rPr lang="zh-CN" altLang="en-US" sz="2400">
                <a:latin typeface="宋体" charset="-122"/>
              </a:rPr>
              <a:t>  </a:t>
            </a:r>
            <a:endParaRPr lang="en-US" altLang="zh-CN" sz="2400">
              <a:latin typeface="宋体" charset="-122"/>
            </a:endParaRPr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white">
          <a:xfrm>
            <a:off x="914400" y="48768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>
                <a:solidFill>
                  <a:srgbClr val="FFFFFF"/>
                </a:solidFill>
                <a:cs typeface="Arial" charset="0"/>
              </a:rPr>
              <a:t>1</a:t>
            </a:r>
          </a:p>
        </p:txBody>
      </p:sp>
      <p:sp>
        <p:nvSpPr>
          <p:cNvPr id="2" name="矩形 17"/>
          <p:cNvSpPr>
            <a:spLocks noChangeArrowheads="1"/>
          </p:cNvSpPr>
          <p:nvPr/>
        </p:nvSpPr>
        <p:spPr bwMode="auto">
          <a:xfrm>
            <a:off x="827088" y="5084763"/>
            <a:ext cx="2016125" cy="579437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>
            <a:spAutoFit/>
            <a:flatTx/>
          </a:bodyPr>
          <a:lstStyle/>
          <a:p>
            <a:pPr marL="342900" indent="-342900" algn="ctr">
              <a:spcBef>
                <a:spcPct val="20000"/>
              </a:spcBef>
            </a:pPr>
            <a:r>
              <a:rPr kumimoji="1" lang="zh-CN" alt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楷体" pitchFamily="49" charset="-122"/>
                <a:ea typeface="楷体" pitchFamily="49" charset="-122"/>
              </a:rPr>
              <a:t>治    疗</a:t>
            </a:r>
            <a:endParaRPr kumimoji="1" lang="en-US" altLang="zh-CN" sz="3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" name="线形标注 2 13"/>
          <p:cNvSpPr>
            <a:spLocks/>
          </p:cNvSpPr>
          <p:nvPr/>
        </p:nvSpPr>
        <p:spPr bwMode="auto">
          <a:xfrm>
            <a:off x="3348038" y="4221163"/>
            <a:ext cx="5616575" cy="2087562"/>
          </a:xfrm>
          <a:prstGeom prst="borderCallout2">
            <a:avLst>
              <a:gd name="adj1" fmla="val 5477"/>
              <a:gd name="adj2" fmla="val -1356"/>
              <a:gd name="adj3" fmla="val 5477"/>
              <a:gd name="adj4" fmla="val -5796"/>
              <a:gd name="adj5" fmla="val 38935"/>
              <a:gd name="adj6" fmla="val -9949"/>
            </a:avLst>
          </a:prstGeom>
          <a:solidFill>
            <a:srgbClr val="FFFFCC"/>
          </a:solidFill>
          <a:ln w="9525" algn="ctr">
            <a:solidFill>
              <a:srgbClr val="0070C0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>
              <a:defRPr/>
            </a:pPr>
            <a:r>
              <a:rPr kumimoji="1" lang="zh-CN" altLang="en-US" sz="2400">
                <a:solidFill>
                  <a:srgbClr val="000000"/>
                </a:solidFill>
              </a:rPr>
              <a:t>发病时迅速隔离病猪，补充水分及电解质，如口服补液盐饮水，避免脱水；</a:t>
            </a:r>
          </a:p>
          <a:p>
            <a:pPr>
              <a:defRPr/>
            </a:pPr>
            <a:r>
              <a:rPr kumimoji="1" lang="zh-CN" altLang="en-US" sz="2400">
                <a:solidFill>
                  <a:srgbClr val="000000"/>
                </a:solidFill>
              </a:rPr>
              <a:t>对发病猪舍和用具要经常消毒，避免病原扩散。</a:t>
            </a:r>
          </a:p>
          <a:p>
            <a:pPr>
              <a:defRPr/>
            </a:pPr>
            <a:r>
              <a:rPr kumimoji="1" lang="zh-CN" altLang="en-US" sz="2400">
                <a:solidFill>
                  <a:srgbClr val="000000"/>
                </a:solidFill>
              </a:rPr>
              <a:t>使用广谱抗生素，防止继发细菌感染。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8" grpId="0" animBg="1"/>
      <p:bldP spid="17" grpId="0" animBg="1"/>
      <p:bldP spid="15" grpId="0" animBg="1"/>
      <p:bldP spid="15" grpId="1" animBg="1"/>
      <p:bldP spid="2" grpId="0" animBg="1"/>
      <p:bldP spid="3" grpId="0" animBg="1"/>
      <p:bldP spid="3" grpId="1" animBg="1"/>
    </p:bldLst>
  </p:timing>
</p:sld>
</file>

<file path=ppt/theme/theme1.xml><?xml version="1.0" encoding="utf-8"?>
<a:theme xmlns:a="http://schemas.openxmlformats.org/drawingml/2006/main" name="教学设计与课件制作(覃惠玲）2013.4.11">
  <a:themeElements>
    <a:clrScheme name="574TGp_natural_light_ani 3">
      <a:dk1>
        <a:srgbClr val="808080"/>
      </a:dk1>
      <a:lt1>
        <a:srgbClr val="DDE89A"/>
      </a:lt1>
      <a:dk2>
        <a:srgbClr val="329A2A"/>
      </a:dk2>
      <a:lt2>
        <a:srgbClr val="185E25"/>
      </a:lt2>
      <a:accent1>
        <a:srgbClr val="80CB35"/>
      </a:accent1>
      <a:accent2>
        <a:srgbClr val="518CD3"/>
      </a:accent2>
      <a:accent3>
        <a:srgbClr val="ADCAAC"/>
      </a:accent3>
      <a:accent4>
        <a:srgbClr val="BDC683"/>
      </a:accent4>
      <a:accent5>
        <a:srgbClr val="C0E2AE"/>
      </a:accent5>
      <a:accent6>
        <a:srgbClr val="497EBF"/>
      </a:accent6>
      <a:hlink>
        <a:srgbClr val="E15D7C"/>
      </a:hlink>
      <a:folHlink>
        <a:srgbClr val="DB9153"/>
      </a:folHlink>
    </a:clrScheme>
    <a:fontScheme name="574TGp_natural_light_ani">
      <a:majorFont>
        <a:latin typeface="黑体"/>
        <a:ea typeface="黑体"/>
        <a:cs typeface=""/>
      </a:majorFont>
      <a:minorFont>
        <a:latin typeface="宋体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-122"/>
          </a:defRPr>
        </a:defPPr>
      </a:lstStyle>
    </a:lnDef>
  </a:objectDefaults>
  <a:extraClrSchemeLst>
    <a:extraClrScheme>
      <a:clrScheme name="574TGp_natural_light_ani 1">
        <a:dk1>
          <a:srgbClr val="808080"/>
        </a:dk1>
        <a:lt1>
          <a:srgbClr val="EADCC0"/>
        </a:lt1>
        <a:dk2>
          <a:srgbClr val="F97407"/>
        </a:dk2>
        <a:lt2>
          <a:srgbClr val="E65D00"/>
        </a:lt2>
        <a:accent1>
          <a:srgbClr val="FBCF2D"/>
        </a:accent1>
        <a:accent2>
          <a:srgbClr val="5C8CDA"/>
        </a:accent2>
        <a:accent3>
          <a:srgbClr val="FBBCAA"/>
        </a:accent3>
        <a:accent4>
          <a:srgbClr val="C8BCA4"/>
        </a:accent4>
        <a:accent5>
          <a:srgbClr val="FDE4AD"/>
        </a:accent5>
        <a:accent6>
          <a:srgbClr val="537EC5"/>
        </a:accent6>
        <a:hlink>
          <a:srgbClr val="87D242"/>
        </a:hlink>
        <a:folHlink>
          <a:srgbClr val="DA647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_ani 2">
        <a:dk1>
          <a:srgbClr val="808080"/>
        </a:dk1>
        <a:lt1>
          <a:srgbClr val="9BD3E5"/>
        </a:lt1>
        <a:dk2>
          <a:srgbClr val="357DA9"/>
        </a:dk2>
        <a:lt2>
          <a:srgbClr val="101C56"/>
        </a:lt2>
        <a:accent1>
          <a:srgbClr val="58BECC"/>
        </a:accent1>
        <a:accent2>
          <a:srgbClr val="8A5BDF"/>
        </a:accent2>
        <a:accent3>
          <a:srgbClr val="AEBFD1"/>
        </a:accent3>
        <a:accent4>
          <a:srgbClr val="84B4C3"/>
        </a:accent4>
        <a:accent5>
          <a:srgbClr val="B4DBE2"/>
        </a:accent5>
        <a:accent6>
          <a:srgbClr val="7D52CA"/>
        </a:accent6>
        <a:hlink>
          <a:srgbClr val="6ECC4C"/>
        </a:hlink>
        <a:folHlink>
          <a:srgbClr val="DD693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74TGp_natural_light_ani 3">
        <a:dk1>
          <a:srgbClr val="808080"/>
        </a:dk1>
        <a:lt1>
          <a:srgbClr val="DDE89A"/>
        </a:lt1>
        <a:dk2>
          <a:srgbClr val="329A2A"/>
        </a:dk2>
        <a:lt2>
          <a:srgbClr val="185E25"/>
        </a:lt2>
        <a:accent1>
          <a:srgbClr val="80CB35"/>
        </a:accent1>
        <a:accent2>
          <a:srgbClr val="518CD3"/>
        </a:accent2>
        <a:accent3>
          <a:srgbClr val="ADCAAC"/>
        </a:accent3>
        <a:accent4>
          <a:srgbClr val="BDC683"/>
        </a:accent4>
        <a:accent5>
          <a:srgbClr val="C0E2AE"/>
        </a:accent5>
        <a:accent6>
          <a:srgbClr val="497EBF"/>
        </a:accent6>
        <a:hlink>
          <a:srgbClr val="E15D7C"/>
        </a:hlink>
        <a:folHlink>
          <a:srgbClr val="DB915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687</Words>
  <Application>Microsoft Office PowerPoint</Application>
  <PresentationFormat>全屏显示(4:3)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黑体</vt:lpstr>
      <vt:lpstr>经典综艺体简</vt:lpstr>
      <vt:lpstr>楷体</vt:lpstr>
      <vt:lpstr>楷体_GB2312</vt:lpstr>
      <vt:lpstr>隶书</vt:lpstr>
      <vt:lpstr>宋体</vt:lpstr>
      <vt:lpstr>Arial</vt:lpstr>
      <vt:lpstr>Times New Roman</vt:lpstr>
      <vt:lpstr>Wingdings</vt:lpstr>
      <vt:lpstr>教学设计与课件制作(覃惠玲）2013.4.11</vt:lpstr>
      <vt:lpstr>任务3 传染性胃肠炎防治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教学设计与课件制作 </dc:title>
  <dc:creator>Administrator</dc:creator>
  <cp:lastModifiedBy>FKL</cp:lastModifiedBy>
  <cp:revision>45</cp:revision>
  <cp:lastPrinted>1601-01-01T00:00:00Z</cp:lastPrinted>
  <dcterms:created xsi:type="dcterms:W3CDTF">2013-05-04T16:10:26Z</dcterms:created>
  <dcterms:modified xsi:type="dcterms:W3CDTF">2021-02-09T23:36:26Z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