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409" r:id="rId3"/>
    <p:sldId id="257" r:id="rId4"/>
    <p:sldId id="287" r:id="rId5"/>
    <p:sldId id="297" r:id="rId6"/>
    <p:sldId id="258" r:id="rId7"/>
    <p:sldId id="289" r:id="rId8"/>
    <p:sldId id="305" r:id="rId9"/>
    <p:sldId id="360" r:id="rId10"/>
    <p:sldId id="291" r:id="rId11"/>
    <p:sldId id="292" r:id="rId12"/>
    <p:sldId id="339" r:id="rId13"/>
    <p:sldId id="340" r:id="rId14"/>
    <p:sldId id="342" r:id="rId15"/>
    <p:sldId id="345" r:id="rId16"/>
    <p:sldId id="346" r:id="rId17"/>
    <p:sldId id="349" r:id="rId18"/>
    <p:sldId id="350" r:id="rId19"/>
    <p:sldId id="351" r:id="rId20"/>
    <p:sldId id="361" r:id="rId21"/>
    <p:sldId id="352" r:id="rId22"/>
    <p:sldId id="353" r:id="rId23"/>
    <p:sldId id="354" r:id="rId24"/>
    <p:sldId id="355" r:id="rId25"/>
    <p:sldId id="356" r:id="rId26"/>
    <p:sldId id="359" r:id="rId27"/>
    <p:sldId id="344" r:id="rId28"/>
    <p:sldId id="314" r:id="rId29"/>
    <p:sldId id="363" r:id="rId30"/>
    <p:sldId id="364" r:id="rId31"/>
    <p:sldId id="365" r:id="rId32"/>
    <p:sldId id="366" r:id="rId33"/>
    <p:sldId id="367" r:id="rId34"/>
    <p:sldId id="368" r:id="rId35"/>
    <p:sldId id="378" r:id="rId36"/>
    <p:sldId id="379" r:id="rId37"/>
    <p:sldId id="380" r:id="rId38"/>
    <p:sldId id="381" r:id="rId39"/>
    <p:sldId id="382" r:id="rId40"/>
    <p:sldId id="383" r:id="rId41"/>
    <p:sldId id="384" r:id="rId42"/>
    <p:sldId id="386" r:id="rId43"/>
    <p:sldId id="387" r:id="rId44"/>
    <p:sldId id="388" r:id="rId45"/>
    <p:sldId id="369" r:id="rId46"/>
    <p:sldId id="295" r:id="rId47"/>
    <p:sldId id="329" r:id="rId48"/>
    <p:sldId id="370" r:id="rId49"/>
    <p:sldId id="371" r:id="rId50"/>
    <p:sldId id="332" r:id="rId51"/>
    <p:sldId id="333" r:id="rId52"/>
    <p:sldId id="372" r:id="rId53"/>
    <p:sldId id="374" r:id="rId54"/>
    <p:sldId id="375" r:id="rId55"/>
    <p:sldId id="373" r:id="rId56"/>
    <p:sldId id="335" r:id="rId57"/>
    <p:sldId id="296"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F487C"/>
    <a:srgbClr val="FCA32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7" d="100"/>
          <a:sy n="67" d="100"/>
        </p:scale>
        <p:origin x="-780" y="-96"/>
      </p:cViewPr>
      <p:guideLst>
        <p:guide orient="horz" pos="2179"/>
        <p:guide pos="3840"/>
      </p:guideLst>
    </p:cSldViewPr>
  </p:slideViewPr>
  <p:notesTextViewPr>
    <p:cViewPr>
      <p:scale>
        <a:sx n="1" d="1"/>
        <a:sy n="1" d="1"/>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notesMaster" Target="notesMasters/notesMaster1.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2C8B3-F9D7-4422-8C0E-9194A35BF3B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2B054-0CF9-400F-B234-20538BCD453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AF6B169-E305-4F7B-8A65-ACE2B101B8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AF6B169-E305-4F7B-8A65-ACE2B101B8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AF6B169-E305-4F7B-8A65-ACE2B101B8F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88EFB3-8ED2-4592-A1CC-D9AB0090536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AF6B169-E305-4F7B-8A65-ACE2B101B8F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88EFB3-8ED2-4592-A1CC-D9AB0090536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F6B169-E305-4F7B-8A65-ACE2B101B8F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88EFB3-8ED2-4592-A1CC-D9AB0090536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AF6B169-E305-4F7B-8A65-ACE2B101B8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AF6B169-E305-4F7B-8A65-ACE2B101B8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B169-E305-4F7B-8A65-ACE2B101B8F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8EFB3-8ED2-4592-A1CC-D9AB0090536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梯形 6"/>
          <p:cNvSpPr/>
          <p:nvPr/>
        </p:nvSpPr>
        <p:spPr>
          <a:xfrm>
            <a:off x="4333876" y="3857625"/>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971926"/>
            <a:ext cx="12192000" cy="288607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4395213" y="4462700"/>
            <a:ext cx="3262432" cy="1015663"/>
          </a:xfrm>
          <a:prstGeom prst="rect">
            <a:avLst/>
          </a:prstGeom>
          <a:noFill/>
        </p:spPr>
        <p:txBody>
          <a:bodyPr wrap="none" rtlCol="0">
            <a:spAutoFit/>
          </a:bodyPr>
          <a:lstStyle/>
          <a:p>
            <a:pPr algn="ctr"/>
            <a:r>
              <a:rPr lang="zh-CN" altLang="en-US" sz="6000" b="1" dirty="0" smtClean="0">
                <a:solidFill>
                  <a:schemeClr val="bg1"/>
                </a:solidFill>
              </a:rPr>
              <a:t>网络营销</a:t>
            </a:r>
            <a:endParaRPr lang="zh-CN" altLang="en-US" sz="6000" b="1" dirty="0">
              <a:solidFill>
                <a:schemeClr val="bg1"/>
              </a:solidFill>
            </a:endParaRPr>
          </a:p>
        </p:txBody>
      </p:sp>
      <p:sp>
        <p:nvSpPr>
          <p:cNvPr id="14" name="TextBox 976"/>
          <p:cNvSpPr txBox="1"/>
          <p:nvPr/>
        </p:nvSpPr>
        <p:spPr>
          <a:xfrm>
            <a:off x="2923165" y="2476648"/>
            <a:ext cx="2316480" cy="521970"/>
          </a:xfrm>
          <a:prstGeom prst="rect">
            <a:avLst/>
          </a:prstGeom>
          <a:noFill/>
        </p:spPr>
        <p:txBody>
          <a:bodyPr wrap="none" rtlCol="0">
            <a:spAutoFit/>
          </a:bodyPr>
          <a:lstStyle/>
          <a:p>
            <a:pPr algn="ctr"/>
            <a:r>
              <a:rPr lang="zh-CN" altLang="en-US" sz="2800" b="1" dirty="0" smtClean="0"/>
              <a:t>青年教师大赛</a:t>
            </a:r>
            <a:endParaRPr lang="zh-CN" altLang="en-US" sz="2800" b="1" dirty="0" smtClean="0"/>
          </a:p>
        </p:txBody>
      </p:sp>
      <p:pic>
        <p:nvPicPr>
          <p:cNvPr id="25614" name="Picture 14" descr="http://becu.dianshanglianmeng.cn/Templates/dianshang/images/472444_131214073_2.jpg"/>
          <p:cNvPicPr>
            <a:picLocks noChangeAspect="1" noChangeArrowheads="1"/>
          </p:cNvPicPr>
          <p:nvPr/>
        </p:nvPicPr>
        <p:blipFill>
          <a:blip r:embed="rId1"/>
          <a:srcRect/>
          <a:stretch>
            <a:fillRect/>
          </a:stretch>
        </p:blipFill>
        <p:spPr bwMode="auto">
          <a:xfrm>
            <a:off x="0" y="0"/>
            <a:ext cx="12192000" cy="3982065"/>
          </a:xfrm>
          <a:prstGeom prst="rect">
            <a:avLst/>
          </a:prstGeom>
          <a:noFill/>
        </p:spPr>
      </p:pic>
      <p:sp>
        <p:nvSpPr>
          <p:cNvPr id="100" name="文本框 99"/>
          <p:cNvSpPr txBox="1"/>
          <p:nvPr/>
        </p:nvSpPr>
        <p:spPr>
          <a:xfrm>
            <a:off x="3230880" y="3301365"/>
            <a:ext cx="6738620" cy="460375"/>
          </a:xfrm>
          <a:prstGeom prst="rect">
            <a:avLst/>
          </a:prstGeom>
          <a:noFill/>
          <a:ln w="9525">
            <a:noFill/>
          </a:ln>
        </p:spPr>
        <p:txBody>
          <a:bodyPr wrap="square">
            <a:spAutoFit/>
            <a:scene3d>
              <a:camera prst="orthographicFront"/>
              <a:lightRig rig="threePt" dir="t"/>
            </a:scene3d>
          </a:bodyPr>
          <a:p>
            <a:pPr indent="0"/>
            <a:r>
              <a:rPr lang="zh-CN" altLang="en-US" sz="2400" b="1">
                <a:solidFill>
                  <a:schemeClr val="tx1"/>
                </a:solidFill>
                <a:effectLst>
                  <a:outerShdw blurRad="38100" dist="19050" dir="2700000" algn="tl" rotWithShape="0">
                    <a:schemeClr val="dk1">
                      <a:alpha val="40000"/>
                    </a:schemeClr>
                  </a:outerShdw>
                </a:effectLst>
              </a:rPr>
              <a:t>广东省第五届高校（高职）青年教师教学大赛</a:t>
            </a:r>
            <a:endParaRPr lang="zh-CN"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梯形 24"/>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a:off x="-1" y="463025"/>
            <a:ext cx="73009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梯形 26"/>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8.1</a:t>
            </a:r>
            <a:endParaRPr lang="zh-CN" altLang="en-US" sz="2800" b="1" dirty="0">
              <a:solidFill>
                <a:schemeClr val="bg1"/>
              </a:solidFill>
              <a:latin typeface="+mj-ea"/>
              <a:ea typeface="+mj-ea"/>
            </a:endParaRPr>
          </a:p>
        </p:txBody>
      </p:sp>
      <p:sp>
        <p:nvSpPr>
          <p:cNvPr id="29" name="TextBox 17"/>
          <p:cNvSpPr txBox="1"/>
          <p:nvPr/>
        </p:nvSpPr>
        <p:spPr>
          <a:xfrm>
            <a:off x="2205990" y="609181"/>
            <a:ext cx="3726335" cy="492438"/>
          </a:xfrm>
          <a:prstGeom prst="rect">
            <a:avLst/>
          </a:prstGeom>
          <a:noFill/>
        </p:spPr>
        <p:txBody>
          <a:bodyPr wrap="none" lIns="121917" tIns="60958" rIns="121917" bIns="60958" rtlCol="0">
            <a:spAutoFit/>
          </a:bodyPr>
          <a:lstStyle/>
          <a:p>
            <a:r>
              <a:rPr lang="en-US" altLang="zh-CN" sz="2400" b="1" dirty="0" smtClean="0">
                <a:solidFill>
                  <a:schemeClr val="bg1"/>
                </a:solidFill>
                <a:latin typeface="+mj-ea"/>
                <a:ea typeface="+mj-ea"/>
              </a:rPr>
              <a:t>8.1.1   </a:t>
            </a:r>
            <a:r>
              <a:rPr lang="zh-CN" altLang="en-US" sz="2400" b="1" dirty="0" smtClean="0">
                <a:solidFill>
                  <a:schemeClr val="bg1"/>
                </a:solidFill>
              </a:rPr>
              <a:t>网络营销策划概述</a:t>
            </a:r>
            <a:endParaRPr lang="en-US" altLang="zh-CN" sz="2400" b="1" dirty="0">
              <a:solidFill>
                <a:schemeClr val="bg1"/>
              </a:solidFill>
              <a:latin typeface="+mj-ea"/>
              <a:ea typeface="+mj-ea"/>
            </a:endParaRPr>
          </a:p>
        </p:txBody>
      </p:sp>
      <p:cxnSp>
        <p:nvCxnSpPr>
          <p:cNvPr id="15" name="直接连接符 14"/>
          <p:cNvCxnSpPr/>
          <p:nvPr/>
        </p:nvCxnSpPr>
        <p:spPr>
          <a:xfrm>
            <a:off x="3970110" y="3592513"/>
            <a:ext cx="4959578" cy="50800"/>
          </a:xfrm>
          <a:prstGeom prst="line">
            <a:avLst/>
          </a:prstGeom>
          <a:ln>
            <a:solidFill>
              <a:srgbClr val="1F487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6086475" y="2723440"/>
            <a:ext cx="1077337" cy="691273"/>
          </a:xfrm>
          <a:prstGeom prst="line">
            <a:avLst/>
          </a:prstGeom>
          <a:ln>
            <a:solidFill>
              <a:srgbClr val="1F487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015288" y="4086225"/>
            <a:ext cx="885825" cy="585788"/>
          </a:xfrm>
          <a:prstGeom prst="line">
            <a:avLst/>
          </a:prstGeom>
          <a:ln>
            <a:solidFill>
              <a:srgbClr val="1F487C"/>
            </a:solidFill>
          </a:ln>
        </p:spPr>
        <p:style>
          <a:lnRef idx="1">
            <a:schemeClr val="accent1"/>
          </a:lnRef>
          <a:fillRef idx="0">
            <a:schemeClr val="accent1"/>
          </a:fillRef>
          <a:effectRef idx="0">
            <a:schemeClr val="accent1"/>
          </a:effectRef>
          <a:fontRef idx="minor">
            <a:schemeClr val="tx1"/>
          </a:fontRef>
        </p:style>
      </p:cxnSp>
      <p:sp>
        <p:nvSpPr>
          <p:cNvPr id="31" name="椭圆 30"/>
          <p:cNvSpPr>
            <a:spLocks noChangeAspect="1"/>
          </p:cNvSpPr>
          <p:nvPr/>
        </p:nvSpPr>
        <p:spPr>
          <a:xfrm>
            <a:off x="5042217" y="3019199"/>
            <a:ext cx="1146628" cy="1146628"/>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7178627" y="3191906"/>
            <a:ext cx="1165273"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种类</a:t>
            </a:r>
            <a:endParaRPr lang="zh-CN" altLang="en-US" sz="2400" b="1" dirty="0"/>
          </a:p>
        </p:txBody>
      </p:sp>
      <p:sp>
        <p:nvSpPr>
          <p:cNvPr id="38" name="矩形 37"/>
          <p:cNvSpPr/>
          <p:nvPr/>
        </p:nvSpPr>
        <p:spPr>
          <a:xfrm>
            <a:off x="485777" y="2613954"/>
            <a:ext cx="3443286" cy="2339098"/>
          </a:xfrm>
          <a:prstGeom prst="rect">
            <a:avLst/>
          </a:prstGeom>
          <a:ln w="12700">
            <a:solidFill>
              <a:schemeClr val="tx1"/>
            </a:solidFill>
          </a:ln>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t>网络营销策划</a:t>
            </a:r>
            <a:r>
              <a:rPr lang="zh-CN" altLang="en-US" sz="2400" dirty="0" smtClean="0"/>
              <a:t>是企业在特定的网络营销环境和条件下，为达到一定的营销目标而制定的综合性、具体性的网络营销策略和活动计划。</a:t>
            </a:r>
            <a:endParaRPr lang="en-US" altLang="zh-CN" sz="2400" dirty="0">
              <a:solidFill>
                <a:schemeClr val="bg2">
                  <a:lumMod val="25000"/>
                </a:schemeClr>
              </a:solidFill>
            </a:endParaRPr>
          </a:p>
        </p:txBody>
      </p:sp>
      <p:sp>
        <p:nvSpPr>
          <p:cNvPr id="40" name="矩形 39"/>
          <p:cNvSpPr/>
          <p:nvPr/>
        </p:nvSpPr>
        <p:spPr>
          <a:xfrm>
            <a:off x="8963027" y="3259460"/>
            <a:ext cx="2967036" cy="738660"/>
          </a:xfrm>
          <a:prstGeom prst="rect">
            <a:avLst/>
          </a:prstGeom>
          <a:ln w="9525">
            <a:solidFill>
              <a:schemeClr val="tx1"/>
            </a:solidFill>
          </a:ln>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latin typeface="+mj-ea"/>
                <a:ea typeface="+mj-ea"/>
              </a:rPr>
              <a:t>-</a:t>
            </a:r>
            <a:r>
              <a:rPr lang="zh-CN" altLang="en-US" sz="2000" dirty="0" smtClean="0"/>
              <a:t>从时间上看，可分为长期策划和短期策划</a:t>
            </a:r>
            <a:endParaRPr lang="zh-CN" altLang="en-US" sz="2000" dirty="0" smtClean="0">
              <a:latin typeface="+mj-ea"/>
              <a:ea typeface="+mj-ea"/>
            </a:endParaRPr>
          </a:p>
        </p:txBody>
      </p:sp>
      <p:sp>
        <p:nvSpPr>
          <p:cNvPr id="41" name="矩形 40"/>
          <p:cNvSpPr/>
          <p:nvPr/>
        </p:nvSpPr>
        <p:spPr>
          <a:xfrm>
            <a:off x="8986836" y="2113891"/>
            <a:ext cx="2971801" cy="738660"/>
          </a:xfrm>
          <a:prstGeom prst="rect">
            <a:avLst/>
          </a:prstGeom>
          <a:ln w="9525">
            <a:solidFill>
              <a:schemeClr val="tx1"/>
            </a:solidFill>
          </a:ln>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smtClean="0"/>
              <a:t>从属于企业营销战略计划和企业总体战略计划。</a:t>
            </a:r>
            <a:endParaRPr lang="en-US" altLang="zh-CN" sz="2000" dirty="0">
              <a:solidFill>
                <a:schemeClr val="bg2">
                  <a:lumMod val="25000"/>
                </a:schemeClr>
              </a:solidFill>
            </a:endParaRPr>
          </a:p>
        </p:txBody>
      </p:sp>
      <p:sp>
        <p:nvSpPr>
          <p:cNvPr id="42" name="Freeform 871"/>
          <p:cNvSpPr>
            <a:spLocks noEditPoints="1"/>
          </p:cNvSpPr>
          <p:nvPr/>
        </p:nvSpPr>
        <p:spPr bwMode="auto">
          <a:xfrm>
            <a:off x="5274218" y="3260725"/>
            <a:ext cx="682625" cy="663575"/>
          </a:xfrm>
          <a:custGeom>
            <a:avLst/>
            <a:gdLst>
              <a:gd name="T0" fmla="*/ 91 w 182"/>
              <a:gd name="T1" fmla="*/ 75 h 177"/>
              <a:gd name="T2" fmla="*/ 35 w 182"/>
              <a:gd name="T3" fmla="*/ 177 h 177"/>
              <a:gd name="T4" fmla="*/ 57 w 182"/>
              <a:gd name="T5" fmla="*/ 169 h 177"/>
              <a:gd name="T6" fmla="*/ 125 w 182"/>
              <a:gd name="T7" fmla="*/ 169 h 177"/>
              <a:gd name="T8" fmla="*/ 147 w 182"/>
              <a:gd name="T9" fmla="*/ 177 h 177"/>
              <a:gd name="T10" fmla="*/ 91 w 182"/>
              <a:gd name="T11" fmla="*/ 75 h 177"/>
              <a:gd name="T12" fmla="*/ 97 w 182"/>
              <a:gd name="T13" fmla="*/ 97 h 177"/>
              <a:gd name="T14" fmla="*/ 91 w 182"/>
              <a:gd name="T15" fmla="*/ 81 h 177"/>
              <a:gd name="T16" fmla="*/ 101 w 182"/>
              <a:gd name="T17" fmla="*/ 107 h 177"/>
              <a:gd name="T18" fmla="*/ 91 w 182"/>
              <a:gd name="T19" fmla="*/ 120 h 177"/>
              <a:gd name="T20" fmla="*/ 81 w 182"/>
              <a:gd name="T21" fmla="*/ 107 h 177"/>
              <a:gd name="T22" fmla="*/ 81 w 182"/>
              <a:gd name="T23" fmla="*/ 126 h 177"/>
              <a:gd name="T24" fmla="*/ 75 w 182"/>
              <a:gd name="T25" fmla="*/ 122 h 177"/>
              <a:gd name="T26" fmla="*/ 93 w 182"/>
              <a:gd name="T27" fmla="*/ 145 h 177"/>
              <a:gd name="T28" fmla="*/ 62 w 182"/>
              <a:gd name="T29" fmla="*/ 156 h 177"/>
              <a:gd name="T30" fmla="*/ 91 w 182"/>
              <a:gd name="T31" fmla="*/ 132 h 177"/>
              <a:gd name="T32" fmla="*/ 120 w 182"/>
              <a:gd name="T33" fmla="*/ 156 h 177"/>
              <a:gd name="T34" fmla="*/ 101 w 182"/>
              <a:gd name="T35" fmla="*/ 126 h 177"/>
              <a:gd name="T36" fmla="*/ 110 w 182"/>
              <a:gd name="T37" fmla="*/ 132 h 177"/>
              <a:gd name="T38" fmla="*/ 51 w 182"/>
              <a:gd name="T39" fmla="*/ 66 h 177"/>
              <a:gd name="T40" fmla="*/ 51 w 182"/>
              <a:gd name="T41" fmla="*/ 56 h 177"/>
              <a:gd name="T42" fmla="*/ 51 w 182"/>
              <a:gd name="T43" fmla="*/ 28 h 177"/>
              <a:gd name="T44" fmla="*/ 41 w 182"/>
              <a:gd name="T45" fmla="*/ 18 h 177"/>
              <a:gd name="T46" fmla="*/ 41 w 182"/>
              <a:gd name="T47" fmla="*/ 66 h 177"/>
              <a:gd name="T48" fmla="*/ 131 w 182"/>
              <a:gd name="T49" fmla="*/ 18 h 177"/>
              <a:gd name="T50" fmla="*/ 137 w 182"/>
              <a:gd name="T51" fmla="*/ 42 h 177"/>
              <a:gd name="T52" fmla="*/ 131 w 182"/>
              <a:gd name="T53" fmla="*/ 66 h 177"/>
              <a:gd name="T54" fmla="*/ 141 w 182"/>
              <a:gd name="T55" fmla="*/ 66 h 177"/>
              <a:gd name="T56" fmla="*/ 141 w 182"/>
              <a:gd name="T57" fmla="*/ 18 h 177"/>
              <a:gd name="T58" fmla="*/ 27 w 182"/>
              <a:gd name="T59" fmla="*/ 71 h 177"/>
              <a:gd name="T60" fmla="*/ 27 w 182"/>
              <a:gd name="T61" fmla="*/ 13 h 177"/>
              <a:gd name="T62" fmla="*/ 16 w 182"/>
              <a:gd name="T63" fmla="*/ 3 h 177"/>
              <a:gd name="T64" fmla="*/ 16 w 182"/>
              <a:gd name="T65" fmla="*/ 81 h 177"/>
              <a:gd name="T66" fmla="*/ 27 w 182"/>
              <a:gd name="T67" fmla="*/ 81 h 177"/>
              <a:gd name="T68" fmla="*/ 166 w 182"/>
              <a:gd name="T69" fmla="*/ 3 h 177"/>
              <a:gd name="T70" fmla="*/ 155 w 182"/>
              <a:gd name="T71" fmla="*/ 13 h 177"/>
              <a:gd name="T72" fmla="*/ 155 w 182"/>
              <a:gd name="T73" fmla="*/ 71 h 177"/>
              <a:gd name="T74" fmla="*/ 160 w 182"/>
              <a:gd name="T75" fmla="*/ 84 h 177"/>
              <a:gd name="T76" fmla="*/ 182 w 182"/>
              <a:gd name="T77" fmla="*/ 42 h 177"/>
              <a:gd name="T78" fmla="*/ 91 w 182"/>
              <a:gd name="T79" fmla="*/ 64 h 177"/>
              <a:gd name="T80" fmla="*/ 91 w 182"/>
              <a:gd name="T81" fmla="*/ 20 h 177"/>
              <a:gd name="T82" fmla="*/ 91 w 182"/>
              <a:gd name="T83" fmla="*/ 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77">
                <a:moveTo>
                  <a:pt x="91" y="75"/>
                </a:moveTo>
                <a:cubicBezTo>
                  <a:pt x="91" y="75"/>
                  <a:pt x="91" y="75"/>
                  <a:pt x="91" y="75"/>
                </a:cubicBezTo>
                <a:cubicBezTo>
                  <a:pt x="86" y="75"/>
                  <a:pt x="80" y="74"/>
                  <a:pt x="75" y="72"/>
                </a:cubicBezTo>
                <a:cubicBezTo>
                  <a:pt x="35" y="177"/>
                  <a:pt x="35" y="177"/>
                  <a:pt x="35" y="177"/>
                </a:cubicBezTo>
                <a:cubicBezTo>
                  <a:pt x="54" y="177"/>
                  <a:pt x="54" y="177"/>
                  <a:pt x="54" y="177"/>
                </a:cubicBezTo>
                <a:cubicBezTo>
                  <a:pt x="57" y="169"/>
                  <a:pt x="57" y="169"/>
                  <a:pt x="57" y="169"/>
                </a:cubicBezTo>
                <a:cubicBezTo>
                  <a:pt x="91" y="155"/>
                  <a:pt x="91" y="155"/>
                  <a:pt x="91" y="155"/>
                </a:cubicBezTo>
                <a:cubicBezTo>
                  <a:pt x="125" y="169"/>
                  <a:pt x="125" y="169"/>
                  <a:pt x="125" y="169"/>
                </a:cubicBezTo>
                <a:cubicBezTo>
                  <a:pt x="128" y="177"/>
                  <a:pt x="128" y="177"/>
                  <a:pt x="128" y="177"/>
                </a:cubicBezTo>
                <a:cubicBezTo>
                  <a:pt x="147" y="177"/>
                  <a:pt x="147" y="177"/>
                  <a:pt x="147" y="177"/>
                </a:cubicBezTo>
                <a:cubicBezTo>
                  <a:pt x="106" y="72"/>
                  <a:pt x="106" y="72"/>
                  <a:pt x="106" y="72"/>
                </a:cubicBezTo>
                <a:cubicBezTo>
                  <a:pt x="102" y="74"/>
                  <a:pt x="96" y="75"/>
                  <a:pt x="91" y="75"/>
                </a:cubicBezTo>
                <a:close/>
                <a:moveTo>
                  <a:pt x="91" y="81"/>
                </a:moveTo>
                <a:cubicBezTo>
                  <a:pt x="97" y="97"/>
                  <a:pt x="97" y="97"/>
                  <a:pt x="97" y="97"/>
                </a:cubicBezTo>
                <a:cubicBezTo>
                  <a:pt x="85" y="97"/>
                  <a:pt x="85" y="97"/>
                  <a:pt x="85" y="97"/>
                </a:cubicBezTo>
                <a:lnTo>
                  <a:pt x="91" y="81"/>
                </a:lnTo>
                <a:close/>
                <a:moveTo>
                  <a:pt x="81" y="107"/>
                </a:moveTo>
                <a:cubicBezTo>
                  <a:pt x="101" y="107"/>
                  <a:pt x="101" y="107"/>
                  <a:pt x="101" y="107"/>
                </a:cubicBezTo>
                <a:cubicBezTo>
                  <a:pt x="103" y="113"/>
                  <a:pt x="103" y="113"/>
                  <a:pt x="103" y="113"/>
                </a:cubicBezTo>
                <a:cubicBezTo>
                  <a:pt x="91" y="120"/>
                  <a:pt x="91" y="120"/>
                  <a:pt x="91" y="120"/>
                </a:cubicBezTo>
                <a:cubicBezTo>
                  <a:pt x="79" y="113"/>
                  <a:pt x="79" y="113"/>
                  <a:pt x="79" y="113"/>
                </a:cubicBezTo>
                <a:lnTo>
                  <a:pt x="81" y="107"/>
                </a:lnTo>
                <a:close/>
                <a:moveTo>
                  <a:pt x="75" y="122"/>
                </a:moveTo>
                <a:cubicBezTo>
                  <a:pt x="81" y="126"/>
                  <a:pt x="81" y="126"/>
                  <a:pt x="81" y="126"/>
                </a:cubicBezTo>
                <a:cubicBezTo>
                  <a:pt x="72" y="132"/>
                  <a:pt x="72" y="132"/>
                  <a:pt x="72" y="132"/>
                </a:cubicBezTo>
                <a:lnTo>
                  <a:pt x="75" y="122"/>
                </a:lnTo>
                <a:close/>
                <a:moveTo>
                  <a:pt x="120" y="156"/>
                </a:moveTo>
                <a:cubicBezTo>
                  <a:pt x="93" y="145"/>
                  <a:pt x="93" y="145"/>
                  <a:pt x="93" y="145"/>
                </a:cubicBezTo>
                <a:cubicBezTo>
                  <a:pt x="89" y="145"/>
                  <a:pt x="89" y="145"/>
                  <a:pt x="89" y="145"/>
                </a:cubicBezTo>
                <a:cubicBezTo>
                  <a:pt x="62" y="156"/>
                  <a:pt x="62" y="156"/>
                  <a:pt x="62" y="156"/>
                </a:cubicBezTo>
                <a:cubicBezTo>
                  <a:pt x="66" y="146"/>
                  <a:pt x="66" y="146"/>
                  <a:pt x="66" y="146"/>
                </a:cubicBezTo>
                <a:cubicBezTo>
                  <a:pt x="91" y="132"/>
                  <a:pt x="91" y="132"/>
                  <a:pt x="91" y="132"/>
                </a:cubicBezTo>
                <a:cubicBezTo>
                  <a:pt x="116" y="147"/>
                  <a:pt x="116" y="147"/>
                  <a:pt x="116" y="147"/>
                </a:cubicBezTo>
                <a:lnTo>
                  <a:pt x="120" y="156"/>
                </a:lnTo>
                <a:close/>
                <a:moveTo>
                  <a:pt x="110" y="132"/>
                </a:moveTo>
                <a:cubicBezTo>
                  <a:pt x="101" y="126"/>
                  <a:pt x="101" y="126"/>
                  <a:pt x="101" y="126"/>
                </a:cubicBezTo>
                <a:cubicBezTo>
                  <a:pt x="107" y="123"/>
                  <a:pt x="107" y="123"/>
                  <a:pt x="107" y="123"/>
                </a:cubicBezTo>
                <a:lnTo>
                  <a:pt x="110" y="132"/>
                </a:lnTo>
                <a:close/>
                <a:moveTo>
                  <a:pt x="46" y="69"/>
                </a:moveTo>
                <a:cubicBezTo>
                  <a:pt x="48" y="69"/>
                  <a:pt x="50" y="68"/>
                  <a:pt x="51" y="66"/>
                </a:cubicBezTo>
                <a:cubicBezTo>
                  <a:pt x="54" y="63"/>
                  <a:pt x="54" y="59"/>
                  <a:pt x="51" y="56"/>
                </a:cubicBezTo>
                <a:cubicBezTo>
                  <a:pt x="51" y="56"/>
                  <a:pt x="51" y="56"/>
                  <a:pt x="51" y="56"/>
                </a:cubicBezTo>
                <a:cubicBezTo>
                  <a:pt x="47" y="52"/>
                  <a:pt x="45" y="47"/>
                  <a:pt x="45" y="42"/>
                </a:cubicBezTo>
                <a:cubicBezTo>
                  <a:pt x="45" y="37"/>
                  <a:pt x="47" y="32"/>
                  <a:pt x="51" y="28"/>
                </a:cubicBezTo>
                <a:cubicBezTo>
                  <a:pt x="54" y="25"/>
                  <a:pt x="54" y="21"/>
                  <a:pt x="51" y="18"/>
                </a:cubicBezTo>
                <a:cubicBezTo>
                  <a:pt x="48" y="15"/>
                  <a:pt x="43" y="15"/>
                  <a:pt x="41" y="18"/>
                </a:cubicBezTo>
                <a:cubicBezTo>
                  <a:pt x="34" y="24"/>
                  <a:pt x="30" y="33"/>
                  <a:pt x="30" y="42"/>
                </a:cubicBezTo>
                <a:cubicBezTo>
                  <a:pt x="30" y="51"/>
                  <a:pt x="34" y="60"/>
                  <a:pt x="41" y="66"/>
                </a:cubicBezTo>
                <a:cubicBezTo>
                  <a:pt x="42" y="68"/>
                  <a:pt x="44" y="69"/>
                  <a:pt x="46" y="69"/>
                </a:cubicBezTo>
                <a:close/>
                <a:moveTo>
                  <a:pt x="131" y="18"/>
                </a:moveTo>
                <a:cubicBezTo>
                  <a:pt x="128" y="21"/>
                  <a:pt x="128" y="25"/>
                  <a:pt x="131" y="28"/>
                </a:cubicBezTo>
                <a:cubicBezTo>
                  <a:pt x="135" y="32"/>
                  <a:pt x="137" y="37"/>
                  <a:pt x="137" y="42"/>
                </a:cubicBezTo>
                <a:cubicBezTo>
                  <a:pt x="137" y="47"/>
                  <a:pt x="135" y="52"/>
                  <a:pt x="131" y="56"/>
                </a:cubicBezTo>
                <a:cubicBezTo>
                  <a:pt x="128" y="59"/>
                  <a:pt x="128" y="63"/>
                  <a:pt x="131" y="66"/>
                </a:cubicBezTo>
                <a:cubicBezTo>
                  <a:pt x="132" y="68"/>
                  <a:pt x="134" y="69"/>
                  <a:pt x="136" y="69"/>
                </a:cubicBezTo>
                <a:cubicBezTo>
                  <a:pt x="138" y="69"/>
                  <a:pt x="140" y="68"/>
                  <a:pt x="141" y="66"/>
                </a:cubicBezTo>
                <a:cubicBezTo>
                  <a:pt x="148" y="60"/>
                  <a:pt x="152" y="51"/>
                  <a:pt x="152" y="42"/>
                </a:cubicBezTo>
                <a:cubicBezTo>
                  <a:pt x="152" y="33"/>
                  <a:pt x="148" y="24"/>
                  <a:pt x="141" y="18"/>
                </a:cubicBezTo>
                <a:cubicBezTo>
                  <a:pt x="139" y="15"/>
                  <a:pt x="134" y="15"/>
                  <a:pt x="131" y="18"/>
                </a:cubicBezTo>
                <a:close/>
                <a:moveTo>
                  <a:pt x="27" y="71"/>
                </a:moveTo>
                <a:cubicBezTo>
                  <a:pt x="19" y="63"/>
                  <a:pt x="15" y="52"/>
                  <a:pt x="15" y="42"/>
                </a:cubicBezTo>
                <a:cubicBezTo>
                  <a:pt x="15" y="32"/>
                  <a:pt x="19" y="21"/>
                  <a:pt x="27" y="13"/>
                </a:cubicBezTo>
                <a:cubicBezTo>
                  <a:pt x="30" y="10"/>
                  <a:pt x="30" y="6"/>
                  <a:pt x="27" y="3"/>
                </a:cubicBezTo>
                <a:cubicBezTo>
                  <a:pt x="24" y="0"/>
                  <a:pt x="19" y="0"/>
                  <a:pt x="16" y="3"/>
                </a:cubicBezTo>
                <a:cubicBezTo>
                  <a:pt x="6" y="14"/>
                  <a:pt x="0" y="28"/>
                  <a:pt x="0" y="42"/>
                </a:cubicBezTo>
                <a:cubicBezTo>
                  <a:pt x="0" y="56"/>
                  <a:pt x="6" y="71"/>
                  <a:pt x="16" y="81"/>
                </a:cubicBezTo>
                <a:cubicBezTo>
                  <a:pt x="18" y="83"/>
                  <a:pt x="20" y="84"/>
                  <a:pt x="22" y="84"/>
                </a:cubicBezTo>
                <a:cubicBezTo>
                  <a:pt x="24" y="84"/>
                  <a:pt x="26" y="83"/>
                  <a:pt x="27" y="81"/>
                </a:cubicBezTo>
                <a:cubicBezTo>
                  <a:pt x="30" y="78"/>
                  <a:pt x="30" y="74"/>
                  <a:pt x="27" y="71"/>
                </a:cubicBezTo>
                <a:close/>
                <a:moveTo>
                  <a:pt x="166" y="3"/>
                </a:moveTo>
                <a:cubicBezTo>
                  <a:pt x="163" y="0"/>
                  <a:pt x="158" y="0"/>
                  <a:pt x="155" y="3"/>
                </a:cubicBezTo>
                <a:cubicBezTo>
                  <a:pt x="152" y="6"/>
                  <a:pt x="152" y="10"/>
                  <a:pt x="155" y="13"/>
                </a:cubicBezTo>
                <a:cubicBezTo>
                  <a:pt x="163" y="21"/>
                  <a:pt x="167" y="32"/>
                  <a:pt x="167" y="42"/>
                </a:cubicBezTo>
                <a:cubicBezTo>
                  <a:pt x="167" y="52"/>
                  <a:pt x="163" y="63"/>
                  <a:pt x="155" y="71"/>
                </a:cubicBezTo>
                <a:cubicBezTo>
                  <a:pt x="152" y="74"/>
                  <a:pt x="152" y="78"/>
                  <a:pt x="155" y="81"/>
                </a:cubicBezTo>
                <a:cubicBezTo>
                  <a:pt x="156" y="83"/>
                  <a:pt x="158" y="84"/>
                  <a:pt x="160" y="84"/>
                </a:cubicBezTo>
                <a:cubicBezTo>
                  <a:pt x="162" y="84"/>
                  <a:pt x="164" y="83"/>
                  <a:pt x="166" y="81"/>
                </a:cubicBezTo>
                <a:cubicBezTo>
                  <a:pt x="176" y="71"/>
                  <a:pt x="182" y="56"/>
                  <a:pt x="182" y="42"/>
                </a:cubicBezTo>
                <a:cubicBezTo>
                  <a:pt x="182" y="28"/>
                  <a:pt x="176" y="14"/>
                  <a:pt x="166" y="3"/>
                </a:cubicBezTo>
                <a:close/>
                <a:moveTo>
                  <a:pt x="91" y="64"/>
                </a:moveTo>
                <a:cubicBezTo>
                  <a:pt x="103" y="64"/>
                  <a:pt x="113" y="54"/>
                  <a:pt x="113" y="42"/>
                </a:cubicBezTo>
                <a:cubicBezTo>
                  <a:pt x="113" y="30"/>
                  <a:pt x="103" y="20"/>
                  <a:pt x="91" y="20"/>
                </a:cubicBezTo>
                <a:cubicBezTo>
                  <a:pt x="79" y="20"/>
                  <a:pt x="69" y="30"/>
                  <a:pt x="69" y="42"/>
                </a:cubicBezTo>
                <a:cubicBezTo>
                  <a:pt x="69" y="54"/>
                  <a:pt x="79" y="64"/>
                  <a:pt x="91" y="64"/>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7" name="椭圆 46"/>
          <p:cNvSpPr>
            <a:spLocks noChangeAspect="1"/>
          </p:cNvSpPr>
          <p:nvPr/>
        </p:nvSpPr>
        <p:spPr>
          <a:xfrm>
            <a:off x="7143750" y="2001282"/>
            <a:ext cx="1185863"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性质</a:t>
            </a:r>
            <a:endParaRPr lang="zh-CN" altLang="en-US" sz="2400" b="1" dirty="0"/>
          </a:p>
        </p:txBody>
      </p:sp>
      <p:sp>
        <p:nvSpPr>
          <p:cNvPr id="53" name="矩形 52"/>
          <p:cNvSpPr/>
          <p:nvPr/>
        </p:nvSpPr>
        <p:spPr>
          <a:xfrm>
            <a:off x="8915402" y="4454847"/>
            <a:ext cx="2986086" cy="738660"/>
          </a:xfrm>
          <a:prstGeom prst="rect">
            <a:avLst/>
          </a:prstGeom>
          <a:ln w="9525">
            <a:solidFill>
              <a:schemeClr val="tx1"/>
            </a:solidFill>
          </a:ln>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latin typeface="+mj-ea"/>
                <a:ea typeface="+mj-ea"/>
              </a:rPr>
              <a:t>-</a:t>
            </a:r>
            <a:r>
              <a:rPr lang="zh-CN" altLang="en-US" sz="2000" dirty="0" smtClean="0"/>
              <a:t>从内容上看，可分为单项策划和整体策划</a:t>
            </a:r>
            <a:endParaRPr lang="zh-CN" altLang="en-US" sz="2000" dirty="0" smtClean="0">
              <a:latin typeface="+mj-ea"/>
              <a:ea typeface="+mj-ea"/>
            </a:endParaRPr>
          </a:p>
        </p:txBody>
      </p:sp>
      <p:cxnSp>
        <p:nvCxnSpPr>
          <p:cNvPr id="56" name="直接连接符 55"/>
          <p:cNvCxnSpPr>
            <a:stCxn id="47" idx="6"/>
            <a:endCxn id="41" idx="1"/>
          </p:cNvCxnSpPr>
          <p:nvPr/>
        </p:nvCxnSpPr>
        <p:spPr>
          <a:xfrm flipV="1">
            <a:off x="8329613" y="2483221"/>
            <a:ext cx="657223" cy="406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12" name="矩形 11"/>
          <p:cNvSpPr/>
          <p:nvPr/>
        </p:nvSpPr>
        <p:spPr>
          <a:xfrm>
            <a:off x="2114550" y="2438400"/>
            <a:ext cx="2566256"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a:off x="4680474" y="2438401"/>
            <a:ext cx="1421885" cy="1430286"/>
          </a:xfrm>
          <a:custGeom>
            <a:avLst/>
            <a:gdLst>
              <a:gd name="connsiteX0" fmla="*/ 0 w 591715"/>
              <a:gd name="connsiteY0" fmla="*/ 658761 h 658761"/>
              <a:gd name="connsiteX1" fmla="*/ 0 w 591715"/>
              <a:gd name="connsiteY1" fmla="*/ 0 h 658761"/>
              <a:gd name="connsiteX2" fmla="*/ 591715 w 591715"/>
              <a:gd name="connsiteY2" fmla="*/ 658761 h 658761"/>
              <a:gd name="connsiteX3" fmla="*/ 0 w 591715"/>
              <a:gd name="connsiteY3" fmla="*/ 658761 h 658761"/>
              <a:gd name="connsiteX0-1" fmla="*/ 0 w 1429915"/>
              <a:gd name="connsiteY0-2" fmla="*/ 658761 h 1135011"/>
              <a:gd name="connsiteX1-3" fmla="*/ 0 w 1429915"/>
              <a:gd name="connsiteY1-4" fmla="*/ 0 h 1135011"/>
              <a:gd name="connsiteX2-5" fmla="*/ 1429915 w 1429915"/>
              <a:gd name="connsiteY2-6" fmla="*/ 1135011 h 1135011"/>
              <a:gd name="connsiteX3-7" fmla="*/ 0 w 1429915"/>
              <a:gd name="connsiteY3-8" fmla="*/ 658761 h 1135011"/>
              <a:gd name="connsiteX0-9" fmla="*/ 0 w 1420390"/>
              <a:gd name="connsiteY0-10" fmla="*/ 658761 h 1430286"/>
              <a:gd name="connsiteX1-11" fmla="*/ 0 w 1420390"/>
              <a:gd name="connsiteY1-12" fmla="*/ 0 h 1430286"/>
              <a:gd name="connsiteX2-13" fmla="*/ 1420390 w 1420390"/>
              <a:gd name="connsiteY2-14" fmla="*/ 1430286 h 1430286"/>
              <a:gd name="connsiteX3-15" fmla="*/ 0 w 1420390"/>
              <a:gd name="connsiteY3-16" fmla="*/ 658761 h 1430286"/>
            </a:gdLst>
            <a:ahLst/>
            <a:cxnLst>
              <a:cxn ang="0">
                <a:pos x="connsiteX0-1" y="connsiteY0-2"/>
              </a:cxn>
              <a:cxn ang="0">
                <a:pos x="connsiteX1-3" y="connsiteY1-4"/>
              </a:cxn>
              <a:cxn ang="0">
                <a:pos x="connsiteX2-5" y="connsiteY2-6"/>
              </a:cxn>
              <a:cxn ang="0">
                <a:pos x="connsiteX3-7" y="connsiteY3-8"/>
              </a:cxn>
            </a:cxnLst>
            <a:rect l="l" t="t" r="r" b="b"/>
            <a:pathLst>
              <a:path w="1420390" h="1430286">
                <a:moveTo>
                  <a:pt x="0" y="658761"/>
                </a:moveTo>
                <a:lnTo>
                  <a:pt x="0" y="0"/>
                </a:lnTo>
                <a:lnTo>
                  <a:pt x="1420390" y="14302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085975" y="3434417"/>
            <a:ext cx="2594831"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a:off x="4680806" y="3434417"/>
            <a:ext cx="1429915" cy="658761"/>
          </a:xfrm>
          <a:custGeom>
            <a:avLst/>
            <a:gdLst>
              <a:gd name="connsiteX0" fmla="*/ 0 w 591715"/>
              <a:gd name="connsiteY0" fmla="*/ 658761 h 658761"/>
              <a:gd name="connsiteX1" fmla="*/ 0 w 591715"/>
              <a:gd name="connsiteY1" fmla="*/ 0 h 658761"/>
              <a:gd name="connsiteX2" fmla="*/ 591715 w 591715"/>
              <a:gd name="connsiteY2" fmla="*/ 658761 h 658761"/>
              <a:gd name="connsiteX3" fmla="*/ 0 w 591715"/>
              <a:gd name="connsiteY3" fmla="*/ 658761 h 658761"/>
              <a:gd name="connsiteX0-1" fmla="*/ 0 w 1372765"/>
              <a:gd name="connsiteY0-2" fmla="*/ 658761 h 811161"/>
              <a:gd name="connsiteX1-3" fmla="*/ 0 w 1372765"/>
              <a:gd name="connsiteY1-4" fmla="*/ 0 h 811161"/>
              <a:gd name="connsiteX2-5" fmla="*/ 1372765 w 1372765"/>
              <a:gd name="connsiteY2-6" fmla="*/ 811161 h 811161"/>
              <a:gd name="connsiteX3-7" fmla="*/ 0 w 1372765"/>
              <a:gd name="connsiteY3-8" fmla="*/ 658761 h 811161"/>
              <a:gd name="connsiteX0-9" fmla="*/ 0 w 1429915"/>
              <a:gd name="connsiteY0-10" fmla="*/ 658761 h 658761"/>
              <a:gd name="connsiteX1-11" fmla="*/ 0 w 1429915"/>
              <a:gd name="connsiteY1-12" fmla="*/ 0 h 658761"/>
              <a:gd name="connsiteX2-13" fmla="*/ 1429915 w 1429915"/>
              <a:gd name="connsiteY2-14" fmla="*/ 430161 h 658761"/>
              <a:gd name="connsiteX3-15" fmla="*/ 0 w 1429915"/>
              <a:gd name="connsiteY3-16" fmla="*/ 658761 h 658761"/>
            </a:gdLst>
            <a:ahLst/>
            <a:cxnLst>
              <a:cxn ang="0">
                <a:pos x="connsiteX0-1" y="connsiteY0-2"/>
              </a:cxn>
              <a:cxn ang="0">
                <a:pos x="connsiteX1-3" y="connsiteY1-4"/>
              </a:cxn>
              <a:cxn ang="0">
                <a:pos x="connsiteX2-5" y="connsiteY2-6"/>
              </a:cxn>
              <a:cxn ang="0">
                <a:pos x="connsiteX3-7" y="connsiteY3-8"/>
              </a:cxn>
            </a:cxnLst>
            <a:rect l="l" t="t" r="r" b="b"/>
            <a:pathLst>
              <a:path w="1429915" h="658761">
                <a:moveTo>
                  <a:pt x="0" y="658761"/>
                </a:moveTo>
                <a:lnTo>
                  <a:pt x="0" y="0"/>
                </a:lnTo>
                <a:lnTo>
                  <a:pt x="1429915" y="430161"/>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085975" y="4430435"/>
            <a:ext cx="2594831"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flipV="1">
            <a:off x="4680806" y="3868460"/>
            <a:ext cx="1395257" cy="1220736"/>
          </a:xfrm>
          <a:custGeom>
            <a:avLst/>
            <a:gdLst>
              <a:gd name="connsiteX0" fmla="*/ 0 w 1271432"/>
              <a:gd name="connsiteY0" fmla="*/ 658761 h 658761"/>
              <a:gd name="connsiteX1" fmla="*/ 0 w 1271432"/>
              <a:gd name="connsiteY1" fmla="*/ 0 h 658761"/>
              <a:gd name="connsiteX2" fmla="*/ 1271432 w 1271432"/>
              <a:gd name="connsiteY2" fmla="*/ 658761 h 658761"/>
              <a:gd name="connsiteX3" fmla="*/ 0 w 1271432"/>
              <a:gd name="connsiteY3" fmla="*/ 658761 h 658761"/>
              <a:gd name="connsiteX0-1" fmla="*/ 0 w 1395257"/>
              <a:gd name="connsiteY0-2" fmla="*/ 658761 h 1220736"/>
              <a:gd name="connsiteX1-3" fmla="*/ 0 w 1395257"/>
              <a:gd name="connsiteY1-4" fmla="*/ 0 h 1220736"/>
              <a:gd name="connsiteX2-5" fmla="*/ 1395257 w 1395257"/>
              <a:gd name="connsiteY2-6" fmla="*/ 1220736 h 1220736"/>
              <a:gd name="connsiteX3-7" fmla="*/ 0 w 1395257"/>
              <a:gd name="connsiteY3-8" fmla="*/ 658761 h 1220736"/>
            </a:gdLst>
            <a:ahLst/>
            <a:cxnLst>
              <a:cxn ang="0">
                <a:pos x="connsiteX0-1" y="connsiteY0-2"/>
              </a:cxn>
              <a:cxn ang="0">
                <a:pos x="connsiteX1-3" y="connsiteY1-4"/>
              </a:cxn>
              <a:cxn ang="0">
                <a:pos x="connsiteX2-5" y="connsiteY2-6"/>
              </a:cxn>
              <a:cxn ang="0">
                <a:pos x="connsiteX3-7" y="connsiteY3-8"/>
              </a:cxn>
            </a:cxnLst>
            <a:rect l="l" t="t" r="r" b="b"/>
            <a:pathLst>
              <a:path w="1395257" h="1220736">
                <a:moveTo>
                  <a:pt x="0" y="658761"/>
                </a:moveTo>
                <a:lnTo>
                  <a:pt x="0" y="0"/>
                </a:lnTo>
                <a:lnTo>
                  <a:pt x="1395257" y="122073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383070" y="2438400"/>
            <a:ext cx="2489594"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83069" y="3434417"/>
            <a:ext cx="2503881"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83069" y="4473297"/>
            <a:ext cx="2503881"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flipH="1">
            <a:off x="6111053" y="2438401"/>
            <a:ext cx="1285142" cy="1430286"/>
          </a:xfrm>
          <a:custGeom>
            <a:avLst/>
            <a:gdLst>
              <a:gd name="connsiteX0" fmla="*/ 0 w 1323242"/>
              <a:gd name="connsiteY0" fmla="*/ 658761 h 658761"/>
              <a:gd name="connsiteX1" fmla="*/ 0 w 1323242"/>
              <a:gd name="connsiteY1" fmla="*/ 0 h 658761"/>
              <a:gd name="connsiteX2" fmla="*/ 1323242 w 1323242"/>
              <a:gd name="connsiteY2" fmla="*/ 658761 h 658761"/>
              <a:gd name="connsiteX3" fmla="*/ 0 w 1323242"/>
              <a:gd name="connsiteY3" fmla="*/ 658761 h 658761"/>
              <a:gd name="connsiteX0-1" fmla="*/ 0 w 1285142"/>
              <a:gd name="connsiteY0-2" fmla="*/ 658761 h 1430286"/>
              <a:gd name="connsiteX1-3" fmla="*/ 0 w 1285142"/>
              <a:gd name="connsiteY1-4" fmla="*/ 0 h 1430286"/>
              <a:gd name="connsiteX2-5" fmla="*/ 1285142 w 1285142"/>
              <a:gd name="connsiteY2-6" fmla="*/ 1430286 h 1430286"/>
              <a:gd name="connsiteX3-7" fmla="*/ 0 w 1285142"/>
              <a:gd name="connsiteY3-8" fmla="*/ 658761 h 1430286"/>
            </a:gdLst>
            <a:ahLst/>
            <a:cxnLst>
              <a:cxn ang="0">
                <a:pos x="connsiteX0-1" y="connsiteY0-2"/>
              </a:cxn>
              <a:cxn ang="0">
                <a:pos x="connsiteX1-3" y="connsiteY1-4"/>
              </a:cxn>
              <a:cxn ang="0">
                <a:pos x="connsiteX2-5" y="connsiteY2-6"/>
              </a:cxn>
              <a:cxn ang="0">
                <a:pos x="connsiteX3-7" y="connsiteY3-8"/>
              </a:cxn>
            </a:cxnLst>
            <a:rect l="l" t="t" r="r" b="b"/>
            <a:pathLst>
              <a:path w="1285142" h="1430286">
                <a:moveTo>
                  <a:pt x="0" y="658761"/>
                </a:moveTo>
                <a:lnTo>
                  <a:pt x="0" y="0"/>
                </a:lnTo>
                <a:lnTo>
                  <a:pt x="1285142" y="14302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flipH="1">
            <a:off x="6082479" y="3434416"/>
            <a:ext cx="1313716" cy="658761"/>
          </a:xfrm>
          <a:custGeom>
            <a:avLst/>
            <a:gdLst>
              <a:gd name="connsiteX0" fmla="*/ 0 w 1323241"/>
              <a:gd name="connsiteY0" fmla="*/ 658761 h 658761"/>
              <a:gd name="connsiteX1" fmla="*/ 0 w 1323241"/>
              <a:gd name="connsiteY1" fmla="*/ 0 h 658761"/>
              <a:gd name="connsiteX2" fmla="*/ 1323241 w 1323241"/>
              <a:gd name="connsiteY2" fmla="*/ 658761 h 658761"/>
              <a:gd name="connsiteX3" fmla="*/ 0 w 1323241"/>
              <a:gd name="connsiteY3" fmla="*/ 658761 h 658761"/>
              <a:gd name="connsiteX0-1" fmla="*/ 0 w 1313716"/>
              <a:gd name="connsiteY0-2" fmla="*/ 658761 h 658761"/>
              <a:gd name="connsiteX1-3" fmla="*/ 0 w 1313716"/>
              <a:gd name="connsiteY1-4" fmla="*/ 0 h 658761"/>
              <a:gd name="connsiteX2-5" fmla="*/ 1313716 w 1313716"/>
              <a:gd name="connsiteY2-6" fmla="*/ 439686 h 658761"/>
              <a:gd name="connsiteX3-7" fmla="*/ 0 w 1313716"/>
              <a:gd name="connsiteY3-8" fmla="*/ 658761 h 658761"/>
            </a:gdLst>
            <a:ahLst/>
            <a:cxnLst>
              <a:cxn ang="0">
                <a:pos x="connsiteX0-1" y="connsiteY0-2"/>
              </a:cxn>
              <a:cxn ang="0">
                <a:pos x="connsiteX1-3" y="connsiteY1-4"/>
              </a:cxn>
              <a:cxn ang="0">
                <a:pos x="connsiteX2-5" y="connsiteY2-6"/>
              </a:cxn>
              <a:cxn ang="0">
                <a:pos x="connsiteX3-7" y="connsiteY3-8"/>
              </a:cxn>
            </a:cxnLst>
            <a:rect l="l" t="t" r="r" b="b"/>
            <a:pathLst>
              <a:path w="1313716" h="658761">
                <a:moveTo>
                  <a:pt x="0" y="658761"/>
                </a:moveTo>
                <a:lnTo>
                  <a:pt x="0" y="0"/>
                </a:lnTo>
                <a:lnTo>
                  <a:pt x="1313716" y="4396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flipH="1" flipV="1">
            <a:off x="6103343" y="3887510"/>
            <a:ext cx="1292852" cy="1201686"/>
          </a:xfrm>
          <a:custGeom>
            <a:avLst/>
            <a:gdLst>
              <a:gd name="connsiteX0" fmla="*/ 0 w 1121402"/>
              <a:gd name="connsiteY0" fmla="*/ 658761 h 658761"/>
              <a:gd name="connsiteX1" fmla="*/ 0 w 1121402"/>
              <a:gd name="connsiteY1" fmla="*/ 0 h 658761"/>
              <a:gd name="connsiteX2" fmla="*/ 1121402 w 1121402"/>
              <a:gd name="connsiteY2" fmla="*/ 658761 h 658761"/>
              <a:gd name="connsiteX3" fmla="*/ 0 w 1121402"/>
              <a:gd name="connsiteY3" fmla="*/ 658761 h 658761"/>
              <a:gd name="connsiteX0-1" fmla="*/ 0 w 1292852"/>
              <a:gd name="connsiteY0-2" fmla="*/ 658761 h 1201686"/>
              <a:gd name="connsiteX1-3" fmla="*/ 0 w 1292852"/>
              <a:gd name="connsiteY1-4" fmla="*/ 0 h 1201686"/>
              <a:gd name="connsiteX2-5" fmla="*/ 1292852 w 1292852"/>
              <a:gd name="connsiteY2-6" fmla="*/ 1201686 h 1201686"/>
              <a:gd name="connsiteX3-7" fmla="*/ 0 w 1292852"/>
              <a:gd name="connsiteY3-8" fmla="*/ 658761 h 1201686"/>
            </a:gdLst>
            <a:ahLst/>
            <a:cxnLst>
              <a:cxn ang="0">
                <a:pos x="connsiteX0-1" y="connsiteY0-2"/>
              </a:cxn>
              <a:cxn ang="0">
                <a:pos x="connsiteX1-3" y="connsiteY1-4"/>
              </a:cxn>
              <a:cxn ang="0">
                <a:pos x="connsiteX2-5" y="connsiteY2-6"/>
              </a:cxn>
              <a:cxn ang="0">
                <a:pos x="connsiteX3-7" y="connsiteY3-8"/>
              </a:cxn>
            </a:cxnLst>
            <a:rect l="l" t="t" r="r" b="b"/>
            <a:pathLst>
              <a:path w="1292852" h="1201686">
                <a:moveTo>
                  <a:pt x="0" y="658761"/>
                </a:moveTo>
                <a:lnTo>
                  <a:pt x="0" y="0"/>
                </a:lnTo>
                <a:lnTo>
                  <a:pt x="1292852" y="12016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a:grpSpLocks noChangeAspect="1"/>
          </p:cNvGrpSpPr>
          <p:nvPr/>
        </p:nvGrpSpPr>
        <p:grpSpPr>
          <a:xfrm>
            <a:off x="4742191" y="2898000"/>
            <a:ext cx="2707618" cy="3960000"/>
            <a:chOff x="13665200" y="16497300"/>
            <a:chExt cx="487363" cy="712788"/>
          </a:xfrm>
          <a:solidFill>
            <a:srgbClr val="1F487C"/>
          </a:solidFill>
        </p:grpSpPr>
        <p:sp>
          <p:nvSpPr>
            <p:cNvPr id="7" name="Freeform 1517"/>
            <p:cNvSpPr/>
            <p:nvPr/>
          </p:nvSpPr>
          <p:spPr bwMode="auto">
            <a:xfrm>
              <a:off x="13795375" y="16497300"/>
              <a:ext cx="225425" cy="588963"/>
            </a:xfrm>
            <a:custGeom>
              <a:avLst/>
              <a:gdLst>
                <a:gd name="T0" fmla="*/ 0 w 60"/>
                <a:gd name="T1" fmla="*/ 152 h 157"/>
                <a:gd name="T2" fmla="*/ 1 w 60"/>
                <a:gd name="T3" fmla="*/ 151 h 157"/>
                <a:gd name="T4" fmla="*/ 1 w 60"/>
                <a:gd name="T5" fmla="*/ 151 h 157"/>
                <a:gd name="T6" fmla="*/ 4 w 60"/>
                <a:gd name="T7" fmla="*/ 147 h 157"/>
                <a:gd name="T8" fmla="*/ 4 w 60"/>
                <a:gd name="T9" fmla="*/ 147 h 157"/>
                <a:gd name="T10" fmla="*/ 12 w 60"/>
                <a:gd name="T11" fmla="*/ 125 h 157"/>
                <a:gd name="T12" fmla="*/ 12 w 60"/>
                <a:gd name="T13" fmla="*/ 125 h 157"/>
                <a:gd name="T14" fmla="*/ 25 w 60"/>
                <a:gd name="T15" fmla="*/ 4 h 157"/>
                <a:gd name="T16" fmla="*/ 25 w 60"/>
                <a:gd name="T17" fmla="*/ 4 h 157"/>
                <a:gd name="T18" fmla="*/ 25 w 60"/>
                <a:gd name="T19" fmla="*/ 0 h 157"/>
                <a:gd name="T20" fmla="*/ 28 w 60"/>
                <a:gd name="T21" fmla="*/ 0 h 157"/>
                <a:gd name="T22" fmla="*/ 35 w 60"/>
                <a:gd name="T23" fmla="*/ 0 h 157"/>
                <a:gd name="T24" fmla="*/ 35 w 60"/>
                <a:gd name="T25" fmla="*/ 4 h 157"/>
                <a:gd name="T26" fmla="*/ 59 w 60"/>
                <a:gd name="T27" fmla="*/ 151 h 157"/>
                <a:gd name="T28" fmla="*/ 59 w 60"/>
                <a:gd name="T29" fmla="*/ 151 h 157"/>
                <a:gd name="T30" fmla="*/ 60 w 60"/>
                <a:gd name="T31" fmla="*/ 152 h 157"/>
                <a:gd name="T32" fmla="*/ 60 w 60"/>
                <a:gd name="T33" fmla="*/ 152 h 157"/>
                <a:gd name="T34" fmla="*/ 60 w 60"/>
                <a:gd name="T35" fmla="*/ 152 h 157"/>
                <a:gd name="T36" fmla="*/ 55 w 60"/>
                <a:gd name="T37" fmla="*/ 157 h 157"/>
                <a:gd name="T38" fmla="*/ 30 w 60"/>
                <a:gd name="T39" fmla="*/ 47 h 157"/>
                <a:gd name="T40" fmla="*/ 30 w 60"/>
                <a:gd name="T41" fmla="*/ 47 h 157"/>
                <a:gd name="T42" fmla="*/ 5 w 60"/>
                <a:gd name="T43" fmla="*/ 157 h 157"/>
                <a:gd name="T44" fmla="*/ 5 w 60"/>
                <a:gd name="T45" fmla="*/ 157 h 157"/>
                <a:gd name="T46" fmla="*/ 0 w 60"/>
                <a:gd name="T47"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157">
                  <a:moveTo>
                    <a:pt x="0" y="152"/>
                  </a:moveTo>
                  <a:cubicBezTo>
                    <a:pt x="0" y="152"/>
                    <a:pt x="1" y="152"/>
                    <a:pt x="1" y="151"/>
                  </a:cubicBezTo>
                  <a:cubicBezTo>
                    <a:pt x="1" y="151"/>
                    <a:pt x="1" y="151"/>
                    <a:pt x="1" y="151"/>
                  </a:cubicBezTo>
                  <a:cubicBezTo>
                    <a:pt x="2" y="150"/>
                    <a:pt x="3" y="149"/>
                    <a:pt x="4" y="147"/>
                  </a:cubicBezTo>
                  <a:cubicBezTo>
                    <a:pt x="4" y="147"/>
                    <a:pt x="4" y="147"/>
                    <a:pt x="4" y="147"/>
                  </a:cubicBezTo>
                  <a:cubicBezTo>
                    <a:pt x="6" y="143"/>
                    <a:pt x="9" y="136"/>
                    <a:pt x="12" y="125"/>
                  </a:cubicBezTo>
                  <a:cubicBezTo>
                    <a:pt x="12" y="125"/>
                    <a:pt x="12" y="125"/>
                    <a:pt x="12" y="125"/>
                  </a:cubicBezTo>
                  <a:cubicBezTo>
                    <a:pt x="18" y="104"/>
                    <a:pt x="25" y="66"/>
                    <a:pt x="25" y="4"/>
                  </a:cubicBezTo>
                  <a:cubicBezTo>
                    <a:pt x="25" y="4"/>
                    <a:pt x="25" y="4"/>
                    <a:pt x="25" y="4"/>
                  </a:cubicBezTo>
                  <a:cubicBezTo>
                    <a:pt x="25" y="0"/>
                    <a:pt x="25" y="0"/>
                    <a:pt x="25" y="0"/>
                  </a:cubicBezTo>
                  <a:cubicBezTo>
                    <a:pt x="28" y="0"/>
                    <a:pt x="28" y="0"/>
                    <a:pt x="28" y="0"/>
                  </a:cubicBezTo>
                  <a:cubicBezTo>
                    <a:pt x="35" y="0"/>
                    <a:pt x="35" y="0"/>
                    <a:pt x="35" y="0"/>
                  </a:cubicBezTo>
                  <a:cubicBezTo>
                    <a:pt x="35" y="4"/>
                    <a:pt x="35" y="4"/>
                    <a:pt x="35" y="4"/>
                  </a:cubicBezTo>
                  <a:cubicBezTo>
                    <a:pt x="35" y="113"/>
                    <a:pt x="55" y="145"/>
                    <a:pt x="59" y="151"/>
                  </a:cubicBezTo>
                  <a:cubicBezTo>
                    <a:pt x="59" y="151"/>
                    <a:pt x="59" y="151"/>
                    <a:pt x="59" y="151"/>
                  </a:cubicBezTo>
                  <a:cubicBezTo>
                    <a:pt x="59" y="152"/>
                    <a:pt x="60" y="152"/>
                    <a:pt x="60" y="152"/>
                  </a:cubicBezTo>
                  <a:cubicBezTo>
                    <a:pt x="60" y="152"/>
                    <a:pt x="60" y="152"/>
                    <a:pt x="60" y="152"/>
                  </a:cubicBezTo>
                  <a:cubicBezTo>
                    <a:pt x="60" y="152"/>
                    <a:pt x="60" y="152"/>
                    <a:pt x="60" y="152"/>
                  </a:cubicBezTo>
                  <a:cubicBezTo>
                    <a:pt x="55" y="157"/>
                    <a:pt x="55" y="157"/>
                    <a:pt x="55" y="157"/>
                  </a:cubicBezTo>
                  <a:cubicBezTo>
                    <a:pt x="54" y="156"/>
                    <a:pt x="35" y="136"/>
                    <a:pt x="30" y="47"/>
                  </a:cubicBezTo>
                  <a:cubicBezTo>
                    <a:pt x="30" y="47"/>
                    <a:pt x="30" y="47"/>
                    <a:pt x="30" y="47"/>
                  </a:cubicBezTo>
                  <a:cubicBezTo>
                    <a:pt x="25" y="136"/>
                    <a:pt x="6" y="156"/>
                    <a:pt x="5" y="157"/>
                  </a:cubicBezTo>
                  <a:cubicBezTo>
                    <a:pt x="5" y="157"/>
                    <a:pt x="5" y="157"/>
                    <a:pt x="5" y="157"/>
                  </a:cubicBezTo>
                  <a:cubicBezTo>
                    <a:pt x="0" y="152"/>
                    <a:pt x="0" y="152"/>
                    <a:pt x="0"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1518"/>
            <p:cNvSpPr>
              <a:spLocks noEditPoints="1"/>
            </p:cNvSpPr>
            <p:nvPr/>
          </p:nvSpPr>
          <p:spPr bwMode="auto">
            <a:xfrm>
              <a:off x="13665200" y="17041813"/>
              <a:ext cx="487363" cy="168275"/>
            </a:xfrm>
            <a:custGeom>
              <a:avLst/>
              <a:gdLst>
                <a:gd name="T0" fmla="*/ 97 w 130"/>
                <a:gd name="T1" fmla="*/ 45 h 45"/>
                <a:gd name="T2" fmla="*/ 97 w 130"/>
                <a:gd name="T3" fmla="*/ 43 h 45"/>
                <a:gd name="T4" fmla="*/ 65 w 130"/>
                <a:gd name="T5" fmla="*/ 28 h 45"/>
                <a:gd name="T6" fmla="*/ 65 w 130"/>
                <a:gd name="T7" fmla="*/ 28 h 45"/>
                <a:gd name="T8" fmla="*/ 34 w 130"/>
                <a:gd name="T9" fmla="*/ 43 h 45"/>
                <a:gd name="T10" fmla="*/ 34 w 130"/>
                <a:gd name="T11" fmla="*/ 43 h 45"/>
                <a:gd name="T12" fmla="*/ 33 w 130"/>
                <a:gd name="T13" fmla="*/ 45 h 45"/>
                <a:gd name="T14" fmla="*/ 0 w 130"/>
                <a:gd name="T15" fmla="*/ 45 h 45"/>
                <a:gd name="T16" fmla="*/ 3 w 130"/>
                <a:gd name="T17" fmla="*/ 40 h 45"/>
                <a:gd name="T18" fmla="*/ 65 w 130"/>
                <a:gd name="T19" fmla="*/ 0 h 45"/>
                <a:gd name="T20" fmla="*/ 65 w 130"/>
                <a:gd name="T21" fmla="*/ 0 h 45"/>
                <a:gd name="T22" fmla="*/ 127 w 130"/>
                <a:gd name="T23" fmla="*/ 40 h 45"/>
                <a:gd name="T24" fmla="*/ 127 w 130"/>
                <a:gd name="T25" fmla="*/ 40 h 45"/>
                <a:gd name="T26" fmla="*/ 130 w 130"/>
                <a:gd name="T27" fmla="*/ 45 h 45"/>
                <a:gd name="T28" fmla="*/ 97 w 130"/>
                <a:gd name="T29" fmla="*/ 45 h 45"/>
                <a:gd name="T30" fmla="*/ 31 w 130"/>
                <a:gd name="T31" fmla="*/ 41 h 45"/>
                <a:gd name="T32" fmla="*/ 31 w 130"/>
                <a:gd name="T33" fmla="*/ 38 h 45"/>
                <a:gd name="T34" fmla="*/ 31 w 130"/>
                <a:gd name="T35" fmla="*/ 41 h 45"/>
                <a:gd name="T36" fmla="*/ 119 w 130"/>
                <a:gd name="T37" fmla="*/ 38 h 45"/>
                <a:gd name="T38" fmla="*/ 65 w 130"/>
                <a:gd name="T39" fmla="*/ 6 h 45"/>
                <a:gd name="T40" fmla="*/ 65 w 130"/>
                <a:gd name="T41" fmla="*/ 6 h 45"/>
                <a:gd name="T42" fmla="*/ 11 w 130"/>
                <a:gd name="T43" fmla="*/ 38 h 45"/>
                <a:gd name="T44" fmla="*/ 11 w 130"/>
                <a:gd name="T45" fmla="*/ 38 h 45"/>
                <a:gd name="T46" fmla="*/ 29 w 130"/>
                <a:gd name="T47" fmla="*/ 38 h 45"/>
                <a:gd name="T48" fmla="*/ 65 w 130"/>
                <a:gd name="T49" fmla="*/ 22 h 45"/>
                <a:gd name="T50" fmla="*/ 65 w 130"/>
                <a:gd name="T51" fmla="*/ 22 h 45"/>
                <a:gd name="T52" fmla="*/ 101 w 130"/>
                <a:gd name="T53" fmla="*/ 38 h 45"/>
                <a:gd name="T54" fmla="*/ 101 w 130"/>
                <a:gd name="T55" fmla="*/ 38 h 45"/>
                <a:gd name="T56" fmla="*/ 119 w 130"/>
                <a:gd name="T5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45">
                  <a:moveTo>
                    <a:pt x="97" y="45"/>
                  </a:moveTo>
                  <a:cubicBezTo>
                    <a:pt x="97" y="43"/>
                    <a:pt x="97" y="43"/>
                    <a:pt x="97" y="43"/>
                  </a:cubicBezTo>
                  <a:cubicBezTo>
                    <a:pt x="89" y="34"/>
                    <a:pt x="78" y="28"/>
                    <a:pt x="65" y="28"/>
                  </a:cubicBezTo>
                  <a:cubicBezTo>
                    <a:pt x="65" y="28"/>
                    <a:pt x="65" y="28"/>
                    <a:pt x="65" y="28"/>
                  </a:cubicBezTo>
                  <a:cubicBezTo>
                    <a:pt x="52" y="28"/>
                    <a:pt x="41" y="34"/>
                    <a:pt x="34" y="43"/>
                  </a:cubicBezTo>
                  <a:cubicBezTo>
                    <a:pt x="34" y="43"/>
                    <a:pt x="34" y="43"/>
                    <a:pt x="34" y="43"/>
                  </a:cubicBezTo>
                  <a:cubicBezTo>
                    <a:pt x="33" y="45"/>
                    <a:pt x="33" y="45"/>
                    <a:pt x="33" y="45"/>
                  </a:cubicBezTo>
                  <a:cubicBezTo>
                    <a:pt x="0" y="45"/>
                    <a:pt x="0" y="45"/>
                    <a:pt x="0" y="45"/>
                  </a:cubicBezTo>
                  <a:cubicBezTo>
                    <a:pt x="3" y="40"/>
                    <a:pt x="3" y="40"/>
                    <a:pt x="3" y="40"/>
                  </a:cubicBezTo>
                  <a:cubicBezTo>
                    <a:pt x="13" y="16"/>
                    <a:pt x="37" y="0"/>
                    <a:pt x="65" y="0"/>
                  </a:cubicBezTo>
                  <a:cubicBezTo>
                    <a:pt x="65" y="0"/>
                    <a:pt x="65" y="0"/>
                    <a:pt x="65" y="0"/>
                  </a:cubicBezTo>
                  <a:cubicBezTo>
                    <a:pt x="93" y="0"/>
                    <a:pt x="117" y="16"/>
                    <a:pt x="127" y="40"/>
                  </a:cubicBezTo>
                  <a:cubicBezTo>
                    <a:pt x="127" y="40"/>
                    <a:pt x="127" y="40"/>
                    <a:pt x="127" y="40"/>
                  </a:cubicBezTo>
                  <a:cubicBezTo>
                    <a:pt x="130" y="45"/>
                    <a:pt x="130" y="45"/>
                    <a:pt x="130" y="45"/>
                  </a:cubicBezTo>
                  <a:cubicBezTo>
                    <a:pt x="97" y="45"/>
                    <a:pt x="97" y="45"/>
                    <a:pt x="97" y="45"/>
                  </a:cubicBezTo>
                  <a:close/>
                  <a:moveTo>
                    <a:pt x="31" y="41"/>
                  </a:moveTo>
                  <a:cubicBezTo>
                    <a:pt x="31" y="38"/>
                    <a:pt x="31" y="38"/>
                    <a:pt x="31" y="38"/>
                  </a:cubicBezTo>
                  <a:cubicBezTo>
                    <a:pt x="31" y="41"/>
                    <a:pt x="31" y="41"/>
                    <a:pt x="31" y="41"/>
                  </a:cubicBezTo>
                  <a:close/>
                  <a:moveTo>
                    <a:pt x="119" y="38"/>
                  </a:moveTo>
                  <a:cubicBezTo>
                    <a:pt x="108" y="19"/>
                    <a:pt x="88" y="6"/>
                    <a:pt x="65" y="6"/>
                  </a:cubicBezTo>
                  <a:cubicBezTo>
                    <a:pt x="65" y="6"/>
                    <a:pt x="65" y="6"/>
                    <a:pt x="65" y="6"/>
                  </a:cubicBezTo>
                  <a:cubicBezTo>
                    <a:pt x="42" y="6"/>
                    <a:pt x="22" y="19"/>
                    <a:pt x="11" y="38"/>
                  </a:cubicBezTo>
                  <a:cubicBezTo>
                    <a:pt x="11" y="38"/>
                    <a:pt x="11" y="38"/>
                    <a:pt x="11" y="38"/>
                  </a:cubicBezTo>
                  <a:cubicBezTo>
                    <a:pt x="29" y="38"/>
                    <a:pt x="29" y="38"/>
                    <a:pt x="29" y="38"/>
                  </a:cubicBezTo>
                  <a:cubicBezTo>
                    <a:pt x="38" y="28"/>
                    <a:pt x="51" y="22"/>
                    <a:pt x="65" y="22"/>
                  </a:cubicBezTo>
                  <a:cubicBezTo>
                    <a:pt x="65" y="22"/>
                    <a:pt x="65" y="22"/>
                    <a:pt x="65" y="22"/>
                  </a:cubicBezTo>
                  <a:cubicBezTo>
                    <a:pt x="79" y="22"/>
                    <a:pt x="92" y="28"/>
                    <a:pt x="101" y="38"/>
                  </a:cubicBezTo>
                  <a:cubicBezTo>
                    <a:pt x="101" y="38"/>
                    <a:pt x="101" y="38"/>
                    <a:pt x="101" y="38"/>
                  </a:cubicBezTo>
                  <a:cubicBezTo>
                    <a:pt x="119" y="38"/>
                    <a:pt x="119" y="38"/>
                    <a:pt x="1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1519"/>
            <p:cNvSpPr/>
            <p:nvPr/>
          </p:nvSpPr>
          <p:spPr bwMode="auto">
            <a:xfrm>
              <a:off x="13863638" y="16940213"/>
              <a:ext cx="90488" cy="22225"/>
            </a:xfrm>
            <a:custGeom>
              <a:avLst/>
              <a:gdLst>
                <a:gd name="T0" fmla="*/ 0 w 57"/>
                <a:gd name="T1" fmla="*/ 14 h 14"/>
                <a:gd name="T2" fmla="*/ 0 w 57"/>
                <a:gd name="T3" fmla="*/ 0 h 14"/>
                <a:gd name="T4" fmla="*/ 57 w 57"/>
                <a:gd name="T5" fmla="*/ 0 h 14"/>
                <a:gd name="T6" fmla="*/ 57 w 57"/>
                <a:gd name="T7" fmla="*/ 14 h 14"/>
                <a:gd name="T8" fmla="*/ 0 w 57"/>
                <a:gd name="T9" fmla="*/ 14 h 14"/>
                <a:gd name="T10" fmla="*/ 0 w 57"/>
                <a:gd name="T11" fmla="*/ 14 h 14"/>
              </a:gdLst>
              <a:ahLst/>
              <a:cxnLst>
                <a:cxn ang="0">
                  <a:pos x="T0" y="T1"/>
                </a:cxn>
                <a:cxn ang="0">
                  <a:pos x="T2" y="T3"/>
                </a:cxn>
                <a:cxn ang="0">
                  <a:pos x="T4" y="T5"/>
                </a:cxn>
                <a:cxn ang="0">
                  <a:pos x="T6" y="T7"/>
                </a:cxn>
                <a:cxn ang="0">
                  <a:pos x="T8" y="T9"/>
                </a:cxn>
                <a:cxn ang="0">
                  <a:pos x="T10" y="T11"/>
                </a:cxn>
              </a:cxnLst>
              <a:rect l="0" t="0" r="r" b="b"/>
              <a:pathLst>
                <a:path w="57" h="14">
                  <a:moveTo>
                    <a:pt x="0" y="14"/>
                  </a:moveTo>
                  <a:lnTo>
                    <a:pt x="0" y="0"/>
                  </a:lnTo>
                  <a:lnTo>
                    <a:pt x="57" y="0"/>
                  </a:lnTo>
                  <a:lnTo>
                    <a:pt x="57"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520"/>
            <p:cNvSpPr>
              <a:spLocks noEditPoints="1"/>
            </p:cNvSpPr>
            <p:nvPr/>
          </p:nvSpPr>
          <p:spPr bwMode="auto">
            <a:xfrm>
              <a:off x="13871575" y="16978313"/>
              <a:ext cx="77788" cy="52388"/>
            </a:xfrm>
            <a:custGeom>
              <a:avLst/>
              <a:gdLst>
                <a:gd name="T0" fmla="*/ 3 w 21"/>
                <a:gd name="T1" fmla="*/ 1 h 14"/>
                <a:gd name="T2" fmla="*/ 3 w 21"/>
                <a:gd name="T3" fmla="*/ 0 h 14"/>
                <a:gd name="T4" fmla="*/ 16 w 21"/>
                <a:gd name="T5" fmla="*/ 0 h 14"/>
                <a:gd name="T6" fmla="*/ 21 w 21"/>
                <a:gd name="T7" fmla="*/ 13 h 14"/>
                <a:gd name="T8" fmla="*/ 20 w 21"/>
                <a:gd name="T9" fmla="*/ 13 h 14"/>
                <a:gd name="T10" fmla="*/ 9 w 21"/>
                <a:gd name="T11" fmla="*/ 12 h 14"/>
                <a:gd name="T12" fmla="*/ 9 w 21"/>
                <a:gd name="T13" fmla="*/ 12 h 14"/>
                <a:gd name="T14" fmla="*/ 1 w 21"/>
                <a:gd name="T15" fmla="*/ 13 h 14"/>
                <a:gd name="T16" fmla="*/ 1 w 21"/>
                <a:gd name="T17" fmla="*/ 13 h 14"/>
                <a:gd name="T18" fmla="*/ 0 w 21"/>
                <a:gd name="T19" fmla="*/ 14 h 14"/>
                <a:gd name="T20" fmla="*/ 3 w 21"/>
                <a:gd name="T21" fmla="*/ 1 h 14"/>
                <a:gd name="T22" fmla="*/ 2 w 21"/>
                <a:gd name="T23" fmla="*/ 11 h 14"/>
                <a:gd name="T24" fmla="*/ 9 w 21"/>
                <a:gd name="T25" fmla="*/ 11 h 14"/>
                <a:gd name="T26" fmla="*/ 9 w 21"/>
                <a:gd name="T27" fmla="*/ 11 h 14"/>
                <a:gd name="T28" fmla="*/ 19 w 21"/>
                <a:gd name="T29" fmla="*/ 11 h 14"/>
                <a:gd name="T30" fmla="*/ 19 w 21"/>
                <a:gd name="T31" fmla="*/ 11 h 14"/>
                <a:gd name="T32" fmla="*/ 15 w 21"/>
                <a:gd name="T33" fmla="*/ 2 h 14"/>
                <a:gd name="T34" fmla="*/ 4 w 21"/>
                <a:gd name="T35" fmla="*/ 2 h 14"/>
                <a:gd name="T36" fmla="*/ 2 w 21"/>
                <a:gd name="T3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4">
                  <a:moveTo>
                    <a:pt x="3" y="1"/>
                  </a:moveTo>
                  <a:cubicBezTo>
                    <a:pt x="3" y="0"/>
                    <a:pt x="3" y="0"/>
                    <a:pt x="3" y="0"/>
                  </a:cubicBezTo>
                  <a:cubicBezTo>
                    <a:pt x="16" y="0"/>
                    <a:pt x="16" y="0"/>
                    <a:pt x="16" y="0"/>
                  </a:cubicBezTo>
                  <a:cubicBezTo>
                    <a:pt x="21" y="13"/>
                    <a:pt x="21" y="13"/>
                    <a:pt x="21" y="13"/>
                  </a:cubicBezTo>
                  <a:cubicBezTo>
                    <a:pt x="20" y="13"/>
                    <a:pt x="20" y="13"/>
                    <a:pt x="20" y="13"/>
                  </a:cubicBezTo>
                  <a:cubicBezTo>
                    <a:pt x="20" y="13"/>
                    <a:pt x="14" y="12"/>
                    <a:pt x="9" y="12"/>
                  </a:cubicBezTo>
                  <a:cubicBezTo>
                    <a:pt x="9" y="12"/>
                    <a:pt x="9" y="12"/>
                    <a:pt x="9" y="12"/>
                  </a:cubicBezTo>
                  <a:cubicBezTo>
                    <a:pt x="6" y="12"/>
                    <a:pt x="3" y="13"/>
                    <a:pt x="1" y="13"/>
                  </a:cubicBezTo>
                  <a:cubicBezTo>
                    <a:pt x="1" y="13"/>
                    <a:pt x="1" y="13"/>
                    <a:pt x="1" y="13"/>
                  </a:cubicBezTo>
                  <a:cubicBezTo>
                    <a:pt x="0" y="14"/>
                    <a:pt x="0" y="14"/>
                    <a:pt x="0" y="14"/>
                  </a:cubicBezTo>
                  <a:cubicBezTo>
                    <a:pt x="3" y="1"/>
                    <a:pt x="3" y="1"/>
                    <a:pt x="3" y="1"/>
                  </a:cubicBezTo>
                  <a:close/>
                  <a:moveTo>
                    <a:pt x="2" y="11"/>
                  </a:moveTo>
                  <a:cubicBezTo>
                    <a:pt x="4" y="11"/>
                    <a:pt x="7" y="11"/>
                    <a:pt x="9" y="11"/>
                  </a:cubicBezTo>
                  <a:cubicBezTo>
                    <a:pt x="9" y="11"/>
                    <a:pt x="9" y="11"/>
                    <a:pt x="9" y="11"/>
                  </a:cubicBezTo>
                  <a:cubicBezTo>
                    <a:pt x="13" y="11"/>
                    <a:pt x="17" y="11"/>
                    <a:pt x="19" y="11"/>
                  </a:cubicBezTo>
                  <a:cubicBezTo>
                    <a:pt x="19" y="11"/>
                    <a:pt x="19" y="11"/>
                    <a:pt x="19" y="11"/>
                  </a:cubicBezTo>
                  <a:cubicBezTo>
                    <a:pt x="15" y="2"/>
                    <a:pt x="15" y="2"/>
                    <a:pt x="15" y="2"/>
                  </a:cubicBezTo>
                  <a:cubicBezTo>
                    <a:pt x="4" y="2"/>
                    <a:pt x="4" y="2"/>
                    <a:pt x="4" y="2"/>
                  </a:cubicBezTo>
                  <a:cubicBezTo>
                    <a:pt x="2" y="11"/>
                    <a:pt x="2" y="11"/>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6" name="矩形 25"/>
          <p:cNvSpPr/>
          <p:nvPr/>
        </p:nvSpPr>
        <p:spPr>
          <a:xfrm>
            <a:off x="7506426" y="4493801"/>
            <a:ext cx="3593462"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schemeClr val="bg1"/>
                </a:solidFill>
              </a:rPr>
              <a:t>保密性原则</a:t>
            </a:r>
            <a:endParaRPr lang="en-US" altLang="zh-CN" sz="2400" b="1" dirty="0">
              <a:solidFill>
                <a:schemeClr val="bg1"/>
              </a:solidFill>
            </a:endParaRPr>
          </a:p>
        </p:txBody>
      </p:sp>
      <p:sp>
        <p:nvSpPr>
          <p:cNvPr id="30" name="梯形 29"/>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2"/>
          <p:cNvSpPr/>
          <p:nvPr/>
        </p:nvSpPr>
        <p:spPr>
          <a:xfrm>
            <a:off x="-1" y="463025"/>
            <a:ext cx="73009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梯形 31"/>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8.1</a:t>
            </a:r>
            <a:endParaRPr lang="zh-CN" altLang="en-US" sz="2800" b="1" dirty="0">
              <a:solidFill>
                <a:schemeClr val="bg1"/>
              </a:solidFill>
              <a:latin typeface="+mj-ea"/>
              <a:ea typeface="+mj-ea"/>
            </a:endParaRPr>
          </a:p>
        </p:txBody>
      </p:sp>
      <p:sp>
        <p:nvSpPr>
          <p:cNvPr id="34" name="TextBox 17"/>
          <p:cNvSpPr txBox="1"/>
          <p:nvPr/>
        </p:nvSpPr>
        <p:spPr>
          <a:xfrm>
            <a:off x="2205990" y="609181"/>
            <a:ext cx="3726335" cy="492438"/>
          </a:xfrm>
          <a:prstGeom prst="rect">
            <a:avLst/>
          </a:prstGeom>
          <a:noFill/>
        </p:spPr>
        <p:txBody>
          <a:bodyPr wrap="none" lIns="121917" tIns="60958" rIns="121917" bIns="60958" rtlCol="0">
            <a:spAutoFit/>
          </a:bodyPr>
          <a:lstStyle/>
          <a:p>
            <a:r>
              <a:rPr lang="en-US" altLang="zh-CN" sz="2400" b="1" dirty="0" smtClean="0">
                <a:solidFill>
                  <a:schemeClr val="bg1"/>
                </a:solidFill>
                <a:latin typeface="+mj-ea"/>
                <a:ea typeface="+mj-ea"/>
              </a:rPr>
              <a:t>8.1.1   </a:t>
            </a:r>
            <a:r>
              <a:rPr lang="zh-CN" altLang="en-US" sz="2400" b="1" dirty="0" smtClean="0">
                <a:solidFill>
                  <a:schemeClr val="bg1"/>
                </a:solidFill>
              </a:rPr>
              <a:t>网络营销策划概述</a:t>
            </a:r>
            <a:endParaRPr lang="en-US" altLang="zh-CN" sz="2400" b="1" dirty="0">
              <a:solidFill>
                <a:schemeClr val="bg1"/>
              </a:solidFill>
              <a:latin typeface="+mj-ea"/>
              <a:ea typeface="+mj-ea"/>
            </a:endParaRPr>
          </a:p>
        </p:txBody>
      </p:sp>
      <p:sp>
        <p:nvSpPr>
          <p:cNvPr id="35" name="直角三角形 12"/>
          <p:cNvSpPr/>
          <p:nvPr/>
        </p:nvSpPr>
        <p:spPr>
          <a:xfrm>
            <a:off x="4675712" y="1562101"/>
            <a:ext cx="1421885" cy="1430286"/>
          </a:xfrm>
          <a:custGeom>
            <a:avLst/>
            <a:gdLst>
              <a:gd name="connsiteX0" fmla="*/ 0 w 591715"/>
              <a:gd name="connsiteY0" fmla="*/ 658761 h 658761"/>
              <a:gd name="connsiteX1" fmla="*/ 0 w 591715"/>
              <a:gd name="connsiteY1" fmla="*/ 0 h 658761"/>
              <a:gd name="connsiteX2" fmla="*/ 591715 w 591715"/>
              <a:gd name="connsiteY2" fmla="*/ 658761 h 658761"/>
              <a:gd name="connsiteX3" fmla="*/ 0 w 591715"/>
              <a:gd name="connsiteY3" fmla="*/ 658761 h 658761"/>
              <a:gd name="connsiteX0-1" fmla="*/ 0 w 1429915"/>
              <a:gd name="connsiteY0-2" fmla="*/ 658761 h 1135011"/>
              <a:gd name="connsiteX1-3" fmla="*/ 0 w 1429915"/>
              <a:gd name="connsiteY1-4" fmla="*/ 0 h 1135011"/>
              <a:gd name="connsiteX2-5" fmla="*/ 1429915 w 1429915"/>
              <a:gd name="connsiteY2-6" fmla="*/ 1135011 h 1135011"/>
              <a:gd name="connsiteX3-7" fmla="*/ 0 w 1429915"/>
              <a:gd name="connsiteY3-8" fmla="*/ 658761 h 1135011"/>
              <a:gd name="connsiteX0-9" fmla="*/ 0 w 1420390"/>
              <a:gd name="connsiteY0-10" fmla="*/ 658761 h 1430286"/>
              <a:gd name="connsiteX1-11" fmla="*/ 0 w 1420390"/>
              <a:gd name="connsiteY1-12" fmla="*/ 0 h 1430286"/>
              <a:gd name="connsiteX2-13" fmla="*/ 1420390 w 1420390"/>
              <a:gd name="connsiteY2-14" fmla="*/ 1430286 h 1430286"/>
              <a:gd name="connsiteX3-15" fmla="*/ 0 w 1420390"/>
              <a:gd name="connsiteY3-16" fmla="*/ 658761 h 1430286"/>
            </a:gdLst>
            <a:ahLst/>
            <a:cxnLst>
              <a:cxn ang="0">
                <a:pos x="connsiteX0-1" y="connsiteY0-2"/>
              </a:cxn>
              <a:cxn ang="0">
                <a:pos x="connsiteX1-3" y="connsiteY1-4"/>
              </a:cxn>
              <a:cxn ang="0">
                <a:pos x="connsiteX2-5" y="connsiteY2-6"/>
              </a:cxn>
              <a:cxn ang="0">
                <a:pos x="connsiteX3-7" y="connsiteY3-8"/>
              </a:cxn>
            </a:cxnLst>
            <a:rect l="l" t="t" r="r" b="b"/>
            <a:pathLst>
              <a:path w="1420390" h="1430286">
                <a:moveTo>
                  <a:pt x="0" y="658761"/>
                </a:moveTo>
                <a:lnTo>
                  <a:pt x="0" y="0"/>
                </a:lnTo>
                <a:lnTo>
                  <a:pt x="1420390" y="14302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157412" y="1590675"/>
            <a:ext cx="2518631"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直角三角形 20"/>
          <p:cNvSpPr/>
          <p:nvPr/>
        </p:nvSpPr>
        <p:spPr>
          <a:xfrm flipH="1">
            <a:off x="6106291" y="1576389"/>
            <a:ext cx="1285142" cy="1430286"/>
          </a:xfrm>
          <a:custGeom>
            <a:avLst/>
            <a:gdLst>
              <a:gd name="connsiteX0" fmla="*/ 0 w 1323242"/>
              <a:gd name="connsiteY0" fmla="*/ 658761 h 658761"/>
              <a:gd name="connsiteX1" fmla="*/ 0 w 1323242"/>
              <a:gd name="connsiteY1" fmla="*/ 0 h 658761"/>
              <a:gd name="connsiteX2" fmla="*/ 1323242 w 1323242"/>
              <a:gd name="connsiteY2" fmla="*/ 658761 h 658761"/>
              <a:gd name="connsiteX3" fmla="*/ 0 w 1323242"/>
              <a:gd name="connsiteY3" fmla="*/ 658761 h 658761"/>
              <a:gd name="connsiteX0-1" fmla="*/ 0 w 1285142"/>
              <a:gd name="connsiteY0-2" fmla="*/ 658761 h 1430286"/>
              <a:gd name="connsiteX1-3" fmla="*/ 0 w 1285142"/>
              <a:gd name="connsiteY1-4" fmla="*/ 0 h 1430286"/>
              <a:gd name="connsiteX2-5" fmla="*/ 1285142 w 1285142"/>
              <a:gd name="connsiteY2-6" fmla="*/ 1430286 h 1430286"/>
              <a:gd name="connsiteX3-7" fmla="*/ 0 w 1285142"/>
              <a:gd name="connsiteY3-8" fmla="*/ 658761 h 1430286"/>
            </a:gdLst>
            <a:ahLst/>
            <a:cxnLst>
              <a:cxn ang="0">
                <a:pos x="connsiteX0-1" y="connsiteY0-2"/>
              </a:cxn>
              <a:cxn ang="0">
                <a:pos x="connsiteX1-3" y="connsiteY1-4"/>
              </a:cxn>
              <a:cxn ang="0">
                <a:pos x="connsiteX2-5" y="connsiteY2-6"/>
              </a:cxn>
              <a:cxn ang="0">
                <a:pos x="connsiteX3-7" y="connsiteY3-8"/>
              </a:cxn>
            </a:cxnLst>
            <a:rect l="l" t="t" r="r" b="b"/>
            <a:pathLst>
              <a:path w="1285142" h="1430286">
                <a:moveTo>
                  <a:pt x="0" y="658761"/>
                </a:moveTo>
                <a:lnTo>
                  <a:pt x="0" y="0"/>
                </a:lnTo>
                <a:lnTo>
                  <a:pt x="1285142" y="14302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387363" y="1604962"/>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solidFill>
              </a:rPr>
              <a:t>在此添加关键字</a:t>
            </a:r>
            <a:endParaRPr lang="zh-CN" altLang="en-US" sz="1200" b="1" dirty="0">
              <a:solidFill>
                <a:schemeClr val="bg1"/>
              </a:solidFill>
            </a:endParaRPr>
          </a:p>
          <a:p>
            <a:r>
              <a:rPr lang="en-US" altLang="zh-CN" sz="1100" dirty="0">
                <a:solidFill>
                  <a:schemeClr val="bg1"/>
                </a:solidFill>
              </a:rPr>
              <a:t>Lorem ipsum dolor sit amet, consectetuer adipiscing elit. Maecenas porttitor congue massa. </a:t>
            </a:r>
            <a:endParaRPr lang="en-US" altLang="zh-CN" sz="1100" dirty="0">
              <a:solidFill>
                <a:schemeClr val="bg1"/>
              </a:solidFill>
            </a:endParaRPr>
          </a:p>
        </p:txBody>
      </p:sp>
      <p:sp>
        <p:nvSpPr>
          <p:cNvPr id="40" name="矩形 39"/>
          <p:cNvSpPr/>
          <p:nvPr/>
        </p:nvSpPr>
        <p:spPr>
          <a:xfrm>
            <a:off x="7378306" y="1590675"/>
            <a:ext cx="2494358"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5818236" y="1700213"/>
            <a:ext cx="553998" cy="2828925"/>
          </a:xfrm>
          <a:prstGeom prst="rect">
            <a:avLst/>
          </a:prstGeom>
          <a:solidFill>
            <a:srgbClr val="FCA320"/>
          </a:solidFill>
        </p:spPr>
        <p:txBody>
          <a:bodyPr vert="eaVert" wrap="square" rtlCol="0">
            <a:spAutoFit/>
          </a:bodyPr>
          <a:lstStyle/>
          <a:p>
            <a:r>
              <a:rPr lang="zh-CN" altLang="en-US" sz="2400" b="1" dirty="0" smtClean="0"/>
              <a:t>  网络营销策划原则</a:t>
            </a:r>
            <a:endParaRPr lang="zh-CN" altLang="en-US" sz="2400" b="1" dirty="0"/>
          </a:p>
        </p:txBody>
      </p:sp>
      <p:sp>
        <p:nvSpPr>
          <p:cNvPr id="42" name="矩形 41"/>
          <p:cNvSpPr/>
          <p:nvPr/>
        </p:nvSpPr>
        <p:spPr>
          <a:xfrm>
            <a:off x="7401652" y="3503201"/>
            <a:ext cx="3593462"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schemeClr val="bg1"/>
                </a:solidFill>
              </a:rPr>
              <a:t> 灵活性原则</a:t>
            </a:r>
            <a:endParaRPr lang="en-US" altLang="zh-CN" sz="2400" b="1" dirty="0">
              <a:solidFill>
                <a:schemeClr val="bg1"/>
              </a:solidFill>
            </a:endParaRPr>
          </a:p>
        </p:txBody>
      </p:sp>
      <p:sp>
        <p:nvSpPr>
          <p:cNvPr id="43" name="矩形 42"/>
          <p:cNvSpPr/>
          <p:nvPr/>
        </p:nvSpPr>
        <p:spPr>
          <a:xfrm>
            <a:off x="7430226" y="1645826"/>
            <a:ext cx="3593462"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schemeClr val="bg1"/>
                </a:solidFill>
              </a:rPr>
              <a:t> 针对性原则</a:t>
            </a:r>
            <a:endParaRPr lang="en-US" altLang="zh-CN" sz="2400" b="1" dirty="0">
              <a:solidFill>
                <a:schemeClr val="bg1"/>
              </a:solidFill>
            </a:endParaRPr>
          </a:p>
        </p:txBody>
      </p:sp>
      <p:sp>
        <p:nvSpPr>
          <p:cNvPr id="44" name="矩形 43"/>
          <p:cNvSpPr/>
          <p:nvPr/>
        </p:nvSpPr>
        <p:spPr>
          <a:xfrm>
            <a:off x="7515952" y="2503076"/>
            <a:ext cx="3593462"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schemeClr val="bg1"/>
                </a:solidFill>
              </a:rPr>
              <a:t>亲近性原则</a:t>
            </a:r>
            <a:endParaRPr lang="en-US" altLang="zh-CN" sz="2400" b="1" dirty="0">
              <a:solidFill>
                <a:schemeClr val="bg1"/>
              </a:solidFill>
            </a:endParaRPr>
          </a:p>
        </p:txBody>
      </p:sp>
      <p:sp>
        <p:nvSpPr>
          <p:cNvPr id="45" name="矩形 44"/>
          <p:cNvSpPr/>
          <p:nvPr/>
        </p:nvSpPr>
        <p:spPr>
          <a:xfrm>
            <a:off x="2148614" y="1664876"/>
            <a:ext cx="2494824"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400" b="1" dirty="0" smtClean="0">
                <a:solidFill>
                  <a:schemeClr val="bg1"/>
                </a:solidFill>
              </a:rPr>
              <a:t>系统性原则</a:t>
            </a:r>
            <a:endParaRPr lang="en-US" altLang="zh-CN" sz="2400" b="1" dirty="0">
              <a:solidFill>
                <a:schemeClr val="bg1"/>
              </a:solidFill>
            </a:endParaRPr>
          </a:p>
        </p:txBody>
      </p:sp>
      <p:sp>
        <p:nvSpPr>
          <p:cNvPr id="46" name="矩形 45"/>
          <p:cNvSpPr/>
          <p:nvPr/>
        </p:nvSpPr>
        <p:spPr>
          <a:xfrm>
            <a:off x="2172427" y="2531651"/>
            <a:ext cx="2494824"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400" b="1" dirty="0" smtClean="0">
                <a:solidFill>
                  <a:schemeClr val="bg1"/>
                </a:solidFill>
              </a:rPr>
              <a:t>创新性原则</a:t>
            </a:r>
            <a:endParaRPr lang="en-US" altLang="zh-CN" sz="2400" b="1" dirty="0">
              <a:solidFill>
                <a:schemeClr val="bg1"/>
              </a:solidFill>
            </a:endParaRPr>
          </a:p>
        </p:txBody>
      </p:sp>
      <p:sp>
        <p:nvSpPr>
          <p:cNvPr id="47" name="矩形 46"/>
          <p:cNvSpPr/>
          <p:nvPr/>
        </p:nvSpPr>
        <p:spPr>
          <a:xfrm>
            <a:off x="2143851" y="3503201"/>
            <a:ext cx="2494824"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400" b="1" dirty="0" smtClean="0">
                <a:solidFill>
                  <a:schemeClr val="bg1"/>
                </a:solidFill>
              </a:rPr>
              <a:t>操作性原则</a:t>
            </a:r>
            <a:endParaRPr lang="en-US" altLang="zh-CN" sz="2400" b="1" dirty="0">
              <a:solidFill>
                <a:schemeClr val="bg1"/>
              </a:solidFill>
            </a:endParaRPr>
          </a:p>
        </p:txBody>
      </p:sp>
      <p:sp>
        <p:nvSpPr>
          <p:cNvPr id="48" name="矩形 47"/>
          <p:cNvSpPr/>
          <p:nvPr/>
        </p:nvSpPr>
        <p:spPr>
          <a:xfrm>
            <a:off x="2158139" y="4489039"/>
            <a:ext cx="2494824"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400" b="1" dirty="0" smtClean="0">
                <a:solidFill>
                  <a:schemeClr val="bg1"/>
                </a:solidFill>
              </a:rPr>
              <a:t>经济性原则</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知识链接</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2240746" y="1764506"/>
            <a:ext cx="4801314" cy="646331"/>
          </a:xfrm>
          <a:prstGeom prst="rect">
            <a:avLst/>
          </a:prstGeom>
        </p:spPr>
        <p:txBody>
          <a:bodyPr wrap="none">
            <a:spAutoFit/>
          </a:bodyPr>
          <a:lstStyle/>
          <a:p>
            <a:r>
              <a:rPr lang="zh-CN" altLang="en-US" sz="3600" b="1" dirty="0" smtClean="0"/>
              <a:t>雕爷牛腩，互联网思维</a:t>
            </a:r>
            <a:endParaRPr lang="zh-CN" altLang="en-US" sz="3600" dirty="0"/>
          </a:p>
        </p:txBody>
      </p:sp>
      <p:sp>
        <p:nvSpPr>
          <p:cNvPr id="28" name="矩形 27"/>
          <p:cNvSpPr/>
          <p:nvPr/>
        </p:nvSpPr>
        <p:spPr>
          <a:xfrm>
            <a:off x="1245067" y="1791141"/>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chemeClr val="bg1"/>
              </a:solidFill>
            </a:endParaRPr>
          </a:p>
        </p:txBody>
      </p:sp>
      <p:sp>
        <p:nvSpPr>
          <p:cNvPr id="9" name="太阳形 8"/>
          <p:cNvSpPr/>
          <p:nvPr/>
        </p:nvSpPr>
        <p:spPr>
          <a:xfrm>
            <a:off x="1414463" y="1843088"/>
            <a:ext cx="600075" cy="54292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Picture 11" descr="收藏：2013年十大营销经典案例"/>
          <p:cNvPicPr>
            <a:picLocks noChangeAspect="1" noChangeArrowheads="1"/>
          </p:cNvPicPr>
          <p:nvPr/>
        </p:nvPicPr>
        <p:blipFill>
          <a:blip r:embed="rId1"/>
          <a:srcRect/>
          <a:stretch>
            <a:fillRect/>
          </a:stretch>
        </p:blipFill>
        <p:spPr bwMode="auto">
          <a:xfrm>
            <a:off x="2314576" y="2495551"/>
            <a:ext cx="6757987"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拓展思考</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983821" y="4950617"/>
            <a:ext cx="7359532" cy="523220"/>
          </a:xfrm>
          <a:prstGeom prst="rect">
            <a:avLst/>
          </a:prstGeom>
        </p:spPr>
        <p:txBody>
          <a:bodyPr wrap="square">
            <a:spAutoFit/>
          </a:bodyPr>
          <a:lstStyle/>
          <a:p>
            <a:r>
              <a:rPr lang="zh-CN" altLang="en-US" sz="2800" b="1" dirty="0" smtClean="0"/>
              <a:t>网络营销策划对小米的重要性体现在哪些方面？</a:t>
            </a:r>
            <a:endParaRPr lang="zh-CN" altLang="en-US" sz="2800" b="1" dirty="0"/>
          </a:p>
        </p:txBody>
      </p:sp>
      <p:sp>
        <p:nvSpPr>
          <p:cNvPr id="28" name="矩形 27"/>
          <p:cNvSpPr/>
          <p:nvPr/>
        </p:nvSpPr>
        <p:spPr>
          <a:xfrm>
            <a:off x="2302342" y="49486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rPr>
              <a:t>讨论</a:t>
            </a:r>
            <a:endParaRPr lang="zh-CN" altLang="en-US" sz="2800" b="1" dirty="0">
              <a:solidFill>
                <a:schemeClr val="bg1"/>
              </a:solidFill>
            </a:endParaRPr>
          </a:p>
        </p:txBody>
      </p:sp>
      <p:pic>
        <p:nvPicPr>
          <p:cNvPr id="3073" name="Picture 12" descr="u=3672935254,2005852433&amp;fm=21&amp;gp=0"/>
          <p:cNvPicPr>
            <a:picLocks noChangeAspect="1" noChangeArrowheads="1"/>
          </p:cNvPicPr>
          <p:nvPr/>
        </p:nvPicPr>
        <p:blipFill>
          <a:blip r:embed="rId1"/>
          <a:srcRect l="8214" t="12273" r="8214" b="14091"/>
          <a:stretch>
            <a:fillRect/>
          </a:stretch>
        </p:blipFill>
        <p:spPr bwMode="auto">
          <a:xfrm>
            <a:off x="357187" y="2314575"/>
            <a:ext cx="3067050" cy="1543050"/>
          </a:xfrm>
          <a:prstGeom prst="rect">
            <a:avLst/>
          </a:prstGeom>
          <a:noFill/>
          <a:ln w="9525">
            <a:noFill/>
            <a:miter lim="800000"/>
            <a:headEnd/>
            <a:tailEnd/>
          </a:ln>
        </p:spPr>
      </p:pic>
      <p:sp>
        <p:nvSpPr>
          <p:cNvPr id="3074" name="Rectangle 2"/>
          <p:cNvSpPr>
            <a:spLocks noChangeArrowheads="1"/>
          </p:cNvSpPr>
          <p:nvPr/>
        </p:nvSpPr>
        <p:spPr bwMode="auto">
          <a:xfrm>
            <a:off x="4012482" y="2109941"/>
            <a:ext cx="7574681" cy="2677656"/>
          </a:xfrm>
          <a:prstGeom prst="rect">
            <a:avLst/>
          </a:prstGeom>
          <a:noFill/>
          <a:ln w="9525">
            <a:solidFill>
              <a:schemeClr val="tx1"/>
            </a:solid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说起小米，大家一定不会陌生。小米公司是</a:t>
            </a:r>
            <a:r>
              <a:rPr kumimoji="0" lang="en-US" alt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2010</a:t>
            </a:r>
            <a:r>
              <a:rPr kumimoji="0" lang="zh-CN" altLang="en-US"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年</a:t>
            </a:r>
            <a:r>
              <a:rPr kumimoji="0" lang="en-US" alt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月份成立的年轻公司，</a:t>
            </a:r>
            <a:r>
              <a:rPr kumimoji="0" lang="en-US" alt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logo</a:t>
            </a:r>
            <a:r>
              <a:rPr kumimoji="0" lang="zh-CN" altLang="en-US"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如图</a:t>
            </a:r>
            <a:r>
              <a:rPr kumimoji="0" lang="en-US" alt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8-3</a:t>
            </a:r>
            <a:r>
              <a:rPr kumimoji="0" lang="zh-CN" altLang="en-US"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所示，他的第一款手机是</a:t>
            </a:r>
            <a:r>
              <a:rPr kumimoji="0" lang="en-US" alt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2011</a:t>
            </a:r>
            <a:r>
              <a:rPr kumimoji="0" lang="zh-CN" altLang="en-US"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年</a:t>
            </a:r>
            <a:r>
              <a:rPr kumimoji="0" lang="en-US" alt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8</a:t>
            </a:r>
            <a:r>
              <a:rPr kumimoji="0" lang="zh-CN" altLang="en-US"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月发布的。创业不到</a:t>
            </a:r>
            <a:r>
              <a:rPr kumimoji="0" lang="en-US" alt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4</a:t>
            </a:r>
            <a:r>
              <a:rPr kumimoji="0" lang="zh-CN" altLang="en-US"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年时间，年销售额做到</a:t>
            </a:r>
            <a:r>
              <a:rPr kumimoji="0" lang="en-US" alt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280</a:t>
            </a:r>
            <a:r>
              <a:rPr kumimoji="0" lang="zh-CN" altLang="en-US"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亿元人民币，公司估值已超过</a:t>
            </a:r>
            <a:r>
              <a:rPr kumimoji="0" lang="en-US" altLang="zh-CN"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100</a:t>
            </a:r>
            <a:r>
              <a:rPr kumimoji="0" lang="zh-CN" altLang="en-US" sz="24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亿美元。更令人不解的是，小米几乎“零投入”的营销模式，通过论坛、微博、微信等社会化营销模式的策划，凝聚起粉丝的力量，把小米快速打造为“知名品牌”。</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772526"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任务导入</a:t>
            </a:r>
            <a:r>
              <a:rPr lang="en-US" altLang="zh-CN" sz="2400" b="1" dirty="0" smtClean="0">
                <a:solidFill>
                  <a:schemeClr val="bg1"/>
                </a:solidFill>
              </a:rPr>
              <a:t>】</a:t>
            </a:r>
            <a:endParaRPr lang="zh-CN" altLang="en-US" sz="2400" b="1" dirty="0">
              <a:solidFill>
                <a:schemeClr val="bg1"/>
              </a:solidFill>
            </a:endParaRPr>
          </a:p>
        </p:txBody>
      </p:sp>
      <p:sp>
        <p:nvSpPr>
          <p:cNvPr id="6" name="TextBox 17"/>
          <p:cNvSpPr txBox="1"/>
          <p:nvPr/>
        </p:nvSpPr>
        <p:spPr>
          <a:xfrm>
            <a:off x="2205990" y="609181"/>
            <a:ext cx="5422312" cy="553994"/>
          </a:xfrm>
          <a:prstGeom prst="rect">
            <a:avLst/>
          </a:prstGeom>
          <a:noFill/>
        </p:spPr>
        <p:txBody>
          <a:bodyPr wrap="none" lIns="121917" tIns="60958" rIns="121917" bIns="60958" rtlCol="0">
            <a:spAutoFit/>
          </a:bodyPr>
          <a:lstStyle/>
          <a:p>
            <a:r>
              <a:rPr lang="zh-CN" altLang="en-US" sz="2800" b="1" dirty="0" smtClean="0">
                <a:solidFill>
                  <a:srgbClr val="FF9900"/>
                </a:solidFill>
                <a:latin typeface="+mj-ea"/>
                <a:ea typeface="+mj-ea"/>
              </a:rPr>
              <a:t>任务</a:t>
            </a:r>
            <a:r>
              <a:rPr lang="en-US" sz="2800" b="1" dirty="0" smtClean="0">
                <a:solidFill>
                  <a:srgbClr val="FF9900"/>
                </a:solidFill>
                <a:latin typeface="+mj-ea"/>
                <a:ea typeface="+mj-ea"/>
              </a:rPr>
              <a:t>8.2   </a:t>
            </a:r>
            <a:r>
              <a:rPr lang="zh-CN" altLang="en-US" sz="2800" b="1" dirty="0" smtClean="0">
                <a:solidFill>
                  <a:srgbClr val="FF9900"/>
                </a:solidFill>
              </a:rPr>
              <a:t>熟悉网络营销策划步骤</a:t>
            </a:r>
            <a:endParaRPr lang="zh-CN" altLang="en-US" sz="2800" b="1" dirty="0">
              <a:solidFill>
                <a:srgbClr val="FF9900"/>
              </a:solidFill>
              <a:latin typeface="+mj-ea"/>
              <a:ea typeface="+mj-ea"/>
            </a:endParaRPr>
          </a:p>
        </p:txBody>
      </p:sp>
      <p:sp>
        <p:nvSpPr>
          <p:cNvPr id="27" name="矩形 26"/>
          <p:cNvSpPr/>
          <p:nvPr/>
        </p:nvSpPr>
        <p:spPr>
          <a:xfrm>
            <a:off x="2212171" y="2864643"/>
            <a:ext cx="6853158" cy="707886"/>
          </a:xfrm>
          <a:prstGeom prst="rect">
            <a:avLst/>
          </a:prstGeom>
        </p:spPr>
        <p:txBody>
          <a:bodyPr wrap="none">
            <a:spAutoFit/>
          </a:bodyPr>
          <a:lstStyle/>
          <a:p>
            <a:r>
              <a:rPr lang="zh-CN" altLang="en-US" sz="4000" b="1" dirty="0" smtClean="0"/>
              <a:t>海飞丝巴西实力挑战赛的策划</a:t>
            </a:r>
            <a:endParaRPr lang="zh-CN" altLang="en-US" sz="4000" dirty="0"/>
          </a:p>
        </p:txBody>
      </p:sp>
      <p:sp>
        <p:nvSpPr>
          <p:cNvPr id="28" name="矩形 27"/>
          <p:cNvSpPr/>
          <p:nvPr/>
        </p:nvSpPr>
        <p:spPr>
          <a:xfrm>
            <a:off x="1216492" y="28912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rPr>
              <a:t>02</a:t>
            </a:r>
            <a:endParaRPr lang="zh-CN" altLang="en-US" sz="48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9115426"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任务导入</a:t>
            </a:r>
            <a:r>
              <a:rPr lang="en-US" altLang="zh-CN" sz="2400" b="1" dirty="0" smtClean="0">
                <a:solidFill>
                  <a:schemeClr val="bg1"/>
                </a:solidFill>
              </a:rPr>
              <a:t>】</a:t>
            </a:r>
            <a:endParaRPr lang="zh-CN" altLang="en-US" sz="2400" b="1" dirty="0">
              <a:solidFill>
                <a:schemeClr val="bg1"/>
              </a:solidFill>
            </a:endParaRPr>
          </a:p>
        </p:txBody>
      </p:sp>
      <p:sp>
        <p:nvSpPr>
          <p:cNvPr id="6" name="TextBox 17"/>
          <p:cNvSpPr txBox="1"/>
          <p:nvPr/>
        </p:nvSpPr>
        <p:spPr>
          <a:xfrm>
            <a:off x="2205990" y="609181"/>
            <a:ext cx="4914160" cy="553994"/>
          </a:xfrm>
          <a:prstGeom prst="rect">
            <a:avLst/>
          </a:prstGeom>
          <a:noFill/>
        </p:spPr>
        <p:txBody>
          <a:bodyPr wrap="none" lIns="121917" tIns="60958" rIns="121917" bIns="60958" rtlCol="0">
            <a:spAutoFit/>
          </a:bodyPr>
          <a:lstStyle/>
          <a:p>
            <a:r>
              <a:rPr lang="zh-CN" altLang="en-US" sz="2800" b="1" dirty="0" smtClean="0">
                <a:solidFill>
                  <a:schemeClr val="bg1"/>
                </a:solidFill>
              </a:rPr>
              <a:t>海飞丝巴西实力挑战赛的策划</a:t>
            </a:r>
            <a:endParaRPr lang="zh-CN" altLang="en-US" sz="2800" dirty="0">
              <a:solidFill>
                <a:schemeClr val="bg1"/>
              </a:solidFill>
            </a:endParaRPr>
          </a:p>
        </p:txBody>
      </p:sp>
      <p:sp>
        <p:nvSpPr>
          <p:cNvPr id="1027" name="Rectangle 3"/>
          <p:cNvSpPr>
            <a:spLocks noChangeArrowheads="1"/>
          </p:cNvSpPr>
          <p:nvPr/>
        </p:nvSpPr>
        <p:spPr bwMode="auto">
          <a:xfrm>
            <a:off x="6072188" y="1400176"/>
            <a:ext cx="5672137" cy="3139321"/>
          </a:xfrm>
          <a:prstGeom prst="rect">
            <a:avLst/>
          </a:prstGeom>
          <a:noFill/>
          <a:ln w="28575">
            <a:solidFill>
              <a:schemeClr val="tx1"/>
            </a:solidFill>
            <a:miter lim="800000"/>
          </a:ln>
          <a:effectLst/>
        </p:spPr>
        <p:txBody>
          <a:bodyPr vert="horz" wrap="square" lIns="91440" tIns="45720" rIns="91440" bIns="45720" numCol="1" anchor="ctr" anchorCtr="0" compatLnSpc="1">
            <a:spAutoFit/>
          </a:bodyPr>
          <a:lstStyle/>
          <a:p>
            <a:r>
              <a:rPr lang="zh-CN" altLang="en-US" b="1" dirty="0" smtClean="0"/>
              <a:t>项目背景：</a:t>
            </a:r>
            <a:r>
              <a:rPr lang="zh-CN" altLang="en-US" dirty="0" smtClean="0"/>
              <a:t>老化品牌怎样迎合年轻一代，社会化方式下如何进行体育营销</a:t>
            </a:r>
            <a:endParaRPr lang="zh-CN" altLang="en-US" dirty="0" smtClean="0"/>
          </a:p>
          <a:p>
            <a:r>
              <a:rPr lang="en-US" dirty="0" smtClean="0"/>
              <a:t>       </a:t>
            </a:r>
            <a:r>
              <a:rPr lang="zh-CN" altLang="en-US" dirty="0" smtClean="0"/>
              <a:t>海飞丝作为全球老牌洗发水品牌之一，随着近几年竞争对手的持续发力，洗发水市场的不断细分，海飞丝如今面临着品牌老化的问题。为紧跟时代迎合年轻消费者，海飞丝借力娱乐、运动、游戏等方面持续传播品牌</a:t>
            </a:r>
            <a:r>
              <a:rPr lang="en-US" dirty="0" smtClean="0"/>
              <a:t>“</a:t>
            </a:r>
            <a:r>
              <a:rPr lang="zh-CN" altLang="en-US" dirty="0" smtClean="0"/>
              <a:t>实力</a:t>
            </a:r>
            <a:r>
              <a:rPr lang="en-US" dirty="0" smtClean="0"/>
              <a:t>”</a:t>
            </a:r>
            <a:r>
              <a:rPr lang="zh-CN" altLang="en-US" dirty="0" smtClean="0"/>
              <a:t>理念，用社会化的方式与消费者进行沟通。继</a:t>
            </a:r>
            <a:r>
              <a:rPr lang="en-US" dirty="0" smtClean="0"/>
              <a:t>2012</a:t>
            </a:r>
            <a:r>
              <a:rPr lang="zh-CN" altLang="en-US" dirty="0" smtClean="0"/>
              <a:t>年与娱乐节目中国达人秀合作的</a:t>
            </a:r>
            <a:r>
              <a:rPr lang="en-US" dirty="0" smtClean="0"/>
              <a:t>“</a:t>
            </a:r>
            <a:r>
              <a:rPr lang="zh-CN" altLang="en-US" dirty="0" smtClean="0"/>
              <a:t>海飞丝实力擂台</a:t>
            </a:r>
            <a:r>
              <a:rPr lang="en-US" dirty="0" smtClean="0"/>
              <a:t>”</a:t>
            </a:r>
            <a:r>
              <a:rPr lang="zh-CN" altLang="en-US" dirty="0" smtClean="0"/>
              <a:t>，以及</a:t>
            </a:r>
            <a:r>
              <a:rPr lang="en-US" dirty="0" smtClean="0"/>
              <a:t>2013</a:t>
            </a:r>
            <a:r>
              <a:rPr lang="zh-CN" altLang="en-US" dirty="0" smtClean="0"/>
              <a:t>年结合</a:t>
            </a:r>
            <a:r>
              <a:rPr lang="en-US" dirty="0" smtClean="0"/>
              <a:t>NBA</a:t>
            </a:r>
            <a:r>
              <a:rPr lang="zh-CN" altLang="en-US" dirty="0" smtClean="0"/>
              <a:t>推出的</a:t>
            </a:r>
            <a:r>
              <a:rPr lang="en-US" dirty="0" smtClean="0"/>
              <a:t>“</a:t>
            </a:r>
            <a:r>
              <a:rPr lang="zh-CN" altLang="en-US" dirty="0" smtClean="0"/>
              <a:t>海飞丝</a:t>
            </a:r>
            <a:r>
              <a:rPr lang="en-US" dirty="0" smtClean="0"/>
              <a:t>NBA</a:t>
            </a:r>
            <a:r>
              <a:rPr lang="zh-CN" altLang="en-US" dirty="0" smtClean="0"/>
              <a:t>实力训练营</a:t>
            </a:r>
            <a:r>
              <a:rPr lang="en-US" dirty="0" smtClean="0"/>
              <a:t>”</a:t>
            </a:r>
            <a:r>
              <a:rPr lang="zh-CN" altLang="en-US" dirty="0" smtClean="0"/>
              <a:t>之后，今年海飞丝携手巴西世界杯，继续将游戏化的体育营销进行到底。</a:t>
            </a:r>
            <a:endParaRPr lang="zh-CN" altLang="en-US" dirty="0" smtClean="0"/>
          </a:p>
        </p:txBody>
      </p:sp>
      <p:pic>
        <p:nvPicPr>
          <p:cNvPr id="59394" name="Picture 13" descr="海飞丝巴西实力挑战赛"/>
          <p:cNvPicPr>
            <a:picLocks noChangeAspect="1" noChangeArrowheads="1"/>
          </p:cNvPicPr>
          <p:nvPr/>
        </p:nvPicPr>
        <p:blipFill>
          <a:blip r:embed="rId1"/>
          <a:srcRect/>
          <a:stretch>
            <a:fillRect/>
          </a:stretch>
        </p:blipFill>
        <p:spPr bwMode="auto">
          <a:xfrm>
            <a:off x="214312" y="1414463"/>
            <a:ext cx="5786438" cy="3086100"/>
          </a:xfrm>
          <a:prstGeom prst="rect">
            <a:avLst/>
          </a:prstGeom>
          <a:noFill/>
          <a:ln w="9525">
            <a:noFill/>
            <a:miter lim="800000"/>
            <a:headEnd/>
            <a:tailEnd/>
          </a:ln>
        </p:spPr>
      </p:pic>
      <p:sp>
        <p:nvSpPr>
          <p:cNvPr id="10" name="矩形 9"/>
          <p:cNvSpPr/>
          <p:nvPr/>
        </p:nvSpPr>
        <p:spPr>
          <a:xfrm>
            <a:off x="276224" y="4883913"/>
            <a:ext cx="11339513" cy="1477328"/>
          </a:xfrm>
          <a:prstGeom prst="rect">
            <a:avLst/>
          </a:prstGeom>
        </p:spPr>
        <p:txBody>
          <a:bodyPr wrap="square">
            <a:spAutoFit/>
          </a:bodyPr>
          <a:lstStyle/>
          <a:p>
            <a:r>
              <a:rPr lang="zh-CN" altLang="en-US" b="1" dirty="0" smtClean="0"/>
              <a:t>思考与挑战：</a:t>
            </a:r>
            <a:r>
              <a:rPr lang="en-US" dirty="0" smtClean="0"/>
              <a:t>Big idea</a:t>
            </a:r>
            <a:r>
              <a:rPr lang="zh-CN" altLang="en-US" dirty="0" smtClean="0"/>
              <a:t>消除</a:t>
            </a:r>
            <a:r>
              <a:rPr lang="en-US" dirty="0" smtClean="0"/>
              <a:t>"</a:t>
            </a:r>
            <a:r>
              <a:rPr lang="zh-CN" altLang="en-US" dirty="0" smtClean="0"/>
              <a:t>代沟</a:t>
            </a:r>
            <a:r>
              <a:rPr lang="en-US" dirty="0" smtClean="0"/>
              <a:t>"</a:t>
            </a:r>
            <a:r>
              <a:rPr lang="zh-CN" altLang="en-US" dirty="0" smtClean="0"/>
              <a:t>，</a:t>
            </a:r>
            <a:r>
              <a:rPr lang="en-US" dirty="0" smtClean="0"/>
              <a:t>"</a:t>
            </a:r>
            <a:r>
              <a:rPr lang="zh-CN" altLang="en-US" dirty="0" smtClean="0"/>
              <a:t>父辈</a:t>
            </a:r>
            <a:r>
              <a:rPr lang="en-US" dirty="0" smtClean="0"/>
              <a:t>"</a:t>
            </a:r>
            <a:r>
              <a:rPr lang="zh-CN" altLang="en-US" dirty="0" smtClean="0"/>
              <a:t>品牌如何再次年轻</a:t>
            </a:r>
            <a:endParaRPr lang="zh-CN" altLang="en-US" dirty="0" smtClean="0"/>
          </a:p>
          <a:p>
            <a:r>
              <a:rPr lang="zh-CN" altLang="en-US" dirty="0" smtClean="0"/>
              <a:t>作为一个受众概念中的</a:t>
            </a:r>
            <a:r>
              <a:rPr lang="en-US" dirty="0" smtClean="0"/>
              <a:t>"</a:t>
            </a:r>
            <a:r>
              <a:rPr lang="zh-CN" altLang="en-US" dirty="0" smtClean="0"/>
              <a:t>父辈级</a:t>
            </a:r>
            <a:r>
              <a:rPr lang="en-US" dirty="0" smtClean="0"/>
              <a:t>"</a:t>
            </a:r>
            <a:r>
              <a:rPr lang="zh-CN" altLang="en-US" dirty="0" smtClean="0"/>
              <a:t>品牌，传播过程中将面临不小的挑战：</a:t>
            </a:r>
            <a:endParaRPr lang="zh-CN" altLang="en-US" dirty="0" smtClean="0"/>
          </a:p>
          <a:p>
            <a:r>
              <a:rPr lang="en-US" dirty="0" smtClean="0"/>
              <a:t>1.</a:t>
            </a:r>
            <a:r>
              <a:rPr lang="zh-CN" altLang="en-US" dirty="0" smtClean="0"/>
              <a:t>新品层出不穷、竞品不断挑战，海飞丝日益</a:t>
            </a:r>
            <a:r>
              <a:rPr lang="en-US" dirty="0" smtClean="0"/>
              <a:t>"</a:t>
            </a:r>
            <a:r>
              <a:rPr lang="zh-CN" altLang="en-US" dirty="0" smtClean="0"/>
              <a:t>老化</a:t>
            </a:r>
            <a:r>
              <a:rPr lang="en-US" dirty="0" smtClean="0"/>
              <a:t>"</a:t>
            </a:r>
            <a:r>
              <a:rPr lang="zh-CN" altLang="en-US" dirty="0" smtClean="0"/>
              <a:t>，如何使品牌重新年轻；</a:t>
            </a:r>
            <a:endParaRPr lang="zh-CN" altLang="en-US" dirty="0" smtClean="0"/>
          </a:p>
          <a:p>
            <a:r>
              <a:rPr lang="en-US" dirty="0" smtClean="0"/>
              <a:t>2.</a:t>
            </a:r>
            <a:r>
              <a:rPr lang="zh-CN" altLang="en-US" dirty="0" smtClean="0"/>
              <a:t>围绕世界杯，各路品牌传播</a:t>
            </a:r>
            <a:r>
              <a:rPr lang="en-US" dirty="0" smtClean="0"/>
              <a:t>idea</a:t>
            </a:r>
            <a:r>
              <a:rPr lang="zh-CN" altLang="en-US" dirty="0" smtClean="0"/>
              <a:t>层出不穷，怎么脱颖而出？</a:t>
            </a:r>
            <a:endParaRPr lang="zh-CN" altLang="en-US" dirty="0" smtClean="0"/>
          </a:p>
          <a:p>
            <a:r>
              <a:rPr lang="en-US" dirty="0" smtClean="0"/>
              <a:t>3.</a:t>
            </a:r>
            <a:r>
              <a:rPr lang="zh-CN" altLang="en-US" dirty="0" smtClean="0"/>
              <a:t>如何利用年轻人喜欢的方式与他们建立联系，如何通过更加</a:t>
            </a:r>
            <a:r>
              <a:rPr lang="en-US" dirty="0" smtClean="0"/>
              <a:t>Social</a:t>
            </a:r>
            <a:r>
              <a:rPr lang="zh-CN" altLang="en-US" dirty="0" smtClean="0"/>
              <a:t>的方式传达品牌的年轻化与</a:t>
            </a:r>
            <a:r>
              <a:rPr lang="en-US" dirty="0" smtClean="0"/>
              <a:t>"</a:t>
            </a:r>
            <a:r>
              <a:rPr lang="zh-CN" altLang="en-US" dirty="0" smtClean="0"/>
              <a:t>实力</a:t>
            </a:r>
            <a:r>
              <a:rPr lang="en-US" dirty="0" smtClean="0"/>
              <a:t>"</a:t>
            </a:r>
            <a:r>
              <a:rPr lang="zh-CN" altLang="en-US" dirty="0" smtClean="0"/>
              <a:t>理念。</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9115426"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任务导入</a:t>
            </a:r>
            <a:r>
              <a:rPr lang="en-US" altLang="zh-CN" sz="2400" b="1" dirty="0" smtClean="0">
                <a:solidFill>
                  <a:schemeClr val="bg1"/>
                </a:solidFill>
              </a:rPr>
              <a:t>】</a:t>
            </a:r>
            <a:endParaRPr lang="zh-CN" altLang="en-US" sz="2400" b="1" dirty="0">
              <a:solidFill>
                <a:schemeClr val="bg1"/>
              </a:solidFill>
            </a:endParaRPr>
          </a:p>
        </p:txBody>
      </p:sp>
      <p:sp>
        <p:nvSpPr>
          <p:cNvPr id="6" name="TextBox 17"/>
          <p:cNvSpPr txBox="1"/>
          <p:nvPr/>
        </p:nvSpPr>
        <p:spPr>
          <a:xfrm>
            <a:off x="2205990" y="609181"/>
            <a:ext cx="4914160" cy="553994"/>
          </a:xfrm>
          <a:prstGeom prst="rect">
            <a:avLst/>
          </a:prstGeom>
          <a:noFill/>
        </p:spPr>
        <p:txBody>
          <a:bodyPr wrap="none" lIns="121917" tIns="60958" rIns="121917" bIns="60958" rtlCol="0">
            <a:spAutoFit/>
          </a:bodyPr>
          <a:lstStyle/>
          <a:p>
            <a:r>
              <a:rPr lang="zh-CN" altLang="en-US" sz="2800" b="1" dirty="0" smtClean="0">
                <a:solidFill>
                  <a:schemeClr val="bg1"/>
                </a:solidFill>
              </a:rPr>
              <a:t>海飞丝巴西实力挑战赛的策划</a:t>
            </a:r>
            <a:endParaRPr lang="zh-CN" altLang="en-US" sz="2800" dirty="0">
              <a:solidFill>
                <a:schemeClr val="bg1"/>
              </a:solidFill>
            </a:endParaRPr>
          </a:p>
        </p:txBody>
      </p:sp>
      <p:sp>
        <p:nvSpPr>
          <p:cNvPr id="10" name="矩形 9"/>
          <p:cNvSpPr/>
          <p:nvPr/>
        </p:nvSpPr>
        <p:spPr>
          <a:xfrm>
            <a:off x="290512" y="1669225"/>
            <a:ext cx="11339513" cy="4801314"/>
          </a:xfrm>
          <a:prstGeom prst="rect">
            <a:avLst/>
          </a:prstGeom>
        </p:spPr>
        <p:txBody>
          <a:bodyPr wrap="square">
            <a:spAutoFit/>
          </a:bodyPr>
          <a:lstStyle/>
          <a:p>
            <a:r>
              <a:rPr lang="zh-CN" altLang="en-US" b="1" dirty="0" smtClean="0"/>
              <a:t>目标：</a:t>
            </a:r>
            <a:endParaRPr lang="zh-CN" altLang="en-US" dirty="0" smtClean="0"/>
          </a:p>
          <a:p>
            <a:r>
              <a:rPr lang="en-US" dirty="0" smtClean="0"/>
              <a:t>1.</a:t>
            </a:r>
            <a:r>
              <a:rPr lang="zh-CN" altLang="en-US" dirty="0" smtClean="0"/>
              <a:t>利用年轻人喜欢的方式与他们建立联系，并传达品牌的年轻化与</a:t>
            </a:r>
            <a:r>
              <a:rPr lang="en-US" dirty="0" smtClean="0"/>
              <a:t>"</a:t>
            </a:r>
            <a:r>
              <a:rPr lang="zh-CN" altLang="en-US" dirty="0" smtClean="0"/>
              <a:t>实力</a:t>
            </a:r>
            <a:r>
              <a:rPr lang="en-US" dirty="0" smtClean="0"/>
              <a:t>"</a:t>
            </a:r>
            <a:r>
              <a:rPr lang="zh-CN" altLang="en-US" dirty="0" smtClean="0"/>
              <a:t>理念。</a:t>
            </a:r>
            <a:endParaRPr lang="zh-CN" altLang="en-US" dirty="0" smtClean="0"/>
          </a:p>
          <a:p>
            <a:r>
              <a:rPr lang="en-US" dirty="0" smtClean="0"/>
              <a:t>2.</a:t>
            </a:r>
            <a:r>
              <a:rPr lang="zh-CN" altLang="en-US" dirty="0" smtClean="0"/>
              <a:t>拓展年轻男性用户市场，继续提升销量。</a:t>
            </a:r>
            <a:r>
              <a:rPr lang="en-US" dirty="0" smtClean="0"/>
              <a:t> </a:t>
            </a:r>
            <a:endParaRPr lang="zh-CN" altLang="en-US" dirty="0" smtClean="0"/>
          </a:p>
          <a:p>
            <a:r>
              <a:rPr lang="zh-CN" altLang="en-US" b="1" dirty="0" smtClean="0"/>
              <a:t>目标群体：</a:t>
            </a:r>
            <a:endParaRPr lang="zh-CN" altLang="en-US" dirty="0" smtClean="0"/>
          </a:p>
          <a:p>
            <a:r>
              <a:rPr lang="en-US" dirty="0" smtClean="0"/>
              <a:t>18</a:t>
            </a:r>
            <a:r>
              <a:rPr lang="zh-CN" altLang="en-US" dirty="0" smtClean="0"/>
              <a:t>岁</a:t>
            </a:r>
            <a:r>
              <a:rPr lang="en-US" dirty="0" smtClean="0"/>
              <a:t>-30</a:t>
            </a:r>
            <a:r>
              <a:rPr lang="zh-CN" altLang="en-US" dirty="0" smtClean="0"/>
              <a:t>岁的新新人类，他们是网络化和移动化的一代，热爱运动，喜欢自由，排斥被动接触广告，又乐于尝试和分享新鲜有趣的事物。</a:t>
            </a:r>
            <a:endParaRPr lang="zh-CN" altLang="en-US" dirty="0" smtClean="0"/>
          </a:p>
          <a:p>
            <a:r>
              <a:rPr lang="zh-CN" altLang="en-US" dirty="0" smtClean="0"/>
              <a:t>策略与应对：助力世界杯，极致化游戏体验步步为</a:t>
            </a:r>
            <a:r>
              <a:rPr lang="en-US" dirty="0" smtClean="0"/>
              <a:t>"</a:t>
            </a:r>
            <a:r>
              <a:rPr lang="zh-CN" altLang="en-US" dirty="0" smtClean="0"/>
              <a:t>赢</a:t>
            </a:r>
            <a:r>
              <a:rPr lang="en-US" dirty="0" smtClean="0"/>
              <a:t>"</a:t>
            </a:r>
            <a:endParaRPr lang="zh-CN" altLang="en-US" dirty="0" smtClean="0"/>
          </a:p>
          <a:p>
            <a:r>
              <a:rPr lang="zh-CN" altLang="en-US" dirty="0" smtClean="0"/>
              <a:t>针对目标群体特征，结合当时话题十足的世界杯，制定</a:t>
            </a:r>
            <a:r>
              <a:rPr lang="en-US" dirty="0" smtClean="0"/>
              <a:t>"</a:t>
            </a:r>
            <a:r>
              <a:rPr lang="zh-CN" altLang="en-US" dirty="0" smtClean="0"/>
              <a:t>打造极致化的游戏体验</a:t>
            </a:r>
            <a:r>
              <a:rPr lang="en-US" dirty="0" smtClean="0"/>
              <a:t>--</a:t>
            </a:r>
            <a:r>
              <a:rPr lang="zh-CN" altLang="en-US" dirty="0" smtClean="0"/>
              <a:t>提供极具诱惑的众筹大奖</a:t>
            </a:r>
            <a:r>
              <a:rPr lang="en-US" dirty="0" smtClean="0"/>
              <a:t>--</a:t>
            </a:r>
            <a:r>
              <a:rPr lang="zh-CN" altLang="en-US" dirty="0" smtClean="0"/>
              <a:t>引流电商促进产品销售</a:t>
            </a:r>
            <a:r>
              <a:rPr lang="en-US" dirty="0" smtClean="0"/>
              <a:t>"</a:t>
            </a:r>
            <a:r>
              <a:rPr lang="zh-CN" altLang="en-US" dirty="0" smtClean="0"/>
              <a:t>三步策略。</a:t>
            </a:r>
            <a:endParaRPr lang="zh-CN" altLang="en-US" dirty="0" smtClean="0"/>
          </a:p>
          <a:p>
            <a:r>
              <a:rPr lang="zh-CN" altLang="en-US" b="1" dirty="0" smtClean="0"/>
              <a:t>执行过程：</a:t>
            </a:r>
            <a:endParaRPr lang="zh-CN" altLang="en-US" dirty="0" smtClean="0"/>
          </a:p>
          <a:p>
            <a:r>
              <a:rPr lang="en-US" dirty="0" smtClean="0"/>
              <a:t>    1.</a:t>
            </a:r>
            <a:r>
              <a:rPr lang="zh-CN" altLang="en-US" dirty="0" smtClean="0"/>
              <a:t>打造极致化游戏体验</a:t>
            </a:r>
            <a:r>
              <a:rPr lang="en-US" dirty="0" smtClean="0"/>
              <a:t>--</a:t>
            </a:r>
            <a:r>
              <a:rPr lang="zh-CN" altLang="en-US" dirty="0" smtClean="0"/>
              <a:t>三款世界杯挑战赛小游戏，引发互动狂潮</a:t>
            </a:r>
            <a:endParaRPr lang="zh-CN" altLang="en-US" dirty="0" smtClean="0"/>
          </a:p>
          <a:p>
            <a:r>
              <a:rPr lang="en-US" dirty="0" smtClean="0"/>
              <a:t>  ⑴</a:t>
            </a:r>
            <a:r>
              <a:rPr lang="zh-CN" altLang="en-US" dirty="0" smtClean="0"/>
              <a:t>打造三款</a:t>
            </a:r>
            <a:r>
              <a:rPr lang="en-US" dirty="0" smtClean="0"/>
              <a:t>"</a:t>
            </a:r>
            <a:r>
              <a:rPr lang="zh-CN" altLang="en-US" dirty="0" smtClean="0"/>
              <a:t>轻参与、重传播</a:t>
            </a:r>
            <a:r>
              <a:rPr lang="en-US" dirty="0" smtClean="0"/>
              <a:t>"</a:t>
            </a:r>
            <a:r>
              <a:rPr lang="zh-CN" altLang="en-US" dirty="0" smtClean="0"/>
              <a:t>的世界杯挑战赛小游戏，让你嗨到停不下来；配合病毒性的传播文案，使游戏在社会化平台上迅速蔓延传播。</a:t>
            </a:r>
            <a:endParaRPr lang="zh-CN" altLang="en-US" dirty="0" smtClean="0"/>
          </a:p>
          <a:p>
            <a:r>
              <a:rPr lang="zh-CN" altLang="en-US" dirty="0" smtClean="0"/>
              <a:t>游戏</a:t>
            </a:r>
            <a:r>
              <a:rPr lang="en-US" dirty="0" smtClean="0"/>
              <a:t>1  </a:t>
            </a:r>
            <a:r>
              <a:rPr lang="zh-CN" altLang="en-US" dirty="0" smtClean="0"/>
              <a:t>过得去算你</a:t>
            </a:r>
            <a:r>
              <a:rPr lang="en-US" dirty="0" smtClean="0"/>
              <a:t>NB</a:t>
            </a:r>
            <a:r>
              <a:rPr lang="zh-CN" altLang="en-US" dirty="0" smtClean="0"/>
              <a:t>：玩家化身足球运动员连续过人，获得相应积分。</a:t>
            </a:r>
            <a:endParaRPr lang="zh-CN" altLang="en-US" dirty="0" smtClean="0"/>
          </a:p>
          <a:p>
            <a:r>
              <a:rPr lang="zh-CN" altLang="en-US" dirty="0" smtClean="0"/>
              <a:t>游戏</a:t>
            </a:r>
            <a:r>
              <a:rPr lang="en-US" dirty="0" smtClean="0"/>
              <a:t>2  </a:t>
            </a:r>
            <a:r>
              <a:rPr lang="zh-CN" altLang="en-US" dirty="0" smtClean="0"/>
              <a:t>传你妹：玩家操纵运动员传球，突破阻碍后获得丰厚积分奖励。</a:t>
            </a:r>
            <a:endParaRPr lang="zh-CN" altLang="en-US" dirty="0" smtClean="0"/>
          </a:p>
          <a:p>
            <a:r>
              <a:rPr lang="zh-CN" altLang="en-US" dirty="0" smtClean="0"/>
              <a:t>游戏</a:t>
            </a:r>
            <a:r>
              <a:rPr lang="en-US" dirty="0" smtClean="0"/>
              <a:t>3  </a:t>
            </a:r>
            <a:r>
              <a:rPr lang="zh-CN" altLang="en-US" dirty="0" smtClean="0"/>
              <a:t>是男人就射</a:t>
            </a:r>
            <a:r>
              <a:rPr lang="en-US" dirty="0" smtClean="0"/>
              <a:t>60</a:t>
            </a:r>
            <a:r>
              <a:rPr lang="zh-CN" altLang="en-US" dirty="0" smtClean="0"/>
              <a:t>秒：玩家可选择</a:t>
            </a:r>
            <a:r>
              <a:rPr lang="en-US" dirty="0" smtClean="0"/>
              <a:t>"</a:t>
            </a:r>
            <a:r>
              <a:rPr lang="zh-CN" altLang="en-US" dirty="0" smtClean="0"/>
              <a:t>攻</a:t>
            </a:r>
            <a:r>
              <a:rPr lang="en-US" dirty="0" smtClean="0"/>
              <a:t>""</a:t>
            </a:r>
            <a:r>
              <a:rPr lang="zh-CN" altLang="en-US" dirty="0" smtClean="0"/>
              <a:t>守</a:t>
            </a:r>
            <a:r>
              <a:rPr lang="en-US" dirty="0" smtClean="0"/>
              <a:t>"</a:t>
            </a:r>
            <a:r>
              <a:rPr lang="zh-CN" altLang="en-US" dirty="0" smtClean="0"/>
              <a:t>角色，成为前锋或者门将，射出完美曲线。</a:t>
            </a:r>
            <a:endParaRPr lang="zh-CN" altLang="en-US" dirty="0" smtClean="0"/>
          </a:p>
          <a:p>
            <a:r>
              <a:rPr lang="zh-CN" altLang="en-US" dirty="0" smtClean="0"/>
              <a:t>三款游戏在微博、微信平台疯狂传播，一度风靡手游界，成为网民最爱玩的世界杯游戏。</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9115426"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任务导入</a:t>
            </a:r>
            <a:r>
              <a:rPr lang="en-US" altLang="zh-CN" sz="2400" b="1" dirty="0" smtClean="0">
                <a:solidFill>
                  <a:schemeClr val="bg1"/>
                </a:solidFill>
              </a:rPr>
              <a:t>】</a:t>
            </a:r>
            <a:endParaRPr lang="zh-CN" altLang="en-US" sz="2400" b="1" dirty="0">
              <a:solidFill>
                <a:schemeClr val="bg1"/>
              </a:solidFill>
            </a:endParaRPr>
          </a:p>
        </p:txBody>
      </p:sp>
      <p:sp>
        <p:nvSpPr>
          <p:cNvPr id="6" name="TextBox 17"/>
          <p:cNvSpPr txBox="1"/>
          <p:nvPr/>
        </p:nvSpPr>
        <p:spPr>
          <a:xfrm>
            <a:off x="2205990" y="609181"/>
            <a:ext cx="4914160" cy="553994"/>
          </a:xfrm>
          <a:prstGeom prst="rect">
            <a:avLst/>
          </a:prstGeom>
          <a:noFill/>
        </p:spPr>
        <p:txBody>
          <a:bodyPr wrap="none" lIns="121917" tIns="60958" rIns="121917" bIns="60958" rtlCol="0">
            <a:spAutoFit/>
          </a:bodyPr>
          <a:lstStyle/>
          <a:p>
            <a:r>
              <a:rPr lang="zh-CN" altLang="en-US" sz="2800" b="1" dirty="0" smtClean="0">
                <a:solidFill>
                  <a:schemeClr val="bg1"/>
                </a:solidFill>
              </a:rPr>
              <a:t>海飞丝巴西实力挑战赛的策划</a:t>
            </a:r>
            <a:endParaRPr lang="zh-CN" altLang="en-US" sz="2800" dirty="0">
              <a:solidFill>
                <a:schemeClr val="bg1"/>
              </a:solidFill>
            </a:endParaRPr>
          </a:p>
        </p:txBody>
      </p:sp>
      <p:sp>
        <p:nvSpPr>
          <p:cNvPr id="10" name="矩形 9"/>
          <p:cNvSpPr/>
          <p:nvPr/>
        </p:nvSpPr>
        <p:spPr>
          <a:xfrm>
            <a:off x="290512" y="1669225"/>
            <a:ext cx="11339513" cy="4801314"/>
          </a:xfrm>
          <a:prstGeom prst="rect">
            <a:avLst/>
          </a:prstGeom>
        </p:spPr>
        <p:txBody>
          <a:bodyPr wrap="square">
            <a:spAutoFit/>
          </a:bodyPr>
          <a:lstStyle/>
          <a:p>
            <a:r>
              <a:rPr lang="zh-CN" altLang="en-US" b="1" dirty="0" smtClean="0"/>
              <a:t>目标：</a:t>
            </a:r>
            <a:endParaRPr lang="zh-CN" altLang="en-US" dirty="0" smtClean="0"/>
          </a:p>
          <a:p>
            <a:r>
              <a:rPr lang="en-US" dirty="0" smtClean="0"/>
              <a:t>1.</a:t>
            </a:r>
            <a:r>
              <a:rPr lang="zh-CN" altLang="en-US" dirty="0" smtClean="0"/>
              <a:t>利用年轻人喜欢的方式与他们建立联系，并传达品牌的年轻化与</a:t>
            </a:r>
            <a:r>
              <a:rPr lang="en-US" dirty="0" smtClean="0"/>
              <a:t>"</a:t>
            </a:r>
            <a:r>
              <a:rPr lang="zh-CN" altLang="en-US" dirty="0" smtClean="0"/>
              <a:t>实力</a:t>
            </a:r>
            <a:r>
              <a:rPr lang="en-US" dirty="0" smtClean="0"/>
              <a:t>"</a:t>
            </a:r>
            <a:r>
              <a:rPr lang="zh-CN" altLang="en-US" dirty="0" smtClean="0"/>
              <a:t>理念。</a:t>
            </a:r>
            <a:endParaRPr lang="zh-CN" altLang="en-US" dirty="0" smtClean="0"/>
          </a:p>
          <a:p>
            <a:r>
              <a:rPr lang="en-US" dirty="0" smtClean="0"/>
              <a:t>2.</a:t>
            </a:r>
            <a:r>
              <a:rPr lang="zh-CN" altLang="en-US" dirty="0" smtClean="0"/>
              <a:t>拓展年轻男性用户市场，继续提升销量。</a:t>
            </a:r>
            <a:r>
              <a:rPr lang="en-US" dirty="0" smtClean="0"/>
              <a:t> </a:t>
            </a:r>
            <a:endParaRPr lang="zh-CN" altLang="en-US" dirty="0" smtClean="0"/>
          </a:p>
          <a:p>
            <a:r>
              <a:rPr lang="zh-CN" altLang="en-US" b="1" dirty="0" smtClean="0"/>
              <a:t>目标群体：</a:t>
            </a:r>
            <a:endParaRPr lang="zh-CN" altLang="en-US" dirty="0" smtClean="0"/>
          </a:p>
          <a:p>
            <a:r>
              <a:rPr lang="en-US" dirty="0" smtClean="0"/>
              <a:t>18</a:t>
            </a:r>
            <a:r>
              <a:rPr lang="zh-CN" altLang="en-US" dirty="0" smtClean="0"/>
              <a:t>岁</a:t>
            </a:r>
            <a:r>
              <a:rPr lang="en-US" dirty="0" smtClean="0"/>
              <a:t>-30</a:t>
            </a:r>
            <a:r>
              <a:rPr lang="zh-CN" altLang="en-US" dirty="0" smtClean="0"/>
              <a:t>岁的新新人类，他们是网络化和移动化的一代，热爱运动，喜欢自由，排斥被动接触广告，又乐于尝试和分享新鲜有趣的事物。</a:t>
            </a:r>
            <a:endParaRPr lang="zh-CN" altLang="en-US" dirty="0" smtClean="0"/>
          </a:p>
          <a:p>
            <a:r>
              <a:rPr lang="zh-CN" altLang="en-US" dirty="0" smtClean="0"/>
              <a:t>策略与应对：助力世界杯，极致化游戏体验步步为</a:t>
            </a:r>
            <a:r>
              <a:rPr lang="en-US" dirty="0" smtClean="0"/>
              <a:t>"</a:t>
            </a:r>
            <a:r>
              <a:rPr lang="zh-CN" altLang="en-US" dirty="0" smtClean="0"/>
              <a:t>赢</a:t>
            </a:r>
            <a:r>
              <a:rPr lang="en-US" dirty="0" smtClean="0"/>
              <a:t>"</a:t>
            </a:r>
            <a:endParaRPr lang="zh-CN" altLang="en-US" dirty="0" smtClean="0"/>
          </a:p>
          <a:p>
            <a:r>
              <a:rPr lang="zh-CN" altLang="en-US" dirty="0" smtClean="0"/>
              <a:t>针对目标群体特征，结合当时话题十足的世界杯，制定</a:t>
            </a:r>
            <a:r>
              <a:rPr lang="en-US" dirty="0" smtClean="0"/>
              <a:t>"</a:t>
            </a:r>
            <a:r>
              <a:rPr lang="zh-CN" altLang="en-US" dirty="0" smtClean="0"/>
              <a:t>打造极致化的游戏体验</a:t>
            </a:r>
            <a:r>
              <a:rPr lang="en-US" dirty="0" smtClean="0"/>
              <a:t>--</a:t>
            </a:r>
            <a:r>
              <a:rPr lang="zh-CN" altLang="en-US" dirty="0" smtClean="0"/>
              <a:t>提供极具诱惑的众筹大奖</a:t>
            </a:r>
            <a:r>
              <a:rPr lang="en-US" dirty="0" smtClean="0"/>
              <a:t>--</a:t>
            </a:r>
            <a:r>
              <a:rPr lang="zh-CN" altLang="en-US" dirty="0" smtClean="0"/>
              <a:t>引流电商促进产品销售</a:t>
            </a:r>
            <a:r>
              <a:rPr lang="en-US" dirty="0" smtClean="0"/>
              <a:t>"</a:t>
            </a:r>
            <a:r>
              <a:rPr lang="zh-CN" altLang="en-US" dirty="0" smtClean="0"/>
              <a:t>三步策略。</a:t>
            </a:r>
            <a:endParaRPr lang="zh-CN" altLang="en-US" dirty="0" smtClean="0"/>
          </a:p>
          <a:p>
            <a:r>
              <a:rPr lang="zh-CN" altLang="en-US" b="1" dirty="0" smtClean="0"/>
              <a:t>执行过程：</a:t>
            </a:r>
            <a:endParaRPr lang="zh-CN" altLang="en-US" dirty="0" smtClean="0"/>
          </a:p>
          <a:p>
            <a:r>
              <a:rPr lang="en-US" dirty="0" smtClean="0"/>
              <a:t>    1.</a:t>
            </a:r>
            <a:r>
              <a:rPr lang="zh-CN" altLang="en-US" dirty="0" smtClean="0"/>
              <a:t>打造极致化游戏体验</a:t>
            </a:r>
            <a:r>
              <a:rPr lang="en-US" dirty="0" smtClean="0"/>
              <a:t>--</a:t>
            </a:r>
            <a:r>
              <a:rPr lang="zh-CN" altLang="en-US" dirty="0" smtClean="0"/>
              <a:t>三款世界杯挑战赛小游戏，引发互动狂潮</a:t>
            </a:r>
            <a:endParaRPr lang="zh-CN" altLang="en-US" dirty="0" smtClean="0"/>
          </a:p>
          <a:p>
            <a:r>
              <a:rPr lang="en-US" dirty="0" smtClean="0"/>
              <a:t>  ⑴</a:t>
            </a:r>
            <a:r>
              <a:rPr lang="zh-CN" altLang="en-US" dirty="0" smtClean="0"/>
              <a:t>打造三款</a:t>
            </a:r>
            <a:r>
              <a:rPr lang="en-US" dirty="0" smtClean="0"/>
              <a:t>"</a:t>
            </a:r>
            <a:r>
              <a:rPr lang="zh-CN" altLang="en-US" dirty="0" smtClean="0"/>
              <a:t>轻参与、重传播</a:t>
            </a:r>
            <a:r>
              <a:rPr lang="en-US" dirty="0" smtClean="0"/>
              <a:t>"</a:t>
            </a:r>
            <a:r>
              <a:rPr lang="zh-CN" altLang="en-US" dirty="0" smtClean="0"/>
              <a:t>的世界杯挑战赛小游戏，让你嗨到停不下来；配合病毒性的传播文案，使游戏在社会化平台上迅速蔓延传播。</a:t>
            </a:r>
            <a:endParaRPr lang="zh-CN" altLang="en-US" dirty="0" smtClean="0"/>
          </a:p>
          <a:p>
            <a:r>
              <a:rPr lang="zh-CN" altLang="en-US" dirty="0" smtClean="0"/>
              <a:t>游戏</a:t>
            </a:r>
            <a:r>
              <a:rPr lang="en-US" dirty="0" smtClean="0"/>
              <a:t>1  </a:t>
            </a:r>
            <a:r>
              <a:rPr lang="zh-CN" altLang="en-US" dirty="0" smtClean="0"/>
              <a:t>过得去算你</a:t>
            </a:r>
            <a:r>
              <a:rPr lang="en-US" dirty="0" smtClean="0"/>
              <a:t>NB</a:t>
            </a:r>
            <a:r>
              <a:rPr lang="zh-CN" altLang="en-US" dirty="0" smtClean="0"/>
              <a:t>：玩家化身足球运动员连续过人，获得相应积分。</a:t>
            </a:r>
            <a:endParaRPr lang="zh-CN" altLang="en-US" dirty="0" smtClean="0"/>
          </a:p>
          <a:p>
            <a:r>
              <a:rPr lang="zh-CN" altLang="en-US" dirty="0" smtClean="0"/>
              <a:t>游戏</a:t>
            </a:r>
            <a:r>
              <a:rPr lang="en-US" dirty="0" smtClean="0"/>
              <a:t>2  </a:t>
            </a:r>
            <a:r>
              <a:rPr lang="zh-CN" altLang="en-US" dirty="0" smtClean="0"/>
              <a:t>传你妹：玩家操纵运动员传球，突破阻碍后获得丰厚积分奖励。</a:t>
            </a:r>
            <a:endParaRPr lang="zh-CN" altLang="en-US" dirty="0" smtClean="0"/>
          </a:p>
          <a:p>
            <a:r>
              <a:rPr lang="zh-CN" altLang="en-US" dirty="0" smtClean="0"/>
              <a:t>游戏</a:t>
            </a:r>
            <a:r>
              <a:rPr lang="en-US" dirty="0" smtClean="0"/>
              <a:t>3  </a:t>
            </a:r>
            <a:r>
              <a:rPr lang="zh-CN" altLang="en-US" dirty="0" smtClean="0"/>
              <a:t>是男人就射</a:t>
            </a:r>
            <a:r>
              <a:rPr lang="en-US" dirty="0" smtClean="0"/>
              <a:t>60</a:t>
            </a:r>
            <a:r>
              <a:rPr lang="zh-CN" altLang="en-US" dirty="0" smtClean="0"/>
              <a:t>秒：玩家可选择</a:t>
            </a:r>
            <a:r>
              <a:rPr lang="en-US" dirty="0" smtClean="0"/>
              <a:t>"</a:t>
            </a:r>
            <a:r>
              <a:rPr lang="zh-CN" altLang="en-US" dirty="0" smtClean="0"/>
              <a:t>攻</a:t>
            </a:r>
            <a:r>
              <a:rPr lang="en-US" dirty="0" smtClean="0"/>
              <a:t>""</a:t>
            </a:r>
            <a:r>
              <a:rPr lang="zh-CN" altLang="en-US" dirty="0" smtClean="0"/>
              <a:t>守</a:t>
            </a:r>
            <a:r>
              <a:rPr lang="en-US" dirty="0" smtClean="0"/>
              <a:t>"</a:t>
            </a:r>
            <a:r>
              <a:rPr lang="zh-CN" altLang="en-US" dirty="0" smtClean="0"/>
              <a:t>角色，成为前锋或者门将，射出完美曲线。</a:t>
            </a:r>
            <a:endParaRPr lang="zh-CN" altLang="en-US" dirty="0" smtClean="0"/>
          </a:p>
          <a:p>
            <a:r>
              <a:rPr lang="zh-CN" altLang="en-US" dirty="0" smtClean="0"/>
              <a:t>三款游戏在微博、微信平台疯狂传播，一度风靡手游界，成为网民最爱玩的世界杯游戏。</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9115426"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任务导入</a:t>
            </a:r>
            <a:r>
              <a:rPr lang="en-US" altLang="zh-CN" sz="2400" b="1" dirty="0" smtClean="0">
                <a:solidFill>
                  <a:schemeClr val="bg1"/>
                </a:solidFill>
              </a:rPr>
              <a:t>】</a:t>
            </a:r>
            <a:endParaRPr lang="zh-CN" altLang="en-US" sz="2400" b="1" dirty="0">
              <a:solidFill>
                <a:schemeClr val="bg1"/>
              </a:solidFill>
            </a:endParaRPr>
          </a:p>
        </p:txBody>
      </p:sp>
      <p:sp>
        <p:nvSpPr>
          <p:cNvPr id="6" name="TextBox 17"/>
          <p:cNvSpPr txBox="1"/>
          <p:nvPr/>
        </p:nvSpPr>
        <p:spPr>
          <a:xfrm>
            <a:off x="2205990" y="609181"/>
            <a:ext cx="4914160" cy="553994"/>
          </a:xfrm>
          <a:prstGeom prst="rect">
            <a:avLst/>
          </a:prstGeom>
          <a:noFill/>
        </p:spPr>
        <p:txBody>
          <a:bodyPr wrap="none" lIns="121917" tIns="60958" rIns="121917" bIns="60958" rtlCol="0">
            <a:spAutoFit/>
          </a:bodyPr>
          <a:lstStyle/>
          <a:p>
            <a:r>
              <a:rPr lang="zh-CN" altLang="en-US" sz="2800" b="1" dirty="0" smtClean="0">
                <a:solidFill>
                  <a:schemeClr val="bg1"/>
                </a:solidFill>
              </a:rPr>
              <a:t>海飞丝巴西实力挑战赛的策划</a:t>
            </a:r>
            <a:endParaRPr lang="zh-CN" altLang="en-US" sz="2800" dirty="0">
              <a:solidFill>
                <a:schemeClr val="bg1"/>
              </a:solidFill>
            </a:endParaRPr>
          </a:p>
        </p:txBody>
      </p:sp>
      <p:sp>
        <p:nvSpPr>
          <p:cNvPr id="10" name="矩形 9"/>
          <p:cNvSpPr/>
          <p:nvPr/>
        </p:nvSpPr>
        <p:spPr>
          <a:xfrm>
            <a:off x="290512" y="1669225"/>
            <a:ext cx="11339513" cy="4524315"/>
          </a:xfrm>
          <a:prstGeom prst="rect">
            <a:avLst/>
          </a:prstGeom>
        </p:spPr>
        <p:txBody>
          <a:bodyPr wrap="square">
            <a:spAutoFit/>
          </a:bodyPr>
          <a:lstStyle/>
          <a:p>
            <a:r>
              <a:rPr lang="en-US" dirty="0" smtClean="0"/>
              <a:t>⑵KOL</a:t>
            </a:r>
            <a:r>
              <a:rPr lang="zh-CN" altLang="en-US" dirty="0" smtClean="0"/>
              <a:t>传播：结合不同类型的</a:t>
            </a:r>
            <a:r>
              <a:rPr lang="en-US" dirty="0" smtClean="0"/>
              <a:t>KOL</a:t>
            </a:r>
            <a:r>
              <a:rPr lang="zh-CN" altLang="en-US" dirty="0" smtClean="0"/>
              <a:t>资源，不同纬度传播足球游戏，覆盖不同层级的游戏人群。</a:t>
            </a:r>
            <a:endParaRPr lang="zh-CN" altLang="en-US" dirty="0" smtClean="0"/>
          </a:p>
          <a:p>
            <a:r>
              <a:rPr lang="en-US" dirty="0" smtClean="0"/>
              <a:t> ⑶30</a:t>
            </a:r>
            <a:r>
              <a:rPr lang="zh-CN" altLang="en-US" dirty="0" smtClean="0"/>
              <a:t>家</a:t>
            </a:r>
            <a:r>
              <a:rPr lang="en-US" dirty="0" smtClean="0"/>
              <a:t>BBS+5</a:t>
            </a:r>
            <a:r>
              <a:rPr lang="zh-CN" altLang="en-US" dirty="0" smtClean="0"/>
              <a:t>个</a:t>
            </a:r>
            <a:r>
              <a:rPr lang="en-US" dirty="0" smtClean="0"/>
              <a:t>wiki</a:t>
            </a:r>
            <a:r>
              <a:rPr lang="zh-CN" altLang="en-US" dirty="0" smtClean="0"/>
              <a:t>，吸引更多网友参与，黄海波热点事件植入足球游戏，帖子引发热议，进入天涯娱乐推荐板块。</a:t>
            </a:r>
            <a:endParaRPr lang="zh-CN" altLang="en-US" dirty="0" smtClean="0"/>
          </a:p>
          <a:p>
            <a:r>
              <a:rPr lang="en-US" dirty="0" smtClean="0"/>
              <a:t>   2.</a:t>
            </a:r>
            <a:r>
              <a:rPr lang="zh-CN" altLang="en-US" dirty="0" smtClean="0"/>
              <a:t>众筹大奖，圆梦世界杯</a:t>
            </a:r>
            <a:r>
              <a:rPr lang="en-US" dirty="0" smtClean="0"/>
              <a:t>--</a:t>
            </a:r>
            <a:r>
              <a:rPr lang="zh-CN" altLang="en-US" dirty="0" smtClean="0"/>
              <a:t>深入传到品牌</a:t>
            </a:r>
            <a:r>
              <a:rPr lang="en-US" dirty="0" smtClean="0"/>
              <a:t>"</a:t>
            </a:r>
            <a:r>
              <a:rPr lang="zh-CN" altLang="en-US" dirty="0" smtClean="0"/>
              <a:t>实力</a:t>
            </a:r>
            <a:r>
              <a:rPr lang="en-US" dirty="0" smtClean="0"/>
              <a:t>"</a:t>
            </a:r>
            <a:r>
              <a:rPr lang="zh-CN" altLang="en-US" dirty="0" smtClean="0"/>
              <a:t>理念，转化购买欲。</a:t>
            </a:r>
            <a:endParaRPr lang="zh-CN" altLang="en-US" dirty="0" smtClean="0"/>
          </a:p>
          <a:p>
            <a:r>
              <a:rPr lang="en-US" dirty="0" smtClean="0"/>
              <a:t> ⑴</a:t>
            </a:r>
            <a:r>
              <a:rPr lang="zh-CN" altLang="en-US" dirty="0" smtClean="0"/>
              <a:t>游戏的同时引导用户参与众筹互动，不仅让用户在虚拟世界体验世界杯，还能亲身体验世界杯盛况，游戏中的道具都可以连接到电商平台，并且三大平台设立</a:t>
            </a:r>
            <a:r>
              <a:rPr lang="en-US" dirty="0" smtClean="0"/>
              <a:t>"</a:t>
            </a:r>
            <a:r>
              <a:rPr lang="zh-CN" altLang="en-US" dirty="0" smtClean="0"/>
              <a:t>圆梦世界杯</a:t>
            </a:r>
            <a:r>
              <a:rPr lang="en-US" dirty="0" smtClean="0"/>
              <a:t>"</a:t>
            </a:r>
            <a:r>
              <a:rPr lang="zh-CN" altLang="en-US" dirty="0" smtClean="0"/>
              <a:t>基金，向受众发起众筹活动。</a:t>
            </a:r>
            <a:endParaRPr lang="zh-CN" altLang="en-US" dirty="0" smtClean="0"/>
          </a:p>
          <a:p>
            <a:r>
              <a:rPr lang="en-US" dirty="0" smtClean="0"/>
              <a:t> ⑵</a:t>
            </a:r>
            <a:r>
              <a:rPr lang="zh-CN" altLang="en-US" dirty="0" smtClean="0"/>
              <a:t>最终筹集的资金将会送游戏选出的五位幸运球迷圆梦巴西世界杯。</a:t>
            </a:r>
            <a:endParaRPr lang="zh-CN" altLang="en-US" dirty="0" smtClean="0"/>
          </a:p>
          <a:p>
            <a:r>
              <a:rPr lang="en-US" dirty="0" smtClean="0"/>
              <a:t>3.</a:t>
            </a:r>
            <a:r>
              <a:rPr lang="zh-CN" altLang="en-US" dirty="0" smtClean="0"/>
              <a:t>引流电商促进销售</a:t>
            </a:r>
            <a:r>
              <a:rPr lang="en-US" dirty="0" smtClean="0"/>
              <a:t>--</a:t>
            </a:r>
            <a:r>
              <a:rPr lang="zh-CN" altLang="en-US" dirty="0" smtClean="0"/>
              <a:t>热潮引流电商，提升品牌认知度转化销售。</a:t>
            </a:r>
            <a:endParaRPr lang="zh-CN" altLang="en-US" dirty="0" smtClean="0"/>
          </a:p>
          <a:p>
            <a:r>
              <a:rPr lang="zh-CN" altLang="en-US" dirty="0" smtClean="0"/>
              <a:t>用户在参与众筹活动时获得电商海飞丝产品优惠券，刺激购买，形成销售闭环。</a:t>
            </a:r>
            <a:endParaRPr lang="zh-CN" altLang="en-US" dirty="0" smtClean="0"/>
          </a:p>
          <a:p>
            <a:r>
              <a:rPr lang="zh-CN" altLang="en-US" b="1" dirty="0" smtClean="0"/>
              <a:t>创新价值点：</a:t>
            </a:r>
            <a:endParaRPr lang="zh-CN" altLang="en-US" dirty="0" smtClean="0"/>
          </a:p>
          <a:p>
            <a:r>
              <a:rPr lang="zh-CN" altLang="en-US" dirty="0" smtClean="0"/>
              <a:t>结合当下火热的世界杯，制定了打造极致化的游戏体验，</a:t>
            </a:r>
            <a:r>
              <a:rPr lang="en-US" dirty="0" smtClean="0"/>
              <a:t>3</a:t>
            </a:r>
            <a:r>
              <a:rPr lang="zh-CN" altLang="en-US" dirty="0" smtClean="0"/>
              <a:t>款游戏在微博微信平台病毒式的扩散开来，并促使消费者在游戏互动体验中引流至电商平台，深入传播海飞丝品牌</a:t>
            </a:r>
            <a:r>
              <a:rPr lang="en-US" dirty="0" smtClean="0"/>
              <a:t>"</a:t>
            </a:r>
            <a:r>
              <a:rPr lang="zh-CN" altLang="en-US" dirty="0" smtClean="0"/>
              <a:t>实力</a:t>
            </a:r>
            <a:r>
              <a:rPr lang="en-US" dirty="0" smtClean="0"/>
              <a:t>"</a:t>
            </a:r>
            <a:r>
              <a:rPr lang="zh-CN" altLang="en-US" dirty="0" smtClean="0"/>
              <a:t>理念，促进消费者购买欲。</a:t>
            </a:r>
            <a:endParaRPr lang="zh-CN" altLang="en-US" dirty="0" smtClean="0"/>
          </a:p>
          <a:p>
            <a:r>
              <a:rPr lang="zh-CN" altLang="en-US" b="1" dirty="0" smtClean="0"/>
              <a:t>效果：</a:t>
            </a:r>
            <a:endParaRPr lang="zh-CN" altLang="en-US" dirty="0" smtClean="0"/>
          </a:p>
          <a:p>
            <a:r>
              <a:rPr lang="en-US" dirty="0" smtClean="0"/>
              <a:t> 1.</a:t>
            </a:r>
            <a:r>
              <a:rPr lang="zh-CN" altLang="en-US" dirty="0" smtClean="0"/>
              <a:t>在短短</a:t>
            </a:r>
            <a:r>
              <a:rPr lang="en-US" dirty="0" smtClean="0"/>
              <a:t>1</a:t>
            </a:r>
            <a:r>
              <a:rPr lang="zh-CN" altLang="en-US" dirty="0" smtClean="0"/>
              <a:t>个月之内，海飞丝整个战役用户参与量达到</a:t>
            </a:r>
            <a:r>
              <a:rPr lang="en-US" dirty="0" smtClean="0"/>
              <a:t>6400000</a:t>
            </a:r>
            <a:endParaRPr lang="zh-CN" altLang="en-US" dirty="0" smtClean="0"/>
          </a:p>
          <a:p>
            <a:r>
              <a:rPr lang="en-US" dirty="0" smtClean="0"/>
              <a:t> 2.</a:t>
            </a:r>
            <a:r>
              <a:rPr lang="zh-CN" altLang="en-US" dirty="0" smtClean="0"/>
              <a:t>并获得</a:t>
            </a:r>
            <a:r>
              <a:rPr lang="en-US" dirty="0" smtClean="0"/>
              <a:t>1</a:t>
            </a:r>
            <a:r>
              <a:rPr lang="zh-CN" altLang="en-US" dirty="0" smtClean="0"/>
              <a:t>亿</a:t>
            </a:r>
            <a:r>
              <a:rPr lang="en-US" dirty="0" smtClean="0"/>
              <a:t>8</a:t>
            </a:r>
            <a:r>
              <a:rPr lang="zh-CN" altLang="en-US" dirty="0" smtClean="0"/>
              <a:t>千万品牌印象，产品当季销售再创新高。 </a:t>
            </a:r>
            <a:endParaRPr lang="zh-CN" altLang="en-US" dirty="0" smtClean="0"/>
          </a:p>
          <a:p>
            <a:pPr algn="r"/>
            <a:r>
              <a:rPr lang="zh-CN" altLang="en-US" dirty="0" smtClean="0"/>
              <a:t>资料来源：搜狐网</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772526"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52285" y="282825"/>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智慧引言</a:t>
            </a:r>
            <a:r>
              <a:rPr lang="en-US" altLang="zh-CN" sz="2400" b="1" dirty="0" smtClean="0">
                <a:solidFill>
                  <a:schemeClr val="bg1"/>
                </a:solidFill>
              </a:rPr>
              <a:t>】</a:t>
            </a:r>
            <a:endParaRPr lang="zh-CN" altLang="en-US" sz="2400" b="1" dirty="0">
              <a:solidFill>
                <a:schemeClr val="bg1"/>
              </a:solidFill>
            </a:endParaRPr>
          </a:p>
        </p:txBody>
      </p:sp>
      <p:sp>
        <p:nvSpPr>
          <p:cNvPr id="9" name="矩形 8"/>
          <p:cNvSpPr/>
          <p:nvPr/>
        </p:nvSpPr>
        <p:spPr>
          <a:xfrm>
            <a:off x="814388" y="1989088"/>
            <a:ext cx="10101262" cy="3350404"/>
          </a:xfrm>
          <a:prstGeom prst="rect">
            <a:avLst/>
          </a:prstGeom>
          <a:ln w="57150">
            <a:solidFill>
              <a:srgbClr val="FF9900"/>
            </a:solidFill>
            <a:prstDash val="sysDot"/>
          </a:ln>
        </p:spPr>
        <p:txBody>
          <a:bodyPr wrap="square">
            <a:spAutoFit/>
          </a:bodyPr>
          <a:lstStyle/>
          <a:p>
            <a:pPr>
              <a:lnSpc>
                <a:spcPct val="150000"/>
              </a:lnSpc>
            </a:pPr>
            <a:r>
              <a:rPr lang="zh-CN" altLang="en-US" sz="2400" b="1" dirty="0" smtClean="0">
                <a:solidFill>
                  <a:srgbClr val="1F487C"/>
                </a:solidFill>
              </a:rPr>
              <a:t>        网络营销策划活动贯穿于网络营销活动的全过程，常常体现为组合型或系列化活动。所有的目标都要贯彻到全部业务环节中去。各种战术、各种策略都要协调一致，服从于统一的产品形象、企业形象以及营销战略。任何优秀的策划，都需要一个必要的执行过程，才能显示它的效果，计划方案一步一步地完成，在执行过程中要检测执行时间、执行进展、执行速度和执行效果等情况，以确保营销策划达到预期效果。</a:t>
            </a:r>
            <a:endParaRPr lang="zh-CN" altLang="en-US" sz="2400" b="1" dirty="0">
              <a:solidFill>
                <a:srgbClr val="1F487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569997" y="1458351"/>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01906"/>
            <a:ext cx="12192000" cy="505609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739205" y="1458351"/>
            <a:ext cx="3185832" cy="1329578"/>
          </a:xfrm>
          <a:prstGeom prst="trapezoid">
            <a:avLst>
              <a:gd name="adj" fmla="val 9829"/>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45383" y="3191896"/>
            <a:ext cx="4134465" cy="523220"/>
          </a:xfrm>
          <a:prstGeom prst="rect">
            <a:avLst/>
          </a:prstGeom>
        </p:spPr>
        <p:txBody>
          <a:bodyPr wrap="none">
            <a:spAutoFit/>
          </a:bodyPr>
          <a:lstStyle/>
          <a:p>
            <a:r>
              <a:rPr lang="zh-CN" altLang="en-US" sz="2800" dirty="0" smtClean="0">
                <a:solidFill>
                  <a:schemeClr val="bg1"/>
                </a:solidFill>
              </a:rPr>
              <a:t>创建网络营销导向型企业</a:t>
            </a:r>
            <a:endParaRPr lang="zh-CN" altLang="en-US" sz="2800" dirty="0">
              <a:solidFill>
                <a:schemeClr val="bg1"/>
              </a:solidFill>
            </a:endParaRPr>
          </a:p>
        </p:txBody>
      </p:sp>
      <p:sp>
        <p:nvSpPr>
          <p:cNvPr id="9" name="矩形 8"/>
          <p:cNvSpPr/>
          <p:nvPr/>
        </p:nvSpPr>
        <p:spPr>
          <a:xfrm>
            <a:off x="504827" y="3266011"/>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01</a:t>
            </a:r>
            <a:endParaRPr lang="zh-CN" altLang="en-US" sz="2800" dirty="0">
              <a:solidFill>
                <a:schemeClr val="bg1"/>
              </a:solidFill>
            </a:endParaRPr>
          </a:p>
        </p:txBody>
      </p:sp>
      <p:sp>
        <p:nvSpPr>
          <p:cNvPr id="10" name="矩形 9"/>
          <p:cNvSpPr/>
          <p:nvPr/>
        </p:nvSpPr>
        <p:spPr>
          <a:xfrm>
            <a:off x="1245383" y="3998102"/>
            <a:ext cx="3057247" cy="523220"/>
          </a:xfrm>
          <a:prstGeom prst="rect">
            <a:avLst/>
          </a:prstGeom>
        </p:spPr>
        <p:txBody>
          <a:bodyPr wrap="none">
            <a:spAutoFit/>
          </a:bodyPr>
          <a:lstStyle/>
          <a:p>
            <a:r>
              <a:rPr lang="zh-CN" altLang="en-US" sz="2800" dirty="0" smtClean="0">
                <a:solidFill>
                  <a:schemeClr val="bg1"/>
                </a:solidFill>
              </a:rPr>
              <a:t>开展网络市场调研</a:t>
            </a:r>
            <a:endParaRPr lang="zh-CN" altLang="en-US" sz="2800" dirty="0">
              <a:solidFill>
                <a:schemeClr val="bg1"/>
              </a:solidFill>
            </a:endParaRPr>
          </a:p>
        </p:txBody>
      </p:sp>
      <p:sp>
        <p:nvSpPr>
          <p:cNvPr id="11" name="矩形 10"/>
          <p:cNvSpPr/>
          <p:nvPr/>
        </p:nvSpPr>
        <p:spPr>
          <a:xfrm>
            <a:off x="504827" y="4072217"/>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02</a:t>
            </a:r>
            <a:endParaRPr lang="zh-CN" altLang="en-US" sz="2800" dirty="0">
              <a:solidFill>
                <a:schemeClr val="bg1"/>
              </a:solidFill>
            </a:endParaRPr>
          </a:p>
        </p:txBody>
      </p:sp>
      <p:sp>
        <p:nvSpPr>
          <p:cNvPr id="12" name="矩形 11"/>
          <p:cNvSpPr/>
          <p:nvPr/>
        </p:nvSpPr>
        <p:spPr>
          <a:xfrm>
            <a:off x="1245383" y="4804308"/>
            <a:ext cx="3775393" cy="523220"/>
          </a:xfrm>
          <a:prstGeom prst="rect">
            <a:avLst/>
          </a:prstGeom>
        </p:spPr>
        <p:txBody>
          <a:bodyPr wrap="none">
            <a:spAutoFit/>
          </a:bodyPr>
          <a:lstStyle/>
          <a:p>
            <a:r>
              <a:rPr lang="zh-CN" altLang="en-US" sz="2800" dirty="0" smtClean="0">
                <a:solidFill>
                  <a:schemeClr val="bg1"/>
                </a:solidFill>
              </a:rPr>
              <a:t>分析网络营销目标市场</a:t>
            </a:r>
            <a:endParaRPr lang="zh-CN" altLang="en-US" sz="2800" dirty="0">
              <a:solidFill>
                <a:schemeClr val="bg1"/>
              </a:solidFill>
            </a:endParaRPr>
          </a:p>
        </p:txBody>
      </p:sp>
      <p:sp>
        <p:nvSpPr>
          <p:cNvPr id="13" name="矩形 12"/>
          <p:cNvSpPr/>
          <p:nvPr/>
        </p:nvSpPr>
        <p:spPr>
          <a:xfrm>
            <a:off x="504827" y="4878423"/>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03</a:t>
            </a:r>
            <a:endParaRPr lang="zh-CN" altLang="en-US" sz="2800" dirty="0">
              <a:solidFill>
                <a:schemeClr val="bg1"/>
              </a:solidFill>
            </a:endParaRPr>
          </a:p>
        </p:txBody>
      </p:sp>
      <p:sp>
        <p:nvSpPr>
          <p:cNvPr id="14" name="矩形 13"/>
          <p:cNvSpPr/>
          <p:nvPr/>
        </p:nvSpPr>
        <p:spPr>
          <a:xfrm>
            <a:off x="1245383" y="5610514"/>
            <a:ext cx="4134465" cy="523220"/>
          </a:xfrm>
          <a:prstGeom prst="rect">
            <a:avLst/>
          </a:prstGeom>
        </p:spPr>
        <p:txBody>
          <a:bodyPr wrap="none">
            <a:spAutoFit/>
          </a:bodyPr>
          <a:lstStyle/>
          <a:p>
            <a:r>
              <a:rPr lang="zh-CN" altLang="en-US" sz="2800" dirty="0" smtClean="0">
                <a:solidFill>
                  <a:schemeClr val="bg1"/>
                </a:solidFill>
              </a:rPr>
              <a:t>制定网络营销战略与计划</a:t>
            </a:r>
            <a:endParaRPr lang="zh-CN" altLang="en-US" sz="2800" dirty="0">
              <a:solidFill>
                <a:schemeClr val="bg1"/>
              </a:solidFill>
            </a:endParaRPr>
          </a:p>
        </p:txBody>
      </p:sp>
      <p:sp>
        <p:nvSpPr>
          <p:cNvPr id="15" name="矩形 14"/>
          <p:cNvSpPr/>
          <p:nvPr/>
        </p:nvSpPr>
        <p:spPr>
          <a:xfrm>
            <a:off x="504827" y="5684629"/>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04</a:t>
            </a:r>
            <a:endParaRPr lang="zh-CN" altLang="en-US" sz="2800" dirty="0">
              <a:solidFill>
                <a:schemeClr val="bg1"/>
              </a:solidFill>
            </a:endParaRPr>
          </a:p>
        </p:txBody>
      </p:sp>
      <p:sp>
        <p:nvSpPr>
          <p:cNvPr id="16" name="TextBox 44"/>
          <p:cNvSpPr txBox="1"/>
          <p:nvPr/>
        </p:nvSpPr>
        <p:spPr>
          <a:xfrm>
            <a:off x="1266298" y="1812312"/>
            <a:ext cx="2214322" cy="646331"/>
          </a:xfrm>
          <a:prstGeom prst="rect">
            <a:avLst/>
          </a:prstGeom>
          <a:noFill/>
        </p:spPr>
        <p:txBody>
          <a:bodyPr wrap="square" rtlCol="0">
            <a:spAutoFit/>
          </a:bodyPr>
          <a:lstStyle/>
          <a:p>
            <a:r>
              <a:rPr lang="zh-CN" altLang="en-US" sz="3600" b="1" dirty="0" smtClean="0">
                <a:solidFill>
                  <a:schemeClr val="bg1"/>
                </a:solidFill>
              </a:rPr>
              <a:t>项目索引</a:t>
            </a:r>
            <a:endParaRPr lang="en-US" sz="3600" b="1" dirty="0">
              <a:solidFill>
                <a:schemeClr val="bg1"/>
              </a:solidFill>
            </a:endParaRPr>
          </a:p>
        </p:txBody>
      </p:sp>
      <p:sp>
        <p:nvSpPr>
          <p:cNvPr id="21" name="矩形 20"/>
          <p:cNvSpPr/>
          <p:nvPr/>
        </p:nvSpPr>
        <p:spPr>
          <a:xfrm>
            <a:off x="7179151" y="2503638"/>
            <a:ext cx="3057247" cy="523220"/>
          </a:xfrm>
          <a:prstGeom prst="rect">
            <a:avLst/>
          </a:prstGeom>
        </p:spPr>
        <p:txBody>
          <a:bodyPr wrap="none">
            <a:spAutoFit/>
          </a:bodyPr>
          <a:lstStyle/>
          <a:p>
            <a:r>
              <a:rPr lang="zh-CN" altLang="en-US" sz="2800" dirty="0" smtClean="0">
                <a:solidFill>
                  <a:schemeClr val="bg1"/>
                </a:solidFill>
              </a:rPr>
              <a:t>建设网络营销平台</a:t>
            </a:r>
            <a:endParaRPr lang="zh-CN" altLang="en-US" sz="2800" dirty="0">
              <a:solidFill>
                <a:schemeClr val="bg1"/>
              </a:solidFill>
            </a:endParaRPr>
          </a:p>
        </p:txBody>
      </p:sp>
      <p:sp>
        <p:nvSpPr>
          <p:cNvPr id="22" name="矩形 21"/>
          <p:cNvSpPr/>
          <p:nvPr/>
        </p:nvSpPr>
        <p:spPr>
          <a:xfrm>
            <a:off x="6394350" y="2548256"/>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05</a:t>
            </a:r>
            <a:endParaRPr lang="zh-CN" altLang="en-US" sz="2800" dirty="0">
              <a:solidFill>
                <a:schemeClr val="bg1"/>
              </a:solidFill>
            </a:endParaRPr>
          </a:p>
        </p:txBody>
      </p:sp>
      <p:sp>
        <p:nvSpPr>
          <p:cNvPr id="31" name="矩形 30"/>
          <p:cNvSpPr/>
          <p:nvPr/>
        </p:nvSpPr>
        <p:spPr>
          <a:xfrm>
            <a:off x="7105409" y="3241058"/>
            <a:ext cx="3775393" cy="523220"/>
          </a:xfrm>
          <a:prstGeom prst="rect">
            <a:avLst/>
          </a:prstGeom>
        </p:spPr>
        <p:txBody>
          <a:bodyPr wrap="none">
            <a:spAutoFit/>
          </a:bodyPr>
          <a:lstStyle/>
          <a:p>
            <a:r>
              <a:rPr lang="zh-CN" altLang="en-US" sz="2800" dirty="0" smtClean="0">
                <a:solidFill>
                  <a:schemeClr val="bg1"/>
                </a:solidFill>
              </a:rPr>
              <a:t>实施网络营销组合策略</a:t>
            </a:r>
            <a:endParaRPr lang="zh-CN" altLang="en-US" sz="2800" dirty="0">
              <a:solidFill>
                <a:schemeClr val="bg1"/>
              </a:solidFill>
            </a:endParaRPr>
          </a:p>
        </p:txBody>
      </p:sp>
      <p:sp>
        <p:nvSpPr>
          <p:cNvPr id="32" name="矩形 31"/>
          <p:cNvSpPr/>
          <p:nvPr/>
        </p:nvSpPr>
        <p:spPr>
          <a:xfrm>
            <a:off x="6364853" y="3315173"/>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06</a:t>
            </a:r>
            <a:endParaRPr lang="zh-CN" altLang="en-US" sz="2800" dirty="0">
              <a:solidFill>
                <a:schemeClr val="bg1"/>
              </a:solidFill>
            </a:endParaRPr>
          </a:p>
        </p:txBody>
      </p:sp>
      <p:sp>
        <p:nvSpPr>
          <p:cNvPr id="33" name="矩形 32"/>
          <p:cNvSpPr/>
          <p:nvPr/>
        </p:nvSpPr>
        <p:spPr>
          <a:xfrm>
            <a:off x="7105409" y="4047264"/>
            <a:ext cx="3156633" cy="523220"/>
          </a:xfrm>
          <a:prstGeom prst="rect">
            <a:avLst/>
          </a:prstGeom>
        </p:spPr>
        <p:txBody>
          <a:bodyPr wrap="none">
            <a:spAutoFit/>
          </a:bodyPr>
          <a:lstStyle/>
          <a:p>
            <a:r>
              <a:rPr lang="zh-CN" altLang="en-US" sz="2800" dirty="0" smtClean="0">
                <a:solidFill>
                  <a:schemeClr val="bg1"/>
                </a:solidFill>
              </a:rPr>
              <a:t> 开展企业网络推广</a:t>
            </a:r>
            <a:endParaRPr lang="zh-CN" altLang="en-US" sz="2800" dirty="0">
              <a:solidFill>
                <a:schemeClr val="bg1"/>
              </a:solidFill>
            </a:endParaRPr>
          </a:p>
        </p:txBody>
      </p:sp>
      <p:sp>
        <p:nvSpPr>
          <p:cNvPr id="34" name="矩形 33"/>
          <p:cNvSpPr/>
          <p:nvPr/>
        </p:nvSpPr>
        <p:spPr>
          <a:xfrm>
            <a:off x="6364853" y="4121379"/>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07</a:t>
            </a:r>
            <a:endParaRPr lang="zh-CN" altLang="en-US" sz="2800" dirty="0">
              <a:solidFill>
                <a:schemeClr val="bg1"/>
              </a:solidFill>
            </a:endParaRPr>
          </a:p>
        </p:txBody>
      </p:sp>
      <p:sp>
        <p:nvSpPr>
          <p:cNvPr id="35" name="矩形 34"/>
          <p:cNvSpPr/>
          <p:nvPr/>
        </p:nvSpPr>
        <p:spPr>
          <a:xfrm>
            <a:off x="7105409" y="4853470"/>
            <a:ext cx="3057247" cy="523220"/>
          </a:xfrm>
          <a:prstGeom prst="rect">
            <a:avLst/>
          </a:prstGeom>
        </p:spPr>
        <p:txBody>
          <a:bodyPr wrap="none">
            <a:spAutoFit/>
          </a:bodyPr>
          <a:lstStyle/>
          <a:p>
            <a:r>
              <a:rPr lang="zh-CN" altLang="en-US" sz="2800" b="1" dirty="0" smtClean="0">
                <a:solidFill>
                  <a:srgbClr val="FF9900"/>
                </a:solidFill>
              </a:rPr>
              <a:t>创意网络营销策划</a:t>
            </a:r>
            <a:endParaRPr lang="zh-CN" altLang="en-US" sz="2800" b="1" dirty="0">
              <a:solidFill>
                <a:srgbClr val="FF9900"/>
              </a:solidFill>
            </a:endParaRPr>
          </a:p>
        </p:txBody>
      </p:sp>
      <p:sp>
        <p:nvSpPr>
          <p:cNvPr id="36" name="矩形 35"/>
          <p:cNvSpPr/>
          <p:nvPr/>
        </p:nvSpPr>
        <p:spPr>
          <a:xfrm>
            <a:off x="6364853" y="4927585"/>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08</a:t>
            </a:r>
            <a:endParaRPr lang="zh-CN" altLang="en-US" sz="2800" dirty="0">
              <a:solidFill>
                <a:schemeClr val="bg1"/>
              </a:solidFill>
            </a:endParaRPr>
          </a:p>
        </p:txBody>
      </p:sp>
      <p:sp>
        <p:nvSpPr>
          <p:cNvPr id="37" name="矩形 36"/>
          <p:cNvSpPr/>
          <p:nvPr/>
        </p:nvSpPr>
        <p:spPr>
          <a:xfrm>
            <a:off x="7105409" y="5659676"/>
            <a:ext cx="3057247" cy="523220"/>
          </a:xfrm>
          <a:prstGeom prst="rect">
            <a:avLst/>
          </a:prstGeom>
        </p:spPr>
        <p:txBody>
          <a:bodyPr wrap="none">
            <a:spAutoFit/>
          </a:bodyPr>
          <a:lstStyle/>
          <a:p>
            <a:r>
              <a:rPr lang="zh-CN" altLang="en-US" sz="2800" dirty="0" smtClean="0">
                <a:solidFill>
                  <a:schemeClr val="bg1"/>
                </a:solidFill>
              </a:rPr>
              <a:t>管理网络营销活动</a:t>
            </a:r>
            <a:endParaRPr lang="zh-CN" altLang="en-US" sz="2800" dirty="0">
              <a:solidFill>
                <a:schemeClr val="bg1"/>
              </a:solidFill>
            </a:endParaRPr>
          </a:p>
        </p:txBody>
      </p:sp>
      <p:sp>
        <p:nvSpPr>
          <p:cNvPr id="38" name="矩形 37"/>
          <p:cNvSpPr/>
          <p:nvPr/>
        </p:nvSpPr>
        <p:spPr>
          <a:xfrm>
            <a:off x="6364853" y="5733791"/>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09</a:t>
            </a:r>
            <a:endParaRPr lang="zh-CN" altLang="en-US" sz="2800" dirty="0">
              <a:solidFill>
                <a:schemeClr val="bg1"/>
              </a:solidFill>
            </a:endParaRPr>
          </a:p>
        </p:txBody>
      </p:sp>
      <p:pic>
        <p:nvPicPr>
          <p:cNvPr id="1026" name="Picture 2"/>
          <p:cNvPicPr>
            <a:picLocks noChangeAspect="1" noChangeArrowheads="1"/>
          </p:cNvPicPr>
          <p:nvPr/>
        </p:nvPicPr>
        <p:blipFill>
          <a:blip r:embed="rId1"/>
          <a:srcRect/>
          <a:stretch>
            <a:fillRect/>
          </a:stretch>
        </p:blipFill>
        <p:spPr bwMode="auto">
          <a:xfrm>
            <a:off x="790577" y="171450"/>
            <a:ext cx="1538286" cy="12430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学习指南</a:t>
            </a:r>
            <a:r>
              <a:rPr lang="en-US" altLang="zh-CN" sz="2400" b="1" dirty="0" smtClean="0">
                <a:solidFill>
                  <a:schemeClr val="bg1"/>
                </a:solidFill>
              </a:rPr>
              <a:t>】</a:t>
            </a:r>
            <a:endParaRPr lang="zh-CN" altLang="en-US" sz="2400" b="1" dirty="0">
              <a:solidFill>
                <a:schemeClr val="bg1"/>
              </a:solidFill>
            </a:endParaRPr>
          </a:p>
        </p:txBody>
      </p:sp>
      <p:sp>
        <p:nvSpPr>
          <p:cNvPr id="6" name="TextBox 17"/>
          <p:cNvSpPr txBox="1"/>
          <p:nvPr/>
        </p:nvSpPr>
        <p:spPr>
          <a:xfrm>
            <a:off x="2205990" y="609181"/>
            <a:ext cx="5452769" cy="553994"/>
          </a:xfrm>
          <a:prstGeom prst="rect">
            <a:avLst/>
          </a:prstGeom>
          <a:noFill/>
        </p:spPr>
        <p:txBody>
          <a:bodyPr wrap="none" lIns="121917" tIns="60958" rIns="121917" bIns="60958" rtlCol="0">
            <a:spAutoFit/>
          </a:bodyPr>
          <a:lstStyle/>
          <a:p>
            <a:r>
              <a:rPr lang="zh-CN" altLang="en-US" sz="2800" b="1" dirty="0" smtClean="0">
                <a:solidFill>
                  <a:srgbClr val="FF9900"/>
                </a:solidFill>
              </a:rPr>
              <a:t>任务</a:t>
            </a:r>
            <a:r>
              <a:rPr lang="en-US" sz="2800" b="1" dirty="0" smtClean="0">
                <a:solidFill>
                  <a:srgbClr val="FF9900"/>
                </a:solidFill>
              </a:rPr>
              <a:t>8.2    </a:t>
            </a:r>
            <a:r>
              <a:rPr lang="zh-CN" altLang="en-US" sz="2800" b="1" dirty="0" smtClean="0">
                <a:solidFill>
                  <a:srgbClr val="FF9900"/>
                </a:solidFill>
              </a:rPr>
              <a:t>熟悉网络营销策划步骤</a:t>
            </a:r>
            <a:endParaRPr lang="zh-CN" altLang="en-US" sz="2800" b="1" dirty="0">
              <a:solidFill>
                <a:srgbClr val="FF9900"/>
              </a:solidFill>
            </a:endParaRPr>
          </a:p>
        </p:txBody>
      </p:sp>
      <p:sp>
        <p:nvSpPr>
          <p:cNvPr id="9" name="矩形 8"/>
          <p:cNvSpPr/>
          <p:nvPr/>
        </p:nvSpPr>
        <p:spPr>
          <a:xfrm>
            <a:off x="2553840" y="3039392"/>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mj-ea"/>
                <a:ea typeface="+mj-ea"/>
              </a:rPr>
              <a:t>8.2.1</a:t>
            </a:r>
            <a:endParaRPr lang="zh-CN" altLang="en-US" sz="2400" b="1" dirty="0">
              <a:latin typeface="+mj-ea"/>
              <a:ea typeface="+mj-ea"/>
            </a:endParaRPr>
          </a:p>
        </p:txBody>
      </p:sp>
      <p:sp>
        <p:nvSpPr>
          <p:cNvPr id="12" name="矩形 11"/>
          <p:cNvSpPr/>
          <p:nvPr/>
        </p:nvSpPr>
        <p:spPr>
          <a:xfrm>
            <a:off x="6347884" y="3039392"/>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88225" y="3039392"/>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13"/>
          <p:cNvGrpSpPr/>
          <p:nvPr/>
        </p:nvGrpSpPr>
        <p:grpSpPr>
          <a:xfrm>
            <a:off x="1717026" y="3197598"/>
            <a:ext cx="608013" cy="676275"/>
            <a:chOff x="6735763" y="10544176"/>
            <a:chExt cx="608013" cy="676275"/>
          </a:xfrm>
          <a:solidFill>
            <a:schemeClr val="bg1"/>
          </a:solidFill>
        </p:grpSpPr>
        <p:sp>
          <p:nvSpPr>
            <p:cNvPr id="15" name="Freeform 1008"/>
            <p:cNvSpPr/>
            <p:nvPr/>
          </p:nvSpPr>
          <p:spPr bwMode="auto">
            <a:xfrm>
              <a:off x="6735763" y="10544176"/>
              <a:ext cx="608013" cy="153988"/>
            </a:xfrm>
            <a:custGeom>
              <a:avLst/>
              <a:gdLst>
                <a:gd name="T0" fmla="*/ 0 w 383"/>
                <a:gd name="T1" fmla="*/ 97 h 97"/>
                <a:gd name="T2" fmla="*/ 383 w 383"/>
                <a:gd name="T3" fmla="*/ 97 h 97"/>
                <a:gd name="T4" fmla="*/ 192 w 383"/>
                <a:gd name="T5" fmla="*/ 0 h 97"/>
                <a:gd name="T6" fmla="*/ 0 w 383"/>
                <a:gd name="T7" fmla="*/ 97 h 97"/>
              </a:gdLst>
              <a:ahLst/>
              <a:cxnLst>
                <a:cxn ang="0">
                  <a:pos x="T0" y="T1"/>
                </a:cxn>
                <a:cxn ang="0">
                  <a:pos x="T2" y="T3"/>
                </a:cxn>
                <a:cxn ang="0">
                  <a:pos x="T4" y="T5"/>
                </a:cxn>
                <a:cxn ang="0">
                  <a:pos x="T6" y="T7"/>
                </a:cxn>
              </a:cxnLst>
              <a:rect l="0" t="0" r="r" b="b"/>
              <a:pathLst>
                <a:path w="383" h="97">
                  <a:moveTo>
                    <a:pt x="0" y="97"/>
                  </a:moveTo>
                  <a:lnTo>
                    <a:pt x="383" y="97"/>
                  </a:lnTo>
                  <a:lnTo>
                    <a:pt x="192" y="0"/>
                  </a:lnTo>
                  <a:lnTo>
                    <a:pt x="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 name="Rectangle 1010"/>
            <p:cNvSpPr>
              <a:spLocks noChangeArrowheads="1"/>
            </p:cNvSpPr>
            <p:nvPr/>
          </p:nvSpPr>
          <p:spPr bwMode="auto">
            <a:xfrm>
              <a:off x="677703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7" name="Rectangle 1011"/>
            <p:cNvSpPr>
              <a:spLocks noChangeArrowheads="1"/>
            </p:cNvSpPr>
            <p:nvPr/>
          </p:nvSpPr>
          <p:spPr bwMode="auto">
            <a:xfrm>
              <a:off x="6983414"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8" name="Rectangle 1012"/>
            <p:cNvSpPr>
              <a:spLocks noChangeArrowheads="1"/>
            </p:cNvSpPr>
            <p:nvPr/>
          </p:nvSpPr>
          <p:spPr bwMode="auto">
            <a:xfrm>
              <a:off x="718978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9" name="Freeform 1013"/>
            <p:cNvSpPr/>
            <p:nvPr/>
          </p:nvSpPr>
          <p:spPr bwMode="auto">
            <a:xfrm>
              <a:off x="6740526"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3" y="0"/>
                    <a:pt x="0" y="3"/>
                    <a:pt x="0" y="6"/>
                  </a:cubicBezTo>
                  <a:cubicBezTo>
                    <a:pt x="0" y="17"/>
                    <a:pt x="0" y="17"/>
                    <a:pt x="0" y="17"/>
                  </a:cubicBezTo>
                  <a:cubicBezTo>
                    <a:pt x="0" y="20"/>
                    <a:pt x="3"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 name="Freeform 1014"/>
            <p:cNvSpPr/>
            <p:nvPr/>
          </p:nvSpPr>
          <p:spPr bwMode="auto">
            <a:xfrm>
              <a:off x="7148514"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2" y="0"/>
                    <a:pt x="0" y="3"/>
                    <a:pt x="0" y="6"/>
                  </a:cubicBezTo>
                  <a:cubicBezTo>
                    <a:pt x="0" y="17"/>
                    <a:pt x="0" y="17"/>
                    <a:pt x="0" y="17"/>
                  </a:cubicBezTo>
                  <a:cubicBezTo>
                    <a:pt x="0" y="20"/>
                    <a:pt x="2"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1" name="Freeform 1015"/>
            <p:cNvSpPr/>
            <p:nvPr/>
          </p:nvSpPr>
          <p:spPr bwMode="auto">
            <a:xfrm>
              <a:off x="6950075" y="1108075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 name="Freeform 1016"/>
            <p:cNvSpPr/>
            <p:nvPr/>
          </p:nvSpPr>
          <p:spPr bwMode="auto">
            <a:xfrm>
              <a:off x="6950075" y="11141076"/>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 name="Freeform 1017"/>
            <p:cNvSpPr/>
            <p:nvPr/>
          </p:nvSpPr>
          <p:spPr bwMode="auto">
            <a:xfrm>
              <a:off x="6950075" y="1120140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8" name="组合 23"/>
          <p:cNvGrpSpPr/>
          <p:nvPr/>
        </p:nvGrpSpPr>
        <p:grpSpPr>
          <a:xfrm>
            <a:off x="6565814" y="3311104"/>
            <a:ext cx="646112" cy="449263"/>
            <a:chOff x="7767638" y="10672763"/>
            <a:chExt cx="646112" cy="449263"/>
          </a:xfrm>
          <a:solidFill>
            <a:schemeClr val="bg1"/>
          </a:solidFill>
        </p:grpSpPr>
        <p:sp>
          <p:nvSpPr>
            <p:cNvPr id="25" name="Freeform 1018"/>
            <p:cNvSpPr/>
            <p:nvPr/>
          </p:nvSpPr>
          <p:spPr bwMode="auto">
            <a:xfrm>
              <a:off x="7959725" y="10672763"/>
              <a:ext cx="261938" cy="123825"/>
            </a:xfrm>
            <a:custGeom>
              <a:avLst/>
              <a:gdLst>
                <a:gd name="T0" fmla="*/ 70 w 70"/>
                <a:gd name="T1" fmla="*/ 26 h 33"/>
                <a:gd name="T2" fmla="*/ 63 w 70"/>
                <a:gd name="T3" fmla="*/ 33 h 33"/>
                <a:gd name="T4" fmla="*/ 7 w 70"/>
                <a:gd name="T5" fmla="*/ 33 h 33"/>
                <a:gd name="T6" fmla="*/ 0 w 70"/>
                <a:gd name="T7" fmla="*/ 26 h 33"/>
                <a:gd name="T8" fmla="*/ 0 w 70"/>
                <a:gd name="T9" fmla="*/ 8 h 33"/>
                <a:gd name="T10" fmla="*/ 7 w 70"/>
                <a:gd name="T11" fmla="*/ 0 h 33"/>
                <a:gd name="T12" fmla="*/ 63 w 70"/>
                <a:gd name="T13" fmla="*/ 0 h 33"/>
                <a:gd name="T14" fmla="*/ 70 w 70"/>
                <a:gd name="T15" fmla="*/ 8 h 33"/>
                <a:gd name="T16" fmla="*/ 70 w 70"/>
                <a:gd name="T1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70" y="26"/>
                  </a:moveTo>
                  <a:cubicBezTo>
                    <a:pt x="70" y="30"/>
                    <a:pt x="67" y="33"/>
                    <a:pt x="63" y="33"/>
                  </a:cubicBezTo>
                  <a:cubicBezTo>
                    <a:pt x="7" y="33"/>
                    <a:pt x="7" y="33"/>
                    <a:pt x="7" y="33"/>
                  </a:cubicBezTo>
                  <a:cubicBezTo>
                    <a:pt x="3" y="33"/>
                    <a:pt x="0" y="30"/>
                    <a:pt x="0" y="26"/>
                  </a:cubicBezTo>
                  <a:cubicBezTo>
                    <a:pt x="0" y="8"/>
                    <a:pt x="0" y="8"/>
                    <a:pt x="0" y="8"/>
                  </a:cubicBezTo>
                  <a:cubicBezTo>
                    <a:pt x="0" y="4"/>
                    <a:pt x="3" y="0"/>
                    <a:pt x="7" y="0"/>
                  </a:cubicBezTo>
                  <a:cubicBezTo>
                    <a:pt x="63" y="0"/>
                    <a:pt x="63" y="0"/>
                    <a:pt x="63" y="0"/>
                  </a:cubicBezTo>
                  <a:cubicBezTo>
                    <a:pt x="67" y="0"/>
                    <a:pt x="70" y="4"/>
                    <a:pt x="70" y="8"/>
                  </a:cubicBezTo>
                  <a:lnTo>
                    <a:pt x="7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6" name="Freeform 1019"/>
            <p:cNvSpPr/>
            <p:nvPr/>
          </p:nvSpPr>
          <p:spPr bwMode="auto">
            <a:xfrm>
              <a:off x="7767638" y="10995026"/>
              <a:ext cx="184150" cy="127000"/>
            </a:xfrm>
            <a:custGeom>
              <a:avLst/>
              <a:gdLst>
                <a:gd name="T0" fmla="*/ 49 w 49"/>
                <a:gd name="T1" fmla="*/ 7 h 34"/>
                <a:gd name="T2" fmla="*/ 42 w 49"/>
                <a:gd name="T3" fmla="*/ 0 h 34"/>
                <a:gd name="T4" fmla="*/ 8 w 49"/>
                <a:gd name="T5" fmla="*/ 0 h 34"/>
                <a:gd name="T6" fmla="*/ 0 w 49"/>
                <a:gd name="T7" fmla="*/ 7 h 34"/>
                <a:gd name="T8" fmla="*/ 0 w 49"/>
                <a:gd name="T9" fmla="*/ 26 h 34"/>
                <a:gd name="T10" fmla="*/ 8 w 49"/>
                <a:gd name="T11" fmla="*/ 34 h 34"/>
                <a:gd name="T12" fmla="*/ 42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6" y="0"/>
                    <a:pt x="42" y="0"/>
                  </a:cubicBezTo>
                  <a:cubicBezTo>
                    <a:pt x="8" y="0"/>
                    <a:pt x="8" y="0"/>
                    <a:pt x="8" y="0"/>
                  </a:cubicBezTo>
                  <a:cubicBezTo>
                    <a:pt x="4" y="0"/>
                    <a:pt x="0" y="3"/>
                    <a:pt x="0" y="7"/>
                  </a:cubicBezTo>
                  <a:cubicBezTo>
                    <a:pt x="0" y="26"/>
                    <a:pt x="0" y="26"/>
                    <a:pt x="0" y="26"/>
                  </a:cubicBezTo>
                  <a:cubicBezTo>
                    <a:pt x="0" y="30"/>
                    <a:pt x="4" y="34"/>
                    <a:pt x="8" y="34"/>
                  </a:cubicBezTo>
                  <a:cubicBezTo>
                    <a:pt x="42" y="34"/>
                    <a:pt x="42" y="34"/>
                    <a:pt x="42" y="34"/>
                  </a:cubicBezTo>
                  <a:cubicBezTo>
                    <a:pt x="46"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9" name="Freeform 1020"/>
            <p:cNvSpPr/>
            <p:nvPr/>
          </p:nvSpPr>
          <p:spPr bwMode="auto">
            <a:xfrm>
              <a:off x="8001000" y="10995026"/>
              <a:ext cx="179388" cy="127000"/>
            </a:xfrm>
            <a:custGeom>
              <a:avLst/>
              <a:gdLst>
                <a:gd name="T0" fmla="*/ 48 w 48"/>
                <a:gd name="T1" fmla="*/ 7 h 34"/>
                <a:gd name="T2" fmla="*/ 41 w 48"/>
                <a:gd name="T3" fmla="*/ 0 h 34"/>
                <a:gd name="T4" fmla="*/ 7 w 48"/>
                <a:gd name="T5" fmla="*/ 0 h 34"/>
                <a:gd name="T6" fmla="*/ 0 w 48"/>
                <a:gd name="T7" fmla="*/ 7 h 34"/>
                <a:gd name="T8" fmla="*/ 0 w 48"/>
                <a:gd name="T9" fmla="*/ 26 h 34"/>
                <a:gd name="T10" fmla="*/ 7 w 48"/>
                <a:gd name="T11" fmla="*/ 34 h 34"/>
                <a:gd name="T12" fmla="*/ 41 w 48"/>
                <a:gd name="T13" fmla="*/ 34 h 34"/>
                <a:gd name="T14" fmla="*/ 48 w 48"/>
                <a:gd name="T15" fmla="*/ 26 h 34"/>
                <a:gd name="T16" fmla="*/ 48 w 48"/>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7"/>
                  </a:moveTo>
                  <a:cubicBezTo>
                    <a:pt x="48"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8" y="30"/>
                    <a:pt x="48" y="26"/>
                  </a:cubicBezTo>
                  <a:lnTo>
                    <a:pt x="4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0" name="Freeform 1021"/>
            <p:cNvSpPr/>
            <p:nvPr/>
          </p:nvSpPr>
          <p:spPr bwMode="auto">
            <a:xfrm>
              <a:off x="8229600" y="10995026"/>
              <a:ext cx="184150" cy="127000"/>
            </a:xfrm>
            <a:custGeom>
              <a:avLst/>
              <a:gdLst>
                <a:gd name="T0" fmla="*/ 49 w 49"/>
                <a:gd name="T1" fmla="*/ 7 h 34"/>
                <a:gd name="T2" fmla="*/ 41 w 49"/>
                <a:gd name="T3" fmla="*/ 0 h 34"/>
                <a:gd name="T4" fmla="*/ 7 w 49"/>
                <a:gd name="T5" fmla="*/ 0 h 34"/>
                <a:gd name="T6" fmla="*/ 0 w 49"/>
                <a:gd name="T7" fmla="*/ 7 h 34"/>
                <a:gd name="T8" fmla="*/ 0 w 49"/>
                <a:gd name="T9" fmla="*/ 26 h 34"/>
                <a:gd name="T10" fmla="*/ 7 w 49"/>
                <a:gd name="T11" fmla="*/ 34 h 34"/>
                <a:gd name="T12" fmla="*/ 41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1" name="Freeform 1022"/>
            <p:cNvSpPr/>
            <p:nvPr/>
          </p:nvSpPr>
          <p:spPr bwMode="auto">
            <a:xfrm>
              <a:off x="7835901" y="10821988"/>
              <a:ext cx="498475" cy="150813"/>
            </a:xfrm>
            <a:custGeom>
              <a:avLst/>
              <a:gdLst>
                <a:gd name="T0" fmla="*/ 123 w 133"/>
                <a:gd name="T1" fmla="*/ 17 h 40"/>
                <a:gd name="T2" fmla="*/ 72 w 133"/>
                <a:gd name="T3" fmla="*/ 17 h 40"/>
                <a:gd name="T4" fmla="*/ 72 w 133"/>
                <a:gd name="T5" fmla="*/ 0 h 40"/>
                <a:gd name="T6" fmla="*/ 65 w 133"/>
                <a:gd name="T7" fmla="*/ 0 h 40"/>
                <a:gd name="T8" fmla="*/ 65 w 133"/>
                <a:gd name="T9" fmla="*/ 17 h 40"/>
                <a:gd name="T10" fmla="*/ 10 w 133"/>
                <a:gd name="T11" fmla="*/ 17 h 40"/>
                <a:gd name="T12" fmla="*/ 0 w 133"/>
                <a:gd name="T13" fmla="*/ 26 h 40"/>
                <a:gd name="T14" fmla="*/ 0 w 133"/>
                <a:gd name="T15" fmla="*/ 40 h 40"/>
                <a:gd name="T16" fmla="*/ 5 w 133"/>
                <a:gd name="T17" fmla="*/ 40 h 40"/>
                <a:gd name="T18" fmla="*/ 5 w 133"/>
                <a:gd name="T19" fmla="*/ 26 h 40"/>
                <a:gd name="T20" fmla="*/ 10 w 133"/>
                <a:gd name="T21" fmla="*/ 22 h 40"/>
                <a:gd name="T22" fmla="*/ 65 w 133"/>
                <a:gd name="T23" fmla="*/ 22 h 40"/>
                <a:gd name="T24" fmla="*/ 65 w 133"/>
                <a:gd name="T25" fmla="*/ 40 h 40"/>
                <a:gd name="T26" fmla="*/ 72 w 133"/>
                <a:gd name="T27" fmla="*/ 40 h 40"/>
                <a:gd name="T28" fmla="*/ 72 w 133"/>
                <a:gd name="T29" fmla="*/ 22 h 40"/>
                <a:gd name="T30" fmla="*/ 123 w 133"/>
                <a:gd name="T31" fmla="*/ 22 h 40"/>
                <a:gd name="T32" fmla="*/ 128 w 133"/>
                <a:gd name="T33" fmla="*/ 26 h 40"/>
                <a:gd name="T34" fmla="*/ 128 w 133"/>
                <a:gd name="T35" fmla="*/ 40 h 40"/>
                <a:gd name="T36" fmla="*/ 133 w 133"/>
                <a:gd name="T37" fmla="*/ 40 h 40"/>
                <a:gd name="T38" fmla="*/ 133 w 133"/>
                <a:gd name="T39" fmla="*/ 26 h 40"/>
                <a:gd name="T40" fmla="*/ 123 w 133"/>
                <a:gd name="T4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40">
                  <a:moveTo>
                    <a:pt x="123" y="17"/>
                  </a:moveTo>
                  <a:cubicBezTo>
                    <a:pt x="72" y="17"/>
                    <a:pt x="72" y="17"/>
                    <a:pt x="72" y="17"/>
                  </a:cubicBezTo>
                  <a:cubicBezTo>
                    <a:pt x="72" y="0"/>
                    <a:pt x="72" y="0"/>
                    <a:pt x="72" y="0"/>
                  </a:cubicBezTo>
                  <a:cubicBezTo>
                    <a:pt x="65" y="0"/>
                    <a:pt x="65" y="0"/>
                    <a:pt x="65" y="0"/>
                  </a:cubicBezTo>
                  <a:cubicBezTo>
                    <a:pt x="65" y="17"/>
                    <a:pt x="65" y="17"/>
                    <a:pt x="65" y="17"/>
                  </a:cubicBezTo>
                  <a:cubicBezTo>
                    <a:pt x="10" y="17"/>
                    <a:pt x="10" y="17"/>
                    <a:pt x="10" y="17"/>
                  </a:cubicBezTo>
                  <a:cubicBezTo>
                    <a:pt x="4" y="17"/>
                    <a:pt x="0" y="21"/>
                    <a:pt x="0" y="26"/>
                  </a:cubicBezTo>
                  <a:cubicBezTo>
                    <a:pt x="0" y="40"/>
                    <a:pt x="0" y="40"/>
                    <a:pt x="0" y="40"/>
                  </a:cubicBezTo>
                  <a:cubicBezTo>
                    <a:pt x="5" y="40"/>
                    <a:pt x="5" y="40"/>
                    <a:pt x="5" y="40"/>
                  </a:cubicBezTo>
                  <a:cubicBezTo>
                    <a:pt x="5" y="26"/>
                    <a:pt x="5" y="26"/>
                    <a:pt x="5" y="26"/>
                  </a:cubicBezTo>
                  <a:cubicBezTo>
                    <a:pt x="5" y="24"/>
                    <a:pt x="7" y="22"/>
                    <a:pt x="10" y="22"/>
                  </a:cubicBezTo>
                  <a:cubicBezTo>
                    <a:pt x="65" y="22"/>
                    <a:pt x="65" y="22"/>
                    <a:pt x="65" y="22"/>
                  </a:cubicBezTo>
                  <a:cubicBezTo>
                    <a:pt x="65" y="40"/>
                    <a:pt x="65" y="40"/>
                    <a:pt x="65" y="40"/>
                  </a:cubicBezTo>
                  <a:cubicBezTo>
                    <a:pt x="72" y="40"/>
                    <a:pt x="72" y="40"/>
                    <a:pt x="72" y="40"/>
                  </a:cubicBezTo>
                  <a:cubicBezTo>
                    <a:pt x="72" y="22"/>
                    <a:pt x="72" y="22"/>
                    <a:pt x="72" y="22"/>
                  </a:cubicBezTo>
                  <a:cubicBezTo>
                    <a:pt x="123" y="22"/>
                    <a:pt x="123" y="22"/>
                    <a:pt x="123" y="22"/>
                  </a:cubicBezTo>
                  <a:cubicBezTo>
                    <a:pt x="125" y="22"/>
                    <a:pt x="128" y="24"/>
                    <a:pt x="128" y="26"/>
                  </a:cubicBezTo>
                  <a:cubicBezTo>
                    <a:pt x="128" y="40"/>
                    <a:pt x="128" y="40"/>
                    <a:pt x="128" y="40"/>
                  </a:cubicBezTo>
                  <a:cubicBezTo>
                    <a:pt x="133" y="40"/>
                    <a:pt x="133" y="40"/>
                    <a:pt x="133" y="40"/>
                  </a:cubicBezTo>
                  <a:cubicBezTo>
                    <a:pt x="133" y="26"/>
                    <a:pt x="133" y="26"/>
                    <a:pt x="133" y="26"/>
                  </a:cubicBezTo>
                  <a:cubicBezTo>
                    <a:pt x="133" y="21"/>
                    <a:pt x="128" y="17"/>
                    <a:pt x="12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34" name="矩形 33"/>
          <p:cNvSpPr/>
          <p:nvPr/>
        </p:nvSpPr>
        <p:spPr>
          <a:xfrm>
            <a:off x="2521473" y="3351171"/>
            <a:ext cx="2979215"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网络营销策划过程</a:t>
            </a:r>
            <a:endParaRPr lang="en-US" altLang="zh-CN" sz="2400" dirty="0">
              <a:solidFill>
                <a:schemeClr val="tx1">
                  <a:lumMod val="75000"/>
                  <a:lumOff val="25000"/>
                </a:schemeClr>
              </a:solidFill>
            </a:endParaRPr>
          </a:p>
        </p:txBody>
      </p:sp>
      <p:sp>
        <p:nvSpPr>
          <p:cNvPr id="35" name="矩形 34"/>
          <p:cNvSpPr/>
          <p:nvPr/>
        </p:nvSpPr>
        <p:spPr>
          <a:xfrm>
            <a:off x="7418745" y="3039392"/>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mj-ea"/>
              </a:rPr>
              <a:t>8.2.2</a:t>
            </a:r>
            <a:endParaRPr lang="zh-CN" altLang="en-US" sz="2400" b="1" dirty="0">
              <a:latin typeface="+mj-ea"/>
            </a:endParaRPr>
          </a:p>
        </p:txBody>
      </p:sp>
      <p:sp>
        <p:nvSpPr>
          <p:cNvPr id="36" name="矩形 35"/>
          <p:cNvSpPr/>
          <p:nvPr/>
        </p:nvSpPr>
        <p:spPr>
          <a:xfrm>
            <a:off x="7386378" y="3351171"/>
            <a:ext cx="3372110"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网络营销策划实施步骤</a:t>
            </a:r>
            <a:endParaRPr lang="en-US" altLang="zh-CN"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523220"/>
          </a:xfrm>
          <a:prstGeom prst="rect">
            <a:avLst/>
          </a:prstGeom>
          <a:noFill/>
        </p:spPr>
        <p:txBody>
          <a:bodyPr wrap="square" rtlCol="0">
            <a:spAutoFit/>
          </a:bodyPr>
          <a:lstStyle/>
          <a:p>
            <a:pPr algn="ctr"/>
            <a:r>
              <a:rPr lang="zh-CN" altLang="en-US" sz="2800" b="1" dirty="0" smtClean="0">
                <a:solidFill>
                  <a:schemeClr val="bg1"/>
                </a:solidFill>
              </a:rPr>
              <a:t>任务</a:t>
            </a:r>
            <a:r>
              <a:rPr lang="en-US" altLang="zh-CN" sz="2800" b="1" dirty="0" smtClean="0">
                <a:solidFill>
                  <a:schemeClr val="bg1"/>
                </a:solidFill>
              </a:rPr>
              <a:t>8.2</a:t>
            </a:r>
            <a:endParaRPr lang="zh-CN" altLang="en-US" sz="2800" b="1" dirty="0">
              <a:solidFill>
                <a:schemeClr val="bg1"/>
              </a:solidFill>
            </a:endParaRPr>
          </a:p>
        </p:txBody>
      </p:sp>
      <p:sp>
        <p:nvSpPr>
          <p:cNvPr id="6" name="TextBox 17"/>
          <p:cNvSpPr txBox="1"/>
          <p:nvPr/>
        </p:nvSpPr>
        <p:spPr>
          <a:xfrm>
            <a:off x="2205990" y="609181"/>
            <a:ext cx="5034385" cy="553994"/>
          </a:xfrm>
          <a:prstGeom prst="rect">
            <a:avLst/>
          </a:prstGeom>
          <a:noFill/>
        </p:spPr>
        <p:txBody>
          <a:bodyPr wrap="none" lIns="121917" tIns="60958" rIns="121917" bIns="60958" rtlCol="0">
            <a:spAutoFit/>
          </a:bodyPr>
          <a:lstStyle/>
          <a:p>
            <a:r>
              <a:rPr lang="zh-CN" altLang="en-US" sz="2800" b="1" dirty="0" smtClean="0">
                <a:solidFill>
                  <a:schemeClr val="bg1"/>
                </a:solidFill>
              </a:rPr>
              <a:t>任务</a:t>
            </a:r>
            <a:r>
              <a:rPr lang="en-US" sz="2800" b="1" dirty="0" smtClean="0">
                <a:solidFill>
                  <a:schemeClr val="bg1"/>
                </a:solidFill>
              </a:rPr>
              <a:t>8.2.1    </a:t>
            </a:r>
            <a:r>
              <a:rPr lang="zh-CN" altLang="en-US" sz="2800" b="1" dirty="0" smtClean="0">
                <a:solidFill>
                  <a:schemeClr val="bg1"/>
                </a:solidFill>
              </a:rPr>
              <a:t>网络营销策划过程</a:t>
            </a:r>
            <a:endParaRPr lang="zh-CN" altLang="en-US" sz="2800" b="1" dirty="0">
              <a:solidFill>
                <a:schemeClr val="bg1"/>
              </a:solidFill>
            </a:endParaRPr>
          </a:p>
        </p:txBody>
      </p:sp>
      <p:sp>
        <p:nvSpPr>
          <p:cNvPr id="32" name="六边形 31"/>
          <p:cNvSpPr/>
          <p:nvPr/>
        </p:nvSpPr>
        <p:spPr>
          <a:xfrm rot="5400000">
            <a:off x="6247517" y="2232783"/>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六边形 32"/>
          <p:cNvSpPr/>
          <p:nvPr/>
        </p:nvSpPr>
        <p:spPr>
          <a:xfrm rot="5400000">
            <a:off x="4911661" y="2232783"/>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六边形 38"/>
          <p:cNvSpPr/>
          <p:nvPr/>
        </p:nvSpPr>
        <p:spPr>
          <a:xfrm rot="5400000">
            <a:off x="6854308" y="3369379"/>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六边形 40"/>
          <p:cNvSpPr/>
          <p:nvPr/>
        </p:nvSpPr>
        <p:spPr>
          <a:xfrm rot="5400000">
            <a:off x="4277578" y="3346333"/>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六边形 41"/>
          <p:cNvSpPr/>
          <p:nvPr/>
        </p:nvSpPr>
        <p:spPr>
          <a:xfrm rot="5400000">
            <a:off x="5373103" y="3164210"/>
            <a:ext cx="1525763" cy="1327414"/>
          </a:xfrm>
          <a:prstGeom prst="hexagon">
            <a:avLst>
              <a:gd name="adj" fmla="val 25000"/>
              <a:gd name="vf" fmla="val 115470"/>
            </a:avLst>
          </a:prstGeom>
          <a:solidFill>
            <a:srgbClr val="FF99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Freeform 902"/>
          <p:cNvSpPr>
            <a:spLocks noEditPoints="1"/>
          </p:cNvSpPr>
          <p:nvPr/>
        </p:nvSpPr>
        <p:spPr bwMode="auto">
          <a:xfrm>
            <a:off x="5801815" y="3569533"/>
            <a:ext cx="668338" cy="517525"/>
          </a:xfrm>
          <a:custGeom>
            <a:avLst/>
            <a:gdLst>
              <a:gd name="T0" fmla="*/ 51 w 178"/>
              <a:gd name="T1" fmla="*/ 100 h 138"/>
              <a:gd name="T2" fmla="*/ 63 w 178"/>
              <a:gd name="T3" fmla="*/ 112 h 138"/>
              <a:gd name="T4" fmla="*/ 89 w 178"/>
              <a:gd name="T5" fmla="*/ 101 h 138"/>
              <a:gd name="T6" fmla="*/ 115 w 178"/>
              <a:gd name="T7" fmla="*/ 112 h 138"/>
              <a:gd name="T8" fmla="*/ 127 w 178"/>
              <a:gd name="T9" fmla="*/ 100 h 138"/>
              <a:gd name="T10" fmla="*/ 89 w 178"/>
              <a:gd name="T11" fmla="*/ 84 h 138"/>
              <a:gd name="T12" fmla="*/ 51 w 178"/>
              <a:gd name="T13" fmla="*/ 100 h 138"/>
              <a:gd name="T14" fmla="*/ 89 w 178"/>
              <a:gd name="T15" fmla="*/ 120 h 138"/>
              <a:gd name="T16" fmla="*/ 76 w 178"/>
              <a:gd name="T17" fmla="*/ 125 h 138"/>
              <a:gd name="T18" fmla="*/ 89 w 178"/>
              <a:gd name="T19" fmla="*/ 138 h 138"/>
              <a:gd name="T20" fmla="*/ 102 w 178"/>
              <a:gd name="T21" fmla="*/ 125 h 138"/>
              <a:gd name="T22" fmla="*/ 89 w 178"/>
              <a:gd name="T23" fmla="*/ 120 h 138"/>
              <a:gd name="T24" fmla="*/ 177 w 178"/>
              <a:gd name="T25" fmla="*/ 49 h 138"/>
              <a:gd name="T26" fmla="*/ 1 w 178"/>
              <a:gd name="T27" fmla="*/ 49 h 138"/>
              <a:gd name="T28" fmla="*/ 0 w 178"/>
              <a:gd name="T29" fmla="*/ 49 h 138"/>
              <a:gd name="T30" fmla="*/ 13 w 178"/>
              <a:gd name="T31" fmla="*/ 62 h 138"/>
              <a:gd name="T32" fmla="*/ 89 w 178"/>
              <a:gd name="T33" fmla="*/ 29 h 138"/>
              <a:gd name="T34" fmla="*/ 165 w 178"/>
              <a:gd name="T35" fmla="*/ 62 h 138"/>
              <a:gd name="T36" fmla="*/ 178 w 178"/>
              <a:gd name="T37" fmla="*/ 49 h 138"/>
              <a:gd name="T38" fmla="*/ 177 w 178"/>
              <a:gd name="T39" fmla="*/ 49 h 138"/>
              <a:gd name="T40" fmla="*/ 89 w 178"/>
              <a:gd name="T41" fmla="*/ 48 h 138"/>
              <a:gd name="T42" fmla="*/ 26 w 178"/>
              <a:gd name="T43" fmla="*/ 74 h 138"/>
              <a:gd name="T44" fmla="*/ 26 w 178"/>
              <a:gd name="T45" fmla="*/ 75 h 138"/>
              <a:gd name="T46" fmla="*/ 38 w 178"/>
              <a:gd name="T47" fmla="*/ 87 h 138"/>
              <a:gd name="T48" fmla="*/ 89 w 178"/>
              <a:gd name="T49" fmla="*/ 66 h 138"/>
              <a:gd name="T50" fmla="*/ 140 w 178"/>
              <a:gd name="T51" fmla="*/ 87 h 138"/>
              <a:gd name="T52" fmla="*/ 152 w 178"/>
              <a:gd name="T53" fmla="*/ 75 h 138"/>
              <a:gd name="T54" fmla="*/ 152 w 178"/>
              <a:gd name="T55" fmla="*/ 74 h 138"/>
              <a:gd name="T56" fmla="*/ 89 w 178"/>
              <a:gd name="T57"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38">
                <a:moveTo>
                  <a:pt x="51" y="100"/>
                </a:moveTo>
                <a:cubicBezTo>
                  <a:pt x="63" y="112"/>
                  <a:pt x="63" y="112"/>
                  <a:pt x="63" y="112"/>
                </a:cubicBezTo>
                <a:cubicBezTo>
                  <a:pt x="70" y="106"/>
                  <a:pt x="79" y="101"/>
                  <a:pt x="89" y="101"/>
                </a:cubicBezTo>
                <a:cubicBezTo>
                  <a:pt x="99" y="101"/>
                  <a:pt x="108" y="106"/>
                  <a:pt x="115" y="112"/>
                </a:cubicBezTo>
                <a:cubicBezTo>
                  <a:pt x="127" y="100"/>
                  <a:pt x="127" y="100"/>
                  <a:pt x="127" y="100"/>
                </a:cubicBezTo>
                <a:cubicBezTo>
                  <a:pt x="117" y="90"/>
                  <a:pt x="104" y="84"/>
                  <a:pt x="89" y="84"/>
                </a:cubicBezTo>
                <a:cubicBezTo>
                  <a:pt x="74" y="84"/>
                  <a:pt x="61" y="90"/>
                  <a:pt x="51" y="100"/>
                </a:cubicBezTo>
                <a:close/>
                <a:moveTo>
                  <a:pt x="89" y="120"/>
                </a:moveTo>
                <a:cubicBezTo>
                  <a:pt x="84" y="120"/>
                  <a:pt x="79" y="122"/>
                  <a:pt x="76" y="125"/>
                </a:cubicBezTo>
                <a:cubicBezTo>
                  <a:pt x="89" y="138"/>
                  <a:pt x="89" y="138"/>
                  <a:pt x="89" y="138"/>
                </a:cubicBezTo>
                <a:cubicBezTo>
                  <a:pt x="102" y="125"/>
                  <a:pt x="102" y="125"/>
                  <a:pt x="102" y="125"/>
                </a:cubicBezTo>
                <a:cubicBezTo>
                  <a:pt x="99" y="122"/>
                  <a:pt x="94" y="120"/>
                  <a:pt x="89" y="120"/>
                </a:cubicBezTo>
                <a:close/>
                <a:moveTo>
                  <a:pt x="177" y="49"/>
                </a:moveTo>
                <a:cubicBezTo>
                  <a:pt x="128" y="0"/>
                  <a:pt x="50" y="0"/>
                  <a:pt x="1" y="49"/>
                </a:cubicBezTo>
                <a:cubicBezTo>
                  <a:pt x="1" y="49"/>
                  <a:pt x="1" y="49"/>
                  <a:pt x="0" y="49"/>
                </a:cubicBezTo>
                <a:cubicBezTo>
                  <a:pt x="13" y="62"/>
                  <a:pt x="13" y="62"/>
                  <a:pt x="13" y="62"/>
                </a:cubicBezTo>
                <a:cubicBezTo>
                  <a:pt x="32" y="42"/>
                  <a:pt x="59" y="29"/>
                  <a:pt x="89" y="29"/>
                </a:cubicBezTo>
                <a:cubicBezTo>
                  <a:pt x="119" y="29"/>
                  <a:pt x="146" y="42"/>
                  <a:pt x="165" y="62"/>
                </a:cubicBezTo>
                <a:cubicBezTo>
                  <a:pt x="178" y="49"/>
                  <a:pt x="178" y="49"/>
                  <a:pt x="178" y="49"/>
                </a:cubicBezTo>
                <a:cubicBezTo>
                  <a:pt x="177" y="49"/>
                  <a:pt x="177" y="49"/>
                  <a:pt x="177" y="49"/>
                </a:cubicBezTo>
                <a:close/>
                <a:moveTo>
                  <a:pt x="89" y="48"/>
                </a:moveTo>
                <a:cubicBezTo>
                  <a:pt x="65" y="48"/>
                  <a:pt x="43" y="57"/>
                  <a:pt x="26" y="74"/>
                </a:cubicBezTo>
                <a:cubicBezTo>
                  <a:pt x="26" y="74"/>
                  <a:pt x="26" y="74"/>
                  <a:pt x="26" y="75"/>
                </a:cubicBezTo>
                <a:cubicBezTo>
                  <a:pt x="38" y="87"/>
                  <a:pt x="38" y="87"/>
                  <a:pt x="38" y="87"/>
                </a:cubicBezTo>
                <a:cubicBezTo>
                  <a:pt x="51" y="74"/>
                  <a:pt x="69" y="66"/>
                  <a:pt x="89" y="66"/>
                </a:cubicBezTo>
                <a:cubicBezTo>
                  <a:pt x="109" y="66"/>
                  <a:pt x="127" y="74"/>
                  <a:pt x="140" y="87"/>
                </a:cubicBezTo>
                <a:cubicBezTo>
                  <a:pt x="152" y="75"/>
                  <a:pt x="152" y="75"/>
                  <a:pt x="152" y="75"/>
                </a:cubicBezTo>
                <a:cubicBezTo>
                  <a:pt x="152" y="74"/>
                  <a:pt x="152" y="74"/>
                  <a:pt x="152" y="74"/>
                </a:cubicBezTo>
                <a:cubicBezTo>
                  <a:pt x="135" y="57"/>
                  <a:pt x="113" y="48"/>
                  <a:pt x="89" y="4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4" name="Freeform 97"/>
          <p:cNvSpPr>
            <a:spLocks noEditPoints="1"/>
          </p:cNvSpPr>
          <p:nvPr/>
        </p:nvSpPr>
        <p:spPr bwMode="auto">
          <a:xfrm>
            <a:off x="4691105" y="3662817"/>
            <a:ext cx="330200" cy="330200"/>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61 w 88"/>
              <a:gd name="T11" fmla="*/ 52 h 88"/>
              <a:gd name="T12" fmla="*/ 52 w 88"/>
              <a:gd name="T13" fmla="*/ 52 h 88"/>
              <a:gd name="T14" fmla="*/ 52 w 88"/>
              <a:gd name="T15" fmla="*/ 61 h 88"/>
              <a:gd name="T16" fmla="*/ 44 w 88"/>
              <a:gd name="T17" fmla="*/ 69 h 88"/>
              <a:gd name="T18" fmla="*/ 36 w 88"/>
              <a:gd name="T19" fmla="*/ 61 h 88"/>
              <a:gd name="T20" fmla="*/ 36 w 88"/>
              <a:gd name="T21" fmla="*/ 52 h 88"/>
              <a:gd name="T22" fmla="*/ 28 w 88"/>
              <a:gd name="T23" fmla="*/ 52 h 88"/>
              <a:gd name="T24" fmla="*/ 20 w 88"/>
              <a:gd name="T25" fmla="*/ 44 h 88"/>
              <a:gd name="T26" fmla="*/ 28 w 88"/>
              <a:gd name="T27" fmla="*/ 36 h 88"/>
              <a:gd name="T28" fmla="*/ 36 w 88"/>
              <a:gd name="T29" fmla="*/ 36 h 88"/>
              <a:gd name="T30" fmla="*/ 36 w 88"/>
              <a:gd name="T31" fmla="*/ 28 h 88"/>
              <a:gd name="T32" fmla="*/ 44 w 88"/>
              <a:gd name="T33" fmla="*/ 20 h 88"/>
              <a:gd name="T34" fmla="*/ 52 w 88"/>
              <a:gd name="T35" fmla="*/ 28 h 88"/>
              <a:gd name="T36" fmla="*/ 52 w 88"/>
              <a:gd name="T37" fmla="*/ 36 h 88"/>
              <a:gd name="T38" fmla="*/ 61 w 88"/>
              <a:gd name="T39" fmla="*/ 36 h 88"/>
              <a:gd name="T40" fmla="*/ 69 w 88"/>
              <a:gd name="T41" fmla="*/ 44 h 88"/>
              <a:gd name="T42" fmla="*/ 61 w 88"/>
              <a:gd name="T4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88">
                <a:moveTo>
                  <a:pt x="44" y="0"/>
                </a:moveTo>
                <a:cubicBezTo>
                  <a:pt x="20" y="0"/>
                  <a:pt x="0" y="20"/>
                  <a:pt x="0" y="44"/>
                </a:cubicBezTo>
                <a:cubicBezTo>
                  <a:pt x="0" y="69"/>
                  <a:pt x="20" y="88"/>
                  <a:pt x="44" y="88"/>
                </a:cubicBezTo>
                <a:cubicBezTo>
                  <a:pt x="69" y="88"/>
                  <a:pt x="88" y="69"/>
                  <a:pt x="88" y="44"/>
                </a:cubicBezTo>
                <a:cubicBezTo>
                  <a:pt x="88" y="20"/>
                  <a:pt x="69" y="0"/>
                  <a:pt x="44" y="0"/>
                </a:cubicBezTo>
                <a:close/>
                <a:moveTo>
                  <a:pt x="61" y="52"/>
                </a:moveTo>
                <a:cubicBezTo>
                  <a:pt x="52" y="52"/>
                  <a:pt x="52" y="52"/>
                  <a:pt x="52" y="52"/>
                </a:cubicBezTo>
                <a:cubicBezTo>
                  <a:pt x="52" y="61"/>
                  <a:pt x="52" y="61"/>
                  <a:pt x="52" y="61"/>
                </a:cubicBezTo>
                <a:cubicBezTo>
                  <a:pt x="52" y="65"/>
                  <a:pt x="49" y="69"/>
                  <a:pt x="44" y="69"/>
                </a:cubicBezTo>
                <a:cubicBezTo>
                  <a:pt x="40" y="69"/>
                  <a:pt x="36" y="65"/>
                  <a:pt x="36" y="61"/>
                </a:cubicBezTo>
                <a:cubicBezTo>
                  <a:pt x="36" y="52"/>
                  <a:pt x="36" y="52"/>
                  <a:pt x="36" y="52"/>
                </a:cubicBezTo>
                <a:cubicBezTo>
                  <a:pt x="28" y="52"/>
                  <a:pt x="28" y="52"/>
                  <a:pt x="28" y="52"/>
                </a:cubicBezTo>
                <a:cubicBezTo>
                  <a:pt x="23" y="52"/>
                  <a:pt x="20" y="49"/>
                  <a:pt x="20" y="44"/>
                </a:cubicBezTo>
                <a:cubicBezTo>
                  <a:pt x="20" y="40"/>
                  <a:pt x="23" y="36"/>
                  <a:pt x="28" y="36"/>
                </a:cubicBezTo>
                <a:cubicBezTo>
                  <a:pt x="36" y="36"/>
                  <a:pt x="36" y="36"/>
                  <a:pt x="36" y="36"/>
                </a:cubicBezTo>
                <a:cubicBezTo>
                  <a:pt x="36" y="28"/>
                  <a:pt x="36" y="28"/>
                  <a:pt x="36" y="28"/>
                </a:cubicBezTo>
                <a:cubicBezTo>
                  <a:pt x="36" y="23"/>
                  <a:pt x="40" y="20"/>
                  <a:pt x="44" y="20"/>
                </a:cubicBezTo>
                <a:cubicBezTo>
                  <a:pt x="49" y="20"/>
                  <a:pt x="52" y="23"/>
                  <a:pt x="52" y="28"/>
                </a:cubicBezTo>
                <a:cubicBezTo>
                  <a:pt x="52" y="36"/>
                  <a:pt x="52" y="36"/>
                  <a:pt x="52" y="36"/>
                </a:cubicBezTo>
                <a:cubicBezTo>
                  <a:pt x="61" y="36"/>
                  <a:pt x="61" y="36"/>
                  <a:pt x="61" y="36"/>
                </a:cubicBezTo>
                <a:cubicBezTo>
                  <a:pt x="65" y="36"/>
                  <a:pt x="69" y="40"/>
                  <a:pt x="69" y="44"/>
                </a:cubicBezTo>
                <a:cubicBezTo>
                  <a:pt x="69" y="49"/>
                  <a:pt x="65" y="52"/>
                  <a:pt x="61" y="5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5" name="Freeform 98"/>
          <p:cNvSpPr>
            <a:spLocks noEditPoints="1"/>
          </p:cNvSpPr>
          <p:nvPr/>
        </p:nvSpPr>
        <p:spPr bwMode="auto">
          <a:xfrm>
            <a:off x="6617129" y="4779357"/>
            <a:ext cx="365125" cy="363538"/>
          </a:xfrm>
          <a:custGeom>
            <a:avLst/>
            <a:gdLst>
              <a:gd name="T0" fmla="*/ 17 w 97"/>
              <a:gd name="T1" fmla="*/ 17 h 97"/>
              <a:gd name="T2" fmla="*/ 17 w 97"/>
              <a:gd name="T3" fmla="*/ 79 h 97"/>
              <a:gd name="T4" fmla="*/ 80 w 97"/>
              <a:gd name="T5" fmla="*/ 79 h 97"/>
              <a:gd name="T6" fmla="*/ 80 w 97"/>
              <a:gd name="T7" fmla="*/ 17 h 97"/>
              <a:gd name="T8" fmla="*/ 17 w 97"/>
              <a:gd name="T9" fmla="*/ 17 h 97"/>
              <a:gd name="T10" fmla="*/ 66 w 97"/>
              <a:gd name="T11" fmla="*/ 42 h 97"/>
              <a:gd name="T12" fmla="*/ 60 w 97"/>
              <a:gd name="T13" fmla="*/ 48 h 97"/>
              <a:gd name="T14" fmla="*/ 66 w 97"/>
              <a:gd name="T15" fmla="*/ 54 h 97"/>
              <a:gd name="T16" fmla="*/ 66 w 97"/>
              <a:gd name="T17" fmla="*/ 66 h 97"/>
              <a:gd name="T18" fmla="*/ 55 w 97"/>
              <a:gd name="T19" fmla="*/ 66 h 97"/>
              <a:gd name="T20" fmla="*/ 49 w 97"/>
              <a:gd name="T21" fmla="*/ 59 h 97"/>
              <a:gd name="T22" fmla="*/ 42 w 97"/>
              <a:gd name="T23" fmla="*/ 66 h 97"/>
              <a:gd name="T24" fmla="*/ 31 w 97"/>
              <a:gd name="T25" fmla="*/ 66 h 97"/>
              <a:gd name="T26" fmla="*/ 31 w 97"/>
              <a:gd name="T27" fmla="*/ 54 h 97"/>
              <a:gd name="T28" fmla="*/ 37 w 97"/>
              <a:gd name="T29" fmla="*/ 48 h 97"/>
              <a:gd name="T30" fmla="*/ 31 w 97"/>
              <a:gd name="T31" fmla="*/ 42 h 97"/>
              <a:gd name="T32" fmla="*/ 31 w 97"/>
              <a:gd name="T33" fmla="*/ 31 h 97"/>
              <a:gd name="T34" fmla="*/ 42 w 97"/>
              <a:gd name="T35" fmla="*/ 31 h 97"/>
              <a:gd name="T36" fmla="*/ 49 w 97"/>
              <a:gd name="T37" fmla="*/ 37 h 97"/>
              <a:gd name="T38" fmla="*/ 55 w 97"/>
              <a:gd name="T39" fmla="*/ 31 h 97"/>
              <a:gd name="T40" fmla="*/ 66 w 97"/>
              <a:gd name="T41" fmla="*/ 31 h 97"/>
              <a:gd name="T42" fmla="*/ 66 w 97"/>
              <a:gd name="T43" fmla="*/ 4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97">
                <a:moveTo>
                  <a:pt x="17" y="17"/>
                </a:moveTo>
                <a:cubicBezTo>
                  <a:pt x="0" y="34"/>
                  <a:pt x="0" y="62"/>
                  <a:pt x="17" y="79"/>
                </a:cubicBezTo>
                <a:cubicBezTo>
                  <a:pt x="35" y="97"/>
                  <a:pt x="62" y="97"/>
                  <a:pt x="80" y="79"/>
                </a:cubicBezTo>
                <a:cubicBezTo>
                  <a:pt x="97" y="62"/>
                  <a:pt x="97" y="34"/>
                  <a:pt x="80" y="17"/>
                </a:cubicBezTo>
                <a:cubicBezTo>
                  <a:pt x="62" y="0"/>
                  <a:pt x="35" y="0"/>
                  <a:pt x="17" y="17"/>
                </a:cubicBezTo>
                <a:close/>
                <a:moveTo>
                  <a:pt x="66" y="42"/>
                </a:moveTo>
                <a:cubicBezTo>
                  <a:pt x="60" y="48"/>
                  <a:pt x="60" y="48"/>
                  <a:pt x="60" y="48"/>
                </a:cubicBezTo>
                <a:cubicBezTo>
                  <a:pt x="66" y="54"/>
                  <a:pt x="66" y="54"/>
                  <a:pt x="66" y="54"/>
                </a:cubicBezTo>
                <a:cubicBezTo>
                  <a:pt x="69" y="58"/>
                  <a:pt x="69" y="63"/>
                  <a:pt x="66" y="66"/>
                </a:cubicBezTo>
                <a:cubicBezTo>
                  <a:pt x="63" y="69"/>
                  <a:pt x="58" y="69"/>
                  <a:pt x="55" y="66"/>
                </a:cubicBezTo>
                <a:cubicBezTo>
                  <a:pt x="49" y="59"/>
                  <a:pt x="49" y="59"/>
                  <a:pt x="49" y="59"/>
                </a:cubicBezTo>
                <a:cubicBezTo>
                  <a:pt x="42" y="66"/>
                  <a:pt x="42" y="66"/>
                  <a:pt x="42" y="66"/>
                </a:cubicBezTo>
                <a:cubicBezTo>
                  <a:pt x="39" y="69"/>
                  <a:pt x="34" y="69"/>
                  <a:pt x="31" y="66"/>
                </a:cubicBezTo>
                <a:cubicBezTo>
                  <a:pt x="28" y="63"/>
                  <a:pt x="28" y="58"/>
                  <a:pt x="31" y="54"/>
                </a:cubicBezTo>
                <a:cubicBezTo>
                  <a:pt x="37" y="48"/>
                  <a:pt x="37" y="48"/>
                  <a:pt x="37" y="48"/>
                </a:cubicBezTo>
                <a:cubicBezTo>
                  <a:pt x="31" y="42"/>
                  <a:pt x="31" y="42"/>
                  <a:pt x="31" y="42"/>
                </a:cubicBezTo>
                <a:cubicBezTo>
                  <a:pt x="28" y="39"/>
                  <a:pt x="28" y="34"/>
                  <a:pt x="31" y="31"/>
                </a:cubicBezTo>
                <a:cubicBezTo>
                  <a:pt x="34" y="28"/>
                  <a:pt x="39" y="28"/>
                  <a:pt x="42" y="31"/>
                </a:cubicBezTo>
                <a:cubicBezTo>
                  <a:pt x="49" y="37"/>
                  <a:pt x="49" y="37"/>
                  <a:pt x="49" y="37"/>
                </a:cubicBezTo>
                <a:cubicBezTo>
                  <a:pt x="55" y="31"/>
                  <a:pt x="55" y="31"/>
                  <a:pt x="55" y="31"/>
                </a:cubicBezTo>
                <a:cubicBezTo>
                  <a:pt x="58" y="28"/>
                  <a:pt x="63" y="28"/>
                  <a:pt x="66" y="31"/>
                </a:cubicBezTo>
                <a:cubicBezTo>
                  <a:pt x="69" y="34"/>
                  <a:pt x="69" y="39"/>
                  <a:pt x="66" y="4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7" name="Freeform 148"/>
          <p:cNvSpPr>
            <a:spLocks noEditPoints="1"/>
          </p:cNvSpPr>
          <p:nvPr/>
        </p:nvSpPr>
        <p:spPr bwMode="auto">
          <a:xfrm>
            <a:off x="6694487" y="2516771"/>
            <a:ext cx="365125" cy="363538"/>
          </a:xfrm>
          <a:custGeom>
            <a:avLst/>
            <a:gdLst>
              <a:gd name="T0" fmla="*/ 79 w 97"/>
              <a:gd name="T1" fmla="*/ 17 h 97"/>
              <a:gd name="T2" fmla="*/ 17 w 97"/>
              <a:gd name="T3" fmla="*/ 17 h 97"/>
              <a:gd name="T4" fmla="*/ 17 w 97"/>
              <a:gd name="T5" fmla="*/ 80 h 97"/>
              <a:gd name="T6" fmla="*/ 79 w 97"/>
              <a:gd name="T7" fmla="*/ 80 h 97"/>
              <a:gd name="T8" fmla="*/ 79 w 97"/>
              <a:gd name="T9" fmla="*/ 17 h 97"/>
              <a:gd name="T10" fmla="*/ 75 w 97"/>
              <a:gd name="T11" fmla="*/ 53 h 97"/>
              <a:gd name="T12" fmla="*/ 59 w 97"/>
              <a:gd name="T13" fmla="*/ 66 h 97"/>
              <a:gd name="T14" fmla="*/ 54 w 97"/>
              <a:gd name="T15" fmla="*/ 63 h 97"/>
              <a:gd name="T16" fmla="*/ 53 w 97"/>
              <a:gd name="T17" fmla="*/ 58 h 97"/>
              <a:gd name="T18" fmla="*/ 48 w 97"/>
              <a:gd name="T19" fmla="*/ 57 h 97"/>
              <a:gd name="T20" fmla="*/ 27 w 97"/>
              <a:gd name="T21" fmla="*/ 57 h 97"/>
              <a:gd name="T22" fmla="*/ 18 w 97"/>
              <a:gd name="T23" fmla="*/ 48 h 97"/>
              <a:gd name="T24" fmla="*/ 27 w 97"/>
              <a:gd name="T25" fmla="*/ 39 h 97"/>
              <a:gd name="T26" fmla="*/ 49 w 97"/>
              <a:gd name="T27" fmla="*/ 39 h 97"/>
              <a:gd name="T28" fmla="*/ 53 w 97"/>
              <a:gd name="T29" fmla="*/ 39 h 97"/>
              <a:gd name="T30" fmla="*/ 54 w 97"/>
              <a:gd name="T31" fmla="*/ 34 h 97"/>
              <a:gd name="T32" fmla="*/ 59 w 97"/>
              <a:gd name="T33" fmla="*/ 31 h 97"/>
              <a:gd name="T34" fmla="*/ 75 w 97"/>
              <a:gd name="T35" fmla="*/ 44 h 97"/>
              <a:gd name="T36" fmla="*/ 75 w 97"/>
              <a:gd name="T37" fmla="*/ 5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97">
                <a:moveTo>
                  <a:pt x="79" y="17"/>
                </a:moveTo>
                <a:cubicBezTo>
                  <a:pt x="62" y="0"/>
                  <a:pt x="34" y="0"/>
                  <a:pt x="17" y="17"/>
                </a:cubicBezTo>
                <a:cubicBezTo>
                  <a:pt x="0" y="34"/>
                  <a:pt x="0" y="62"/>
                  <a:pt x="17" y="80"/>
                </a:cubicBezTo>
                <a:cubicBezTo>
                  <a:pt x="34" y="97"/>
                  <a:pt x="62" y="97"/>
                  <a:pt x="79" y="80"/>
                </a:cubicBezTo>
                <a:cubicBezTo>
                  <a:pt x="97" y="62"/>
                  <a:pt x="97" y="34"/>
                  <a:pt x="79" y="17"/>
                </a:cubicBezTo>
                <a:close/>
                <a:moveTo>
                  <a:pt x="75" y="53"/>
                </a:moveTo>
                <a:cubicBezTo>
                  <a:pt x="59" y="66"/>
                  <a:pt x="59" y="66"/>
                  <a:pt x="59" y="66"/>
                </a:cubicBezTo>
                <a:cubicBezTo>
                  <a:pt x="56" y="68"/>
                  <a:pt x="54" y="67"/>
                  <a:pt x="54" y="63"/>
                </a:cubicBezTo>
                <a:cubicBezTo>
                  <a:pt x="54" y="63"/>
                  <a:pt x="54" y="59"/>
                  <a:pt x="53" y="58"/>
                </a:cubicBezTo>
                <a:cubicBezTo>
                  <a:pt x="52" y="57"/>
                  <a:pt x="48" y="57"/>
                  <a:pt x="48" y="57"/>
                </a:cubicBezTo>
                <a:cubicBezTo>
                  <a:pt x="27" y="57"/>
                  <a:pt x="27" y="57"/>
                  <a:pt x="27" y="57"/>
                </a:cubicBezTo>
                <a:cubicBezTo>
                  <a:pt x="22" y="57"/>
                  <a:pt x="18" y="53"/>
                  <a:pt x="18" y="48"/>
                </a:cubicBezTo>
                <a:cubicBezTo>
                  <a:pt x="18" y="43"/>
                  <a:pt x="22" y="39"/>
                  <a:pt x="27" y="39"/>
                </a:cubicBezTo>
                <a:cubicBezTo>
                  <a:pt x="49" y="39"/>
                  <a:pt x="49" y="39"/>
                  <a:pt x="49" y="39"/>
                </a:cubicBezTo>
                <a:cubicBezTo>
                  <a:pt x="49" y="39"/>
                  <a:pt x="52" y="40"/>
                  <a:pt x="53" y="39"/>
                </a:cubicBezTo>
                <a:cubicBezTo>
                  <a:pt x="54" y="38"/>
                  <a:pt x="54" y="34"/>
                  <a:pt x="54" y="34"/>
                </a:cubicBezTo>
                <a:cubicBezTo>
                  <a:pt x="54" y="30"/>
                  <a:pt x="56" y="29"/>
                  <a:pt x="59" y="31"/>
                </a:cubicBezTo>
                <a:cubicBezTo>
                  <a:pt x="75" y="44"/>
                  <a:pt x="75" y="44"/>
                  <a:pt x="75" y="44"/>
                </a:cubicBezTo>
                <a:cubicBezTo>
                  <a:pt x="79" y="46"/>
                  <a:pt x="79" y="50"/>
                  <a:pt x="75" y="53"/>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8" name="Freeform 149"/>
          <p:cNvSpPr>
            <a:spLocks noEditPoints="1"/>
          </p:cNvSpPr>
          <p:nvPr/>
        </p:nvSpPr>
        <p:spPr bwMode="auto">
          <a:xfrm>
            <a:off x="7169824" y="3646148"/>
            <a:ext cx="360363" cy="363538"/>
          </a:xfrm>
          <a:custGeom>
            <a:avLst/>
            <a:gdLst>
              <a:gd name="T0" fmla="*/ 79 w 96"/>
              <a:gd name="T1" fmla="*/ 17 h 97"/>
              <a:gd name="T2" fmla="*/ 17 w 96"/>
              <a:gd name="T3" fmla="*/ 17 h 97"/>
              <a:gd name="T4" fmla="*/ 17 w 96"/>
              <a:gd name="T5" fmla="*/ 80 h 97"/>
              <a:gd name="T6" fmla="*/ 79 w 96"/>
              <a:gd name="T7" fmla="*/ 80 h 97"/>
              <a:gd name="T8" fmla="*/ 79 w 96"/>
              <a:gd name="T9" fmla="*/ 17 h 97"/>
              <a:gd name="T10" fmla="*/ 69 w 96"/>
              <a:gd name="T11" fmla="*/ 57 h 97"/>
              <a:gd name="T12" fmla="*/ 47 w 96"/>
              <a:gd name="T13" fmla="*/ 57 h 97"/>
              <a:gd name="T14" fmla="*/ 43 w 96"/>
              <a:gd name="T15" fmla="*/ 58 h 97"/>
              <a:gd name="T16" fmla="*/ 42 w 96"/>
              <a:gd name="T17" fmla="*/ 63 h 97"/>
              <a:gd name="T18" fmla="*/ 37 w 96"/>
              <a:gd name="T19" fmla="*/ 66 h 97"/>
              <a:gd name="T20" fmla="*/ 21 w 96"/>
              <a:gd name="T21" fmla="*/ 53 h 97"/>
              <a:gd name="T22" fmla="*/ 21 w 96"/>
              <a:gd name="T23" fmla="*/ 44 h 97"/>
              <a:gd name="T24" fmla="*/ 37 w 96"/>
              <a:gd name="T25" fmla="*/ 31 h 97"/>
              <a:gd name="T26" fmla="*/ 42 w 96"/>
              <a:gd name="T27" fmla="*/ 34 h 97"/>
              <a:gd name="T28" fmla="*/ 43 w 96"/>
              <a:gd name="T29" fmla="*/ 39 h 97"/>
              <a:gd name="T30" fmla="*/ 48 w 96"/>
              <a:gd name="T31" fmla="*/ 39 h 97"/>
              <a:gd name="T32" fmla="*/ 69 w 96"/>
              <a:gd name="T33" fmla="*/ 39 h 97"/>
              <a:gd name="T34" fmla="*/ 78 w 96"/>
              <a:gd name="T35" fmla="*/ 48 h 97"/>
              <a:gd name="T36" fmla="*/ 69 w 96"/>
              <a:gd name="T37"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97">
                <a:moveTo>
                  <a:pt x="79" y="17"/>
                </a:moveTo>
                <a:cubicBezTo>
                  <a:pt x="62" y="0"/>
                  <a:pt x="34" y="0"/>
                  <a:pt x="17" y="17"/>
                </a:cubicBezTo>
                <a:cubicBezTo>
                  <a:pt x="0" y="34"/>
                  <a:pt x="0" y="62"/>
                  <a:pt x="17" y="80"/>
                </a:cubicBezTo>
                <a:cubicBezTo>
                  <a:pt x="34" y="97"/>
                  <a:pt x="62" y="97"/>
                  <a:pt x="79" y="80"/>
                </a:cubicBezTo>
                <a:cubicBezTo>
                  <a:pt x="96" y="62"/>
                  <a:pt x="96" y="34"/>
                  <a:pt x="79" y="17"/>
                </a:cubicBezTo>
                <a:close/>
                <a:moveTo>
                  <a:pt x="69" y="57"/>
                </a:moveTo>
                <a:cubicBezTo>
                  <a:pt x="47" y="57"/>
                  <a:pt x="47" y="57"/>
                  <a:pt x="47" y="57"/>
                </a:cubicBezTo>
                <a:cubicBezTo>
                  <a:pt x="47" y="57"/>
                  <a:pt x="44" y="57"/>
                  <a:pt x="43" y="58"/>
                </a:cubicBezTo>
                <a:cubicBezTo>
                  <a:pt x="42" y="59"/>
                  <a:pt x="42" y="63"/>
                  <a:pt x="42" y="63"/>
                </a:cubicBezTo>
                <a:cubicBezTo>
                  <a:pt x="42" y="67"/>
                  <a:pt x="40" y="68"/>
                  <a:pt x="37" y="66"/>
                </a:cubicBezTo>
                <a:cubicBezTo>
                  <a:pt x="21" y="53"/>
                  <a:pt x="21" y="53"/>
                  <a:pt x="21" y="53"/>
                </a:cubicBezTo>
                <a:cubicBezTo>
                  <a:pt x="18" y="50"/>
                  <a:pt x="18" y="46"/>
                  <a:pt x="21" y="44"/>
                </a:cubicBezTo>
                <a:cubicBezTo>
                  <a:pt x="37" y="31"/>
                  <a:pt x="37" y="31"/>
                  <a:pt x="37" y="31"/>
                </a:cubicBezTo>
                <a:cubicBezTo>
                  <a:pt x="40" y="29"/>
                  <a:pt x="42" y="30"/>
                  <a:pt x="42" y="34"/>
                </a:cubicBezTo>
                <a:cubicBezTo>
                  <a:pt x="42" y="34"/>
                  <a:pt x="42" y="37"/>
                  <a:pt x="43" y="39"/>
                </a:cubicBezTo>
                <a:cubicBezTo>
                  <a:pt x="44" y="40"/>
                  <a:pt x="48" y="39"/>
                  <a:pt x="48" y="39"/>
                </a:cubicBezTo>
                <a:cubicBezTo>
                  <a:pt x="69" y="39"/>
                  <a:pt x="69" y="39"/>
                  <a:pt x="69" y="39"/>
                </a:cubicBezTo>
                <a:cubicBezTo>
                  <a:pt x="74" y="39"/>
                  <a:pt x="78" y="43"/>
                  <a:pt x="78" y="48"/>
                </a:cubicBezTo>
                <a:cubicBezTo>
                  <a:pt x="78" y="53"/>
                  <a:pt x="74" y="57"/>
                  <a:pt x="69" y="57"/>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9" name="Freeform 99"/>
          <p:cNvSpPr>
            <a:spLocks noEditPoints="1"/>
          </p:cNvSpPr>
          <p:nvPr/>
        </p:nvSpPr>
        <p:spPr bwMode="auto">
          <a:xfrm>
            <a:off x="5300977" y="2510662"/>
            <a:ext cx="330200" cy="330200"/>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61 w 88"/>
              <a:gd name="T11" fmla="*/ 52 h 88"/>
              <a:gd name="T12" fmla="*/ 27 w 88"/>
              <a:gd name="T13" fmla="*/ 52 h 88"/>
              <a:gd name="T14" fmla="*/ 19 w 88"/>
              <a:gd name="T15" fmla="*/ 44 h 88"/>
              <a:gd name="T16" fmla="*/ 27 w 88"/>
              <a:gd name="T17" fmla="*/ 36 h 88"/>
              <a:gd name="T18" fmla="*/ 61 w 88"/>
              <a:gd name="T19" fmla="*/ 36 h 88"/>
              <a:gd name="T20" fmla="*/ 68 w 88"/>
              <a:gd name="T21" fmla="*/ 44 h 88"/>
              <a:gd name="T22" fmla="*/ 61 w 88"/>
              <a:gd name="T2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61" y="52"/>
                </a:moveTo>
                <a:cubicBezTo>
                  <a:pt x="27" y="52"/>
                  <a:pt x="27" y="52"/>
                  <a:pt x="27" y="52"/>
                </a:cubicBezTo>
                <a:cubicBezTo>
                  <a:pt x="23" y="52"/>
                  <a:pt x="19" y="48"/>
                  <a:pt x="19" y="44"/>
                </a:cubicBezTo>
                <a:cubicBezTo>
                  <a:pt x="19" y="39"/>
                  <a:pt x="23" y="36"/>
                  <a:pt x="27" y="36"/>
                </a:cubicBezTo>
                <a:cubicBezTo>
                  <a:pt x="61" y="36"/>
                  <a:pt x="61" y="36"/>
                  <a:pt x="61" y="36"/>
                </a:cubicBezTo>
                <a:cubicBezTo>
                  <a:pt x="65" y="36"/>
                  <a:pt x="68" y="39"/>
                  <a:pt x="68" y="44"/>
                </a:cubicBezTo>
                <a:cubicBezTo>
                  <a:pt x="68" y="48"/>
                  <a:pt x="65" y="52"/>
                  <a:pt x="61" y="5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50" name="矩形 49"/>
          <p:cNvSpPr/>
          <p:nvPr/>
        </p:nvSpPr>
        <p:spPr>
          <a:xfrm>
            <a:off x="1361504" y="2267889"/>
            <a:ext cx="3593462"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dirty="0" smtClean="0">
                <a:latin typeface="+mj-ea"/>
                <a:ea typeface="+mj-ea"/>
              </a:rPr>
              <a:t>1.</a:t>
            </a:r>
            <a:r>
              <a:rPr lang="zh-CN" altLang="en-US" sz="2400" dirty="0" smtClean="0">
                <a:latin typeface="+mj-ea"/>
                <a:ea typeface="+mj-ea"/>
              </a:rPr>
              <a:t>界定问题与明确主题</a:t>
            </a:r>
            <a:endParaRPr lang="zh-CN" altLang="en-US" sz="2400" dirty="0">
              <a:latin typeface="+mj-ea"/>
              <a:ea typeface="+mj-ea"/>
            </a:endParaRPr>
          </a:p>
        </p:txBody>
      </p:sp>
      <p:sp>
        <p:nvSpPr>
          <p:cNvPr id="56" name="矩形 55"/>
          <p:cNvSpPr/>
          <p:nvPr/>
        </p:nvSpPr>
        <p:spPr>
          <a:xfrm>
            <a:off x="7414642" y="2391714"/>
            <a:ext cx="3593462"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2.</a:t>
            </a:r>
            <a:r>
              <a:rPr lang="zh-CN" altLang="en-US" sz="2400" dirty="0" smtClean="0"/>
              <a:t>收集信息与分析资料</a:t>
            </a:r>
            <a:endParaRPr lang="zh-CN" altLang="en-US" sz="2400" dirty="0"/>
          </a:p>
        </p:txBody>
      </p:sp>
      <p:sp>
        <p:nvSpPr>
          <p:cNvPr id="57" name="矩形 56"/>
          <p:cNvSpPr/>
          <p:nvPr/>
        </p:nvSpPr>
        <p:spPr>
          <a:xfrm>
            <a:off x="656654" y="3591864"/>
            <a:ext cx="3593462"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dirty="0" smtClean="0"/>
              <a:t>3.</a:t>
            </a:r>
            <a:r>
              <a:rPr lang="zh-CN" altLang="en-US" sz="2400" dirty="0" smtClean="0"/>
              <a:t>方案设计与选点试行</a:t>
            </a:r>
            <a:endParaRPr lang="zh-CN" altLang="en-US" sz="2400" dirty="0"/>
          </a:p>
        </p:txBody>
      </p:sp>
      <p:sp>
        <p:nvSpPr>
          <p:cNvPr id="58" name="矩形 57"/>
          <p:cNvSpPr/>
          <p:nvPr/>
        </p:nvSpPr>
        <p:spPr>
          <a:xfrm>
            <a:off x="7928992" y="3606153"/>
            <a:ext cx="3593462"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4.</a:t>
            </a:r>
            <a:r>
              <a:rPr lang="zh-CN" altLang="en-US" sz="2400" dirty="0" smtClean="0"/>
              <a:t>方案实施与效果测评</a:t>
            </a:r>
            <a:endParaRPr lang="zh-CN" altLang="en-US" sz="2400" dirty="0"/>
          </a:p>
        </p:txBody>
      </p:sp>
      <p:sp>
        <p:nvSpPr>
          <p:cNvPr id="60" name="矩形 59"/>
          <p:cNvSpPr/>
          <p:nvPr/>
        </p:nvSpPr>
        <p:spPr>
          <a:xfrm>
            <a:off x="1466279" y="4172889"/>
            <a:ext cx="2834259" cy="1914879"/>
          </a:xfrm>
          <a:prstGeom prst="rect">
            <a:avLst/>
          </a:prstGeom>
          <a:solidFill>
            <a:srgbClr val="FFC000"/>
          </a:solidFill>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dirty="0" smtClean="0"/>
              <a:t>⑴ 确定目标。</a:t>
            </a:r>
            <a:endParaRPr lang="zh-CN" altLang="en-US" sz="2000" dirty="0" smtClean="0"/>
          </a:p>
          <a:p>
            <a:pPr>
              <a:lnSpc>
                <a:spcPct val="150000"/>
              </a:lnSpc>
            </a:pPr>
            <a:r>
              <a:rPr lang="zh-CN" altLang="en-US" sz="2000" dirty="0" smtClean="0"/>
              <a:t>⑵ 产生创意。</a:t>
            </a:r>
            <a:endParaRPr lang="zh-CN" altLang="en-US" sz="2000" dirty="0" smtClean="0"/>
          </a:p>
          <a:p>
            <a:pPr>
              <a:lnSpc>
                <a:spcPct val="150000"/>
              </a:lnSpc>
            </a:pPr>
            <a:r>
              <a:rPr lang="zh-CN" altLang="en-US" sz="2000" dirty="0" smtClean="0"/>
              <a:t>⑶ 论证与选点试行。</a:t>
            </a:r>
            <a:endParaRPr lang="zh-CN" altLang="en-US" sz="2000" dirty="0" smtClean="0"/>
          </a:p>
          <a:p>
            <a:pPr>
              <a:lnSpc>
                <a:spcPct val="150000"/>
              </a:lnSpc>
            </a:pPr>
            <a:r>
              <a:rPr lang="zh-CN" altLang="en-US" sz="2000" dirty="0" smtClean="0"/>
              <a:t>⑷ 撰写策划书。</a:t>
            </a:r>
            <a:endParaRPr lang="zh-CN" altLang="en-US" sz="2000" dirty="0">
              <a:latin typeface="+mj-ea"/>
              <a:ea typeface="+mj-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拓展思考</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014663" y="2964655"/>
            <a:ext cx="7542877" cy="954107"/>
          </a:xfrm>
          <a:prstGeom prst="rect">
            <a:avLst/>
          </a:prstGeom>
        </p:spPr>
        <p:txBody>
          <a:bodyPr wrap="square">
            <a:spAutoFit/>
          </a:bodyPr>
          <a:lstStyle/>
          <a:p>
            <a:r>
              <a:rPr lang="zh-CN" altLang="en-US" sz="2800" b="1" dirty="0" smtClean="0"/>
              <a:t>如果你即将进行网络营销策划，你的工作重点在哪里？为什么？</a:t>
            </a:r>
            <a:endParaRPr lang="zh-CN" altLang="en-US" sz="2800" b="1" dirty="0"/>
          </a:p>
        </p:txBody>
      </p:sp>
      <p:sp>
        <p:nvSpPr>
          <p:cNvPr id="28" name="矩形 27"/>
          <p:cNvSpPr/>
          <p:nvPr/>
        </p:nvSpPr>
        <p:spPr>
          <a:xfrm>
            <a:off x="1516529" y="2962716"/>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rPr>
              <a:t>讨论</a:t>
            </a:r>
            <a:endParaRPr lang="zh-CN" altLang="en-US" sz="28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523220"/>
          </a:xfrm>
          <a:prstGeom prst="rect">
            <a:avLst/>
          </a:prstGeom>
          <a:noFill/>
        </p:spPr>
        <p:txBody>
          <a:bodyPr wrap="square" rtlCol="0">
            <a:spAutoFit/>
          </a:bodyPr>
          <a:lstStyle/>
          <a:p>
            <a:pPr algn="ctr"/>
            <a:r>
              <a:rPr lang="zh-CN" altLang="en-US" sz="2800" b="1" dirty="0" smtClean="0">
                <a:solidFill>
                  <a:schemeClr val="bg1"/>
                </a:solidFill>
              </a:rPr>
              <a:t>任务</a:t>
            </a:r>
            <a:r>
              <a:rPr lang="en-US" altLang="zh-CN" sz="2800" b="1" dirty="0" smtClean="0">
                <a:solidFill>
                  <a:schemeClr val="bg1"/>
                </a:solidFill>
              </a:rPr>
              <a:t>8.2</a:t>
            </a:r>
            <a:endParaRPr lang="zh-CN" altLang="en-US" sz="2800" b="1" dirty="0">
              <a:solidFill>
                <a:schemeClr val="bg1"/>
              </a:solidFill>
            </a:endParaRPr>
          </a:p>
        </p:txBody>
      </p:sp>
      <p:sp>
        <p:nvSpPr>
          <p:cNvPr id="6" name="TextBox 17"/>
          <p:cNvSpPr txBox="1"/>
          <p:nvPr/>
        </p:nvSpPr>
        <p:spPr>
          <a:xfrm>
            <a:off x="2205990" y="609181"/>
            <a:ext cx="5752531" cy="553994"/>
          </a:xfrm>
          <a:prstGeom prst="rect">
            <a:avLst/>
          </a:prstGeom>
          <a:noFill/>
        </p:spPr>
        <p:txBody>
          <a:bodyPr wrap="none" lIns="121917" tIns="60958" rIns="121917" bIns="60958" rtlCol="0">
            <a:spAutoFit/>
          </a:bodyPr>
          <a:lstStyle/>
          <a:p>
            <a:r>
              <a:rPr lang="zh-CN" altLang="en-US" sz="2800" b="1" dirty="0" smtClean="0">
                <a:solidFill>
                  <a:schemeClr val="bg1"/>
                </a:solidFill>
              </a:rPr>
              <a:t>任务</a:t>
            </a:r>
            <a:r>
              <a:rPr lang="en-US" sz="2800" b="1" dirty="0" smtClean="0">
                <a:solidFill>
                  <a:schemeClr val="bg1"/>
                </a:solidFill>
              </a:rPr>
              <a:t>8.2.2    </a:t>
            </a:r>
            <a:r>
              <a:rPr lang="zh-CN" altLang="en-US" sz="2800" b="1" dirty="0" smtClean="0">
                <a:solidFill>
                  <a:schemeClr val="bg1"/>
                </a:solidFill>
              </a:rPr>
              <a:t>网络营销策划实施步骤</a:t>
            </a:r>
            <a:endParaRPr lang="zh-CN" altLang="en-US" sz="2800" b="1" dirty="0">
              <a:solidFill>
                <a:schemeClr val="bg1"/>
              </a:solidFill>
            </a:endParaRPr>
          </a:p>
        </p:txBody>
      </p:sp>
      <p:sp>
        <p:nvSpPr>
          <p:cNvPr id="23" name="矩形 22"/>
          <p:cNvSpPr/>
          <p:nvPr/>
        </p:nvSpPr>
        <p:spPr>
          <a:xfrm>
            <a:off x="982768" y="1629024"/>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01</a:t>
            </a:r>
            <a:endParaRPr lang="zh-CN" altLang="en-US" sz="2400" dirty="0"/>
          </a:p>
        </p:txBody>
      </p:sp>
      <p:sp>
        <p:nvSpPr>
          <p:cNvPr id="24" name="矩形 23"/>
          <p:cNvSpPr/>
          <p:nvPr/>
        </p:nvSpPr>
        <p:spPr>
          <a:xfrm>
            <a:off x="982768" y="2459984"/>
            <a:ext cx="757017" cy="5785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02</a:t>
            </a:r>
            <a:endParaRPr lang="zh-CN" altLang="en-US" sz="2400" dirty="0"/>
          </a:p>
        </p:txBody>
      </p:sp>
      <p:sp>
        <p:nvSpPr>
          <p:cNvPr id="25" name="矩形 24"/>
          <p:cNvSpPr/>
          <p:nvPr/>
        </p:nvSpPr>
        <p:spPr>
          <a:xfrm>
            <a:off x="982769" y="3290945"/>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03</a:t>
            </a:r>
            <a:endParaRPr lang="zh-CN" altLang="en-US" sz="2400" dirty="0"/>
          </a:p>
        </p:txBody>
      </p:sp>
      <p:sp>
        <p:nvSpPr>
          <p:cNvPr id="26" name="矩形 25"/>
          <p:cNvSpPr/>
          <p:nvPr/>
        </p:nvSpPr>
        <p:spPr>
          <a:xfrm>
            <a:off x="982768" y="4121904"/>
            <a:ext cx="757017" cy="5785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04</a:t>
            </a:r>
            <a:endParaRPr lang="zh-CN" altLang="en-US" sz="2400" dirty="0"/>
          </a:p>
        </p:txBody>
      </p:sp>
      <p:sp>
        <p:nvSpPr>
          <p:cNvPr id="27" name="矩形 26"/>
          <p:cNvSpPr/>
          <p:nvPr/>
        </p:nvSpPr>
        <p:spPr>
          <a:xfrm>
            <a:off x="1783327" y="1527426"/>
            <a:ext cx="2174311" cy="5847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dirty="0" smtClean="0"/>
              <a:t>明确目的</a:t>
            </a:r>
            <a:endParaRPr lang="en-US" altLang="zh-CN" sz="2000" b="1" dirty="0"/>
          </a:p>
        </p:txBody>
      </p:sp>
      <p:sp>
        <p:nvSpPr>
          <p:cNvPr id="28" name="矩形 27"/>
          <p:cNvSpPr/>
          <p:nvPr/>
        </p:nvSpPr>
        <p:spPr>
          <a:xfrm>
            <a:off x="1840477" y="2573635"/>
            <a:ext cx="2031436" cy="430883"/>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smtClean="0"/>
              <a:t>分析情况</a:t>
            </a:r>
            <a:endParaRPr lang="zh-CN" altLang="en-US" sz="2000" b="1" dirty="0" smtClean="0"/>
          </a:p>
        </p:txBody>
      </p:sp>
      <p:sp>
        <p:nvSpPr>
          <p:cNvPr id="29" name="矩形 28"/>
          <p:cNvSpPr/>
          <p:nvPr/>
        </p:nvSpPr>
        <p:spPr>
          <a:xfrm>
            <a:off x="1840477" y="3432232"/>
            <a:ext cx="1931423" cy="430883"/>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smtClean="0">
                <a:latin typeface="+mj-ea"/>
                <a:ea typeface="+mj-ea"/>
              </a:rPr>
              <a:t>综合比较</a:t>
            </a:r>
            <a:endParaRPr lang="zh-CN" altLang="en-US" sz="2000" b="1" dirty="0">
              <a:latin typeface="+mj-ea"/>
              <a:ea typeface="+mj-ea"/>
            </a:endParaRPr>
          </a:p>
        </p:txBody>
      </p:sp>
      <p:sp>
        <p:nvSpPr>
          <p:cNvPr id="30" name="矩形 29"/>
          <p:cNvSpPr/>
          <p:nvPr/>
        </p:nvSpPr>
        <p:spPr>
          <a:xfrm>
            <a:off x="1854764" y="4134605"/>
            <a:ext cx="1288486" cy="529885"/>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dirty="0" smtClean="0"/>
              <a:t>确立目标</a:t>
            </a:r>
            <a:endParaRPr lang="en-US" altLang="zh-CN" sz="2000" b="1" dirty="0">
              <a:solidFill>
                <a:schemeClr val="bg2">
                  <a:lumMod val="25000"/>
                </a:schemeClr>
              </a:solidFill>
            </a:endParaRPr>
          </a:p>
        </p:txBody>
      </p:sp>
      <p:sp>
        <p:nvSpPr>
          <p:cNvPr id="31" name="矩形 30"/>
          <p:cNvSpPr/>
          <p:nvPr/>
        </p:nvSpPr>
        <p:spPr>
          <a:xfrm>
            <a:off x="6993043" y="1652837"/>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05</a:t>
            </a:r>
            <a:endParaRPr lang="zh-CN" altLang="en-US" sz="2400" dirty="0"/>
          </a:p>
        </p:txBody>
      </p:sp>
      <p:sp>
        <p:nvSpPr>
          <p:cNvPr id="34" name="矩形 33"/>
          <p:cNvSpPr/>
          <p:nvPr/>
        </p:nvSpPr>
        <p:spPr>
          <a:xfrm>
            <a:off x="6993043" y="2483797"/>
            <a:ext cx="757017" cy="5785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06</a:t>
            </a:r>
            <a:endParaRPr lang="zh-CN" altLang="en-US" sz="2400" dirty="0"/>
          </a:p>
        </p:txBody>
      </p:sp>
      <p:sp>
        <p:nvSpPr>
          <p:cNvPr id="35" name="矩形 34"/>
          <p:cNvSpPr/>
          <p:nvPr/>
        </p:nvSpPr>
        <p:spPr>
          <a:xfrm>
            <a:off x="6993044" y="3314758"/>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07</a:t>
            </a:r>
            <a:endParaRPr lang="zh-CN" altLang="en-US" sz="2400" dirty="0"/>
          </a:p>
        </p:txBody>
      </p:sp>
      <p:sp>
        <p:nvSpPr>
          <p:cNvPr id="36" name="矩形 35"/>
          <p:cNvSpPr/>
          <p:nvPr/>
        </p:nvSpPr>
        <p:spPr>
          <a:xfrm>
            <a:off x="6993043" y="4145717"/>
            <a:ext cx="757017" cy="5785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08</a:t>
            </a:r>
            <a:endParaRPr lang="zh-CN" altLang="en-US" sz="2400" dirty="0"/>
          </a:p>
        </p:txBody>
      </p:sp>
      <p:sp>
        <p:nvSpPr>
          <p:cNvPr id="37" name="矩形 36"/>
          <p:cNvSpPr/>
          <p:nvPr/>
        </p:nvSpPr>
        <p:spPr>
          <a:xfrm>
            <a:off x="7822177" y="1679826"/>
            <a:ext cx="2174311" cy="529885"/>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dirty="0" smtClean="0"/>
              <a:t>策略运用</a:t>
            </a:r>
            <a:endParaRPr lang="en-US" altLang="zh-CN" sz="2000" b="1" dirty="0"/>
          </a:p>
        </p:txBody>
      </p:sp>
      <p:sp>
        <p:nvSpPr>
          <p:cNvPr id="38" name="矩形 37"/>
          <p:cNvSpPr/>
          <p:nvPr/>
        </p:nvSpPr>
        <p:spPr>
          <a:xfrm>
            <a:off x="7850752" y="2597448"/>
            <a:ext cx="2031436" cy="430883"/>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smtClean="0"/>
              <a:t>战术方案</a:t>
            </a:r>
            <a:endParaRPr lang="zh-CN" altLang="en-US" sz="2000" b="1" dirty="0" smtClean="0"/>
          </a:p>
        </p:txBody>
      </p:sp>
      <p:sp>
        <p:nvSpPr>
          <p:cNvPr id="40" name="矩形 39"/>
          <p:cNvSpPr/>
          <p:nvPr/>
        </p:nvSpPr>
        <p:spPr>
          <a:xfrm>
            <a:off x="7879327" y="3427470"/>
            <a:ext cx="1931423" cy="430883"/>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smtClean="0"/>
              <a:t>预测效益</a:t>
            </a:r>
            <a:endParaRPr lang="zh-CN" altLang="en-US" sz="2000" b="1" dirty="0" smtClean="0"/>
          </a:p>
        </p:txBody>
      </p:sp>
      <p:sp>
        <p:nvSpPr>
          <p:cNvPr id="46" name="矩形 45"/>
          <p:cNvSpPr/>
          <p:nvPr/>
        </p:nvSpPr>
        <p:spPr>
          <a:xfrm>
            <a:off x="7850752" y="4258431"/>
            <a:ext cx="1288486" cy="430883"/>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smtClean="0"/>
              <a:t>控制措施</a:t>
            </a:r>
            <a:endParaRPr lang="zh-CN" altLang="en-US" sz="2000" b="1" dirty="0"/>
          </a:p>
        </p:txBody>
      </p:sp>
      <p:sp>
        <p:nvSpPr>
          <p:cNvPr id="52" name="矩形 51"/>
          <p:cNvSpPr/>
          <p:nvPr/>
        </p:nvSpPr>
        <p:spPr>
          <a:xfrm>
            <a:off x="7016857" y="4995920"/>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09</a:t>
            </a:r>
            <a:endParaRPr lang="zh-CN" altLang="en-US" sz="2400" dirty="0"/>
          </a:p>
        </p:txBody>
      </p:sp>
      <p:sp>
        <p:nvSpPr>
          <p:cNvPr id="53" name="矩形 52"/>
          <p:cNvSpPr/>
          <p:nvPr/>
        </p:nvSpPr>
        <p:spPr>
          <a:xfrm>
            <a:off x="7903140" y="5108632"/>
            <a:ext cx="1931423" cy="430883"/>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smtClean="0"/>
              <a:t>撰写文案</a:t>
            </a:r>
            <a:endParaRPr lang="zh-CN" altLang="en-US" sz="2000" b="1" dirty="0"/>
          </a:p>
        </p:txBody>
      </p:sp>
      <p:sp>
        <p:nvSpPr>
          <p:cNvPr id="60417" name="Rectangle 1"/>
          <p:cNvSpPr>
            <a:spLocks noChangeArrowheads="1"/>
          </p:cNvSpPr>
          <p:nvPr/>
        </p:nvSpPr>
        <p:spPr bwMode="auto">
          <a:xfrm>
            <a:off x="9658349" y="1457325"/>
            <a:ext cx="1671639" cy="1631216"/>
          </a:xfrm>
          <a:prstGeom prst="rect">
            <a:avLst/>
          </a:prstGeom>
          <a:solidFill>
            <a:srgbClr val="FF9900"/>
          </a:solidFill>
          <a:ln w="9525">
            <a:noFill/>
            <a:miter lim="800000"/>
          </a:ln>
          <a:effectLst/>
        </p:spPr>
        <p:txBody>
          <a:bodyPr vert="horz" wrap="squar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bg1"/>
                </a:solidFill>
                <a:effectLst/>
                <a:latin typeface="+mj-ea"/>
                <a:ea typeface="+mj-ea"/>
                <a:cs typeface="Times New Roman" panose="02020603050405020304" pitchFamily="18" charset="0"/>
              </a:rPr>
              <a:t>网站策略</a:t>
            </a:r>
            <a:endParaRPr kumimoji="0" lang="zh-CN" sz="2000" b="1" i="0" u="none" strike="noStrike" cap="none" normalizeH="0" baseline="0" dirty="0" smtClean="0">
              <a:ln>
                <a:noFill/>
              </a:ln>
              <a:solidFill>
                <a:schemeClr val="bg1"/>
              </a:solidFill>
              <a:effectLst/>
              <a:latin typeface="+mj-ea"/>
              <a:ea typeface="+mj-ea"/>
              <a:cs typeface="宋体" panose="02010600030101010101" pitchFamily="2" charset="-122"/>
            </a:endParaRPr>
          </a:p>
          <a:p>
            <a:pPr marR="0" lvl="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bg1"/>
                </a:solidFill>
                <a:effectLst/>
                <a:latin typeface="+mj-ea"/>
                <a:ea typeface="+mj-ea"/>
                <a:cs typeface="Times New Roman" panose="02020603050405020304" pitchFamily="18" charset="0"/>
              </a:rPr>
              <a:t>产品策略</a:t>
            </a:r>
            <a:endParaRPr kumimoji="0" lang="zh-CN" sz="2000" b="1" i="0" u="none" strike="noStrike" cap="none" normalizeH="0" baseline="0" dirty="0" smtClean="0">
              <a:ln>
                <a:noFill/>
              </a:ln>
              <a:solidFill>
                <a:schemeClr val="bg1"/>
              </a:solidFill>
              <a:effectLst/>
              <a:latin typeface="+mj-ea"/>
              <a:ea typeface="+mj-ea"/>
              <a:cs typeface="宋体" panose="02010600030101010101" pitchFamily="2" charset="-122"/>
            </a:endParaRPr>
          </a:p>
          <a:p>
            <a:pPr marR="0" lvl="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bg1"/>
                </a:solidFill>
                <a:effectLst/>
                <a:latin typeface="+mj-ea"/>
                <a:ea typeface="+mj-ea"/>
                <a:cs typeface="Times New Roman" panose="02020603050405020304" pitchFamily="18" charset="0"/>
              </a:rPr>
              <a:t>价格策略</a:t>
            </a:r>
            <a:endParaRPr kumimoji="0" lang="zh-CN" sz="2000" b="1" i="0" u="none" strike="noStrike" cap="none" normalizeH="0" baseline="0" dirty="0" smtClean="0">
              <a:ln>
                <a:noFill/>
              </a:ln>
              <a:solidFill>
                <a:schemeClr val="bg1"/>
              </a:solidFill>
              <a:effectLst/>
              <a:latin typeface="+mj-ea"/>
              <a:ea typeface="+mj-ea"/>
              <a:cs typeface="宋体" panose="02010600030101010101" pitchFamily="2" charset="-122"/>
            </a:endParaRPr>
          </a:p>
          <a:p>
            <a:pPr marR="0" lvl="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bg1"/>
                </a:solidFill>
                <a:effectLst/>
                <a:latin typeface="+mj-ea"/>
                <a:ea typeface="+mj-ea"/>
                <a:cs typeface="Times New Roman" panose="02020603050405020304" pitchFamily="18" charset="0"/>
              </a:rPr>
              <a:t>渠道策略</a:t>
            </a:r>
            <a:endParaRPr kumimoji="0" lang="zh-CN" altLang="en-US" sz="2000" b="1" i="0" u="none" strike="noStrike" cap="none" normalizeH="0" baseline="0" dirty="0" smtClean="0">
              <a:ln>
                <a:noFill/>
              </a:ln>
              <a:solidFill>
                <a:schemeClr val="bg1"/>
              </a:solidFill>
              <a:effectLst/>
              <a:latin typeface="+mj-ea"/>
              <a:ea typeface="+mj-ea"/>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bg1"/>
                </a:solidFill>
                <a:effectLst/>
                <a:latin typeface="+mj-ea"/>
                <a:ea typeface="+mj-ea"/>
                <a:cs typeface="Times New Roman" panose="02020603050405020304" pitchFamily="18" charset="0"/>
              </a:rPr>
              <a:t>促销策略</a:t>
            </a:r>
            <a:r>
              <a:rPr kumimoji="0" lang="zh-CN" altLang="en-US" sz="2000" b="1" i="0" u="none" strike="noStrike" cap="none" normalizeH="0" baseline="0" dirty="0" smtClean="0">
                <a:ln>
                  <a:noFill/>
                </a:ln>
                <a:solidFill>
                  <a:schemeClr val="bg1"/>
                </a:solidFill>
                <a:effectLst/>
                <a:latin typeface="+mj-ea"/>
                <a:ea typeface="+mj-ea"/>
                <a:cs typeface="宋体" panose="02010600030101010101" pitchFamily="2" charset="-122"/>
              </a:rPr>
              <a:t> </a:t>
            </a:r>
            <a:endParaRPr kumimoji="0" lang="zh-CN" altLang="en-US" sz="2000" b="1" i="0" u="none" strike="noStrike" cap="none" normalizeH="0" baseline="0" dirty="0" smtClean="0">
              <a:ln>
                <a:noFill/>
              </a:ln>
              <a:solidFill>
                <a:schemeClr val="bg1"/>
              </a:solidFill>
              <a:effectLst/>
              <a:latin typeface="+mj-ea"/>
              <a:ea typeface="+mj-ea"/>
              <a:cs typeface="宋体" panose="02010600030101010101" pitchFamily="2" charset="-122"/>
            </a:endParaRPr>
          </a:p>
        </p:txBody>
      </p:sp>
      <p:sp>
        <p:nvSpPr>
          <p:cNvPr id="60418" name="Rectangle 2"/>
          <p:cNvSpPr>
            <a:spLocks noChangeArrowheads="1"/>
          </p:cNvSpPr>
          <p:nvPr/>
        </p:nvSpPr>
        <p:spPr bwMode="auto">
          <a:xfrm>
            <a:off x="3757613" y="2271713"/>
            <a:ext cx="1828800" cy="1323439"/>
          </a:xfrm>
          <a:prstGeom prst="rect">
            <a:avLst/>
          </a:prstGeom>
          <a:solidFill>
            <a:srgbClr val="FF9900"/>
          </a:solidFill>
          <a:ln w="9525">
            <a:noFill/>
            <a:miter lim="800000"/>
          </a:ln>
          <a:effectLst/>
        </p:spPr>
        <p:txBody>
          <a:bodyPr vert="horz" wrap="squar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zh-CN"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sz="2000" b="1" i="0" u="none" strike="noStrike" cap="none" normalizeH="0" baseline="0" dirty="0" smtClean="0">
                <a:ln>
                  <a:noFill/>
                </a:ln>
                <a:solidFill>
                  <a:schemeClr val="bg1"/>
                </a:solidFill>
                <a:effectLst/>
                <a:latin typeface="+mj-ea"/>
                <a:ea typeface="+mj-ea"/>
                <a:cs typeface="Times New Roman" panose="02020603050405020304" pitchFamily="18" charset="0"/>
              </a:rPr>
              <a:t>网络企业现状</a:t>
            </a:r>
            <a:endParaRPr kumimoji="0" lang="zh-CN" sz="2000" b="1" i="0" u="none" strike="noStrike" cap="none" normalizeH="0" baseline="0" dirty="0" smtClean="0">
              <a:ln>
                <a:noFill/>
              </a:ln>
              <a:solidFill>
                <a:schemeClr val="bg1"/>
              </a:solidFill>
              <a:effectLst/>
              <a:latin typeface="+mj-ea"/>
              <a:ea typeface="+mj-ea"/>
              <a:cs typeface="宋体" panose="02010600030101010101" pitchFamily="2" charset="-122"/>
            </a:endParaRPr>
          </a:p>
          <a:p>
            <a:pPr marR="0" lvl="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bg1"/>
                </a:solidFill>
                <a:effectLst/>
                <a:latin typeface="+mj-ea"/>
                <a:ea typeface="+mj-ea"/>
                <a:cs typeface="Times New Roman" panose="02020603050405020304" pitchFamily="18" charset="0"/>
              </a:rPr>
              <a:t>竞争形势</a:t>
            </a:r>
            <a:endParaRPr kumimoji="0" lang="zh-CN" sz="2000" b="1" i="0" u="none" strike="noStrike" cap="none" normalizeH="0" baseline="0" dirty="0" smtClean="0">
              <a:ln>
                <a:noFill/>
              </a:ln>
              <a:solidFill>
                <a:schemeClr val="bg1"/>
              </a:solidFill>
              <a:effectLst/>
              <a:latin typeface="+mj-ea"/>
              <a:ea typeface="+mj-ea"/>
              <a:cs typeface="宋体" panose="02010600030101010101" pitchFamily="2" charset="-122"/>
            </a:endParaRPr>
          </a:p>
          <a:p>
            <a:pPr marR="0" lvl="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bg1"/>
                </a:solidFill>
                <a:effectLst/>
                <a:latin typeface="+mj-ea"/>
                <a:ea typeface="+mj-ea"/>
                <a:cs typeface="Times New Roman" panose="02020603050405020304" pitchFamily="18" charset="0"/>
              </a:rPr>
              <a:t>企业用户</a:t>
            </a:r>
            <a:endParaRPr kumimoji="0" lang="zh-CN" altLang="en-US" sz="2000" b="1" i="0" u="none" strike="noStrike" cap="none" normalizeH="0" baseline="0" dirty="0" smtClean="0">
              <a:ln>
                <a:noFill/>
              </a:ln>
              <a:solidFill>
                <a:schemeClr val="bg1"/>
              </a:solidFill>
              <a:effectLst/>
              <a:latin typeface="+mj-ea"/>
              <a:ea typeface="+mj-ea"/>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bg1"/>
                </a:solidFill>
                <a:effectLst/>
                <a:latin typeface="+mj-ea"/>
                <a:ea typeface="+mj-ea"/>
                <a:cs typeface="Times New Roman" panose="02020603050405020304" pitchFamily="18" charset="0"/>
              </a:rPr>
              <a:t>宏观环境因素</a:t>
            </a:r>
            <a:r>
              <a:rPr kumimoji="0" lang="zh-CN" altLang="en-US" sz="2000" b="1" i="0" u="none" strike="noStrike" cap="none" normalizeH="0" baseline="0" dirty="0" smtClean="0">
                <a:ln>
                  <a:noFill/>
                </a:ln>
                <a:solidFill>
                  <a:schemeClr val="bg1"/>
                </a:solidFill>
                <a:effectLst/>
                <a:latin typeface="+mj-ea"/>
                <a:ea typeface="+mj-ea"/>
                <a:cs typeface="宋体" panose="02010600030101010101" pitchFamily="2" charset="-122"/>
              </a:rPr>
              <a:t> </a:t>
            </a:r>
            <a:endParaRPr kumimoji="0" lang="zh-CN" altLang="en-US" sz="2000" b="1" i="0" u="none" strike="noStrike" cap="none" normalizeH="0" baseline="0" dirty="0" smtClean="0">
              <a:ln>
                <a:noFill/>
              </a:ln>
              <a:solidFill>
                <a:schemeClr val="bg1"/>
              </a:solidFill>
              <a:effectLst/>
              <a:latin typeface="+mj-ea"/>
              <a:ea typeface="+mj-ea"/>
              <a:cs typeface="宋体" panose="02010600030101010101" pitchFamily="2" charset="-122"/>
            </a:endParaRPr>
          </a:p>
        </p:txBody>
      </p:sp>
      <p:cxnSp>
        <p:nvCxnSpPr>
          <p:cNvPr id="59" name="直接箭头连接符 58"/>
          <p:cNvCxnSpPr/>
          <p:nvPr/>
        </p:nvCxnSpPr>
        <p:spPr>
          <a:xfrm>
            <a:off x="3071813" y="2771776"/>
            <a:ext cx="685800" cy="142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8953500" y="1995489"/>
            <a:ext cx="685800" cy="142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知识链接</a:t>
            </a:r>
            <a:r>
              <a:rPr lang="en-US" altLang="zh-CN" sz="2400" b="1" dirty="0" smtClean="0">
                <a:solidFill>
                  <a:schemeClr val="bg1"/>
                </a:solidFill>
              </a:rPr>
              <a:t>】</a:t>
            </a:r>
            <a:endParaRPr lang="zh-CN" altLang="en-US" sz="2400" b="1" dirty="0">
              <a:solidFill>
                <a:schemeClr val="bg1"/>
              </a:solidFill>
            </a:endParaRPr>
          </a:p>
        </p:txBody>
      </p:sp>
      <p:sp>
        <p:nvSpPr>
          <p:cNvPr id="28" name="矩形 27"/>
          <p:cNvSpPr/>
          <p:nvPr/>
        </p:nvSpPr>
        <p:spPr>
          <a:xfrm>
            <a:off x="316379" y="1505391"/>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chemeClr val="bg1"/>
              </a:solidFill>
            </a:endParaRPr>
          </a:p>
        </p:txBody>
      </p:sp>
      <p:sp>
        <p:nvSpPr>
          <p:cNvPr id="9" name="太阳形 8"/>
          <p:cNvSpPr/>
          <p:nvPr/>
        </p:nvSpPr>
        <p:spPr>
          <a:xfrm>
            <a:off x="514350" y="1585913"/>
            <a:ext cx="600075" cy="54292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682" name="Picture 1"/>
          <p:cNvPicPr>
            <a:picLocks noChangeAspect="1" noChangeArrowheads="1"/>
          </p:cNvPicPr>
          <p:nvPr/>
        </p:nvPicPr>
        <p:blipFill>
          <a:blip r:embed="rId1"/>
          <a:srcRect/>
          <a:stretch>
            <a:fillRect/>
          </a:stretch>
        </p:blipFill>
        <p:spPr bwMode="auto">
          <a:xfrm>
            <a:off x="1271588" y="1485900"/>
            <a:ext cx="10415587" cy="5124450"/>
          </a:xfrm>
          <a:prstGeom prst="rect">
            <a:avLst/>
          </a:prstGeom>
          <a:noFill/>
          <a:ln w="9525">
            <a:noFill/>
            <a:miter lim="800000"/>
            <a:headEnd/>
            <a:tailEnd/>
          </a:ln>
        </p:spPr>
      </p:pic>
      <p:sp>
        <p:nvSpPr>
          <p:cNvPr id="12" name="矩形 11"/>
          <p:cNvSpPr/>
          <p:nvPr/>
        </p:nvSpPr>
        <p:spPr>
          <a:xfrm>
            <a:off x="1454715" y="1556001"/>
            <a:ext cx="2302898" cy="5847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dirty="0" smtClean="0"/>
              <a:t>网络营销策划流程</a:t>
            </a:r>
            <a:endParaRPr lang="en-US" altLang="zh-CN"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772526"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52285" y="282825"/>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智慧引言</a:t>
            </a:r>
            <a:r>
              <a:rPr lang="en-US" altLang="zh-CN" sz="2400" b="1" dirty="0" smtClean="0">
                <a:solidFill>
                  <a:schemeClr val="bg1"/>
                </a:solidFill>
              </a:rPr>
              <a:t>】</a:t>
            </a:r>
            <a:endParaRPr lang="zh-CN" altLang="en-US" sz="2400" b="1" dirty="0">
              <a:solidFill>
                <a:schemeClr val="bg1"/>
              </a:solidFill>
            </a:endParaRPr>
          </a:p>
        </p:txBody>
      </p:sp>
      <p:sp>
        <p:nvSpPr>
          <p:cNvPr id="9" name="矩形 8"/>
          <p:cNvSpPr/>
          <p:nvPr/>
        </p:nvSpPr>
        <p:spPr>
          <a:xfrm>
            <a:off x="814388" y="1989088"/>
            <a:ext cx="10101262" cy="3969385"/>
          </a:xfrm>
          <a:prstGeom prst="rect">
            <a:avLst/>
          </a:prstGeom>
          <a:ln w="57150">
            <a:solidFill>
              <a:srgbClr val="FF9900"/>
            </a:solidFill>
            <a:prstDash val="sysDot"/>
          </a:ln>
        </p:spPr>
        <p:txBody>
          <a:bodyPr wrap="square">
            <a:spAutoFit/>
          </a:bodyPr>
          <a:lstStyle/>
          <a:p>
            <a:pPr>
              <a:lnSpc>
                <a:spcPct val="150000"/>
              </a:lnSpc>
            </a:pPr>
            <a:r>
              <a:rPr lang="zh-CN" altLang="en-US" sz="2400" b="1" dirty="0" smtClean="0">
                <a:solidFill>
                  <a:srgbClr val="1F487C"/>
                </a:solidFill>
              </a:rPr>
              <a:t>        任何一个网络营销企业都有具体的业务环节，策划是针对这些具体业务提出的</a:t>
            </a:r>
            <a:r>
              <a:rPr lang="zh-CN" altLang="en-US" sz="2400" b="1" u="sng" dirty="0" smtClean="0">
                <a:solidFill>
                  <a:srgbClr val="1F487C"/>
                </a:solidFill>
              </a:rPr>
              <a:t>基本原则和战略指导</a:t>
            </a:r>
            <a:r>
              <a:rPr lang="zh-CN" altLang="en-US" sz="2400" b="1" dirty="0" smtClean="0">
                <a:solidFill>
                  <a:srgbClr val="1F487C"/>
                </a:solidFill>
              </a:rPr>
              <a:t>，是对将要开始的经营活动的</a:t>
            </a:r>
            <a:r>
              <a:rPr lang="zh-CN" altLang="en-US" sz="2400" b="1" u="sng" dirty="0" smtClean="0">
                <a:solidFill>
                  <a:srgbClr val="1F487C"/>
                </a:solidFill>
              </a:rPr>
              <a:t>预先谋划与部署。</a:t>
            </a:r>
            <a:r>
              <a:rPr lang="zh-CN" altLang="en-US" sz="2400" b="1" dirty="0" smtClean="0">
                <a:solidFill>
                  <a:srgbClr val="1F487C"/>
                </a:solidFill>
              </a:rPr>
              <a:t>如果没有</a:t>
            </a:r>
            <a:r>
              <a:rPr lang="zh-CN" altLang="en-US" sz="2400" b="1" u="sng" dirty="0" smtClean="0">
                <a:solidFill>
                  <a:srgbClr val="1F487C"/>
                </a:solidFill>
              </a:rPr>
              <a:t>策划</a:t>
            </a:r>
            <a:r>
              <a:rPr lang="zh-CN" altLang="en-US" sz="2400" b="1" dirty="0" smtClean="0">
                <a:solidFill>
                  <a:srgbClr val="1F487C"/>
                </a:solidFill>
              </a:rPr>
              <a:t>，网络营销企业的经营活动的</a:t>
            </a:r>
            <a:r>
              <a:rPr lang="zh-CN" altLang="en-US" sz="2400" b="1" u="sng" dirty="0" smtClean="0">
                <a:solidFill>
                  <a:srgbClr val="1F487C"/>
                </a:solidFill>
              </a:rPr>
              <a:t>各个环节</a:t>
            </a:r>
            <a:r>
              <a:rPr lang="zh-CN" altLang="en-US" sz="2400" b="1" dirty="0" smtClean="0">
                <a:solidFill>
                  <a:srgbClr val="1F487C"/>
                </a:solidFill>
              </a:rPr>
              <a:t>就是分裂的，各部门就会</a:t>
            </a:r>
            <a:r>
              <a:rPr lang="zh-CN" altLang="en-US" sz="2400" b="1" u="sng" dirty="0" smtClean="0">
                <a:solidFill>
                  <a:srgbClr val="1F487C"/>
                </a:solidFill>
              </a:rPr>
              <a:t>各自为战</a:t>
            </a:r>
            <a:r>
              <a:rPr lang="zh-CN" altLang="en-US" sz="2400" b="1" dirty="0" smtClean="0">
                <a:solidFill>
                  <a:srgbClr val="1F487C"/>
                </a:solidFill>
              </a:rPr>
              <a:t>，</a:t>
            </a:r>
            <a:r>
              <a:rPr lang="zh-CN" altLang="en-US" sz="2400" b="1" i="1" dirty="0" smtClean="0">
                <a:solidFill>
                  <a:srgbClr val="FF0000"/>
                </a:solidFill>
              </a:rPr>
              <a:t>在战略与战术的配合上难免出现不和谐</a:t>
            </a:r>
            <a:r>
              <a:rPr lang="zh-CN" altLang="en-US" sz="2400" b="1" dirty="0" smtClean="0">
                <a:solidFill>
                  <a:srgbClr val="FF0000"/>
                </a:solidFill>
              </a:rPr>
              <a:t>，</a:t>
            </a:r>
            <a:r>
              <a:rPr lang="zh-CN" altLang="en-US" sz="2400" b="1" u="sng" dirty="0" smtClean="0">
                <a:solidFill>
                  <a:srgbClr val="1F487C"/>
                </a:solidFill>
              </a:rPr>
              <a:t>整体效果</a:t>
            </a:r>
            <a:r>
              <a:rPr lang="zh-CN" altLang="en-US" sz="2400" b="1" dirty="0" smtClean="0">
                <a:solidFill>
                  <a:srgbClr val="1F487C"/>
                </a:solidFill>
              </a:rPr>
              <a:t>也将难以把握。作为策划结果的</a:t>
            </a:r>
            <a:r>
              <a:rPr lang="zh-CN" altLang="en-US" sz="2400" b="1" u="sng" dirty="0" smtClean="0">
                <a:solidFill>
                  <a:srgbClr val="1F487C"/>
                </a:solidFill>
              </a:rPr>
              <a:t>策划方案，具体表现为详尽、周全的计划书</a:t>
            </a:r>
            <a:r>
              <a:rPr lang="zh-CN" altLang="en-US" sz="2400" b="1" dirty="0" smtClean="0">
                <a:solidFill>
                  <a:srgbClr val="1F487C"/>
                </a:solidFill>
              </a:rPr>
              <a:t>，而不是关于经营活动的大致方针和纲领性意见，因此其指导作用是</a:t>
            </a:r>
            <a:r>
              <a:rPr lang="zh-CN" altLang="en-US" sz="2400" b="1" u="sng" dirty="0" smtClean="0">
                <a:solidFill>
                  <a:srgbClr val="1F487C"/>
                </a:solidFill>
              </a:rPr>
              <a:t>具体而又切实的。</a:t>
            </a:r>
            <a:endParaRPr lang="zh-CN" altLang="en-US" sz="2400" b="1" u="sng" dirty="0" smtClean="0">
              <a:solidFill>
                <a:srgbClr val="1F487C"/>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学习指南</a:t>
            </a:r>
            <a:r>
              <a:rPr lang="en-US" altLang="zh-CN" sz="2400" b="1" dirty="0" smtClean="0">
                <a:solidFill>
                  <a:schemeClr val="bg1"/>
                </a:solidFill>
              </a:rPr>
              <a:t>】</a:t>
            </a:r>
            <a:endParaRPr lang="zh-CN" altLang="en-US" sz="2400" b="1" dirty="0">
              <a:solidFill>
                <a:schemeClr val="bg1"/>
              </a:solidFill>
            </a:endParaRPr>
          </a:p>
        </p:txBody>
      </p:sp>
      <p:sp>
        <p:nvSpPr>
          <p:cNvPr id="6" name="TextBox 17"/>
          <p:cNvSpPr txBox="1"/>
          <p:nvPr/>
        </p:nvSpPr>
        <p:spPr>
          <a:xfrm>
            <a:off x="2205990" y="609181"/>
            <a:ext cx="5093696" cy="553994"/>
          </a:xfrm>
          <a:prstGeom prst="rect">
            <a:avLst/>
          </a:prstGeom>
          <a:noFill/>
        </p:spPr>
        <p:txBody>
          <a:bodyPr wrap="none" lIns="121917" tIns="60958" rIns="121917" bIns="60958" rtlCol="0">
            <a:spAutoFit/>
          </a:bodyPr>
          <a:lstStyle/>
          <a:p>
            <a:r>
              <a:rPr lang="zh-CN" altLang="en-US" sz="2800" b="1" dirty="0" smtClean="0">
                <a:solidFill>
                  <a:srgbClr val="FF9900"/>
                </a:solidFill>
              </a:rPr>
              <a:t>任务</a:t>
            </a:r>
            <a:r>
              <a:rPr lang="en-US" sz="2800" b="1" dirty="0" smtClean="0">
                <a:solidFill>
                  <a:srgbClr val="FF9900"/>
                </a:solidFill>
              </a:rPr>
              <a:t>8.3    </a:t>
            </a:r>
            <a:r>
              <a:rPr lang="zh-CN" altLang="en-US" sz="2800" b="1" dirty="0" smtClean="0">
                <a:solidFill>
                  <a:srgbClr val="FF9900"/>
                </a:solidFill>
              </a:rPr>
              <a:t>撰写网络营销策划书</a:t>
            </a:r>
            <a:endParaRPr lang="zh-CN" altLang="en-US" sz="2800" b="1" dirty="0">
              <a:solidFill>
                <a:srgbClr val="FF9900"/>
              </a:solidFill>
            </a:endParaRPr>
          </a:p>
        </p:txBody>
      </p:sp>
      <p:sp>
        <p:nvSpPr>
          <p:cNvPr id="9" name="矩形 8"/>
          <p:cNvSpPr/>
          <p:nvPr/>
        </p:nvSpPr>
        <p:spPr>
          <a:xfrm>
            <a:off x="2482402" y="2810793"/>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mj-ea"/>
                <a:ea typeface="+mj-ea"/>
              </a:rPr>
              <a:t>8.3.1</a:t>
            </a:r>
            <a:endParaRPr lang="zh-CN" altLang="en-US" sz="2400" b="1" dirty="0">
              <a:latin typeface="+mj-ea"/>
              <a:ea typeface="+mj-ea"/>
            </a:endParaRPr>
          </a:p>
        </p:txBody>
      </p:sp>
      <p:sp>
        <p:nvSpPr>
          <p:cNvPr id="12" name="矩形 11"/>
          <p:cNvSpPr/>
          <p:nvPr/>
        </p:nvSpPr>
        <p:spPr>
          <a:xfrm>
            <a:off x="6276446" y="2810793"/>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16787" y="2810793"/>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13"/>
          <p:cNvGrpSpPr/>
          <p:nvPr/>
        </p:nvGrpSpPr>
        <p:grpSpPr>
          <a:xfrm>
            <a:off x="1645588" y="2968999"/>
            <a:ext cx="608013" cy="676275"/>
            <a:chOff x="6735763" y="10544176"/>
            <a:chExt cx="608013" cy="676275"/>
          </a:xfrm>
          <a:solidFill>
            <a:schemeClr val="bg1"/>
          </a:solidFill>
        </p:grpSpPr>
        <p:sp>
          <p:nvSpPr>
            <p:cNvPr id="15" name="Freeform 1008"/>
            <p:cNvSpPr/>
            <p:nvPr/>
          </p:nvSpPr>
          <p:spPr bwMode="auto">
            <a:xfrm>
              <a:off x="6735763" y="10544176"/>
              <a:ext cx="608013" cy="153988"/>
            </a:xfrm>
            <a:custGeom>
              <a:avLst/>
              <a:gdLst>
                <a:gd name="T0" fmla="*/ 0 w 383"/>
                <a:gd name="T1" fmla="*/ 97 h 97"/>
                <a:gd name="T2" fmla="*/ 383 w 383"/>
                <a:gd name="T3" fmla="*/ 97 h 97"/>
                <a:gd name="T4" fmla="*/ 192 w 383"/>
                <a:gd name="T5" fmla="*/ 0 h 97"/>
                <a:gd name="T6" fmla="*/ 0 w 383"/>
                <a:gd name="T7" fmla="*/ 97 h 97"/>
              </a:gdLst>
              <a:ahLst/>
              <a:cxnLst>
                <a:cxn ang="0">
                  <a:pos x="T0" y="T1"/>
                </a:cxn>
                <a:cxn ang="0">
                  <a:pos x="T2" y="T3"/>
                </a:cxn>
                <a:cxn ang="0">
                  <a:pos x="T4" y="T5"/>
                </a:cxn>
                <a:cxn ang="0">
                  <a:pos x="T6" y="T7"/>
                </a:cxn>
              </a:cxnLst>
              <a:rect l="0" t="0" r="r" b="b"/>
              <a:pathLst>
                <a:path w="383" h="97">
                  <a:moveTo>
                    <a:pt x="0" y="97"/>
                  </a:moveTo>
                  <a:lnTo>
                    <a:pt x="383" y="97"/>
                  </a:lnTo>
                  <a:lnTo>
                    <a:pt x="192" y="0"/>
                  </a:lnTo>
                  <a:lnTo>
                    <a:pt x="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 name="Rectangle 1010"/>
            <p:cNvSpPr>
              <a:spLocks noChangeArrowheads="1"/>
            </p:cNvSpPr>
            <p:nvPr/>
          </p:nvSpPr>
          <p:spPr bwMode="auto">
            <a:xfrm>
              <a:off x="677703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7" name="Rectangle 1011"/>
            <p:cNvSpPr>
              <a:spLocks noChangeArrowheads="1"/>
            </p:cNvSpPr>
            <p:nvPr/>
          </p:nvSpPr>
          <p:spPr bwMode="auto">
            <a:xfrm>
              <a:off x="6983414"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8" name="Rectangle 1012"/>
            <p:cNvSpPr>
              <a:spLocks noChangeArrowheads="1"/>
            </p:cNvSpPr>
            <p:nvPr/>
          </p:nvSpPr>
          <p:spPr bwMode="auto">
            <a:xfrm>
              <a:off x="718978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9" name="Freeform 1013"/>
            <p:cNvSpPr/>
            <p:nvPr/>
          </p:nvSpPr>
          <p:spPr bwMode="auto">
            <a:xfrm>
              <a:off x="6740526"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3" y="0"/>
                    <a:pt x="0" y="3"/>
                    <a:pt x="0" y="6"/>
                  </a:cubicBezTo>
                  <a:cubicBezTo>
                    <a:pt x="0" y="17"/>
                    <a:pt x="0" y="17"/>
                    <a:pt x="0" y="17"/>
                  </a:cubicBezTo>
                  <a:cubicBezTo>
                    <a:pt x="0" y="20"/>
                    <a:pt x="3"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 name="Freeform 1014"/>
            <p:cNvSpPr/>
            <p:nvPr/>
          </p:nvSpPr>
          <p:spPr bwMode="auto">
            <a:xfrm>
              <a:off x="7148514"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2" y="0"/>
                    <a:pt x="0" y="3"/>
                    <a:pt x="0" y="6"/>
                  </a:cubicBezTo>
                  <a:cubicBezTo>
                    <a:pt x="0" y="17"/>
                    <a:pt x="0" y="17"/>
                    <a:pt x="0" y="17"/>
                  </a:cubicBezTo>
                  <a:cubicBezTo>
                    <a:pt x="0" y="20"/>
                    <a:pt x="2"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1" name="Freeform 1015"/>
            <p:cNvSpPr/>
            <p:nvPr/>
          </p:nvSpPr>
          <p:spPr bwMode="auto">
            <a:xfrm>
              <a:off x="6950075" y="1108075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 name="Freeform 1016"/>
            <p:cNvSpPr/>
            <p:nvPr/>
          </p:nvSpPr>
          <p:spPr bwMode="auto">
            <a:xfrm>
              <a:off x="6950075" y="11141076"/>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 name="Freeform 1017"/>
            <p:cNvSpPr/>
            <p:nvPr/>
          </p:nvSpPr>
          <p:spPr bwMode="auto">
            <a:xfrm>
              <a:off x="6950075" y="1120140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8" name="组合 23"/>
          <p:cNvGrpSpPr/>
          <p:nvPr/>
        </p:nvGrpSpPr>
        <p:grpSpPr>
          <a:xfrm>
            <a:off x="6494376" y="3082505"/>
            <a:ext cx="646112" cy="449263"/>
            <a:chOff x="7767638" y="10672763"/>
            <a:chExt cx="646112" cy="449263"/>
          </a:xfrm>
          <a:solidFill>
            <a:schemeClr val="bg1"/>
          </a:solidFill>
        </p:grpSpPr>
        <p:sp>
          <p:nvSpPr>
            <p:cNvPr id="25" name="Freeform 1018"/>
            <p:cNvSpPr/>
            <p:nvPr/>
          </p:nvSpPr>
          <p:spPr bwMode="auto">
            <a:xfrm>
              <a:off x="7959725" y="10672763"/>
              <a:ext cx="261938" cy="123825"/>
            </a:xfrm>
            <a:custGeom>
              <a:avLst/>
              <a:gdLst>
                <a:gd name="T0" fmla="*/ 70 w 70"/>
                <a:gd name="T1" fmla="*/ 26 h 33"/>
                <a:gd name="T2" fmla="*/ 63 w 70"/>
                <a:gd name="T3" fmla="*/ 33 h 33"/>
                <a:gd name="T4" fmla="*/ 7 w 70"/>
                <a:gd name="T5" fmla="*/ 33 h 33"/>
                <a:gd name="T6" fmla="*/ 0 w 70"/>
                <a:gd name="T7" fmla="*/ 26 h 33"/>
                <a:gd name="T8" fmla="*/ 0 w 70"/>
                <a:gd name="T9" fmla="*/ 8 h 33"/>
                <a:gd name="T10" fmla="*/ 7 w 70"/>
                <a:gd name="T11" fmla="*/ 0 h 33"/>
                <a:gd name="T12" fmla="*/ 63 w 70"/>
                <a:gd name="T13" fmla="*/ 0 h 33"/>
                <a:gd name="T14" fmla="*/ 70 w 70"/>
                <a:gd name="T15" fmla="*/ 8 h 33"/>
                <a:gd name="T16" fmla="*/ 70 w 70"/>
                <a:gd name="T1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70" y="26"/>
                  </a:moveTo>
                  <a:cubicBezTo>
                    <a:pt x="70" y="30"/>
                    <a:pt x="67" y="33"/>
                    <a:pt x="63" y="33"/>
                  </a:cubicBezTo>
                  <a:cubicBezTo>
                    <a:pt x="7" y="33"/>
                    <a:pt x="7" y="33"/>
                    <a:pt x="7" y="33"/>
                  </a:cubicBezTo>
                  <a:cubicBezTo>
                    <a:pt x="3" y="33"/>
                    <a:pt x="0" y="30"/>
                    <a:pt x="0" y="26"/>
                  </a:cubicBezTo>
                  <a:cubicBezTo>
                    <a:pt x="0" y="8"/>
                    <a:pt x="0" y="8"/>
                    <a:pt x="0" y="8"/>
                  </a:cubicBezTo>
                  <a:cubicBezTo>
                    <a:pt x="0" y="4"/>
                    <a:pt x="3" y="0"/>
                    <a:pt x="7" y="0"/>
                  </a:cubicBezTo>
                  <a:cubicBezTo>
                    <a:pt x="63" y="0"/>
                    <a:pt x="63" y="0"/>
                    <a:pt x="63" y="0"/>
                  </a:cubicBezTo>
                  <a:cubicBezTo>
                    <a:pt x="67" y="0"/>
                    <a:pt x="70" y="4"/>
                    <a:pt x="70" y="8"/>
                  </a:cubicBezTo>
                  <a:lnTo>
                    <a:pt x="7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6" name="Freeform 1019"/>
            <p:cNvSpPr/>
            <p:nvPr/>
          </p:nvSpPr>
          <p:spPr bwMode="auto">
            <a:xfrm>
              <a:off x="7767638" y="10995026"/>
              <a:ext cx="184150" cy="127000"/>
            </a:xfrm>
            <a:custGeom>
              <a:avLst/>
              <a:gdLst>
                <a:gd name="T0" fmla="*/ 49 w 49"/>
                <a:gd name="T1" fmla="*/ 7 h 34"/>
                <a:gd name="T2" fmla="*/ 42 w 49"/>
                <a:gd name="T3" fmla="*/ 0 h 34"/>
                <a:gd name="T4" fmla="*/ 8 w 49"/>
                <a:gd name="T5" fmla="*/ 0 h 34"/>
                <a:gd name="T6" fmla="*/ 0 w 49"/>
                <a:gd name="T7" fmla="*/ 7 h 34"/>
                <a:gd name="T8" fmla="*/ 0 w 49"/>
                <a:gd name="T9" fmla="*/ 26 h 34"/>
                <a:gd name="T10" fmla="*/ 8 w 49"/>
                <a:gd name="T11" fmla="*/ 34 h 34"/>
                <a:gd name="T12" fmla="*/ 42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6" y="0"/>
                    <a:pt x="42" y="0"/>
                  </a:cubicBezTo>
                  <a:cubicBezTo>
                    <a:pt x="8" y="0"/>
                    <a:pt x="8" y="0"/>
                    <a:pt x="8" y="0"/>
                  </a:cubicBezTo>
                  <a:cubicBezTo>
                    <a:pt x="4" y="0"/>
                    <a:pt x="0" y="3"/>
                    <a:pt x="0" y="7"/>
                  </a:cubicBezTo>
                  <a:cubicBezTo>
                    <a:pt x="0" y="26"/>
                    <a:pt x="0" y="26"/>
                    <a:pt x="0" y="26"/>
                  </a:cubicBezTo>
                  <a:cubicBezTo>
                    <a:pt x="0" y="30"/>
                    <a:pt x="4" y="34"/>
                    <a:pt x="8" y="34"/>
                  </a:cubicBezTo>
                  <a:cubicBezTo>
                    <a:pt x="42" y="34"/>
                    <a:pt x="42" y="34"/>
                    <a:pt x="42" y="34"/>
                  </a:cubicBezTo>
                  <a:cubicBezTo>
                    <a:pt x="46"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9" name="Freeform 1020"/>
            <p:cNvSpPr/>
            <p:nvPr/>
          </p:nvSpPr>
          <p:spPr bwMode="auto">
            <a:xfrm>
              <a:off x="8001000" y="10995026"/>
              <a:ext cx="179388" cy="127000"/>
            </a:xfrm>
            <a:custGeom>
              <a:avLst/>
              <a:gdLst>
                <a:gd name="T0" fmla="*/ 48 w 48"/>
                <a:gd name="T1" fmla="*/ 7 h 34"/>
                <a:gd name="T2" fmla="*/ 41 w 48"/>
                <a:gd name="T3" fmla="*/ 0 h 34"/>
                <a:gd name="T4" fmla="*/ 7 w 48"/>
                <a:gd name="T5" fmla="*/ 0 h 34"/>
                <a:gd name="T6" fmla="*/ 0 w 48"/>
                <a:gd name="T7" fmla="*/ 7 h 34"/>
                <a:gd name="T8" fmla="*/ 0 w 48"/>
                <a:gd name="T9" fmla="*/ 26 h 34"/>
                <a:gd name="T10" fmla="*/ 7 w 48"/>
                <a:gd name="T11" fmla="*/ 34 h 34"/>
                <a:gd name="T12" fmla="*/ 41 w 48"/>
                <a:gd name="T13" fmla="*/ 34 h 34"/>
                <a:gd name="T14" fmla="*/ 48 w 48"/>
                <a:gd name="T15" fmla="*/ 26 h 34"/>
                <a:gd name="T16" fmla="*/ 48 w 48"/>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7"/>
                  </a:moveTo>
                  <a:cubicBezTo>
                    <a:pt x="48"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8" y="30"/>
                    <a:pt x="48" y="26"/>
                  </a:cubicBezTo>
                  <a:lnTo>
                    <a:pt x="4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0" name="Freeform 1021"/>
            <p:cNvSpPr/>
            <p:nvPr/>
          </p:nvSpPr>
          <p:spPr bwMode="auto">
            <a:xfrm>
              <a:off x="8229600" y="10995026"/>
              <a:ext cx="184150" cy="127000"/>
            </a:xfrm>
            <a:custGeom>
              <a:avLst/>
              <a:gdLst>
                <a:gd name="T0" fmla="*/ 49 w 49"/>
                <a:gd name="T1" fmla="*/ 7 h 34"/>
                <a:gd name="T2" fmla="*/ 41 w 49"/>
                <a:gd name="T3" fmla="*/ 0 h 34"/>
                <a:gd name="T4" fmla="*/ 7 w 49"/>
                <a:gd name="T5" fmla="*/ 0 h 34"/>
                <a:gd name="T6" fmla="*/ 0 w 49"/>
                <a:gd name="T7" fmla="*/ 7 h 34"/>
                <a:gd name="T8" fmla="*/ 0 w 49"/>
                <a:gd name="T9" fmla="*/ 26 h 34"/>
                <a:gd name="T10" fmla="*/ 7 w 49"/>
                <a:gd name="T11" fmla="*/ 34 h 34"/>
                <a:gd name="T12" fmla="*/ 41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1" name="Freeform 1022"/>
            <p:cNvSpPr/>
            <p:nvPr/>
          </p:nvSpPr>
          <p:spPr bwMode="auto">
            <a:xfrm>
              <a:off x="7835901" y="10821988"/>
              <a:ext cx="498475" cy="150813"/>
            </a:xfrm>
            <a:custGeom>
              <a:avLst/>
              <a:gdLst>
                <a:gd name="T0" fmla="*/ 123 w 133"/>
                <a:gd name="T1" fmla="*/ 17 h 40"/>
                <a:gd name="T2" fmla="*/ 72 w 133"/>
                <a:gd name="T3" fmla="*/ 17 h 40"/>
                <a:gd name="T4" fmla="*/ 72 w 133"/>
                <a:gd name="T5" fmla="*/ 0 h 40"/>
                <a:gd name="T6" fmla="*/ 65 w 133"/>
                <a:gd name="T7" fmla="*/ 0 h 40"/>
                <a:gd name="T8" fmla="*/ 65 w 133"/>
                <a:gd name="T9" fmla="*/ 17 h 40"/>
                <a:gd name="T10" fmla="*/ 10 w 133"/>
                <a:gd name="T11" fmla="*/ 17 h 40"/>
                <a:gd name="T12" fmla="*/ 0 w 133"/>
                <a:gd name="T13" fmla="*/ 26 h 40"/>
                <a:gd name="T14" fmla="*/ 0 w 133"/>
                <a:gd name="T15" fmla="*/ 40 h 40"/>
                <a:gd name="T16" fmla="*/ 5 w 133"/>
                <a:gd name="T17" fmla="*/ 40 h 40"/>
                <a:gd name="T18" fmla="*/ 5 w 133"/>
                <a:gd name="T19" fmla="*/ 26 h 40"/>
                <a:gd name="T20" fmla="*/ 10 w 133"/>
                <a:gd name="T21" fmla="*/ 22 h 40"/>
                <a:gd name="T22" fmla="*/ 65 w 133"/>
                <a:gd name="T23" fmla="*/ 22 h 40"/>
                <a:gd name="T24" fmla="*/ 65 w 133"/>
                <a:gd name="T25" fmla="*/ 40 h 40"/>
                <a:gd name="T26" fmla="*/ 72 w 133"/>
                <a:gd name="T27" fmla="*/ 40 h 40"/>
                <a:gd name="T28" fmla="*/ 72 w 133"/>
                <a:gd name="T29" fmla="*/ 22 h 40"/>
                <a:gd name="T30" fmla="*/ 123 w 133"/>
                <a:gd name="T31" fmla="*/ 22 h 40"/>
                <a:gd name="T32" fmla="*/ 128 w 133"/>
                <a:gd name="T33" fmla="*/ 26 h 40"/>
                <a:gd name="T34" fmla="*/ 128 w 133"/>
                <a:gd name="T35" fmla="*/ 40 h 40"/>
                <a:gd name="T36" fmla="*/ 133 w 133"/>
                <a:gd name="T37" fmla="*/ 40 h 40"/>
                <a:gd name="T38" fmla="*/ 133 w 133"/>
                <a:gd name="T39" fmla="*/ 26 h 40"/>
                <a:gd name="T40" fmla="*/ 123 w 133"/>
                <a:gd name="T4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40">
                  <a:moveTo>
                    <a:pt x="123" y="17"/>
                  </a:moveTo>
                  <a:cubicBezTo>
                    <a:pt x="72" y="17"/>
                    <a:pt x="72" y="17"/>
                    <a:pt x="72" y="17"/>
                  </a:cubicBezTo>
                  <a:cubicBezTo>
                    <a:pt x="72" y="0"/>
                    <a:pt x="72" y="0"/>
                    <a:pt x="72" y="0"/>
                  </a:cubicBezTo>
                  <a:cubicBezTo>
                    <a:pt x="65" y="0"/>
                    <a:pt x="65" y="0"/>
                    <a:pt x="65" y="0"/>
                  </a:cubicBezTo>
                  <a:cubicBezTo>
                    <a:pt x="65" y="17"/>
                    <a:pt x="65" y="17"/>
                    <a:pt x="65" y="17"/>
                  </a:cubicBezTo>
                  <a:cubicBezTo>
                    <a:pt x="10" y="17"/>
                    <a:pt x="10" y="17"/>
                    <a:pt x="10" y="17"/>
                  </a:cubicBezTo>
                  <a:cubicBezTo>
                    <a:pt x="4" y="17"/>
                    <a:pt x="0" y="21"/>
                    <a:pt x="0" y="26"/>
                  </a:cubicBezTo>
                  <a:cubicBezTo>
                    <a:pt x="0" y="40"/>
                    <a:pt x="0" y="40"/>
                    <a:pt x="0" y="40"/>
                  </a:cubicBezTo>
                  <a:cubicBezTo>
                    <a:pt x="5" y="40"/>
                    <a:pt x="5" y="40"/>
                    <a:pt x="5" y="40"/>
                  </a:cubicBezTo>
                  <a:cubicBezTo>
                    <a:pt x="5" y="26"/>
                    <a:pt x="5" y="26"/>
                    <a:pt x="5" y="26"/>
                  </a:cubicBezTo>
                  <a:cubicBezTo>
                    <a:pt x="5" y="24"/>
                    <a:pt x="7" y="22"/>
                    <a:pt x="10" y="22"/>
                  </a:cubicBezTo>
                  <a:cubicBezTo>
                    <a:pt x="65" y="22"/>
                    <a:pt x="65" y="22"/>
                    <a:pt x="65" y="22"/>
                  </a:cubicBezTo>
                  <a:cubicBezTo>
                    <a:pt x="65" y="40"/>
                    <a:pt x="65" y="40"/>
                    <a:pt x="65" y="40"/>
                  </a:cubicBezTo>
                  <a:cubicBezTo>
                    <a:pt x="72" y="40"/>
                    <a:pt x="72" y="40"/>
                    <a:pt x="72" y="40"/>
                  </a:cubicBezTo>
                  <a:cubicBezTo>
                    <a:pt x="72" y="22"/>
                    <a:pt x="72" y="22"/>
                    <a:pt x="72" y="22"/>
                  </a:cubicBezTo>
                  <a:cubicBezTo>
                    <a:pt x="123" y="22"/>
                    <a:pt x="123" y="22"/>
                    <a:pt x="123" y="22"/>
                  </a:cubicBezTo>
                  <a:cubicBezTo>
                    <a:pt x="125" y="22"/>
                    <a:pt x="128" y="24"/>
                    <a:pt x="128" y="26"/>
                  </a:cubicBezTo>
                  <a:cubicBezTo>
                    <a:pt x="128" y="40"/>
                    <a:pt x="128" y="40"/>
                    <a:pt x="128" y="40"/>
                  </a:cubicBezTo>
                  <a:cubicBezTo>
                    <a:pt x="133" y="40"/>
                    <a:pt x="133" y="40"/>
                    <a:pt x="133" y="40"/>
                  </a:cubicBezTo>
                  <a:cubicBezTo>
                    <a:pt x="133" y="26"/>
                    <a:pt x="133" y="26"/>
                    <a:pt x="133" y="26"/>
                  </a:cubicBezTo>
                  <a:cubicBezTo>
                    <a:pt x="133" y="21"/>
                    <a:pt x="128" y="17"/>
                    <a:pt x="12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34" name="矩形 33"/>
          <p:cNvSpPr/>
          <p:nvPr/>
        </p:nvSpPr>
        <p:spPr>
          <a:xfrm>
            <a:off x="2450035" y="3122572"/>
            <a:ext cx="2979215"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网络营销策划书的撰写</a:t>
            </a:r>
            <a:endParaRPr lang="en-US" altLang="zh-CN" sz="2400" dirty="0">
              <a:solidFill>
                <a:schemeClr val="tx1">
                  <a:lumMod val="75000"/>
                  <a:lumOff val="25000"/>
                </a:schemeClr>
              </a:solidFill>
            </a:endParaRPr>
          </a:p>
        </p:txBody>
      </p:sp>
      <p:sp>
        <p:nvSpPr>
          <p:cNvPr id="35" name="矩形 34"/>
          <p:cNvSpPr/>
          <p:nvPr/>
        </p:nvSpPr>
        <p:spPr>
          <a:xfrm>
            <a:off x="7347307" y="2810793"/>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mj-ea"/>
              </a:rPr>
              <a:t>8.3.2</a:t>
            </a:r>
            <a:endParaRPr lang="zh-CN" altLang="en-US" sz="2400" b="1" dirty="0">
              <a:latin typeface="+mj-ea"/>
            </a:endParaRPr>
          </a:p>
        </p:txBody>
      </p:sp>
      <p:sp>
        <p:nvSpPr>
          <p:cNvPr id="36" name="矩形 35"/>
          <p:cNvSpPr/>
          <p:nvPr/>
        </p:nvSpPr>
        <p:spPr>
          <a:xfrm>
            <a:off x="7314940" y="3122572"/>
            <a:ext cx="3165773"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网络营销策划书范例</a:t>
            </a:r>
            <a:endParaRPr lang="en-US" altLang="zh-CN"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23" name="梯形 22"/>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a:off x="-1" y="463025"/>
            <a:ext cx="8015289"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8.3</a:t>
            </a:r>
            <a:endParaRPr lang="zh-CN" altLang="en-US" sz="2800" b="1" dirty="0">
              <a:solidFill>
                <a:schemeClr val="bg1"/>
              </a:solidFill>
              <a:latin typeface="+mj-ea"/>
              <a:ea typeface="+mj-ea"/>
            </a:endParaRPr>
          </a:p>
        </p:txBody>
      </p:sp>
      <p:sp>
        <p:nvSpPr>
          <p:cNvPr id="27" name="TextBox 17"/>
          <p:cNvSpPr txBox="1"/>
          <p:nvPr/>
        </p:nvSpPr>
        <p:spPr>
          <a:xfrm>
            <a:off x="2205990" y="609181"/>
            <a:ext cx="4433259" cy="492438"/>
          </a:xfrm>
          <a:prstGeom prst="rect">
            <a:avLst/>
          </a:prstGeom>
          <a:noFill/>
        </p:spPr>
        <p:txBody>
          <a:bodyPr wrap="none" lIns="121917" tIns="60958" rIns="121917" bIns="60958" rtlCol="0">
            <a:spAutoFit/>
          </a:bodyPr>
          <a:lstStyle/>
          <a:p>
            <a:r>
              <a:rPr lang="en-US" sz="2400" b="1" dirty="0" smtClean="0">
                <a:solidFill>
                  <a:schemeClr val="bg1"/>
                </a:solidFill>
                <a:latin typeface="+mj-ea"/>
                <a:ea typeface="+mj-ea"/>
              </a:rPr>
              <a:t>8.3.1    </a:t>
            </a:r>
            <a:r>
              <a:rPr lang="zh-CN" altLang="en-US" sz="2400" b="1" dirty="0" smtClean="0">
                <a:solidFill>
                  <a:schemeClr val="bg1"/>
                </a:solidFill>
              </a:rPr>
              <a:t>网络营销策划书的撰写</a:t>
            </a:r>
            <a:endParaRPr lang="en-US" altLang="zh-CN" sz="2400" b="1" dirty="0">
              <a:solidFill>
                <a:schemeClr val="bg1"/>
              </a:solidFill>
              <a:latin typeface="+mj-ea"/>
              <a:ea typeface="+mj-ea"/>
            </a:endParaRPr>
          </a:p>
        </p:txBody>
      </p:sp>
      <p:sp>
        <p:nvSpPr>
          <p:cNvPr id="28" name="任意多边形 4"/>
          <p:cNvSpPr/>
          <p:nvPr/>
        </p:nvSpPr>
        <p:spPr bwMode="auto">
          <a:xfrm>
            <a:off x="6404769" y="1828007"/>
            <a:ext cx="467519" cy="72231"/>
          </a:xfrm>
          <a:custGeom>
            <a:avLst/>
            <a:gdLst>
              <a:gd name="T0" fmla="*/ 0 w 361950"/>
              <a:gd name="T1" fmla="*/ 0 h 58122"/>
              <a:gd name="T2" fmla="*/ 1102923 w 361950"/>
              <a:gd name="T3" fmla="*/ 0 h 58122"/>
              <a:gd name="T4" fmla="*/ 0 60000 65536"/>
              <a:gd name="T5" fmla="*/ 0 60000 65536"/>
              <a:gd name="T6" fmla="*/ 0 w 361950"/>
              <a:gd name="T7" fmla="*/ 0 h 58122"/>
              <a:gd name="T8" fmla="*/ 361950 w 361950"/>
              <a:gd name="T9" fmla="*/ 58122 h 58122"/>
            </a:gdLst>
            <a:ahLst/>
            <a:cxnLst>
              <a:cxn ang="T4">
                <a:pos x="T0" y="T1"/>
              </a:cxn>
              <a:cxn ang="T5">
                <a:pos x="T2" y="T3"/>
              </a:cxn>
            </a:cxnLst>
            <a:rect l="T6" t="T7" r="T8" b="T9"/>
            <a:pathLst>
              <a:path w="361950" h="58122">
                <a:moveTo>
                  <a:pt x="0" y="0"/>
                </a:moveTo>
                <a:lnTo>
                  <a:pt x="361950" y="0"/>
                </a:lnTo>
              </a:path>
            </a:pathLst>
          </a:custGeom>
          <a:noFill/>
          <a:ln w="19050">
            <a:solidFill>
              <a:srgbClr val="92D050"/>
            </a:solidFill>
            <a:prstDash val="sysDash"/>
            <a:round/>
          </a:ln>
        </p:spPr>
        <p:txBody>
          <a:bodyPr anchor="ctr"/>
          <a:lstStyle/>
          <a:p>
            <a:endParaRPr lang="zh-CN" altLang="en-US"/>
          </a:p>
        </p:txBody>
      </p:sp>
      <p:sp>
        <p:nvSpPr>
          <p:cNvPr id="29" name="Freeform 5"/>
          <p:cNvSpPr/>
          <p:nvPr/>
        </p:nvSpPr>
        <p:spPr bwMode="auto">
          <a:xfrm>
            <a:off x="4008438" y="2224088"/>
            <a:ext cx="3795712" cy="4356100"/>
          </a:xfrm>
          <a:custGeom>
            <a:avLst/>
            <a:gdLst>
              <a:gd name="T0" fmla="*/ 2147483647 w 1045"/>
              <a:gd name="T1" fmla="*/ 2147483647 h 1279"/>
              <a:gd name="T2" fmla="*/ 2147483647 w 1045"/>
              <a:gd name="T3" fmla="*/ 2147483647 h 1279"/>
              <a:gd name="T4" fmla="*/ 2147483647 w 1045"/>
              <a:gd name="T5" fmla="*/ 2147483647 h 1279"/>
              <a:gd name="T6" fmla="*/ 2147483647 w 1045"/>
              <a:gd name="T7" fmla="*/ 2147483647 h 1279"/>
              <a:gd name="T8" fmla="*/ 2147483647 w 1045"/>
              <a:gd name="T9" fmla="*/ 2147483647 h 1279"/>
              <a:gd name="T10" fmla="*/ 0 w 1045"/>
              <a:gd name="T11" fmla="*/ 2147483647 h 1279"/>
              <a:gd name="T12" fmla="*/ 2147483647 w 1045"/>
              <a:gd name="T13" fmla="*/ 2147483647 h 1279"/>
              <a:gd name="T14" fmla="*/ 1543615916 w 1045"/>
              <a:gd name="T15" fmla="*/ 2147483647 h 1279"/>
              <a:gd name="T16" fmla="*/ 2147483647 w 1045"/>
              <a:gd name="T17" fmla="*/ 2147483647 h 1279"/>
              <a:gd name="T18" fmla="*/ 2147483647 w 1045"/>
              <a:gd name="T19" fmla="*/ 2147483647 h 1279"/>
              <a:gd name="T20" fmla="*/ 2147483647 w 1045"/>
              <a:gd name="T21" fmla="*/ 2147483647 h 1279"/>
              <a:gd name="T22" fmla="*/ 2147483647 w 1045"/>
              <a:gd name="T23" fmla="*/ 2147483647 h 1279"/>
              <a:gd name="T24" fmla="*/ 2147483647 w 1045"/>
              <a:gd name="T25" fmla="*/ 2147483647 h 1279"/>
              <a:gd name="T26" fmla="*/ 145126949 w 1045"/>
              <a:gd name="T27" fmla="*/ 2147483647 h 1279"/>
              <a:gd name="T28" fmla="*/ 2147483647 w 1045"/>
              <a:gd name="T29" fmla="*/ 2147483647 h 1279"/>
              <a:gd name="T30" fmla="*/ 2147483647 w 1045"/>
              <a:gd name="T31" fmla="*/ 2147483647 h 1279"/>
              <a:gd name="T32" fmla="*/ 2147483647 w 1045"/>
              <a:gd name="T33" fmla="*/ 2147483647 h 1279"/>
              <a:gd name="T34" fmla="*/ 2147483647 w 1045"/>
              <a:gd name="T35" fmla="*/ 2147483647 h 1279"/>
              <a:gd name="T36" fmla="*/ 2147483647 w 1045"/>
              <a:gd name="T37" fmla="*/ 2147483647 h 1279"/>
              <a:gd name="T38" fmla="*/ 2147483647 w 1045"/>
              <a:gd name="T39" fmla="*/ 2147483647 h 1279"/>
              <a:gd name="T40" fmla="*/ 2147483647 w 1045"/>
              <a:gd name="T41" fmla="*/ 0 h 1279"/>
              <a:gd name="T42" fmla="*/ 2147483647 w 1045"/>
              <a:gd name="T43" fmla="*/ 2147483647 h 1279"/>
              <a:gd name="T44" fmla="*/ 2147483647 w 1045"/>
              <a:gd name="T45" fmla="*/ 2147483647 h 1279"/>
              <a:gd name="T46" fmla="*/ 2147483647 w 1045"/>
              <a:gd name="T47" fmla="*/ 2147483647 h 1279"/>
              <a:gd name="T48" fmla="*/ 2147483647 w 1045"/>
              <a:gd name="T49" fmla="*/ 2147483647 h 1279"/>
              <a:gd name="T50" fmla="*/ 2147483647 w 1045"/>
              <a:gd name="T51" fmla="*/ 2147483647 h 1279"/>
              <a:gd name="T52" fmla="*/ 2147483647 w 1045"/>
              <a:gd name="T53" fmla="*/ 2147483647 h 1279"/>
              <a:gd name="T54" fmla="*/ 2147483647 w 1045"/>
              <a:gd name="T55" fmla="*/ 2147483647 h 1279"/>
              <a:gd name="T56" fmla="*/ 2147483647 w 1045"/>
              <a:gd name="T57" fmla="*/ 2147483647 h 1279"/>
              <a:gd name="T58" fmla="*/ 2147483647 w 1045"/>
              <a:gd name="T59" fmla="*/ 2147483647 h 1279"/>
              <a:gd name="T60" fmla="*/ 2147483647 w 1045"/>
              <a:gd name="T61" fmla="*/ 2147483647 h 1279"/>
              <a:gd name="T62" fmla="*/ 2147483647 w 1045"/>
              <a:gd name="T63" fmla="*/ 2147483647 h 1279"/>
              <a:gd name="T64" fmla="*/ 2147483647 w 1045"/>
              <a:gd name="T65" fmla="*/ 2147483647 h 1279"/>
              <a:gd name="T66" fmla="*/ 2147483647 w 1045"/>
              <a:gd name="T67" fmla="*/ 2147483647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5"/>
              <a:gd name="T103" fmla="*/ 0 h 1279"/>
              <a:gd name="T104" fmla="*/ 1045 w 1045"/>
              <a:gd name="T105" fmla="*/ 1279 h 1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3CBBCE"/>
          </a:solidFill>
          <a:ln w="9525">
            <a:noFill/>
            <a:round/>
          </a:ln>
        </p:spPr>
        <p:txBody>
          <a:bodyPr/>
          <a:lstStyle/>
          <a:p>
            <a:endParaRPr lang="zh-CN" altLang="en-US"/>
          </a:p>
        </p:txBody>
      </p:sp>
      <p:sp>
        <p:nvSpPr>
          <p:cNvPr id="30" name="Freeform 7"/>
          <p:cNvSpPr/>
          <p:nvPr/>
        </p:nvSpPr>
        <p:spPr bwMode="auto">
          <a:xfrm>
            <a:off x="5705475" y="1598613"/>
            <a:ext cx="522288" cy="565150"/>
          </a:xfrm>
          <a:custGeom>
            <a:avLst/>
            <a:gdLst>
              <a:gd name="T0" fmla="*/ 524578686 w 259"/>
              <a:gd name="T1" fmla="*/ 0 h 299"/>
              <a:gd name="T2" fmla="*/ 788900780 w 259"/>
              <a:gd name="T3" fmla="*/ 135758862 h 299"/>
              <a:gd name="T4" fmla="*/ 1053222748 w 259"/>
              <a:gd name="T5" fmla="*/ 264373022 h 299"/>
              <a:gd name="T6" fmla="*/ 1053222748 w 259"/>
              <a:gd name="T7" fmla="*/ 532318395 h 299"/>
              <a:gd name="T8" fmla="*/ 1053222748 w 259"/>
              <a:gd name="T9" fmla="*/ 796691299 h 299"/>
              <a:gd name="T10" fmla="*/ 788900780 w 259"/>
              <a:gd name="T11" fmla="*/ 932450102 h 299"/>
              <a:gd name="T12" fmla="*/ 524578686 w 259"/>
              <a:gd name="T13" fmla="*/ 1068209142 h 299"/>
              <a:gd name="T14" fmla="*/ 260256656 w 259"/>
              <a:gd name="T15" fmla="*/ 932450102 h 299"/>
              <a:gd name="T16" fmla="*/ 0 w 259"/>
              <a:gd name="T17" fmla="*/ 796691299 h 299"/>
              <a:gd name="T18" fmla="*/ 0 w 259"/>
              <a:gd name="T19" fmla="*/ 532318395 h 299"/>
              <a:gd name="T20" fmla="*/ 0 w 259"/>
              <a:gd name="T21" fmla="*/ 264373022 h 299"/>
              <a:gd name="T22" fmla="*/ 260256656 w 259"/>
              <a:gd name="T23" fmla="*/ 135758862 h 299"/>
              <a:gd name="T24" fmla="*/ 524578686 w 259"/>
              <a:gd name="T25" fmla="*/ 0 h 299"/>
              <a:gd name="T26" fmla="*/ 524578686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rgbClr val="92D050"/>
          </a:solidFill>
          <a:ln w="9525">
            <a:noFill/>
            <a:round/>
          </a:ln>
        </p:spPr>
        <p:txBody>
          <a:bodyPr/>
          <a:lstStyle/>
          <a:p>
            <a:endParaRPr lang="zh-CN" altLang="en-US"/>
          </a:p>
        </p:txBody>
      </p:sp>
      <p:sp>
        <p:nvSpPr>
          <p:cNvPr id="31" name="Freeform 8"/>
          <p:cNvSpPr/>
          <p:nvPr/>
        </p:nvSpPr>
        <p:spPr bwMode="auto">
          <a:xfrm>
            <a:off x="7576012" y="3682590"/>
            <a:ext cx="519112" cy="561975"/>
          </a:xfrm>
          <a:custGeom>
            <a:avLst/>
            <a:gdLst>
              <a:gd name="T0" fmla="*/ 522234630 w 257"/>
              <a:gd name="T1" fmla="*/ 0 h 297"/>
              <a:gd name="T2" fmla="*/ 783352008 w 257"/>
              <a:gd name="T3" fmla="*/ 128890959 h 297"/>
              <a:gd name="T4" fmla="*/ 1048549437 w 257"/>
              <a:gd name="T5" fmla="*/ 264943785 h 297"/>
              <a:gd name="T6" fmla="*/ 1048549437 w 257"/>
              <a:gd name="T7" fmla="*/ 529885679 h 297"/>
              <a:gd name="T8" fmla="*/ 1048549437 w 257"/>
              <a:gd name="T9" fmla="*/ 801989321 h 297"/>
              <a:gd name="T10" fmla="*/ 783352008 w 257"/>
              <a:gd name="T11" fmla="*/ 934462100 h 297"/>
              <a:gd name="T12" fmla="*/ 522234630 w 257"/>
              <a:gd name="T13" fmla="*/ 1063353237 h 297"/>
              <a:gd name="T14" fmla="*/ 257037137 w 257"/>
              <a:gd name="T15" fmla="*/ 934462100 h 297"/>
              <a:gd name="T16" fmla="*/ 0 w 257"/>
              <a:gd name="T17" fmla="*/ 801989321 h 297"/>
              <a:gd name="T18" fmla="*/ 0 w 257"/>
              <a:gd name="T19" fmla="*/ 529885679 h 297"/>
              <a:gd name="T20" fmla="*/ 0 w 257"/>
              <a:gd name="T21" fmla="*/ 264943785 h 297"/>
              <a:gd name="T22" fmla="*/ 257037137 w 257"/>
              <a:gd name="T23" fmla="*/ 128890959 h 297"/>
              <a:gd name="T24" fmla="*/ 522234630 w 257"/>
              <a:gd name="T25" fmla="*/ 0 h 297"/>
              <a:gd name="T26" fmla="*/ 522234630 w 257"/>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7"/>
              <a:gd name="T44" fmla="*/ 257 w 257"/>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rgbClr val="A6A6A6"/>
          </a:solidFill>
          <a:ln w="9525">
            <a:noFill/>
            <a:round/>
          </a:ln>
        </p:spPr>
        <p:txBody>
          <a:bodyPr/>
          <a:lstStyle/>
          <a:p>
            <a:endParaRPr lang="zh-CN" altLang="en-US"/>
          </a:p>
        </p:txBody>
      </p:sp>
      <p:sp>
        <p:nvSpPr>
          <p:cNvPr id="32" name="Freeform 9"/>
          <p:cNvSpPr/>
          <p:nvPr/>
        </p:nvSpPr>
        <p:spPr bwMode="auto">
          <a:xfrm>
            <a:off x="7237413" y="4611688"/>
            <a:ext cx="523875" cy="565150"/>
          </a:xfrm>
          <a:custGeom>
            <a:avLst/>
            <a:gdLst>
              <a:gd name="T0" fmla="*/ 527779762 w 260"/>
              <a:gd name="T1" fmla="*/ 0 h 299"/>
              <a:gd name="T2" fmla="*/ 791667691 w 260"/>
              <a:gd name="T3" fmla="*/ 135758862 h 299"/>
              <a:gd name="T4" fmla="*/ 1055557509 w 260"/>
              <a:gd name="T5" fmla="*/ 271517725 h 299"/>
              <a:gd name="T6" fmla="*/ 1055557509 w 260"/>
              <a:gd name="T7" fmla="*/ 535890747 h 299"/>
              <a:gd name="T8" fmla="*/ 1055557509 w 260"/>
              <a:gd name="T9" fmla="*/ 800263650 h 299"/>
              <a:gd name="T10" fmla="*/ 791667691 w 260"/>
              <a:gd name="T11" fmla="*/ 932450102 h 299"/>
              <a:gd name="T12" fmla="*/ 527779762 w 260"/>
              <a:gd name="T13" fmla="*/ 1068209142 h 299"/>
              <a:gd name="T14" fmla="*/ 263889881 w 260"/>
              <a:gd name="T15" fmla="*/ 932450102 h 299"/>
              <a:gd name="T16" fmla="*/ 0 w 260"/>
              <a:gd name="T17" fmla="*/ 800263650 h 299"/>
              <a:gd name="T18" fmla="*/ 0 w 260"/>
              <a:gd name="T19" fmla="*/ 535890747 h 299"/>
              <a:gd name="T20" fmla="*/ 0 w 260"/>
              <a:gd name="T21" fmla="*/ 271517725 h 299"/>
              <a:gd name="T22" fmla="*/ 263889881 w 260"/>
              <a:gd name="T23" fmla="*/ 135758862 h 299"/>
              <a:gd name="T24" fmla="*/ 527779762 w 260"/>
              <a:gd name="T25" fmla="*/ 0 h 299"/>
              <a:gd name="T26" fmla="*/ 527779762 w 260"/>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299"/>
              <a:gd name="T44" fmla="*/ 260 w 260"/>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rgbClr val="A6A6A6"/>
          </a:solidFill>
          <a:ln w="9525">
            <a:noFill/>
            <a:round/>
          </a:ln>
        </p:spPr>
        <p:txBody>
          <a:bodyPr/>
          <a:lstStyle/>
          <a:p>
            <a:endParaRPr lang="zh-CN" altLang="en-US"/>
          </a:p>
        </p:txBody>
      </p:sp>
      <p:sp>
        <p:nvSpPr>
          <p:cNvPr id="33" name="Freeform 10"/>
          <p:cNvSpPr/>
          <p:nvPr/>
        </p:nvSpPr>
        <p:spPr bwMode="auto">
          <a:xfrm>
            <a:off x="4872038" y="2479675"/>
            <a:ext cx="520700" cy="565150"/>
          </a:xfrm>
          <a:custGeom>
            <a:avLst/>
            <a:gdLst>
              <a:gd name="T0" fmla="*/ 521369928 w 258"/>
              <a:gd name="T1" fmla="*/ 0 h 299"/>
              <a:gd name="T2" fmla="*/ 786127714 w 258"/>
              <a:gd name="T3" fmla="*/ 135758862 h 299"/>
              <a:gd name="T4" fmla="*/ 1050885375 w 258"/>
              <a:gd name="T5" fmla="*/ 271517725 h 299"/>
              <a:gd name="T6" fmla="*/ 1050885375 w 258"/>
              <a:gd name="T7" fmla="*/ 535890747 h 299"/>
              <a:gd name="T8" fmla="*/ 1050885375 w 258"/>
              <a:gd name="T9" fmla="*/ 796691299 h 299"/>
              <a:gd name="T10" fmla="*/ 786127714 w 258"/>
              <a:gd name="T11" fmla="*/ 932450102 h 299"/>
              <a:gd name="T12" fmla="*/ 521369928 w 258"/>
              <a:gd name="T13" fmla="*/ 1068209142 h 299"/>
              <a:gd name="T14" fmla="*/ 256612204 w 258"/>
              <a:gd name="T15" fmla="*/ 932450102 h 299"/>
              <a:gd name="T16" fmla="*/ 0 w 258"/>
              <a:gd name="T17" fmla="*/ 796691299 h 299"/>
              <a:gd name="T18" fmla="*/ 0 w 258"/>
              <a:gd name="T19" fmla="*/ 535890747 h 299"/>
              <a:gd name="T20" fmla="*/ 0 w 258"/>
              <a:gd name="T21" fmla="*/ 271517725 h 299"/>
              <a:gd name="T22" fmla="*/ 256612204 w 258"/>
              <a:gd name="T23" fmla="*/ 135758862 h 299"/>
              <a:gd name="T24" fmla="*/ 521369928 w 258"/>
              <a:gd name="T25" fmla="*/ 0 h 299"/>
              <a:gd name="T26" fmla="*/ 521369928 w 258"/>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9"/>
              <a:gd name="T44" fmla="*/ 258 w 258"/>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rgbClr val="404040"/>
          </a:solidFill>
          <a:ln w="9525">
            <a:noFill/>
            <a:round/>
          </a:ln>
        </p:spPr>
        <p:txBody>
          <a:bodyPr/>
          <a:lstStyle/>
          <a:p>
            <a:endParaRPr lang="zh-CN" altLang="en-US"/>
          </a:p>
        </p:txBody>
      </p:sp>
      <p:sp>
        <p:nvSpPr>
          <p:cNvPr id="34" name="Freeform 11"/>
          <p:cNvSpPr/>
          <p:nvPr/>
        </p:nvSpPr>
        <p:spPr bwMode="auto">
          <a:xfrm>
            <a:off x="3719513" y="4462463"/>
            <a:ext cx="520700" cy="560387"/>
          </a:xfrm>
          <a:custGeom>
            <a:avLst/>
            <a:gdLst>
              <a:gd name="T0" fmla="*/ 529515574 w 258"/>
              <a:gd name="T1" fmla="*/ 0 h 297"/>
              <a:gd name="T2" fmla="*/ 786127714 w 258"/>
              <a:gd name="T3" fmla="*/ 128164476 h 297"/>
              <a:gd name="T4" fmla="*/ 1050885375 w 258"/>
              <a:gd name="T5" fmla="*/ 263447939 h 297"/>
              <a:gd name="T6" fmla="*/ 1050885375 w 258"/>
              <a:gd name="T7" fmla="*/ 526895877 h 297"/>
              <a:gd name="T8" fmla="*/ 1050885375 w 258"/>
              <a:gd name="T9" fmla="*/ 793904135 h 297"/>
              <a:gd name="T10" fmla="*/ 786127714 w 258"/>
              <a:gd name="T11" fmla="*/ 929187539 h 297"/>
              <a:gd name="T12" fmla="*/ 529515574 w 258"/>
              <a:gd name="T13" fmla="*/ 1057352191 h 297"/>
              <a:gd name="T14" fmla="*/ 264757787 w 258"/>
              <a:gd name="T15" fmla="*/ 929187539 h 297"/>
              <a:gd name="T16" fmla="*/ 0 w 258"/>
              <a:gd name="T17" fmla="*/ 793904135 h 297"/>
              <a:gd name="T18" fmla="*/ 0 w 258"/>
              <a:gd name="T19" fmla="*/ 526895877 h 297"/>
              <a:gd name="T20" fmla="*/ 0 w 258"/>
              <a:gd name="T21" fmla="*/ 263447939 h 297"/>
              <a:gd name="T22" fmla="*/ 264757787 w 258"/>
              <a:gd name="T23" fmla="*/ 128164476 h 297"/>
              <a:gd name="T24" fmla="*/ 529515574 w 258"/>
              <a:gd name="T25" fmla="*/ 0 h 297"/>
              <a:gd name="T26" fmla="*/ 529515574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rgbClr val="92D050"/>
          </a:solidFill>
          <a:ln w="9525">
            <a:noFill/>
            <a:round/>
          </a:ln>
        </p:spPr>
        <p:txBody>
          <a:bodyPr/>
          <a:lstStyle/>
          <a:p>
            <a:endParaRPr lang="zh-CN" altLang="en-US"/>
          </a:p>
        </p:txBody>
      </p:sp>
      <p:sp>
        <p:nvSpPr>
          <p:cNvPr id="35" name="Freeform 13"/>
          <p:cNvSpPr/>
          <p:nvPr/>
        </p:nvSpPr>
        <p:spPr bwMode="auto">
          <a:xfrm>
            <a:off x="6550025" y="5364163"/>
            <a:ext cx="290513" cy="314325"/>
          </a:xfrm>
          <a:custGeom>
            <a:avLst/>
            <a:gdLst>
              <a:gd name="T0" fmla="*/ 293048938 w 144"/>
              <a:gd name="T1" fmla="*/ 0 h 166"/>
              <a:gd name="T2" fmla="*/ 439572336 w 144"/>
              <a:gd name="T3" fmla="*/ 78880427 h 166"/>
              <a:gd name="T4" fmla="*/ 586095859 w 144"/>
              <a:gd name="T5" fmla="*/ 150588188 h 166"/>
              <a:gd name="T6" fmla="*/ 586095859 w 144"/>
              <a:gd name="T7" fmla="*/ 297591936 h 166"/>
              <a:gd name="T8" fmla="*/ 586095859 w 144"/>
              <a:gd name="T9" fmla="*/ 444593732 h 166"/>
              <a:gd name="T10" fmla="*/ 439572336 w 144"/>
              <a:gd name="T11" fmla="*/ 516301582 h 166"/>
              <a:gd name="T12" fmla="*/ 293048938 w 144"/>
              <a:gd name="T13" fmla="*/ 595181979 h 166"/>
              <a:gd name="T14" fmla="*/ 146523460 w 144"/>
              <a:gd name="T15" fmla="*/ 516301582 h 166"/>
              <a:gd name="T16" fmla="*/ 0 w 144"/>
              <a:gd name="T17" fmla="*/ 444593732 h 166"/>
              <a:gd name="T18" fmla="*/ 0 w 144"/>
              <a:gd name="T19" fmla="*/ 297591936 h 166"/>
              <a:gd name="T20" fmla="*/ 0 w 144"/>
              <a:gd name="T21" fmla="*/ 150588188 h 166"/>
              <a:gd name="T22" fmla="*/ 146523460 w 144"/>
              <a:gd name="T23" fmla="*/ 78880427 h 166"/>
              <a:gd name="T24" fmla="*/ 293048938 w 144"/>
              <a:gd name="T25" fmla="*/ 0 h 166"/>
              <a:gd name="T26" fmla="*/ 293048938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rgbClr val="FFC000"/>
          </a:solidFill>
          <a:ln w="9525">
            <a:noFill/>
            <a:round/>
          </a:ln>
        </p:spPr>
        <p:txBody>
          <a:bodyPr/>
          <a:lstStyle/>
          <a:p>
            <a:endParaRPr lang="zh-CN" altLang="en-US"/>
          </a:p>
        </p:txBody>
      </p:sp>
      <p:sp>
        <p:nvSpPr>
          <p:cNvPr id="36" name="Freeform 14"/>
          <p:cNvSpPr/>
          <p:nvPr/>
        </p:nvSpPr>
        <p:spPr bwMode="auto">
          <a:xfrm>
            <a:off x="4589463" y="3462338"/>
            <a:ext cx="285750" cy="314325"/>
          </a:xfrm>
          <a:custGeom>
            <a:avLst/>
            <a:gdLst>
              <a:gd name="T0" fmla="*/ 283461992 w 142"/>
              <a:gd name="T1" fmla="*/ 0 h 166"/>
              <a:gd name="T2" fmla="*/ 429240712 w 142"/>
              <a:gd name="T3" fmla="*/ 78880427 h 166"/>
              <a:gd name="T4" fmla="*/ 575021571 w 142"/>
              <a:gd name="T5" fmla="*/ 150588188 h 166"/>
              <a:gd name="T6" fmla="*/ 575021571 w 142"/>
              <a:gd name="T7" fmla="*/ 297591936 h 166"/>
              <a:gd name="T8" fmla="*/ 575021571 w 142"/>
              <a:gd name="T9" fmla="*/ 448180065 h 166"/>
              <a:gd name="T10" fmla="*/ 429240712 w 142"/>
              <a:gd name="T11" fmla="*/ 516301582 h 166"/>
              <a:gd name="T12" fmla="*/ 283461992 w 142"/>
              <a:gd name="T13" fmla="*/ 595181979 h 166"/>
              <a:gd name="T14" fmla="*/ 137681196 w 142"/>
              <a:gd name="T15" fmla="*/ 516301582 h 166"/>
              <a:gd name="T16" fmla="*/ 0 w 142"/>
              <a:gd name="T17" fmla="*/ 448180065 h 166"/>
              <a:gd name="T18" fmla="*/ 0 w 142"/>
              <a:gd name="T19" fmla="*/ 297591936 h 166"/>
              <a:gd name="T20" fmla="*/ 0 w 142"/>
              <a:gd name="T21" fmla="*/ 150588188 h 166"/>
              <a:gd name="T22" fmla="*/ 137681196 w 142"/>
              <a:gd name="T23" fmla="*/ 78880427 h 166"/>
              <a:gd name="T24" fmla="*/ 283461992 w 142"/>
              <a:gd name="T25" fmla="*/ 0 h 166"/>
              <a:gd name="T26" fmla="*/ 28346199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rgbClr val="92D050"/>
          </a:solidFill>
          <a:ln w="9525">
            <a:noFill/>
            <a:round/>
          </a:ln>
        </p:spPr>
        <p:txBody>
          <a:bodyPr/>
          <a:lstStyle/>
          <a:p>
            <a:endParaRPr lang="zh-CN" altLang="en-US"/>
          </a:p>
        </p:txBody>
      </p:sp>
      <p:sp>
        <p:nvSpPr>
          <p:cNvPr id="37" name="Freeform 15"/>
          <p:cNvSpPr/>
          <p:nvPr/>
        </p:nvSpPr>
        <p:spPr bwMode="auto">
          <a:xfrm>
            <a:off x="5565775" y="2986088"/>
            <a:ext cx="287338" cy="311150"/>
          </a:xfrm>
          <a:custGeom>
            <a:avLst/>
            <a:gdLst>
              <a:gd name="T0" fmla="*/ 286619658 w 142"/>
              <a:gd name="T1" fmla="*/ 0 h 164"/>
              <a:gd name="T2" fmla="*/ 434026012 w 142"/>
              <a:gd name="T3" fmla="*/ 71991385 h 164"/>
              <a:gd name="T4" fmla="*/ 581430470 w 142"/>
              <a:gd name="T5" fmla="*/ 143982771 h 164"/>
              <a:gd name="T6" fmla="*/ 581430470 w 142"/>
              <a:gd name="T7" fmla="*/ 291566533 h 164"/>
              <a:gd name="T8" fmla="*/ 581430470 w 142"/>
              <a:gd name="T9" fmla="*/ 442749328 h 164"/>
              <a:gd name="T10" fmla="*/ 434026012 w 142"/>
              <a:gd name="T11" fmla="*/ 514740803 h 164"/>
              <a:gd name="T12" fmla="*/ 286619658 w 142"/>
              <a:gd name="T13" fmla="*/ 590331252 h 164"/>
              <a:gd name="T14" fmla="*/ 147404394 w 142"/>
              <a:gd name="T15" fmla="*/ 514740803 h 164"/>
              <a:gd name="T16" fmla="*/ 0 w 142"/>
              <a:gd name="T17" fmla="*/ 442749328 h 164"/>
              <a:gd name="T18" fmla="*/ 0 w 142"/>
              <a:gd name="T19" fmla="*/ 291566533 h 164"/>
              <a:gd name="T20" fmla="*/ 0 w 142"/>
              <a:gd name="T21" fmla="*/ 143982771 h 164"/>
              <a:gd name="T22" fmla="*/ 147404394 w 142"/>
              <a:gd name="T23" fmla="*/ 71991385 h 164"/>
              <a:gd name="T24" fmla="*/ 286619658 w 142"/>
              <a:gd name="T25" fmla="*/ 0 h 164"/>
              <a:gd name="T26" fmla="*/ 286619658 w 142"/>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4"/>
              <a:gd name="T44" fmla="*/ 142 w 142"/>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rgbClr val="7E7E7D"/>
          </a:solidFill>
          <a:ln w="9525">
            <a:noFill/>
            <a:round/>
          </a:ln>
        </p:spPr>
        <p:txBody>
          <a:bodyPr/>
          <a:lstStyle/>
          <a:p>
            <a:endParaRPr lang="zh-CN" altLang="en-US"/>
          </a:p>
        </p:txBody>
      </p:sp>
      <p:sp>
        <p:nvSpPr>
          <p:cNvPr id="38" name="Freeform 16"/>
          <p:cNvSpPr/>
          <p:nvPr/>
        </p:nvSpPr>
        <p:spPr bwMode="auto">
          <a:xfrm>
            <a:off x="6143625" y="4602163"/>
            <a:ext cx="287338" cy="309562"/>
          </a:xfrm>
          <a:custGeom>
            <a:avLst/>
            <a:gdLst>
              <a:gd name="T0" fmla="*/ 290701665 w 143"/>
              <a:gd name="T1" fmla="*/ 0 h 164"/>
              <a:gd name="T2" fmla="*/ 436052434 w 143"/>
              <a:gd name="T3" fmla="*/ 71257778 h 164"/>
              <a:gd name="T4" fmla="*/ 577364524 w 143"/>
              <a:gd name="T5" fmla="*/ 138953706 h 164"/>
              <a:gd name="T6" fmla="*/ 577364524 w 143"/>
              <a:gd name="T7" fmla="*/ 288596735 h 164"/>
              <a:gd name="T8" fmla="*/ 577364524 w 143"/>
              <a:gd name="T9" fmla="*/ 434677856 h 164"/>
              <a:gd name="T10" fmla="*/ 436052434 w 143"/>
              <a:gd name="T11" fmla="*/ 513063196 h 164"/>
              <a:gd name="T12" fmla="*/ 290701665 w 143"/>
              <a:gd name="T13" fmla="*/ 584320944 h 164"/>
              <a:gd name="T14" fmla="*/ 145350832 w 143"/>
              <a:gd name="T15" fmla="*/ 513063196 h 164"/>
              <a:gd name="T16" fmla="*/ 0 w 143"/>
              <a:gd name="T17" fmla="*/ 434677856 h 164"/>
              <a:gd name="T18" fmla="*/ 0 w 143"/>
              <a:gd name="T19" fmla="*/ 288596735 h 164"/>
              <a:gd name="T20" fmla="*/ 0 w 143"/>
              <a:gd name="T21" fmla="*/ 138953706 h 164"/>
              <a:gd name="T22" fmla="*/ 145350832 w 143"/>
              <a:gd name="T23" fmla="*/ 71257778 h 164"/>
              <a:gd name="T24" fmla="*/ 290701665 w 143"/>
              <a:gd name="T25" fmla="*/ 0 h 164"/>
              <a:gd name="T26" fmla="*/ 290701665 w 143"/>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64"/>
              <a:gd name="T44" fmla="*/ 143 w 143"/>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rgbClr val="7E7E7D"/>
          </a:solidFill>
          <a:ln w="9525">
            <a:noFill/>
            <a:round/>
          </a:ln>
        </p:spPr>
        <p:txBody>
          <a:bodyPr/>
          <a:lstStyle/>
          <a:p>
            <a:endParaRPr lang="zh-CN" altLang="en-US"/>
          </a:p>
        </p:txBody>
      </p:sp>
      <p:sp>
        <p:nvSpPr>
          <p:cNvPr id="39" name="Freeform 17"/>
          <p:cNvSpPr/>
          <p:nvPr/>
        </p:nvSpPr>
        <p:spPr bwMode="auto">
          <a:xfrm>
            <a:off x="4432300" y="4308475"/>
            <a:ext cx="285750" cy="314325"/>
          </a:xfrm>
          <a:custGeom>
            <a:avLst/>
            <a:gdLst>
              <a:gd name="T0" fmla="*/ 283461992 w 142"/>
              <a:gd name="T1" fmla="*/ 0 h 166"/>
              <a:gd name="T2" fmla="*/ 429240712 w 142"/>
              <a:gd name="T3" fmla="*/ 78880427 h 166"/>
              <a:gd name="T4" fmla="*/ 575021571 w 142"/>
              <a:gd name="T5" fmla="*/ 147001855 h 166"/>
              <a:gd name="T6" fmla="*/ 575021571 w 142"/>
              <a:gd name="T7" fmla="*/ 297591936 h 166"/>
              <a:gd name="T8" fmla="*/ 575021571 w 142"/>
              <a:gd name="T9" fmla="*/ 444593732 h 166"/>
              <a:gd name="T10" fmla="*/ 429240712 w 142"/>
              <a:gd name="T11" fmla="*/ 516301582 h 166"/>
              <a:gd name="T12" fmla="*/ 283461992 w 142"/>
              <a:gd name="T13" fmla="*/ 595181979 h 166"/>
              <a:gd name="T14" fmla="*/ 137681196 w 142"/>
              <a:gd name="T15" fmla="*/ 516301582 h 166"/>
              <a:gd name="T16" fmla="*/ 0 w 142"/>
              <a:gd name="T17" fmla="*/ 444593732 h 166"/>
              <a:gd name="T18" fmla="*/ 0 w 142"/>
              <a:gd name="T19" fmla="*/ 297591936 h 166"/>
              <a:gd name="T20" fmla="*/ 0 w 142"/>
              <a:gd name="T21" fmla="*/ 147001855 h 166"/>
              <a:gd name="T22" fmla="*/ 137681196 w 142"/>
              <a:gd name="T23" fmla="*/ 78880427 h 166"/>
              <a:gd name="T24" fmla="*/ 283461992 w 142"/>
              <a:gd name="T25" fmla="*/ 0 h 166"/>
              <a:gd name="T26" fmla="*/ 28346199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7F7F7F"/>
          </a:solidFill>
          <a:ln w="9525">
            <a:noFill/>
            <a:round/>
          </a:ln>
        </p:spPr>
        <p:txBody>
          <a:bodyPr/>
          <a:lstStyle/>
          <a:p>
            <a:endParaRPr lang="zh-CN" altLang="en-US"/>
          </a:p>
        </p:txBody>
      </p:sp>
      <p:sp>
        <p:nvSpPr>
          <p:cNvPr id="40" name="Freeform 18"/>
          <p:cNvSpPr/>
          <p:nvPr/>
        </p:nvSpPr>
        <p:spPr bwMode="auto">
          <a:xfrm>
            <a:off x="7162800" y="3586163"/>
            <a:ext cx="290513" cy="314325"/>
          </a:xfrm>
          <a:custGeom>
            <a:avLst/>
            <a:gdLst>
              <a:gd name="T0" fmla="*/ 293048938 w 144"/>
              <a:gd name="T1" fmla="*/ 0 h 166"/>
              <a:gd name="T2" fmla="*/ 439572336 w 144"/>
              <a:gd name="T3" fmla="*/ 78880427 h 166"/>
              <a:gd name="T4" fmla="*/ 586095859 w 144"/>
              <a:gd name="T5" fmla="*/ 150588188 h 166"/>
              <a:gd name="T6" fmla="*/ 586095859 w 144"/>
              <a:gd name="T7" fmla="*/ 297591936 h 166"/>
              <a:gd name="T8" fmla="*/ 586095859 w 144"/>
              <a:gd name="T9" fmla="*/ 448180065 h 166"/>
              <a:gd name="T10" fmla="*/ 439572336 w 144"/>
              <a:gd name="T11" fmla="*/ 516301582 h 166"/>
              <a:gd name="T12" fmla="*/ 293048938 w 144"/>
              <a:gd name="T13" fmla="*/ 595181979 h 166"/>
              <a:gd name="T14" fmla="*/ 146523460 w 144"/>
              <a:gd name="T15" fmla="*/ 516301582 h 166"/>
              <a:gd name="T16" fmla="*/ 0 w 144"/>
              <a:gd name="T17" fmla="*/ 448180065 h 166"/>
              <a:gd name="T18" fmla="*/ 0 w 144"/>
              <a:gd name="T19" fmla="*/ 297591936 h 166"/>
              <a:gd name="T20" fmla="*/ 0 w 144"/>
              <a:gd name="T21" fmla="*/ 150588188 h 166"/>
              <a:gd name="T22" fmla="*/ 146523460 w 144"/>
              <a:gd name="T23" fmla="*/ 78880427 h 166"/>
              <a:gd name="T24" fmla="*/ 293048938 w 144"/>
              <a:gd name="T25" fmla="*/ 0 h 166"/>
              <a:gd name="T26" fmla="*/ 293048938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rgbClr val="92D050"/>
          </a:solidFill>
          <a:ln w="9525">
            <a:noFill/>
            <a:round/>
          </a:ln>
        </p:spPr>
        <p:txBody>
          <a:bodyPr/>
          <a:lstStyle/>
          <a:p>
            <a:endParaRPr lang="zh-CN" altLang="en-US"/>
          </a:p>
        </p:txBody>
      </p:sp>
      <p:sp>
        <p:nvSpPr>
          <p:cNvPr id="41" name="Freeform 19"/>
          <p:cNvSpPr/>
          <p:nvPr/>
        </p:nvSpPr>
        <p:spPr bwMode="auto">
          <a:xfrm>
            <a:off x="5187950" y="4913313"/>
            <a:ext cx="287338" cy="314325"/>
          </a:xfrm>
          <a:custGeom>
            <a:avLst/>
            <a:gdLst>
              <a:gd name="T0" fmla="*/ 294810811 w 142"/>
              <a:gd name="T1" fmla="*/ 0 h 166"/>
              <a:gd name="T2" fmla="*/ 442215142 w 142"/>
              <a:gd name="T3" fmla="*/ 78880427 h 166"/>
              <a:gd name="T4" fmla="*/ 581430470 w 142"/>
              <a:gd name="T5" fmla="*/ 150588188 h 166"/>
              <a:gd name="T6" fmla="*/ 581430470 w 142"/>
              <a:gd name="T7" fmla="*/ 297591936 h 166"/>
              <a:gd name="T8" fmla="*/ 581430470 w 142"/>
              <a:gd name="T9" fmla="*/ 448180065 h 166"/>
              <a:gd name="T10" fmla="*/ 442215142 w 142"/>
              <a:gd name="T11" fmla="*/ 519887915 h 166"/>
              <a:gd name="T12" fmla="*/ 294810811 w 142"/>
              <a:gd name="T13" fmla="*/ 595181979 h 166"/>
              <a:gd name="T14" fmla="*/ 147404394 w 142"/>
              <a:gd name="T15" fmla="*/ 519887915 h 166"/>
              <a:gd name="T16" fmla="*/ 0 w 142"/>
              <a:gd name="T17" fmla="*/ 448180065 h 166"/>
              <a:gd name="T18" fmla="*/ 0 w 142"/>
              <a:gd name="T19" fmla="*/ 297591936 h 166"/>
              <a:gd name="T20" fmla="*/ 0 w 142"/>
              <a:gd name="T21" fmla="*/ 150588188 h 166"/>
              <a:gd name="T22" fmla="*/ 147404394 w 142"/>
              <a:gd name="T23" fmla="*/ 78880427 h 166"/>
              <a:gd name="T24" fmla="*/ 294810811 w 142"/>
              <a:gd name="T25" fmla="*/ 0 h 166"/>
              <a:gd name="T26" fmla="*/ 294810811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rgbClr val="92D050"/>
          </a:solidFill>
          <a:ln w="9525">
            <a:noFill/>
            <a:round/>
          </a:ln>
        </p:spPr>
        <p:txBody>
          <a:bodyPr/>
          <a:lstStyle/>
          <a:p>
            <a:endParaRPr lang="zh-CN" altLang="en-US"/>
          </a:p>
        </p:txBody>
      </p:sp>
      <p:sp>
        <p:nvSpPr>
          <p:cNvPr id="42" name="Freeform 20"/>
          <p:cNvSpPr/>
          <p:nvPr/>
        </p:nvSpPr>
        <p:spPr bwMode="auto">
          <a:xfrm>
            <a:off x="6013450" y="3665538"/>
            <a:ext cx="287338" cy="312737"/>
          </a:xfrm>
          <a:custGeom>
            <a:avLst/>
            <a:gdLst>
              <a:gd name="T0" fmla="*/ 294810811 w 142"/>
              <a:gd name="T1" fmla="*/ 0 h 165"/>
              <a:gd name="T2" fmla="*/ 442215142 w 142"/>
              <a:gd name="T3" fmla="*/ 75441643 h 165"/>
              <a:gd name="T4" fmla="*/ 581430470 w 142"/>
              <a:gd name="T5" fmla="*/ 147289655 h 165"/>
              <a:gd name="T6" fmla="*/ 581430470 w 142"/>
              <a:gd name="T7" fmla="*/ 298172941 h 165"/>
              <a:gd name="T8" fmla="*/ 581430470 w 142"/>
              <a:gd name="T9" fmla="*/ 445464432 h 165"/>
              <a:gd name="T10" fmla="*/ 442215142 w 142"/>
              <a:gd name="T11" fmla="*/ 517312533 h 165"/>
              <a:gd name="T12" fmla="*/ 294810811 w 142"/>
              <a:gd name="T13" fmla="*/ 592754146 h 165"/>
              <a:gd name="T14" fmla="*/ 147404394 w 142"/>
              <a:gd name="T15" fmla="*/ 517312533 h 165"/>
              <a:gd name="T16" fmla="*/ 0 w 142"/>
              <a:gd name="T17" fmla="*/ 445464432 h 165"/>
              <a:gd name="T18" fmla="*/ 0 w 142"/>
              <a:gd name="T19" fmla="*/ 298172941 h 165"/>
              <a:gd name="T20" fmla="*/ 0 w 142"/>
              <a:gd name="T21" fmla="*/ 147289655 h 165"/>
              <a:gd name="T22" fmla="*/ 147404394 w 142"/>
              <a:gd name="T23" fmla="*/ 75441643 h 165"/>
              <a:gd name="T24" fmla="*/ 294810811 w 142"/>
              <a:gd name="T25" fmla="*/ 0 h 165"/>
              <a:gd name="T26" fmla="*/ 294810811 w 142"/>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5"/>
              <a:gd name="T44" fmla="*/ 142 w 142"/>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rgbClr val="595959"/>
          </a:solidFill>
          <a:ln w="9525">
            <a:noFill/>
            <a:round/>
          </a:ln>
        </p:spPr>
        <p:txBody>
          <a:bodyPr/>
          <a:lstStyle/>
          <a:p>
            <a:endParaRPr lang="zh-CN" altLang="en-US"/>
          </a:p>
        </p:txBody>
      </p:sp>
      <p:sp>
        <p:nvSpPr>
          <p:cNvPr id="43" name="Freeform 6"/>
          <p:cNvSpPr/>
          <p:nvPr/>
        </p:nvSpPr>
        <p:spPr bwMode="auto">
          <a:xfrm>
            <a:off x="4833938" y="1679575"/>
            <a:ext cx="517525" cy="565150"/>
          </a:xfrm>
          <a:custGeom>
            <a:avLst/>
            <a:gdLst>
              <a:gd name="T0" fmla="*/ 519047249 w 257"/>
              <a:gd name="T1" fmla="*/ 0 h 299"/>
              <a:gd name="T2" fmla="*/ 778568922 w 257"/>
              <a:gd name="T3" fmla="*/ 135758862 h 299"/>
              <a:gd name="T4" fmla="*/ 1042148105 w 257"/>
              <a:gd name="T5" fmla="*/ 271517725 h 299"/>
              <a:gd name="T6" fmla="*/ 1042148105 w 257"/>
              <a:gd name="T7" fmla="*/ 535890747 h 299"/>
              <a:gd name="T8" fmla="*/ 1042148105 w 257"/>
              <a:gd name="T9" fmla="*/ 800263650 h 299"/>
              <a:gd name="T10" fmla="*/ 778568922 w 257"/>
              <a:gd name="T11" fmla="*/ 932450102 h 299"/>
              <a:gd name="T12" fmla="*/ 519047249 w 257"/>
              <a:gd name="T13" fmla="*/ 1068209142 h 299"/>
              <a:gd name="T14" fmla="*/ 255468002 w 257"/>
              <a:gd name="T15" fmla="*/ 932450102 h 299"/>
              <a:gd name="T16" fmla="*/ 0 w 257"/>
              <a:gd name="T17" fmla="*/ 800263650 h 299"/>
              <a:gd name="T18" fmla="*/ 0 w 257"/>
              <a:gd name="T19" fmla="*/ 535890747 h 299"/>
              <a:gd name="T20" fmla="*/ 0 w 257"/>
              <a:gd name="T21" fmla="*/ 271517725 h 299"/>
              <a:gd name="T22" fmla="*/ 255468002 w 257"/>
              <a:gd name="T23" fmla="*/ 135758862 h 299"/>
              <a:gd name="T24" fmla="*/ 519047249 w 257"/>
              <a:gd name="T25" fmla="*/ 0 h 299"/>
              <a:gd name="T26" fmla="*/ 519047249 w 257"/>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9"/>
              <a:gd name="T44" fmla="*/ 257 w 257"/>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rgbClr val="7F7F7F"/>
          </a:solidFill>
          <a:ln w="9525">
            <a:noFill/>
            <a:round/>
          </a:ln>
        </p:spPr>
        <p:txBody>
          <a:bodyPr/>
          <a:lstStyle/>
          <a:p>
            <a:endParaRPr lang="zh-CN" altLang="en-US"/>
          </a:p>
        </p:txBody>
      </p:sp>
      <p:sp>
        <p:nvSpPr>
          <p:cNvPr id="44" name="Freeform 12"/>
          <p:cNvSpPr/>
          <p:nvPr/>
        </p:nvSpPr>
        <p:spPr bwMode="auto">
          <a:xfrm>
            <a:off x="6659563" y="2898775"/>
            <a:ext cx="520700" cy="561975"/>
          </a:xfrm>
          <a:custGeom>
            <a:avLst/>
            <a:gdLst>
              <a:gd name="T0" fmla="*/ 529515574 w 258"/>
              <a:gd name="T1" fmla="*/ 0 h 297"/>
              <a:gd name="T2" fmla="*/ 794273235 w 258"/>
              <a:gd name="T3" fmla="*/ 128890959 h 297"/>
              <a:gd name="T4" fmla="*/ 1050885375 w 258"/>
              <a:gd name="T5" fmla="*/ 261363798 h 297"/>
              <a:gd name="T6" fmla="*/ 1050885375 w 258"/>
              <a:gd name="T7" fmla="*/ 526305691 h 297"/>
              <a:gd name="T8" fmla="*/ 1050885375 w 258"/>
              <a:gd name="T9" fmla="*/ 798409333 h 297"/>
              <a:gd name="T10" fmla="*/ 794273235 w 258"/>
              <a:gd name="T11" fmla="*/ 927300233 h 297"/>
              <a:gd name="T12" fmla="*/ 529515574 w 258"/>
              <a:gd name="T13" fmla="*/ 1063353237 h 297"/>
              <a:gd name="T14" fmla="*/ 264757787 w 258"/>
              <a:gd name="T15" fmla="*/ 927300233 h 297"/>
              <a:gd name="T16" fmla="*/ 0 w 258"/>
              <a:gd name="T17" fmla="*/ 798409333 h 297"/>
              <a:gd name="T18" fmla="*/ 0 w 258"/>
              <a:gd name="T19" fmla="*/ 526305691 h 297"/>
              <a:gd name="T20" fmla="*/ 0 w 258"/>
              <a:gd name="T21" fmla="*/ 261363798 h 297"/>
              <a:gd name="T22" fmla="*/ 264757787 w 258"/>
              <a:gd name="T23" fmla="*/ 128890959 h 297"/>
              <a:gd name="T24" fmla="*/ 529515574 w 258"/>
              <a:gd name="T25" fmla="*/ 0 h 297"/>
              <a:gd name="T26" fmla="*/ 529515574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rgbClr val="92D050"/>
          </a:solidFill>
          <a:ln w="9525">
            <a:noFill/>
            <a:round/>
          </a:ln>
        </p:spPr>
        <p:txBody>
          <a:bodyPr/>
          <a:lstStyle/>
          <a:p>
            <a:endParaRPr lang="zh-CN" altLang="en-US"/>
          </a:p>
        </p:txBody>
      </p:sp>
      <p:sp>
        <p:nvSpPr>
          <p:cNvPr id="45" name="TextBox 8"/>
          <p:cNvSpPr txBox="1">
            <a:spLocks noChangeArrowheads="1"/>
          </p:cNvSpPr>
          <p:nvPr/>
        </p:nvSpPr>
        <p:spPr bwMode="auto">
          <a:xfrm>
            <a:off x="876301" y="4543425"/>
            <a:ext cx="2193229" cy="400110"/>
          </a:xfrm>
          <a:prstGeom prst="rect">
            <a:avLst/>
          </a:prstGeom>
          <a:noFill/>
          <a:ln w="9525">
            <a:noFill/>
            <a:miter lim="800000"/>
          </a:ln>
        </p:spPr>
        <p:txBody>
          <a:bodyPr wrap="square">
            <a:spAutoFit/>
          </a:bodyPr>
          <a:lstStyle/>
          <a:p>
            <a:pPr algn="ctr"/>
            <a:r>
              <a:rPr lang="en-US" sz="2000" b="1" dirty="0" smtClean="0">
                <a:latin typeface="+mj-ea"/>
                <a:ea typeface="+mj-ea"/>
              </a:rPr>
              <a:t>3.</a:t>
            </a:r>
            <a:r>
              <a:rPr lang="zh-CN" altLang="en-US" sz="2000" b="1" dirty="0" smtClean="0">
                <a:latin typeface="+mj-ea"/>
                <a:ea typeface="+mj-ea"/>
              </a:rPr>
              <a:t>前言及策划摘要</a:t>
            </a:r>
            <a:endParaRPr lang="zh-CN" altLang="en-US" sz="2000" b="1" dirty="0">
              <a:solidFill>
                <a:srgbClr val="92D050"/>
              </a:solidFill>
              <a:latin typeface="+mj-ea"/>
              <a:ea typeface="+mj-ea"/>
            </a:endParaRPr>
          </a:p>
        </p:txBody>
      </p:sp>
      <p:sp>
        <p:nvSpPr>
          <p:cNvPr id="46" name="TextBox 9"/>
          <p:cNvSpPr txBox="1">
            <a:spLocks noChangeArrowheads="1"/>
          </p:cNvSpPr>
          <p:nvPr/>
        </p:nvSpPr>
        <p:spPr bwMode="auto">
          <a:xfrm>
            <a:off x="8794904" y="3885380"/>
            <a:ext cx="1443024" cy="400110"/>
          </a:xfrm>
          <a:prstGeom prst="rect">
            <a:avLst/>
          </a:prstGeom>
          <a:noFill/>
          <a:ln w="9525">
            <a:noFill/>
            <a:miter lim="800000"/>
          </a:ln>
        </p:spPr>
        <p:txBody>
          <a:bodyPr wrap="none">
            <a:spAutoFit/>
          </a:bodyPr>
          <a:lstStyle/>
          <a:p>
            <a:pPr algn="ctr"/>
            <a:r>
              <a:rPr lang="en-US" sz="2000" b="1" dirty="0" smtClean="0">
                <a:latin typeface="+mj-ea"/>
                <a:ea typeface="+mj-ea"/>
              </a:rPr>
              <a:t>5.</a:t>
            </a:r>
            <a:r>
              <a:rPr lang="zh-CN" altLang="en-US" sz="2000" b="1" dirty="0" smtClean="0">
                <a:latin typeface="+mj-ea"/>
                <a:ea typeface="+mj-ea"/>
              </a:rPr>
              <a:t>参考资料</a:t>
            </a:r>
            <a:endParaRPr lang="zh-CN" altLang="en-US" sz="2000" b="1" dirty="0">
              <a:latin typeface="+mj-ea"/>
              <a:ea typeface="+mj-ea"/>
            </a:endParaRPr>
          </a:p>
        </p:txBody>
      </p:sp>
      <p:sp>
        <p:nvSpPr>
          <p:cNvPr id="47" name="TextBox 10"/>
          <p:cNvSpPr txBox="1">
            <a:spLocks noChangeArrowheads="1"/>
          </p:cNvSpPr>
          <p:nvPr/>
        </p:nvSpPr>
        <p:spPr bwMode="auto">
          <a:xfrm>
            <a:off x="8437459" y="4721891"/>
            <a:ext cx="1443024" cy="400110"/>
          </a:xfrm>
          <a:prstGeom prst="rect">
            <a:avLst/>
          </a:prstGeom>
          <a:noFill/>
          <a:ln w="9525">
            <a:noFill/>
            <a:miter lim="800000"/>
          </a:ln>
        </p:spPr>
        <p:txBody>
          <a:bodyPr wrap="none">
            <a:spAutoFit/>
          </a:bodyPr>
          <a:lstStyle/>
          <a:p>
            <a:pPr algn="ctr"/>
            <a:r>
              <a:rPr lang="en-US" sz="2000" b="1" dirty="0" smtClean="0">
                <a:latin typeface="+mj-ea"/>
                <a:ea typeface="+mj-ea"/>
              </a:rPr>
              <a:t>6.</a:t>
            </a:r>
            <a:r>
              <a:rPr lang="zh-CN" altLang="en-US" sz="2000" b="1" dirty="0" smtClean="0">
                <a:latin typeface="+mj-ea"/>
                <a:ea typeface="+mj-ea"/>
              </a:rPr>
              <a:t>注意事项</a:t>
            </a:r>
            <a:endParaRPr lang="zh-CN" altLang="en-US" sz="2000" b="1" dirty="0">
              <a:solidFill>
                <a:srgbClr val="7E7E7D"/>
              </a:solidFill>
              <a:latin typeface="+mj-ea"/>
              <a:ea typeface="+mj-ea"/>
            </a:endParaRPr>
          </a:p>
        </p:txBody>
      </p:sp>
      <p:sp>
        <p:nvSpPr>
          <p:cNvPr id="48" name="TextBox 11"/>
          <p:cNvSpPr txBox="1">
            <a:spLocks noChangeArrowheads="1"/>
          </p:cNvSpPr>
          <p:nvPr/>
        </p:nvSpPr>
        <p:spPr bwMode="auto">
          <a:xfrm>
            <a:off x="1816100" y="2587625"/>
            <a:ext cx="930063" cy="400110"/>
          </a:xfrm>
          <a:prstGeom prst="rect">
            <a:avLst/>
          </a:prstGeom>
          <a:noFill/>
          <a:ln w="9525">
            <a:noFill/>
            <a:miter lim="800000"/>
          </a:ln>
        </p:spPr>
        <p:txBody>
          <a:bodyPr wrap="none">
            <a:spAutoFit/>
          </a:bodyPr>
          <a:lstStyle/>
          <a:p>
            <a:pPr algn="ctr" eaLnBrk="1" hangingPunct="1"/>
            <a:r>
              <a:rPr lang="en-US" altLang="zh-CN" sz="2000" b="1" dirty="0" smtClean="0">
                <a:latin typeface="微软雅黑" panose="020B0503020204020204" charset="-122"/>
                <a:ea typeface="微软雅黑" panose="020B0503020204020204" charset="-122"/>
              </a:rPr>
              <a:t>2.</a:t>
            </a:r>
            <a:r>
              <a:rPr lang="zh-CN" altLang="en-US" sz="2000" b="1" dirty="0" smtClean="0">
                <a:latin typeface="微软雅黑" panose="020B0503020204020204" charset="-122"/>
                <a:ea typeface="微软雅黑" panose="020B0503020204020204" charset="-122"/>
              </a:rPr>
              <a:t>目录</a:t>
            </a:r>
            <a:endParaRPr lang="zh-CN" altLang="en-US" sz="2000" b="1" dirty="0">
              <a:latin typeface="微软雅黑" panose="020B0503020204020204" charset="-122"/>
              <a:ea typeface="微软雅黑" panose="020B0503020204020204" charset="-122"/>
            </a:endParaRPr>
          </a:p>
        </p:txBody>
      </p:sp>
      <p:sp>
        <p:nvSpPr>
          <p:cNvPr id="49" name="TextBox 12"/>
          <p:cNvSpPr txBox="1">
            <a:spLocks noChangeArrowheads="1"/>
          </p:cNvSpPr>
          <p:nvPr/>
        </p:nvSpPr>
        <p:spPr bwMode="auto">
          <a:xfrm>
            <a:off x="6918326" y="1600201"/>
            <a:ext cx="1443024" cy="400110"/>
          </a:xfrm>
          <a:prstGeom prst="rect">
            <a:avLst/>
          </a:prstGeom>
          <a:noFill/>
          <a:ln w="9525">
            <a:noFill/>
            <a:miter lim="800000"/>
          </a:ln>
        </p:spPr>
        <p:txBody>
          <a:bodyPr wrap="none">
            <a:spAutoFit/>
          </a:bodyPr>
          <a:lstStyle/>
          <a:p>
            <a:pPr algn="ctr" eaLnBrk="1" hangingPunct="1"/>
            <a:r>
              <a:rPr lang="en-US" altLang="zh-CN" sz="2000" b="1" dirty="0" smtClean="0">
                <a:latin typeface="微软雅黑" panose="020B0503020204020204" charset="-122"/>
                <a:ea typeface="微软雅黑" panose="020B0503020204020204" charset="-122"/>
              </a:rPr>
              <a:t>4.</a:t>
            </a:r>
            <a:r>
              <a:rPr lang="zh-CN" altLang="en-US" sz="2000" b="1" dirty="0" smtClean="0">
                <a:latin typeface="微软雅黑" panose="020B0503020204020204" charset="-122"/>
                <a:ea typeface="微软雅黑" panose="020B0503020204020204" charset="-122"/>
              </a:rPr>
              <a:t>正文部分</a:t>
            </a:r>
            <a:endParaRPr lang="zh-CN" altLang="en-US" sz="2000" b="1" dirty="0">
              <a:latin typeface="微软雅黑" panose="020B0503020204020204" charset="-122"/>
              <a:ea typeface="微软雅黑" panose="020B0503020204020204" charset="-122"/>
            </a:endParaRPr>
          </a:p>
        </p:txBody>
      </p:sp>
      <p:sp>
        <p:nvSpPr>
          <p:cNvPr id="50" name="任意多边形 2"/>
          <p:cNvSpPr/>
          <p:nvPr/>
        </p:nvSpPr>
        <p:spPr bwMode="auto">
          <a:xfrm>
            <a:off x="8150020" y="4038242"/>
            <a:ext cx="460375" cy="0"/>
          </a:xfrm>
          <a:custGeom>
            <a:avLst/>
            <a:gdLst>
              <a:gd name="T0" fmla="*/ 0 w 361950"/>
              <a:gd name="T1" fmla="*/ 585565 w 361950"/>
              <a:gd name="T2" fmla="*/ 0 60000 65536"/>
              <a:gd name="T3" fmla="*/ 0 60000 65536"/>
              <a:gd name="T4" fmla="*/ 0 w 361950"/>
              <a:gd name="T5" fmla="*/ 361950 w 361950"/>
            </a:gdLst>
            <a:ahLst/>
            <a:cxnLst>
              <a:cxn ang="T2">
                <a:pos x="T0" y="0"/>
              </a:cxn>
              <a:cxn ang="T3">
                <a:pos x="T1" y="0"/>
              </a:cxn>
            </a:cxnLst>
            <a:rect l="T4" t="0" r="T5" b="0"/>
            <a:pathLst>
              <a:path w="361950">
                <a:moveTo>
                  <a:pt x="0" y="0"/>
                </a:moveTo>
                <a:lnTo>
                  <a:pt x="361950" y="0"/>
                </a:lnTo>
              </a:path>
            </a:pathLst>
          </a:custGeom>
          <a:noFill/>
          <a:ln w="19050">
            <a:solidFill>
              <a:srgbClr val="373737"/>
            </a:solidFill>
            <a:prstDash val="sysDash"/>
            <a:round/>
          </a:ln>
        </p:spPr>
        <p:txBody>
          <a:bodyPr anchor="ctr"/>
          <a:lstStyle/>
          <a:p>
            <a:endParaRPr lang="zh-CN" altLang="en-US"/>
          </a:p>
        </p:txBody>
      </p:sp>
      <p:sp>
        <p:nvSpPr>
          <p:cNvPr id="51" name="任意多边形 30"/>
          <p:cNvSpPr/>
          <p:nvPr/>
        </p:nvSpPr>
        <p:spPr bwMode="auto">
          <a:xfrm>
            <a:off x="7835695" y="4925347"/>
            <a:ext cx="460375" cy="0"/>
          </a:xfrm>
          <a:custGeom>
            <a:avLst/>
            <a:gdLst>
              <a:gd name="T0" fmla="*/ 0 w 361950"/>
              <a:gd name="T1" fmla="*/ 585565 w 361950"/>
              <a:gd name="T2" fmla="*/ 0 60000 65536"/>
              <a:gd name="T3" fmla="*/ 0 60000 65536"/>
              <a:gd name="T4" fmla="*/ 0 w 361950"/>
              <a:gd name="T5" fmla="*/ 361950 w 361950"/>
            </a:gdLst>
            <a:ahLst/>
            <a:cxnLst>
              <a:cxn ang="T2">
                <a:pos x="T0" y="0"/>
              </a:cxn>
              <a:cxn ang="T3">
                <a:pos x="T1" y="0"/>
              </a:cxn>
            </a:cxnLst>
            <a:rect l="T4" t="0" r="T5" b="0"/>
            <a:pathLst>
              <a:path w="361950">
                <a:moveTo>
                  <a:pt x="0" y="0"/>
                </a:moveTo>
                <a:lnTo>
                  <a:pt x="361950" y="0"/>
                </a:lnTo>
              </a:path>
            </a:pathLst>
          </a:custGeom>
          <a:noFill/>
          <a:ln w="19050">
            <a:solidFill>
              <a:srgbClr val="7F7F7F"/>
            </a:solidFill>
            <a:prstDash val="sysDash"/>
            <a:round/>
          </a:ln>
        </p:spPr>
        <p:txBody>
          <a:bodyPr anchor="ctr"/>
          <a:lstStyle/>
          <a:p>
            <a:endParaRPr lang="zh-CN" altLang="en-US"/>
          </a:p>
        </p:txBody>
      </p:sp>
      <p:sp>
        <p:nvSpPr>
          <p:cNvPr id="52" name="任意多边形 31"/>
          <p:cNvSpPr/>
          <p:nvPr/>
        </p:nvSpPr>
        <p:spPr bwMode="auto">
          <a:xfrm flipV="1">
            <a:off x="3128963" y="4714875"/>
            <a:ext cx="606425" cy="55563"/>
          </a:xfrm>
          <a:custGeom>
            <a:avLst/>
            <a:gdLst>
              <a:gd name="T0" fmla="*/ 0 w 361950"/>
              <a:gd name="T1" fmla="*/ 0 h 54478"/>
              <a:gd name="T2" fmla="*/ 1016028 w 361950"/>
              <a:gd name="T3" fmla="*/ 0 h 54478"/>
              <a:gd name="T4" fmla="*/ 0 60000 65536"/>
              <a:gd name="T5" fmla="*/ 0 60000 65536"/>
              <a:gd name="T6" fmla="*/ 0 w 361950"/>
              <a:gd name="T7" fmla="*/ 0 h 54478"/>
              <a:gd name="T8" fmla="*/ 361950 w 361950"/>
              <a:gd name="T9" fmla="*/ 54478 h 54478"/>
            </a:gdLst>
            <a:ahLst/>
            <a:cxnLst>
              <a:cxn ang="T4">
                <a:pos x="T0" y="T1"/>
              </a:cxn>
              <a:cxn ang="T5">
                <a:pos x="T2" y="T3"/>
              </a:cxn>
            </a:cxnLst>
            <a:rect l="T6" t="T7" r="T8" b="T9"/>
            <a:pathLst>
              <a:path w="361950" h="54478">
                <a:moveTo>
                  <a:pt x="0" y="0"/>
                </a:moveTo>
                <a:lnTo>
                  <a:pt x="361950" y="0"/>
                </a:lnTo>
              </a:path>
            </a:pathLst>
          </a:custGeom>
          <a:noFill/>
          <a:ln w="6350">
            <a:solidFill>
              <a:srgbClr val="7F7F7F"/>
            </a:solidFill>
            <a:round/>
          </a:ln>
        </p:spPr>
        <p:txBody>
          <a:bodyPr anchor="ctr"/>
          <a:lstStyle/>
          <a:p>
            <a:endParaRPr lang="zh-CN" altLang="en-US"/>
          </a:p>
        </p:txBody>
      </p:sp>
      <p:sp>
        <p:nvSpPr>
          <p:cNvPr id="53" name="任意多边形 32"/>
          <p:cNvSpPr/>
          <p:nvPr/>
        </p:nvSpPr>
        <p:spPr bwMode="auto">
          <a:xfrm>
            <a:off x="2952750" y="2760663"/>
            <a:ext cx="1847850" cy="88900"/>
          </a:xfrm>
          <a:custGeom>
            <a:avLst/>
            <a:gdLst>
              <a:gd name="T0" fmla="*/ 0 w 361950"/>
              <a:gd name="T1" fmla="*/ 0 h 89192"/>
              <a:gd name="T2" fmla="*/ 9433760 w 361950"/>
              <a:gd name="T3" fmla="*/ 0 h 89192"/>
              <a:gd name="T4" fmla="*/ 0 60000 65536"/>
              <a:gd name="T5" fmla="*/ 0 60000 65536"/>
              <a:gd name="T6" fmla="*/ 0 w 361950"/>
              <a:gd name="T7" fmla="*/ 0 h 89192"/>
              <a:gd name="T8" fmla="*/ 361950 w 361950"/>
              <a:gd name="T9" fmla="*/ 89192 h 89192"/>
            </a:gdLst>
            <a:ahLst/>
            <a:cxnLst>
              <a:cxn ang="T4">
                <a:pos x="T0" y="T1"/>
              </a:cxn>
              <a:cxn ang="T5">
                <a:pos x="T2" y="T3"/>
              </a:cxn>
            </a:cxnLst>
            <a:rect l="T6" t="T7" r="T8" b="T9"/>
            <a:pathLst>
              <a:path w="361950" h="89192">
                <a:moveTo>
                  <a:pt x="0" y="0"/>
                </a:moveTo>
                <a:lnTo>
                  <a:pt x="361950" y="0"/>
                </a:lnTo>
              </a:path>
            </a:pathLst>
          </a:custGeom>
          <a:noFill/>
          <a:ln w="19050">
            <a:solidFill>
              <a:srgbClr val="373737"/>
            </a:solidFill>
            <a:prstDash val="sysDash"/>
            <a:round/>
          </a:ln>
        </p:spPr>
        <p:txBody>
          <a:bodyPr anchor="ctr"/>
          <a:lstStyle/>
          <a:p>
            <a:endParaRPr lang="zh-CN" altLang="en-US"/>
          </a:p>
        </p:txBody>
      </p:sp>
      <p:sp>
        <p:nvSpPr>
          <p:cNvPr id="54" name="任意多边形 32"/>
          <p:cNvSpPr/>
          <p:nvPr/>
        </p:nvSpPr>
        <p:spPr bwMode="auto">
          <a:xfrm>
            <a:off x="2847975" y="1827213"/>
            <a:ext cx="1847850" cy="88900"/>
          </a:xfrm>
          <a:custGeom>
            <a:avLst/>
            <a:gdLst>
              <a:gd name="T0" fmla="*/ 0 w 361950"/>
              <a:gd name="T1" fmla="*/ 0 h 89192"/>
              <a:gd name="T2" fmla="*/ 9433760 w 361950"/>
              <a:gd name="T3" fmla="*/ 0 h 89192"/>
              <a:gd name="T4" fmla="*/ 0 60000 65536"/>
              <a:gd name="T5" fmla="*/ 0 60000 65536"/>
              <a:gd name="T6" fmla="*/ 0 w 361950"/>
              <a:gd name="T7" fmla="*/ 0 h 89192"/>
              <a:gd name="T8" fmla="*/ 361950 w 361950"/>
              <a:gd name="T9" fmla="*/ 89192 h 89192"/>
            </a:gdLst>
            <a:ahLst/>
            <a:cxnLst>
              <a:cxn ang="T4">
                <a:pos x="T0" y="T1"/>
              </a:cxn>
              <a:cxn ang="T5">
                <a:pos x="T2" y="T3"/>
              </a:cxn>
            </a:cxnLst>
            <a:rect l="T6" t="T7" r="T8" b="T9"/>
            <a:pathLst>
              <a:path w="361950" h="89192">
                <a:moveTo>
                  <a:pt x="0" y="0"/>
                </a:moveTo>
                <a:lnTo>
                  <a:pt x="361950" y="0"/>
                </a:lnTo>
              </a:path>
            </a:pathLst>
          </a:custGeom>
          <a:noFill/>
          <a:ln w="19050">
            <a:solidFill>
              <a:srgbClr val="373737"/>
            </a:solidFill>
            <a:prstDash val="sysDash"/>
            <a:round/>
          </a:ln>
        </p:spPr>
        <p:txBody>
          <a:bodyPr anchor="ctr"/>
          <a:lstStyle/>
          <a:p>
            <a:endParaRPr lang="zh-CN" altLang="en-US"/>
          </a:p>
        </p:txBody>
      </p:sp>
      <p:sp>
        <p:nvSpPr>
          <p:cNvPr id="55" name="TextBox 11"/>
          <p:cNvSpPr txBox="1">
            <a:spLocks noChangeArrowheads="1"/>
          </p:cNvSpPr>
          <p:nvPr/>
        </p:nvSpPr>
        <p:spPr bwMode="auto">
          <a:xfrm>
            <a:off x="1854201" y="1625600"/>
            <a:ext cx="930063" cy="400110"/>
          </a:xfrm>
          <a:prstGeom prst="rect">
            <a:avLst/>
          </a:prstGeom>
          <a:noFill/>
          <a:ln w="9525">
            <a:noFill/>
            <a:miter lim="800000"/>
          </a:ln>
        </p:spPr>
        <p:txBody>
          <a:bodyPr wrap="none">
            <a:spAutoFit/>
          </a:bodyPr>
          <a:lstStyle/>
          <a:p>
            <a:pPr algn="ctr" eaLnBrk="1" hangingPunct="1"/>
            <a:r>
              <a:rPr lang="en-US" altLang="zh-CN" sz="2000" b="1" dirty="0" smtClean="0">
                <a:latin typeface="微软雅黑" panose="020B0503020204020204" charset="-122"/>
                <a:ea typeface="微软雅黑" panose="020B0503020204020204" charset="-122"/>
              </a:rPr>
              <a:t>1.</a:t>
            </a:r>
            <a:r>
              <a:rPr lang="zh-CN" altLang="en-US" sz="2000" b="1" dirty="0" smtClean="0">
                <a:latin typeface="微软雅黑" panose="020B0503020204020204" charset="-122"/>
                <a:ea typeface="微软雅黑" panose="020B0503020204020204" charset="-122"/>
              </a:rPr>
              <a:t>封面</a:t>
            </a:r>
            <a:endParaRPr lang="zh-CN" altLang="en-US" sz="2000" b="1" dirty="0">
              <a:latin typeface="微软雅黑" panose="020B0503020204020204" charset="-122"/>
              <a:ea typeface="微软雅黑" panose="020B0503020204020204" charset="-122"/>
            </a:endParaRPr>
          </a:p>
        </p:txBody>
      </p:sp>
      <p:sp>
        <p:nvSpPr>
          <p:cNvPr id="57" name="右箭头 56"/>
          <p:cNvSpPr/>
          <p:nvPr/>
        </p:nvSpPr>
        <p:spPr>
          <a:xfrm>
            <a:off x="7300452" y="2050027"/>
            <a:ext cx="855406" cy="41295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六边形 58"/>
          <p:cNvSpPr/>
          <p:nvPr/>
        </p:nvSpPr>
        <p:spPr>
          <a:xfrm>
            <a:off x="8303343" y="825911"/>
            <a:ext cx="3888657" cy="2816942"/>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a:t>
            </a:r>
            <a:r>
              <a:rPr lang="en-US" sz="1600" dirty="0" smtClean="0">
                <a:solidFill>
                  <a:schemeClr val="tx1"/>
                </a:solidFill>
              </a:rPr>
              <a:t>1</a:t>
            </a:r>
            <a:r>
              <a:rPr lang="zh-CN" altLang="en-US" sz="1600" dirty="0" smtClean="0">
                <a:solidFill>
                  <a:schemeClr val="tx1"/>
                </a:solidFill>
              </a:rPr>
              <a:t>）企业现状及网络营销环境状况分析</a:t>
            </a:r>
            <a:endParaRPr lang="zh-CN" altLang="en-US" sz="1600" dirty="0" smtClean="0">
              <a:solidFill>
                <a:schemeClr val="tx1"/>
              </a:solidFill>
            </a:endParaRPr>
          </a:p>
          <a:p>
            <a:r>
              <a:rPr lang="zh-CN" altLang="en-US" sz="1600" dirty="0" smtClean="0">
                <a:solidFill>
                  <a:schemeClr val="tx1"/>
                </a:solidFill>
              </a:rPr>
              <a:t>（</a:t>
            </a:r>
            <a:r>
              <a:rPr lang="en-US" sz="1600" dirty="0" smtClean="0">
                <a:solidFill>
                  <a:schemeClr val="tx1"/>
                </a:solidFill>
              </a:rPr>
              <a:t>2</a:t>
            </a:r>
            <a:r>
              <a:rPr lang="zh-CN" altLang="en-US" sz="1600" dirty="0" smtClean="0">
                <a:solidFill>
                  <a:schemeClr val="tx1"/>
                </a:solidFill>
              </a:rPr>
              <a:t>）网络营销市场机会与问题分析</a:t>
            </a:r>
            <a:endParaRPr lang="zh-CN" altLang="en-US" sz="1600" dirty="0" smtClean="0">
              <a:solidFill>
                <a:schemeClr val="tx1"/>
              </a:solidFill>
            </a:endParaRPr>
          </a:p>
          <a:p>
            <a:r>
              <a:rPr lang="zh-CN" altLang="en-US" sz="1600" dirty="0" smtClean="0">
                <a:solidFill>
                  <a:schemeClr val="tx1"/>
                </a:solidFill>
              </a:rPr>
              <a:t>（</a:t>
            </a:r>
            <a:r>
              <a:rPr lang="en-US" sz="1600" dirty="0" smtClean="0">
                <a:solidFill>
                  <a:schemeClr val="tx1"/>
                </a:solidFill>
              </a:rPr>
              <a:t>3</a:t>
            </a:r>
            <a:r>
              <a:rPr lang="zh-CN" altLang="en-US" sz="1600" dirty="0" smtClean="0">
                <a:solidFill>
                  <a:schemeClr val="tx1"/>
                </a:solidFill>
              </a:rPr>
              <a:t>）网络营销目标</a:t>
            </a:r>
            <a:endParaRPr lang="zh-CN" altLang="en-US" sz="1600" dirty="0" smtClean="0">
              <a:solidFill>
                <a:schemeClr val="tx1"/>
              </a:solidFill>
            </a:endParaRPr>
          </a:p>
          <a:p>
            <a:r>
              <a:rPr lang="zh-CN" altLang="en-US" sz="1600" dirty="0" smtClean="0">
                <a:solidFill>
                  <a:schemeClr val="tx1"/>
                </a:solidFill>
              </a:rPr>
              <a:t>（</a:t>
            </a:r>
            <a:r>
              <a:rPr lang="en-US" sz="1600" dirty="0" smtClean="0">
                <a:solidFill>
                  <a:schemeClr val="tx1"/>
                </a:solidFill>
              </a:rPr>
              <a:t>4</a:t>
            </a:r>
            <a:r>
              <a:rPr lang="zh-CN" altLang="en-US" sz="1600" dirty="0" smtClean="0">
                <a:solidFill>
                  <a:schemeClr val="tx1"/>
                </a:solidFill>
              </a:rPr>
              <a:t>）网络营销战略</a:t>
            </a:r>
            <a:endParaRPr lang="zh-CN" altLang="en-US" sz="1600" dirty="0" smtClean="0">
              <a:solidFill>
                <a:schemeClr val="tx1"/>
              </a:solidFill>
            </a:endParaRPr>
          </a:p>
          <a:p>
            <a:r>
              <a:rPr lang="zh-CN" altLang="en-US" sz="1600" dirty="0" smtClean="0">
                <a:solidFill>
                  <a:schemeClr val="tx1"/>
                </a:solidFill>
              </a:rPr>
              <a:t>（</a:t>
            </a:r>
            <a:r>
              <a:rPr lang="en-US" sz="1600" dirty="0" smtClean="0">
                <a:solidFill>
                  <a:schemeClr val="tx1"/>
                </a:solidFill>
              </a:rPr>
              <a:t>5</a:t>
            </a:r>
            <a:r>
              <a:rPr lang="zh-CN" altLang="en-US" sz="1600" dirty="0" smtClean="0">
                <a:solidFill>
                  <a:schemeClr val="tx1"/>
                </a:solidFill>
              </a:rPr>
              <a:t>）具体行动方案</a:t>
            </a:r>
            <a:endParaRPr lang="zh-CN" altLang="en-US" sz="1600" dirty="0" smtClean="0">
              <a:solidFill>
                <a:schemeClr val="tx1"/>
              </a:solidFill>
            </a:endParaRPr>
          </a:p>
          <a:p>
            <a:r>
              <a:rPr lang="zh-CN" altLang="en-US" sz="1600" dirty="0" smtClean="0">
                <a:solidFill>
                  <a:schemeClr val="tx1"/>
                </a:solidFill>
              </a:rPr>
              <a:t>（</a:t>
            </a:r>
            <a:r>
              <a:rPr lang="en-US" sz="1600" dirty="0" smtClean="0">
                <a:solidFill>
                  <a:schemeClr val="tx1"/>
                </a:solidFill>
              </a:rPr>
              <a:t>6</a:t>
            </a:r>
            <a:r>
              <a:rPr lang="zh-CN" altLang="en-US" sz="1600" dirty="0" smtClean="0">
                <a:solidFill>
                  <a:schemeClr val="tx1"/>
                </a:solidFill>
              </a:rPr>
              <a:t>）策划方案各项费用预算</a:t>
            </a:r>
            <a:endParaRPr lang="zh-CN" altLang="en-US" sz="1600" dirty="0" smtClean="0">
              <a:solidFill>
                <a:schemeClr val="tx1"/>
              </a:solidFill>
            </a:endParaRPr>
          </a:p>
          <a:p>
            <a:r>
              <a:rPr lang="zh-CN" altLang="en-US" sz="1600" dirty="0" smtClean="0">
                <a:solidFill>
                  <a:schemeClr val="tx1"/>
                </a:solidFill>
              </a:rPr>
              <a:t>（</a:t>
            </a:r>
            <a:r>
              <a:rPr lang="en-US" sz="1600" dirty="0" smtClean="0">
                <a:solidFill>
                  <a:schemeClr val="tx1"/>
                </a:solidFill>
              </a:rPr>
              <a:t>7</a:t>
            </a:r>
            <a:r>
              <a:rPr lang="zh-CN" altLang="en-US" sz="1600" dirty="0" smtClean="0">
                <a:solidFill>
                  <a:schemeClr val="tx1"/>
                </a:solidFill>
              </a:rPr>
              <a:t>）方案调整</a:t>
            </a:r>
            <a:endParaRPr lang="zh-CN" altLang="en-US" sz="1600" dirty="0" smtClean="0">
              <a:solidFill>
                <a:schemeClr val="tx1"/>
              </a:solidFill>
            </a:endParaRPr>
          </a:p>
          <a:p>
            <a:r>
              <a:rPr lang="zh-CN" altLang="en-US" sz="1600" dirty="0" smtClean="0">
                <a:solidFill>
                  <a:schemeClr val="tx1"/>
                </a:solidFill>
              </a:rPr>
              <a:t>（</a:t>
            </a:r>
            <a:r>
              <a:rPr lang="en-US" sz="1600" dirty="0" smtClean="0">
                <a:solidFill>
                  <a:schemeClr val="tx1"/>
                </a:solidFill>
              </a:rPr>
              <a:t>8</a:t>
            </a:r>
            <a:r>
              <a:rPr lang="zh-CN" altLang="en-US" sz="1600" dirty="0" smtClean="0">
                <a:solidFill>
                  <a:schemeClr val="tx1"/>
                </a:solidFill>
              </a:rPr>
              <a:t>）预期收益及风险评估</a:t>
            </a:r>
            <a:endParaRPr lang="zh-CN" altLang="en-US" sz="16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知识链接</a:t>
            </a:r>
            <a:r>
              <a:rPr lang="en-US" altLang="zh-CN" sz="2400" b="1" dirty="0" smtClean="0">
                <a:solidFill>
                  <a:schemeClr val="bg1"/>
                </a:solidFill>
              </a:rPr>
              <a:t>】</a:t>
            </a:r>
            <a:endParaRPr lang="zh-CN" altLang="en-US" sz="2400" b="1" dirty="0">
              <a:solidFill>
                <a:schemeClr val="bg1"/>
              </a:solidFill>
            </a:endParaRPr>
          </a:p>
        </p:txBody>
      </p:sp>
      <p:sp>
        <p:nvSpPr>
          <p:cNvPr id="12" name="矩形 11"/>
          <p:cNvSpPr/>
          <p:nvPr/>
        </p:nvSpPr>
        <p:spPr>
          <a:xfrm>
            <a:off x="2154801" y="541588"/>
            <a:ext cx="6960623" cy="55399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chemeClr val="bg1"/>
                </a:solidFill>
              </a:rPr>
              <a:t>2014</a:t>
            </a:r>
            <a:r>
              <a:rPr lang="zh-CN" altLang="en-US" sz="2800" b="1" dirty="0" smtClean="0">
                <a:solidFill>
                  <a:schemeClr val="bg1"/>
                </a:solidFill>
              </a:rPr>
              <a:t>年中国互联网经典网络营销创意</a:t>
            </a:r>
            <a:endParaRPr lang="zh-CN" altLang="en-US" sz="2800" dirty="0">
              <a:solidFill>
                <a:schemeClr val="bg1"/>
              </a:solidFill>
            </a:endParaRPr>
          </a:p>
        </p:txBody>
      </p:sp>
      <p:sp>
        <p:nvSpPr>
          <p:cNvPr id="11" name="矩形 10"/>
          <p:cNvSpPr/>
          <p:nvPr/>
        </p:nvSpPr>
        <p:spPr>
          <a:xfrm>
            <a:off x="2536170" y="1729859"/>
            <a:ext cx="5519460" cy="369332"/>
          </a:xfrm>
          <a:prstGeom prst="rect">
            <a:avLst/>
          </a:prstGeom>
        </p:spPr>
        <p:txBody>
          <a:bodyPr wrap="none">
            <a:spAutoFit/>
          </a:bodyPr>
          <a:lstStyle/>
          <a:p>
            <a:r>
              <a:rPr lang="zh-CN" altLang="en-US" b="1" dirty="0" smtClean="0"/>
              <a:t>案例一：百度</a:t>
            </a:r>
            <a:r>
              <a:rPr lang="en-US" b="1" dirty="0" smtClean="0"/>
              <a:t>——</a:t>
            </a:r>
            <a:r>
              <a:rPr lang="zh-CN" altLang="en-US" b="1" dirty="0" smtClean="0"/>
              <a:t>线下事件线上营销：</a:t>
            </a:r>
            <a:r>
              <a:rPr lang="en-US" b="1" dirty="0" smtClean="0"/>
              <a:t>“Hi</a:t>
            </a:r>
            <a:r>
              <a:rPr lang="zh-CN" altLang="en-US" b="1" dirty="0" smtClean="0"/>
              <a:t>，约吗</a:t>
            </a:r>
            <a:r>
              <a:rPr lang="en-US" b="1" dirty="0" smtClean="0"/>
              <a:t>?</a:t>
            </a:r>
            <a:r>
              <a:rPr lang="zh-CN" altLang="en-US" b="1" dirty="0" smtClean="0"/>
              <a:t>”</a:t>
            </a:r>
            <a:endParaRPr lang="zh-CN" altLang="en-US" dirty="0"/>
          </a:p>
        </p:txBody>
      </p:sp>
      <p:sp>
        <p:nvSpPr>
          <p:cNvPr id="13" name="太阳形 12"/>
          <p:cNvSpPr/>
          <p:nvPr/>
        </p:nvSpPr>
        <p:spPr>
          <a:xfrm>
            <a:off x="1871663" y="1724025"/>
            <a:ext cx="381000" cy="40481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太阳形 15"/>
          <p:cNvSpPr/>
          <p:nvPr/>
        </p:nvSpPr>
        <p:spPr>
          <a:xfrm>
            <a:off x="2224088" y="2533651"/>
            <a:ext cx="381000" cy="40481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太阳形 16"/>
          <p:cNvSpPr/>
          <p:nvPr/>
        </p:nvSpPr>
        <p:spPr>
          <a:xfrm>
            <a:off x="3167063" y="4248150"/>
            <a:ext cx="381000" cy="40481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太阳形 17"/>
          <p:cNvSpPr/>
          <p:nvPr/>
        </p:nvSpPr>
        <p:spPr>
          <a:xfrm>
            <a:off x="3638551" y="5162550"/>
            <a:ext cx="381000" cy="40481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太阳形 18"/>
          <p:cNvSpPr/>
          <p:nvPr/>
        </p:nvSpPr>
        <p:spPr>
          <a:xfrm>
            <a:off x="2638424" y="3290886"/>
            <a:ext cx="381000" cy="40481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269075" y="5115997"/>
            <a:ext cx="4339650" cy="369332"/>
          </a:xfrm>
          <a:prstGeom prst="rect">
            <a:avLst/>
          </a:prstGeom>
        </p:spPr>
        <p:txBody>
          <a:bodyPr wrap="none">
            <a:spAutoFit/>
          </a:bodyPr>
          <a:lstStyle/>
          <a:p>
            <a:r>
              <a:rPr lang="zh-CN" altLang="en-US" b="1" dirty="0" smtClean="0"/>
              <a:t>案例五：阿里巴巴</a:t>
            </a:r>
            <a:r>
              <a:rPr lang="en-US" b="1" dirty="0" smtClean="0"/>
              <a:t>——</a:t>
            </a:r>
            <a:r>
              <a:rPr lang="zh-CN" altLang="en-US" b="1" dirty="0" smtClean="0"/>
              <a:t>一堂社会化营销课</a:t>
            </a:r>
            <a:endParaRPr lang="zh-CN" altLang="en-US" b="1" dirty="0"/>
          </a:p>
        </p:txBody>
      </p:sp>
      <p:sp>
        <p:nvSpPr>
          <p:cNvPr id="21" name="矩形 20"/>
          <p:cNvSpPr/>
          <p:nvPr/>
        </p:nvSpPr>
        <p:spPr>
          <a:xfrm>
            <a:off x="3999919" y="4173022"/>
            <a:ext cx="2954655" cy="369332"/>
          </a:xfrm>
          <a:prstGeom prst="rect">
            <a:avLst/>
          </a:prstGeom>
        </p:spPr>
        <p:txBody>
          <a:bodyPr wrap="none">
            <a:spAutoFit/>
          </a:bodyPr>
          <a:lstStyle/>
          <a:p>
            <a:r>
              <a:rPr lang="zh-CN" altLang="en-US" b="1" dirty="0" smtClean="0"/>
              <a:t>案例四：小米</a:t>
            </a:r>
            <a:r>
              <a:rPr lang="en-US" b="1" dirty="0" smtClean="0"/>
              <a:t>——“</a:t>
            </a:r>
            <a:r>
              <a:rPr lang="zh-CN" altLang="en-US" b="1" dirty="0" smtClean="0"/>
              <a:t>神文案</a:t>
            </a:r>
            <a:r>
              <a:rPr lang="en-US" b="1" dirty="0" smtClean="0"/>
              <a:t>”</a:t>
            </a:r>
            <a:endParaRPr lang="zh-CN" altLang="en-US" b="1" dirty="0"/>
          </a:p>
        </p:txBody>
      </p:sp>
      <p:sp>
        <p:nvSpPr>
          <p:cNvPr id="22" name="矩形 21"/>
          <p:cNvSpPr/>
          <p:nvPr/>
        </p:nvSpPr>
        <p:spPr>
          <a:xfrm>
            <a:off x="3388757" y="3244334"/>
            <a:ext cx="4185761" cy="369332"/>
          </a:xfrm>
          <a:prstGeom prst="rect">
            <a:avLst/>
          </a:prstGeom>
        </p:spPr>
        <p:txBody>
          <a:bodyPr wrap="none">
            <a:spAutoFit/>
          </a:bodyPr>
          <a:lstStyle/>
          <a:p>
            <a:r>
              <a:rPr lang="zh-CN" altLang="en-US" dirty="0" smtClean="0"/>
              <a:t> </a:t>
            </a:r>
            <a:r>
              <a:rPr lang="zh-CN" altLang="en-US" b="1" dirty="0" smtClean="0"/>
              <a:t>案例三：魅族</a:t>
            </a:r>
            <a:r>
              <a:rPr lang="en-US" b="1" dirty="0" smtClean="0"/>
              <a:t>MX4——</a:t>
            </a:r>
            <a:r>
              <a:rPr lang="zh-CN" altLang="en-US" b="1" dirty="0" smtClean="0"/>
              <a:t>一次非典型营销</a:t>
            </a:r>
            <a:endParaRPr lang="zh-CN" altLang="en-US" b="1" dirty="0"/>
          </a:p>
        </p:txBody>
      </p:sp>
      <p:sp>
        <p:nvSpPr>
          <p:cNvPr id="23" name="矩形 22"/>
          <p:cNvSpPr/>
          <p:nvPr/>
        </p:nvSpPr>
        <p:spPr>
          <a:xfrm>
            <a:off x="2944803" y="2487096"/>
            <a:ext cx="3416320" cy="369332"/>
          </a:xfrm>
          <a:prstGeom prst="rect">
            <a:avLst/>
          </a:prstGeom>
        </p:spPr>
        <p:txBody>
          <a:bodyPr wrap="none">
            <a:spAutoFit/>
          </a:bodyPr>
          <a:lstStyle/>
          <a:p>
            <a:r>
              <a:rPr lang="zh-CN" altLang="en-US" b="1" dirty="0" smtClean="0"/>
              <a:t>案例二：滴滴打车</a:t>
            </a:r>
            <a:r>
              <a:rPr lang="en-US" b="1" dirty="0" smtClean="0"/>
              <a:t>——</a:t>
            </a:r>
            <a:r>
              <a:rPr lang="zh-CN" altLang="en-US" b="1" dirty="0" smtClean="0"/>
              <a:t>有钱任性</a:t>
            </a:r>
            <a:endParaRPr lang="zh-CN" alt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知识链接</a:t>
            </a:r>
            <a:r>
              <a:rPr lang="en-US" altLang="zh-CN" sz="2400" b="1" dirty="0" smtClean="0">
                <a:solidFill>
                  <a:schemeClr val="bg1"/>
                </a:solidFill>
              </a:rPr>
              <a:t>】</a:t>
            </a:r>
            <a:endParaRPr lang="zh-CN" altLang="en-US" sz="2400" b="1" dirty="0">
              <a:solidFill>
                <a:schemeClr val="bg1"/>
              </a:solidFill>
            </a:endParaRPr>
          </a:p>
        </p:txBody>
      </p:sp>
      <p:sp>
        <p:nvSpPr>
          <p:cNvPr id="28" name="矩形 27"/>
          <p:cNvSpPr/>
          <p:nvPr/>
        </p:nvSpPr>
        <p:spPr>
          <a:xfrm>
            <a:off x="316379" y="1505391"/>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chemeClr val="bg1"/>
              </a:solidFill>
            </a:endParaRPr>
          </a:p>
        </p:txBody>
      </p:sp>
      <p:sp>
        <p:nvSpPr>
          <p:cNvPr id="9" name="太阳形 8"/>
          <p:cNvSpPr/>
          <p:nvPr/>
        </p:nvSpPr>
        <p:spPr>
          <a:xfrm>
            <a:off x="514350" y="1585913"/>
            <a:ext cx="600075" cy="54292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78895" y="1658422"/>
            <a:ext cx="7297190" cy="461665"/>
          </a:xfrm>
          <a:prstGeom prst="rect">
            <a:avLst/>
          </a:prstGeom>
        </p:spPr>
        <p:txBody>
          <a:bodyPr wrap="none">
            <a:spAutoFit/>
          </a:bodyPr>
          <a:lstStyle/>
          <a:p>
            <a:r>
              <a:rPr lang="zh-CN" altLang="en-US" sz="2400" b="1" dirty="0" smtClean="0"/>
              <a:t>案例一：百度</a:t>
            </a:r>
            <a:r>
              <a:rPr lang="en-US" sz="2400" b="1" dirty="0" smtClean="0"/>
              <a:t>——</a:t>
            </a:r>
            <a:r>
              <a:rPr lang="zh-CN" altLang="en-US" sz="2400" b="1" dirty="0" smtClean="0"/>
              <a:t>线下事件线上营销：</a:t>
            </a:r>
            <a:r>
              <a:rPr lang="en-US" sz="2400" b="1" dirty="0" smtClean="0"/>
              <a:t>“Hi</a:t>
            </a:r>
            <a:r>
              <a:rPr lang="zh-CN" altLang="en-US" sz="2400" b="1" dirty="0" smtClean="0"/>
              <a:t>，约吗</a:t>
            </a:r>
            <a:r>
              <a:rPr lang="en-US" sz="2400" b="1" dirty="0" smtClean="0"/>
              <a:t>?</a:t>
            </a:r>
            <a:r>
              <a:rPr lang="zh-CN" altLang="en-US" sz="2400" b="1" dirty="0" smtClean="0"/>
              <a:t>”</a:t>
            </a:r>
            <a:endParaRPr lang="zh-CN" altLang="en-US" sz="2400" dirty="0"/>
          </a:p>
        </p:txBody>
      </p:sp>
      <p:pic>
        <p:nvPicPr>
          <p:cNvPr id="72706" name="Picture 3" descr="\"/>
          <p:cNvPicPr>
            <a:picLocks noChangeAspect="1" noChangeArrowheads="1"/>
          </p:cNvPicPr>
          <p:nvPr/>
        </p:nvPicPr>
        <p:blipFill>
          <a:blip r:embed="rId1"/>
          <a:srcRect b="4491"/>
          <a:stretch>
            <a:fillRect/>
          </a:stretch>
        </p:blipFill>
        <p:spPr bwMode="auto">
          <a:xfrm>
            <a:off x="342898" y="2728913"/>
            <a:ext cx="4529139" cy="3300412"/>
          </a:xfrm>
          <a:prstGeom prst="rect">
            <a:avLst/>
          </a:prstGeom>
          <a:noFill/>
          <a:ln w="9525">
            <a:noFill/>
            <a:miter lim="800000"/>
            <a:headEnd/>
            <a:tailEnd/>
          </a:ln>
        </p:spPr>
      </p:pic>
      <p:sp>
        <p:nvSpPr>
          <p:cNvPr id="24" name="矩形 23"/>
          <p:cNvSpPr/>
          <p:nvPr/>
        </p:nvSpPr>
        <p:spPr>
          <a:xfrm>
            <a:off x="5168265" y="2590542"/>
            <a:ext cx="6515100" cy="3784600"/>
          </a:xfrm>
          <a:prstGeom prst="rect">
            <a:avLst/>
          </a:prstGeom>
        </p:spPr>
        <p:txBody>
          <a:bodyPr wrap="square">
            <a:spAutoFit/>
          </a:bodyPr>
          <a:lstStyle/>
          <a:p>
            <a:r>
              <a:rPr lang="zh-CN" altLang="en-US" sz="2000" dirty="0" smtClean="0"/>
              <a:t>九月，在西半球的</a:t>
            </a:r>
            <a:r>
              <a:rPr lang="en-US" sz="2000" u="sng" dirty="0" smtClean="0"/>
              <a:t>iPhone6</a:t>
            </a:r>
            <a:r>
              <a:rPr lang="zh-CN" altLang="en-US" sz="2000" dirty="0" smtClean="0"/>
              <a:t>以</a:t>
            </a:r>
            <a:r>
              <a:rPr lang="en-US" sz="2000" dirty="0" smtClean="0"/>
              <a:t>“</a:t>
            </a:r>
            <a:r>
              <a:rPr lang="zh-CN" altLang="en-US" sz="2000" u="sng" dirty="0" smtClean="0"/>
              <a:t>比更大还更大</a:t>
            </a:r>
            <a:r>
              <a:rPr lang="en-US" sz="2000" u="sng" dirty="0" smtClean="0"/>
              <a:t>”</a:t>
            </a:r>
            <a:r>
              <a:rPr lang="zh-CN" altLang="en-US" sz="2000" u="sng" dirty="0" smtClean="0"/>
              <a:t>的姿态刷屏</a:t>
            </a:r>
            <a:r>
              <a:rPr lang="zh-CN" altLang="en-US" sz="2000" dirty="0" smtClean="0"/>
              <a:t>互联网时，东半球的</a:t>
            </a:r>
            <a:r>
              <a:rPr lang="zh-CN" altLang="en-US" sz="2000" u="sng" dirty="0" smtClean="0"/>
              <a:t>百度输入法</a:t>
            </a:r>
            <a:r>
              <a:rPr lang="zh-CN" altLang="en-US" sz="2000" dirty="0" smtClean="0"/>
              <a:t>也首度打出了</a:t>
            </a:r>
            <a:r>
              <a:rPr lang="en-US" sz="2000" dirty="0" smtClean="0"/>
              <a:t>“</a:t>
            </a:r>
            <a:r>
              <a:rPr lang="zh-CN" altLang="en-US" sz="2000" dirty="0" smtClean="0"/>
              <a:t>更懂你的表达，以及你的</a:t>
            </a:r>
            <a:r>
              <a:rPr lang="en-US" sz="2000" dirty="0" err="1" smtClean="0"/>
              <a:t>iPhone</a:t>
            </a:r>
            <a:r>
              <a:rPr lang="en-US" sz="2000" dirty="0" smtClean="0"/>
              <a:t>”</a:t>
            </a:r>
            <a:r>
              <a:rPr lang="zh-CN" altLang="en-US" sz="2000" dirty="0" smtClean="0"/>
              <a:t>的概念，掀起了一场</a:t>
            </a:r>
            <a:r>
              <a:rPr lang="en-US" sz="2000" u="sng" dirty="0" smtClean="0"/>
              <a:t>“</a:t>
            </a:r>
            <a:r>
              <a:rPr lang="zh-CN" altLang="en-US" sz="2000" u="sng" dirty="0" smtClean="0"/>
              <a:t>懂你</a:t>
            </a:r>
            <a:r>
              <a:rPr lang="en-US" sz="2000" u="sng" dirty="0" smtClean="0"/>
              <a:t>”</a:t>
            </a:r>
            <a:r>
              <a:rPr lang="zh-CN" altLang="en-US" sz="2000" u="sng" dirty="0" smtClean="0"/>
              <a:t>风潮</a:t>
            </a:r>
            <a:r>
              <a:rPr lang="zh-CN" altLang="en-US" sz="2000" dirty="0" smtClean="0"/>
              <a:t>。连全民老公王思聪也加入其中，发微博力挺百度，因此百度输入法又被称为</a:t>
            </a:r>
            <a:r>
              <a:rPr lang="en-US" sz="2000" dirty="0" smtClean="0"/>
              <a:t>“</a:t>
            </a:r>
            <a:r>
              <a:rPr lang="zh-CN" altLang="en-US" sz="2000" u="sng" dirty="0" smtClean="0"/>
              <a:t>王思聪同款输入法</a:t>
            </a:r>
            <a:r>
              <a:rPr lang="en-US" sz="2000" u="sng" dirty="0" smtClean="0"/>
              <a:t>“</a:t>
            </a:r>
            <a:r>
              <a:rPr lang="zh-CN" altLang="en-US" sz="2000" dirty="0" smtClean="0"/>
              <a:t>。同时，百度输入法</a:t>
            </a:r>
            <a:r>
              <a:rPr lang="en-US" sz="2000" dirty="0" err="1" smtClean="0"/>
              <a:t>iPhone</a:t>
            </a:r>
            <a:r>
              <a:rPr lang="zh-CN" altLang="en-US" sz="2000" dirty="0" smtClean="0"/>
              <a:t>版还作为中国第一个亮相纽约时代广场的移动互联网产品， 其面向全球华人邀约的线下广告文案：</a:t>
            </a:r>
            <a:r>
              <a:rPr lang="en-US" sz="2000" dirty="0" smtClean="0"/>
              <a:t>”Hi</a:t>
            </a:r>
            <a:r>
              <a:rPr lang="zh-CN" altLang="en-US" sz="2000" dirty="0" smtClean="0"/>
              <a:t>，约吗</a:t>
            </a:r>
            <a:r>
              <a:rPr lang="en-US" sz="2000" dirty="0" smtClean="0"/>
              <a:t>?“</a:t>
            </a:r>
            <a:r>
              <a:rPr lang="zh-CN" altLang="en-US" sz="2000" dirty="0" smtClean="0"/>
              <a:t>一时成为</a:t>
            </a:r>
            <a:r>
              <a:rPr lang="en-US" sz="2000" dirty="0" smtClean="0"/>
              <a:t>10</a:t>
            </a:r>
            <a:r>
              <a:rPr lang="zh-CN" altLang="en-US" sz="2000" dirty="0" smtClean="0"/>
              <a:t>月份流行一时的网络流行语，并引发大量网友的热议和跟风热潮。</a:t>
            </a:r>
            <a:r>
              <a:rPr lang="zh-CN" altLang="en-US" sz="2000" u="sng" dirty="0" smtClean="0"/>
              <a:t>百度输入法利用纽约时代广场广告的线下事件，营造线上营销的案例</a:t>
            </a:r>
            <a:r>
              <a:rPr lang="zh-CN" altLang="en-US" sz="2000" dirty="0" smtClean="0"/>
              <a:t>，还得到</a:t>
            </a:r>
            <a:r>
              <a:rPr lang="en-US" sz="2000" dirty="0" smtClean="0"/>
              <a:t>1</a:t>
            </a:r>
            <a:r>
              <a:rPr lang="zh-CN" altLang="en-US" sz="2000" dirty="0" smtClean="0"/>
              <a:t>号店等诸多以营销见长的企业跟风模仿，可谓</a:t>
            </a:r>
            <a:r>
              <a:rPr lang="en-US" sz="2000" dirty="0" smtClean="0"/>
              <a:t>2014</a:t>
            </a:r>
            <a:r>
              <a:rPr lang="zh-CN" altLang="en-US" sz="2000" dirty="0" smtClean="0"/>
              <a:t>年非常抢眼的互联网营销事件。</a:t>
            </a:r>
            <a:endParaRPr lang="zh-CN" altLang="en-US" sz="2000" dirty="0"/>
          </a:p>
        </p:txBody>
      </p:sp>
      <p:sp>
        <p:nvSpPr>
          <p:cNvPr id="12" name="矩形 11"/>
          <p:cNvSpPr/>
          <p:nvPr/>
        </p:nvSpPr>
        <p:spPr>
          <a:xfrm>
            <a:off x="2154801" y="541588"/>
            <a:ext cx="6960623" cy="55399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chemeClr val="bg1"/>
                </a:solidFill>
              </a:rPr>
              <a:t>2014</a:t>
            </a:r>
            <a:r>
              <a:rPr lang="zh-CN" altLang="en-US" sz="2800" b="1" dirty="0" smtClean="0">
                <a:solidFill>
                  <a:schemeClr val="bg1"/>
                </a:solidFill>
              </a:rPr>
              <a:t>年中国互联网经典网络营销创意</a:t>
            </a:r>
            <a:endParaRPr lang="zh-CN" altLang="en-US" sz="2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梯形 6"/>
          <p:cNvSpPr/>
          <p:nvPr/>
        </p:nvSpPr>
        <p:spPr>
          <a:xfrm>
            <a:off x="4333876" y="3857625"/>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471738"/>
            <a:ext cx="12192000" cy="23860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梯形 4"/>
          <p:cNvSpPr/>
          <p:nvPr/>
        </p:nvSpPr>
        <p:spPr>
          <a:xfrm flipV="1">
            <a:off x="4317346" y="2228850"/>
            <a:ext cx="3185832" cy="819150"/>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096243" y="2290758"/>
            <a:ext cx="1569661" cy="646331"/>
          </a:xfrm>
          <a:prstGeom prst="rect">
            <a:avLst/>
          </a:prstGeom>
          <a:noFill/>
        </p:spPr>
        <p:txBody>
          <a:bodyPr wrap="none" rtlCol="0">
            <a:spAutoFit/>
          </a:bodyPr>
          <a:lstStyle/>
          <a:p>
            <a:pPr algn="ctr"/>
            <a:r>
              <a:rPr lang="zh-CN" altLang="en-US" sz="3600" b="1" dirty="0" smtClean="0">
                <a:solidFill>
                  <a:schemeClr val="bg1"/>
                </a:solidFill>
              </a:rPr>
              <a:t>项目八</a:t>
            </a:r>
            <a:endParaRPr lang="zh-CN" altLang="en-US" sz="3600" b="1" dirty="0">
              <a:solidFill>
                <a:schemeClr val="bg1"/>
              </a:solidFill>
            </a:endParaRPr>
          </a:p>
        </p:txBody>
      </p:sp>
      <p:sp>
        <p:nvSpPr>
          <p:cNvPr id="14" name="TextBox 976"/>
          <p:cNvSpPr txBox="1"/>
          <p:nvPr/>
        </p:nvSpPr>
        <p:spPr>
          <a:xfrm>
            <a:off x="4793527" y="5991373"/>
            <a:ext cx="2698176" cy="523220"/>
          </a:xfrm>
          <a:prstGeom prst="rect">
            <a:avLst/>
          </a:prstGeom>
          <a:noFill/>
        </p:spPr>
        <p:txBody>
          <a:bodyPr wrap="none" rtlCol="0">
            <a:spAutoFit/>
          </a:bodyPr>
          <a:lstStyle/>
          <a:p>
            <a:pPr algn="ctr"/>
            <a:r>
              <a:rPr lang="zh-CN" altLang="en-US" sz="2800" dirty="0" smtClean="0">
                <a:solidFill>
                  <a:schemeClr val="bg1"/>
                </a:solidFill>
              </a:rPr>
              <a:t>高等教育出版社</a:t>
            </a:r>
            <a:endParaRPr lang="en-US" sz="2800" dirty="0">
              <a:solidFill>
                <a:schemeClr val="bg1"/>
              </a:solidFill>
            </a:endParaRPr>
          </a:p>
        </p:txBody>
      </p:sp>
      <p:pic>
        <p:nvPicPr>
          <p:cNvPr id="12" name="Picture 3"/>
          <p:cNvPicPr>
            <a:picLocks noChangeAspect="1" noChangeArrowheads="1"/>
          </p:cNvPicPr>
          <p:nvPr/>
        </p:nvPicPr>
        <p:blipFill>
          <a:blip r:embed="rId1"/>
          <a:srcRect/>
          <a:stretch>
            <a:fillRect/>
          </a:stretch>
        </p:blipFill>
        <p:spPr bwMode="auto">
          <a:xfrm>
            <a:off x="-1815846" y="5743575"/>
            <a:ext cx="1149096" cy="1114425"/>
          </a:xfrm>
          <a:prstGeom prst="rect">
            <a:avLst/>
          </a:prstGeom>
          <a:noFill/>
          <a:ln w="9525">
            <a:noFill/>
            <a:miter lim="800000"/>
            <a:headEnd/>
            <a:tailEnd/>
          </a:ln>
          <a:effectLst/>
        </p:spPr>
      </p:pic>
      <p:sp>
        <p:nvSpPr>
          <p:cNvPr id="16" name="TextBox 15"/>
          <p:cNvSpPr txBox="1"/>
          <p:nvPr/>
        </p:nvSpPr>
        <p:spPr>
          <a:xfrm>
            <a:off x="3657599" y="3529936"/>
            <a:ext cx="6681020" cy="769441"/>
          </a:xfrm>
          <a:prstGeom prst="rect">
            <a:avLst/>
          </a:prstGeom>
          <a:noFill/>
        </p:spPr>
        <p:txBody>
          <a:bodyPr wrap="square" rtlCol="0">
            <a:spAutoFit/>
          </a:bodyPr>
          <a:lstStyle/>
          <a:p>
            <a:r>
              <a:rPr lang="zh-CN" altLang="en-US" sz="4400" b="1" dirty="0" smtClean="0">
                <a:solidFill>
                  <a:schemeClr val="bg1"/>
                </a:solidFill>
              </a:rPr>
              <a:t>创意网络营销策划</a:t>
            </a:r>
            <a:endParaRPr lang="zh-CN" altLang="en-US" sz="4400" dirty="0">
              <a:solidFill>
                <a:schemeClr val="bg1"/>
              </a:solidFill>
            </a:endParaRPr>
          </a:p>
        </p:txBody>
      </p:sp>
      <p:pic>
        <p:nvPicPr>
          <p:cNvPr id="10242" name="Picture 2"/>
          <p:cNvPicPr>
            <a:picLocks noChangeAspect="1" noChangeArrowheads="1"/>
          </p:cNvPicPr>
          <p:nvPr/>
        </p:nvPicPr>
        <p:blipFill>
          <a:blip r:embed="rId2"/>
          <a:srcRect/>
          <a:stretch>
            <a:fillRect/>
          </a:stretch>
        </p:blipFill>
        <p:spPr bwMode="auto">
          <a:xfrm>
            <a:off x="452745" y="239815"/>
            <a:ext cx="2466975" cy="2219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知识链接</a:t>
            </a:r>
            <a:r>
              <a:rPr lang="en-US" altLang="zh-CN" sz="2400" b="1" dirty="0" smtClean="0">
                <a:solidFill>
                  <a:schemeClr val="bg1"/>
                </a:solidFill>
              </a:rPr>
              <a:t>】</a:t>
            </a:r>
            <a:endParaRPr lang="zh-CN" altLang="en-US" sz="2400" b="1" dirty="0">
              <a:solidFill>
                <a:schemeClr val="bg1"/>
              </a:solidFill>
            </a:endParaRPr>
          </a:p>
        </p:txBody>
      </p:sp>
      <p:sp>
        <p:nvSpPr>
          <p:cNvPr id="28" name="矩形 27"/>
          <p:cNvSpPr/>
          <p:nvPr/>
        </p:nvSpPr>
        <p:spPr>
          <a:xfrm>
            <a:off x="316379" y="1505391"/>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chemeClr val="bg1"/>
              </a:solidFill>
            </a:endParaRPr>
          </a:p>
        </p:txBody>
      </p:sp>
      <p:sp>
        <p:nvSpPr>
          <p:cNvPr id="9" name="太阳形 8"/>
          <p:cNvSpPr/>
          <p:nvPr/>
        </p:nvSpPr>
        <p:spPr>
          <a:xfrm>
            <a:off x="514350" y="1585913"/>
            <a:ext cx="600075" cy="54292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78895" y="1658422"/>
            <a:ext cx="4493538" cy="461665"/>
          </a:xfrm>
          <a:prstGeom prst="rect">
            <a:avLst/>
          </a:prstGeom>
        </p:spPr>
        <p:txBody>
          <a:bodyPr wrap="none">
            <a:spAutoFit/>
          </a:bodyPr>
          <a:lstStyle/>
          <a:p>
            <a:r>
              <a:rPr lang="zh-CN" altLang="en-US" sz="2400" b="1" dirty="0" smtClean="0"/>
              <a:t>案例二：滴滴打车</a:t>
            </a:r>
            <a:r>
              <a:rPr lang="en-US" sz="2400" b="1" dirty="0" smtClean="0"/>
              <a:t>——</a:t>
            </a:r>
            <a:r>
              <a:rPr lang="zh-CN" altLang="en-US" sz="2400" b="1" dirty="0" smtClean="0"/>
              <a:t>有钱任性</a:t>
            </a:r>
            <a:endParaRPr lang="zh-CN" altLang="en-US" sz="2400" b="1" dirty="0"/>
          </a:p>
        </p:txBody>
      </p:sp>
      <p:pic>
        <p:nvPicPr>
          <p:cNvPr id="73730" name="Picture 2" descr="\"/>
          <p:cNvPicPr>
            <a:picLocks noChangeAspect="1" noChangeArrowheads="1"/>
          </p:cNvPicPr>
          <p:nvPr/>
        </p:nvPicPr>
        <p:blipFill>
          <a:blip r:embed="rId1"/>
          <a:srcRect/>
          <a:stretch>
            <a:fillRect/>
          </a:stretch>
        </p:blipFill>
        <p:spPr bwMode="auto">
          <a:xfrm>
            <a:off x="428624" y="2371725"/>
            <a:ext cx="5329239" cy="4486275"/>
          </a:xfrm>
          <a:prstGeom prst="rect">
            <a:avLst/>
          </a:prstGeom>
          <a:noFill/>
          <a:ln w="9525">
            <a:noFill/>
            <a:miter lim="800000"/>
            <a:headEnd/>
            <a:tailEnd/>
          </a:ln>
        </p:spPr>
      </p:pic>
      <p:sp>
        <p:nvSpPr>
          <p:cNvPr id="12" name="矩形 11"/>
          <p:cNvSpPr/>
          <p:nvPr/>
        </p:nvSpPr>
        <p:spPr>
          <a:xfrm>
            <a:off x="6257925" y="2627650"/>
            <a:ext cx="5229224" cy="2862322"/>
          </a:xfrm>
          <a:prstGeom prst="rect">
            <a:avLst/>
          </a:prstGeom>
        </p:spPr>
        <p:txBody>
          <a:bodyPr wrap="square">
            <a:spAutoFit/>
          </a:bodyPr>
          <a:lstStyle/>
          <a:p>
            <a:r>
              <a:rPr lang="zh-CN" altLang="en-US" sz="2000" dirty="0" smtClean="0"/>
              <a:t>微信的滴滴打车投入</a:t>
            </a:r>
            <a:r>
              <a:rPr lang="en-US" sz="2000" dirty="0" smtClean="0"/>
              <a:t>10</a:t>
            </a:r>
            <a:r>
              <a:rPr lang="zh-CN" altLang="en-US" sz="2000" dirty="0" smtClean="0"/>
              <a:t>亿巨额补贴打起营销战，众多中小规模的打车软件纷纷落马。滴滴打车与微信支付合作已经启动第三轮营销，不仅将立减的金额从</a:t>
            </a:r>
            <a:r>
              <a:rPr lang="en-US" sz="2000" dirty="0" smtClean="0"/>
              <a:t>5</a:t>
            </a:r>
            <a:r>
              <a:rPr lang="zh-CN" altLang="en-US" sz="2000" dirty="0" smtClean="0"/>
              <a:t>元涨回到了</a:t>
            </a:r>
            <a:r>
              <a:rPr lang="en-US" sz="2000" dirty="0" smtClean="0"/>
              <a:t>10</a:t>
            </a:r>
            <a:r>
              <a:rPr lang="zh-CN" altLang="en-US" sz="2000" dirty="0" smtClean="0"/>
              <a:t>元，并推出了新用户首单立减</a:t>
            </a:r>
            <a:r>
              <a:rPr lang="en-US" sz="2000" dirty="0" smtClean="0"/>
              <a:t>15</a:t>
            </a:r>
            <a:r>
              <a:rPr lang="zh-CN" altLang="en-US" sz="2000" dirty="0" smtClean="0"/>
              <a:t>元的优惠，而且在今年的情人节、感恩节等节日里发出大数量红包，后又推出</a:t>
            </a:r>
            <a:r>
              <a:rPr lang="en-US" sz="2000" dirty="0" smtClean="0"/>
              <a:t>“</a:t>
            </a:r>
            <a:r>
              <a:rPr lang="zh-CN" altLang="en-US" sz="2000" dirty="0" smtClean="0"/>
              <a:t>四个小伙伴三个用滴滴</a:t>
            </a:r>
            <a:r>
              <a:rPr lang="en-US" sz="2000" dirty="0" smtClean="0"/>
              <a:t>”</a:t>
            </a:r>
            <a:r>
              <a:rPr lang="zh-CN" altLang="en-US" sz="2000" dirty="0" smtClean="0"/>
              <a:t>等一系列营销手段。着实实惠了价格战中的乘客和司机，用户活跃度高居不下。</a:t>
            </a:r>
            <a:endParaRPr lang="zh-CN" altLang="en-US" sz="2000" dirty="0"/>
          </a:p>
        </p:txBody>
      </p:sp>
      <p:sp>
        <p:nvSpPr>
          <p:cNvPr id="13" name="矩形 12"/>
          <p:cNvSpPr/>
          <p:nvPr/>
        </p:nvSpPr>
        <p:spPr>
          <a:xfrm>
            <a:off x="2154801" y="541588"/>
            <a:ext cx="6960623" cy="55399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chemeClr val="bg1"/>
                </a:solidFill>
              </a:rPr>
              <a:t>2014</a:t>
            </a:r>
            <a:r>
              <a:rPr lang="zh-CN" altLang="en-US" sz="2800" b="1" dirty="0" smtClean="0">
                <a:solidFill>
                  <a:schemeClr val="bg1"/>
                </a:solidFill>
              </a:rPr>
              <a:t>年中国互联网经典网络营销创意</a:t>
            </a:r>
            <a:endParaRPr lang="zh-CN" altLang="en-US" sz="28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知识链接</a:t>
            </a:r>
            <a:r>
              <a:rPr lang="en-US" altLang="zh-CN" sz="2400" b="1" dirty="0" smtClean="0">
                <a:solidFill>
                  <a:schemeClr val="bg1"/>
                </a:solidFill>
              </a:rPr>
              <a:t>】</a:t>
            </a:r>
            <a:endParaRPr lang="zh-CN" altLang="en-US" sz="2400" b="1" dirty="0">
              <a:solidFill>
                <a:schemeClr val="bg1"/>
              </a:solidFill>
            </a:endParaRPr>
          </a:p>
        </p:txBody>
      </p:sp>
      <p:sp>
        <p:nvSpPr>
          <p:cNvPr id="28" name="矩形 27"/>
          <p:cNvSpPr/>
          <p:nvPr/>
        </p:nvSpPr>
        <p:spPr>
          <a:xfrm>
            <a:off x="316379" y="1505391"/>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chemeClr val="bg1"/>
              </a:solidFill>
            </a:endParaRPr>
          </a:p>
        </p:txBody>
      </p:sp>
      <p:sp>
        <p:nvSpPr>
          <p:cNvPr id="9" name="太阳形 8"/>
          <p:cNvSpPr/>
          <p:nvPr/>
        </p:nvSpPr>
        <p:spPr>
          <a:xfrm>
            <a:off x="514350" y="1585913"/>
            <a:ext cx="600075" cy="54292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78895" y="1658422"/>
            <a:ext cx="5434501" cy="461665"/>
          </a:xfrm>
          <a:prstGeom prst="rect">
            <a:avLst/>
          </a:prstGeom>
        </p:spPr>
        <p:txBody>
          <a:bodyPr wrap="none">
            <a:spAutoFit/>
          </a:bodyPr>
          <a:lstStyle/>
          <a:p>
            <a:r>
              <a:rPr lang="zh-CN" altLang="en-US" sz="2400" b="1" dirty="0" smtClean="0"/>
              <a:t>案例三：魅族</a:t>
            </a:r>
            <a:r>
              <a:rPr lang="en-US" sz="2400" b="1" dirty="0" smtClean="0"/>
              <a:t>MX4——</a:t>
            </a:r>
            <a:r>
              <a:rPr lang="zh-CN" altLang="en-US" sz="2400" b="1" dirty="0" smtClean="0"/>
              <a:t>一次非典型营销</a:t>
            </a:r>
            <a:endParaRPr lang="zh-CN" altLang="en-US" sz="2400" b="1" dirty="0"/>
          </a:p>
        </p:txBody>
      </p:sp>
      <p:sp>
        <p:nvSpPr>
          <p:cNvPr id="10" name="矩形 9"/>
          <p:cNvSpPr/>
          <p:nvPr/>
        </p:nvSpPr>
        <p:spPr>
          <a:xfrm>
            <a:off x="1304924" y="2602290"/>
            <a:ext cx="9767888" cy="3416320"/>
          </a:xfrm>
          <a:prstGeom prst="rect">
            <a:avLst/>
          </a:prstGeom>
        </p:spPr>
        <p:txBody>
          <a:bodyPr wrap="square">
            <a:spAutoFit/>
          </a:bodyPr>
          <a:lstStyle/>
          <a:p>
            <a:r>
              <a:rPr lang="zh-CN" altLang="en-US" sz="2400" dirty="0" smtClean="0"/>
              <a:t>魅族变了。一改以前营销的弱势，以</a:t>
            </a:r>
            <a:r>
              <a:rPr lang="en-US" sz="2400" dirty="0" smtClean="0"/>
              <a:t>“</a:t>
            </a:r>
            <a:r>
              <a:rPr lang="zh-CN" altLang="en-US" sz="2400" dirty="0" smtClean="0"/>
              <a:t>自黑</a:t>
            </a:r>
            <a:r>
              <a:rPr lang="en-US" sz="2400" dirty="0" smtClean="0"/>
              <a:t>”</a:t>
            </a:r>
            <a:r>
              <a:rPr lang="zh-CN" altLang="en-US" sz="2400" dirty="0" smtClean="0"/>
              <a:t>的营销路数拿到了当日百度搜索风云榜</a:t>
            </a:r>
            <a:r>
              <a:rPr lang="en-US" sz="2400" dirty="0" smtClean="0"/>
              <a:t> Top1</a:t>
            </a:r>
            <a:r>
              <a:rPr lang="zh-CN" altLang="en-US" sz="2400" dirty="0" smtClean="0"/>
              <a:t>。在微博平台，魅族科技</a:t>
            </a:r>
            <a:r>
              <a:rPr lang="en-US" sz="2400" dirty="0" smtClean="0"/>
              <a:t>#2014</a:t>
            </a:r>
            <a:r>
              <a:rPr lang="zh-CN" altLang="en-US" sz="2400" dirty="0" smtClean="0"/>
              <a:t>魅族新品发布会</a:t>
            </a:r>
            <a:r>
              <a:rPr lang="en-US" sz="2400" dirty="0" smtClean="0"/>
              <a:t>#</a:t>
            </a:r>
            <a:r>
              <a:rPr lang="zh-CN" altLang="en-US" sz="2400" dirty="0" smtClean="0"/>
              <a:t>、</a:t>
            </a:r>
            <a:r>
              <a:rPr lang="en-US" sz="2400" dirty="0" smtClean="0"/>
              <a:t>#</a:t>
            </a:r>
            <a:r>
              <a:rPr lang="zh-CN" altLang="en-US" sz="2400" dirty="0" smtClean="0"/>
              <a:t>魅族</a:t>
            </a:r>
            <a:r>
              <a:rPr lang="en-US" sz="2400" dirty="0" smtClean="0"/>
              <a:t>MX4#</a:t>
            </a:r>
            <a:r>
              <a:rPr lang="zh-CN" altLang="en-US" sz="2400" dirty="0" smtClean="0"/>
              <a:t>两大话题累计</a:t>
            </a:r>
            <a:r>
              <a:rPr lang="en-US" sz="2400" dirty="0" smtClean="0"/>
              <a:t>7</a:t>
            </a:r>
            <a:r>
              <a:rPr lang="zh-CN" altLang="en-US" sz="2400" dirty="0" smtClean="0"/>
              <a:t>亿阅读量。发布会开始仅</a:t>
            </a:r>
            <a:r>
              <a:rPr lang="en-US" sz="2400" dirty="0" smtClean="0"/>
              <a:t>40</a:t>
            </a:r>
            <a:r>
              <a:rPr lang="zh-CN" altLang="en-US" sz="2400" dirty="0" smtClean="0"/>
              <a:t>分钟，两个话题就成功占据微博话题排行榜榜首，包揽综合热搜榜冠亚军。魅族首次在百度贴吧直播的新品发布会，当天仅图文直播贴已获得超过</a:t>
            </a:r>
            <a:r>
              <a:rPr lang="en-US" sz="2400" dirty="0" smtClean="0"/>
              <a:t>862</a:t>
            </a:r>
            <a:r>
              <a:rPr lang="zh-CN" altLang="en-US" sz="2400" dirty="0" smtClean="0"/>
              <a:t>万关注量。从预热时的悬念营销，到发布会全程不忘对竞争对手的挖苦揶揄，</a:t>
            </a:r>
            <a:r>
              <a:rPr lang="en-US" sz="2400" dirty="0" smtClean="0"/>
              <a:t>“</a:t>
            </a:r>
            <a:r>
              <a:rPr lang="zh-CN" altLang="en-US" sz="2400" dirty="0" smtClean="0"/>
              <a:t>自黑</a:t>
            </a:r>
            <a:r>
              <a:rPr lang="en-US" sz="2400" dirty="0" smtClean="0"/>
              <a:t>”</a:t>
            </a:r>
            <a:r>
              <a:rPr lang="zh-CN" altLang="en-US" sz="2400" dirty="0" smtClean="0"/>
              <a:t>、</a:t>
            </a:r>
            <a:r>
              <a:rPr lang="en-US" sz="2400" dirty="0" smtClean="0"/>
              <a:t>“</a:t>
            </a:r>
            <a:r>
              <a:rPr lang="zh-CN" altLang="en-US" sz="2400" dirty="0" smtClean="0"/>
              <a:t>制造负面舆论</a:t>
            </a:r>
            <a:r>
              <a:rPr lang="en-US" sz="2400" dirty="0" smtClean="0"/>
              <a:t>”</a:t>
            </a:r>
            <a:r>
              <a:rPr lang="zh-CN" altLang="en-US" sz="2400" dirty="0" smtClean="0"/>
              <a:t>的做法当然并非魅族首创，魅族的非典型在于其将自黑和负面当作重要武器来用，并通过对信息、时间点和尺度的良好拿捏，赢得了足量关注，并最终取得良好效果。</a:t>
            </a:r>
            <a:endParaRPr lang="zh-CN" altLang="en-US" sz="2400" dirty="0"/>
          </a:p>
        </p:txBody>
      </p:sp>
      <p:sp>
        <p:nvSpPr>
          <p:cNvPr id="12" name="矩形 11"/>
          <p:cNvSpPr/>
          <p:nvPr/>
        </p:nvSpPr>
        <p:spPr>
          <a:xfrm>
            <a:off x="2154801" y="541588"/>
            <a:ext cx="6960623" cy="55399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chemeClr val="bg1"/>
                </a:solidFill>
              </a:rPr>
              <a:t>2014</a:t>
            </a:r>
            <a:r>
              <a:rPr lang="zh-CN" altLang="en-US" sz="2800" b="1" dirty="0" smtClean="0">
                <a:solidFill>
                  <a:schemeClr val="bg1"/>
                </a:solidFill>
              </a:rPr>
              <a:t>年中国互联网经典网络营销创意</a:t>
            </a:r>
            <a:endParaRPr lang="zh-CN" altLang="en-US" sz="28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知识链接</a:t>
            </a:r>
            <a:r>
              <a:rPr lang="en-US" altLang="zh-CN" sz="2400" b="1" dirty="0" smtClean="0">
                <a:solidFill>
                  <a:schemeClr val="bg1"/>
                </a:solidFill>
              </a:rPr>
              <a:t>】</a:t>
            </a:r>
            <a:endParaRPr lang="zh-CN" altLang="en-US" sz="2400" b="1" dirty="0">
              <a:solidFill>
                <a:schemeClr val="bg1"/>
              </a:solidFill>
            </a:endParaRPr>
          </a:p>
        </p:txBody>
      </p:sp>
      <p:sp>
        <p:nvSpPr>
          <p:cNvPr id="28" name="矩形 27"/>
          <p:cNvSpPr/>
          <p:nvPr/>
        </p:nvSpPr>
        <p:spPr>
          <a:xfrm>
            <a:off x="316379" y="1505391"/>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chemeClr val="bg1"/>
              </a:solidFill>
            </a:endParaRPr>
          </a:p>
        </p:txBody>
      </p:sp>
      <p:sp>
        <p:nvSpPr>
          <p:cNvPr id="9" name="太阳形 8"/>
          <p:cNvSpPr/>
          <p:nvPr/>
        </p:nvSpPr>
        <p:spPr>
          <a:xfrm>
            <a:off x="514350" y="1585913"/>
            <a:ext cx="600075" cy="54292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78895" y="1658422"/>
            <a:ext cx="3877985" cy="461665"/>
          </a:xfrm>
          <a:prstGeom prst="rect">
            <a:avLst/>
          </a:prstGeom>
        </p:spPr>
        <p:txBody>
          <a:bodyPr wrap="none">
            <a:spAutoFit/>
          </a:bodyPr>
          <a:lstStyle/>
          <a:p>
            <a:r>
              <a:rPr lang="zh-CN" altLang="en-US" sz="2400" b="1" dirty="0" smtClean="0"/>
              <a:t>案例四：小米</a:t>
            </a:r>
            <a:r>
              <a:rPr lang="en-US" sz="2400" b="1" dirty="0" smtClean="0"/>
              <a:t>——“</a:t>
            </a:r>
            <a:r>
              <a:rPr lang="zh-CN" altLang="en-US" sz="2400" b="1" dirty="0" smtClean="0"/>
              <a:t>神文案</a:t>
            </a:r>
            <a:r>
              <a:rPr lang="en-US" sz="2400" b="1" dirty="0" smtClean="0"/>
              <a:t>”</a:t>
            </a:r>
            <a:endParaRPr lang="zh-CN" altLang="en-US" sz="2400" b="1" dirty="0"/>
          </a:p>
        </p:txBody>
      </p:sp>
      <p:sp>
        <p:nvSpPr>
          <p:cNvPr id="75778" name="Rectangle 2"/>
          <p:cNvSpPr>
            <a:spLocks noChangeArrowheads="1"/>
          </p:cNvSpPr>
          <p:nvPr/>
        </p:nvSpPr>
        <p:spPr bwMode="auto">
          <a:xfrm>
            <a:off x="1533832" y="2684206"/>
            <a:ext cx="9144000" cy="230832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rgbClr val="333333"/>
                </a:solidFill>
                <a:effectLst/>
                <a:latin typeface="+mn-ea"/>
                <a:cs typeface="Arial" panose="020B0604020202020204" pitchFamily="34" charset="0"/>
              </a:rPr>
              <a:t>小米在产品的文案策划和画面表达上有两个要求：一要直接，讲大白话，让用户一听就明白</a:t>
            </a:r>
            <a:r>
              <a:rPr kumimoji="0" lang="en-US" altLang="zh-CN" sz="2400" b="0" i="0" u="none" strike="noStrike" cap="none" normalizeH="0" baseline="0" dirty="0" smtClean="0">
                <a:ln>
                  <a:noFill/>
                </a:ln>
                <a:solidFill>
                  <a:srgbClr val="333333"/>
                </a:solidFill>
                <a:effectLst/>
                <a:latin typeface="+mn-ea"/>
                <a:cs typeface="Arial" panose="020B0604020202020204" pitchFamily="34" charset="0"/>
              </a:rPr>
              <a:t>;</a:t>
            </a:r>
            <a:r>
              <a:rPr kumimoji="0" lang="zh-CN" altLang="en-US" sz="2400" b="0" i="0" u="none" strike="noStrike" cap="none" normalizeH="0" baseline="0" dirty="0" smtClean="0">
                <a:ln>
                  <a:noFill/>
                </a:ln>
                <a:solidFill>
                  <a:srgbClr val="333333"/>
                </a:solidFill>
                <a:effectLst/>
                <a:latin typeface="+mn-ea"/>
                <a:cs typeface="Arial" panose="020B0604020202020204" pitchFamily="34" charset="0"/>
              </a:rPr>
              <a:t>二要切中要害，可感知，能打动用户。三个经典案例：“小米手机就是快”、“小米活塞耳机”和“小米移动电源，</a:t>
            </a:r>
            <a:r>
              <a:rPr kumimoji="0" lang="en-US" altLang="zh-CN" sz="2400" b="0" i="0" u="none" strike="noStrike" cap="none" normalizeH="0" baseline="0" dirty="0" smtClean="0">
                <a:ln>
                  <a:noFill/>
                </a:ln>
                <a:solidFill>
                  <a:srgbClr val="333333"/>
                </a:solidFill>
                <a:effectLst/>
                <a:latin typeface="+mn-ea"/>
                <a:cs typeface="Arial" panose="020B0604020202020204" pitchFamily="34" charset="0"/>
              </a:rPr>
              <a:t>10400</a:t>
            </a:r>
            <a:r>
              <a:rPr kumimoji="0" lang="zh-CN" altLang="en-US" sz="2400" b="0" i="0" u="none" strike="noStrike" cap="none" normalizeH="0" baseline="0" dirty="0" smtClean="0">
                <a:ln>
                  <a:noFill/>
                </a:ln>
                <a:solidFill>
                  <a:srgbClr val="333333"/>
                </a:solidFill>
                <a:effectLst/>
                <a:latin typeface="+mn-ea"/>
                <a:cs typeface="Arial" panose="020B0604020202020204" pitchFamily="34" charset="0"/>
              </a:rPr>
              <a:t>毫安时，</a:t>
            </a:r>
            <a:r>
              <a:rPr kumimoji="0" lang="en-US" altLang="zh-CN" sz="2400" b="0" i="0" u="none" strike="noStrike" cap="none" normalizeH="0" baseline="0" dirty="0" smtClean="0">
                <a:ln>
                  <a:noFill/>
                </a:ln>
                <a:solidFill>
                  <a:srgbClr val="333333"/>
                </a:solidFill>
                <a:effectLst/>
                <a:latin typeface="+mn-ea"/>
                <a:cs typeface="Arial" panose="020B0604020202020204" pitchFamily="34" charset="0"/>
              </a:rPr>
              <a:t>69</a:t>
            </a:r>
            <a:r>
              <a:rPr kumimoji="0" lang="zh-CN" altLang="en-US" sz="2400" b="0" i="0" u="none" strike="noStrike" cap="none" normalizeH="0" baseline="0" dirty="0" smtClean="0">
                <a:ln>
                  <a:noFill/>
                </a:ln>
                <a:solidFill>
                  <a:srgbClr val="333333"/>
                </a:solidFill>
                <a:effectLst/>
                <a:latin typeface="+mn-ea"/>
                <a:cs typeface="Arial" panose="020B0604020202020204" pitchFamily="34" charset="0"/>
              </a:rPr>
              <a:t>元”。广告的信息输出是需要编码的，到消费者那里需要解码，然后中间会有干扰和耗损，所以最有效的是编码简单，解码直接，保真度最高。</a:t>
            </a:r>
            <a:endParaRPr kumimoji="0" lang="zh-CN" altLang="en-US" sz="2400" b="0" i="0" u="none" strike="noStrike" cap="none" normalizeH="0" baseline="0" dirty="0" smtClean="0">
              <a:ln>
                <a:noFill/>
              </a:ln>
              <a:solidFill>
                <a:schemeClr val="tx1"/>
              </a:solidFill>
              <a:effectLst/>
              <a:latin typeface="+mn-ea"/>
              <a:cs typeface="宋体" panose="02010600030101010101" pitchFamily="2" charset="-122"/>
            </a:endParaRPr>
          </a:p>
        </p:txBody>
      </p:sp>
      <p:sp>
        <p:nvSpPr>
          <p:cNvPr id="12" name="矩形 11"/>
          <p:cNvSpPr/>
          <p:nvPr/>
        </p:nvSpPr>
        <p:spPr>
          <a:xfrm>
            <a:off x="2154801" y="541588"/>
            <a:ext cx="6960623" cy="55399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chemeClr val="bg1"/>
                </a:solidFill>
              </a:rPr>
              <a:t>2014</a:t>
            </a:r>
            <a:r>
              <a:rPr lang="zh-CN" altLang="en-US" sz="2800" b="1" dirty="0" smtClean="0">
                <a:solidFill>
                  <a:schemeClr val="bg1"/>
                </a:solidFill>
              </a:rPr>
              <a:t>年中国互联网经典网络营销创意</a:t>
            </a:r>
            <a:endParaRPr lang="zh-CN" altLang="en-US" sz="28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知识链接</a:t>
            </a:r>
            <a:r>
              <a:rPr lang="en-US" altLang="zh-CN" sz="2400" b="1" dirty="0" smtClean="0">
                <a:solidFill>
                  <a:schemeClr val="bg1"/>
                </a:solidFill>
              </a:rPr>
              <a:t>】</a:t>
            </a:r>
            <a:endParaRPr lang="zh-CN" altLang="en-US" sz="2400" b="1" dirty="0">
              <a:solidFill>
                <a:schemeClr val="bg1"/>
              </a:solidFill>
            </a:endParaRPr>
          </a:p>
        </p:txBody>
      </p:sp>
      <p:sp>
        <p:nvSpPr>
          <p:cNvPr id="28" name="矩形 27"/>
          <p:cNvSpPr/>
          <p:nvPr/>
        </p:nvSpPr>
        <p:spPr>
          <a:xfrm>
            <a:off x="316379" y="1505391"/>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chemeClr val="bg1"/>
              </a:solidFill>
            </a:endParaRPr>
          </a:p>
        </p:txBody>
      </p:sp>
      <p:sp>
        <p:nvSpPr>
          <p:cNvPr id="9" name="太阳形 8"/>
          <p:cNvSpPr/>
          <p:nvPr/>
        </p:nvSpPr>
        <p:spPr>
          <a:xfrm>
            <a:off x="514350" y="1585913"/>
            <a:ext cx="600075" cy="54292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78895" y="1658422"/>
            <a:ext cx="5724644" cy="461665"/>
          </a:xfrm>
          <a:prstGeom prst="rect">
            <a:avLst/>
          </a:prstGeom>
        </p:spPr>
        <p:txBody>
          <a:bodyPr wrap="none">
            <a:spAutoFit/>
          </a:bodyPr>
          <a:lstStyle/>
          <a:p>
            <a:r>
              <a:rPr lang="zh-CN" altLang="en-US" sz="2400" b="1" dirty="0" smtClean="0"/>
              <a:t>案例五：阿里巴巴</a:t>
            </a:r>
            <a:r>
              <a:rPr lang="en-US" sz="2400" b="1" dirty="0" smtClean="0"/>
              <a:t>——</a:t>
            </a:r>
            <a:r>
              <a:rPr lang="zh-CN" altLang="en-US" sz="2400" b="1" dirty="0" smtClean="0"/>
              <a:t>一堂社会化营销课</a:t>
            </a:r>
            <a:endParaRPr lang="zh-CN" altLang="en-US" sz="2400" b="1" dirty="0"/>
          </a:p>
        </p:txBody>
      </p:sp>
      <p:sp>
        <p:nvSpPr>
          <p:cNvPr id="10" name="矩形 9"/>
          <p:cNvSpPr/>
          <p:nvPr/>
        </p:nvSpPr>
        <p:spPr>
          <a:xfrm>
            <a:off x="5976938" y="2822139"/>
            <a:ext cx="5253037" cy="3477875"/>
          </a:xfrm>
          <a:prstGeom prst="rect">
            <a:avLst/>
          </a:prstGeom>
        </p:spPr>
        <p:txBody>
          <a:bodyPr wrap="square">
            <a:spAutoFit/>
          </a:bodyPr>
          <a:lstStyle/>
          <a:p>
            <a:r>
              <a:rPr lang="zh-CN" altLang="en-US" sz="2000" dirty="0" smtClean="0">
                <a:latin typeface="+mn-ea"/>
              </a:rPr>
              <a:t>阿里巴巴上市前，不论</a:t>
            </a:r>
            <a:r>
              <a:rPr lang="en-US" altLang="zh-CN" sz="2000" dirty="0" smtClean="0">
                <a:latin typeface="+mn-ea"/>
              </a:rPr>
              <a:t>《</a:t>
            </a:r>
            <a:r>
              <a:rPr lang="zh-CN" altLang="en-US" sz="2000" dirty="0" smtClean="0">
                <a:latin typeface="+mn-ea"/>
              </a:rPr>
              <a:t>阿里巴巴上市路演宣传片</a:t>
            </a:r>
            <a:r>
              <a:rPr lang="en-US" altLang="zh-CN" sz="2000" dirty="0" smtClean="0">
                <a:latin typeface="+mn-ea"/>
              </a:rPr>
              <a:t>》</a:t>
            </a:r>
            <a:r>
              <a:rPr lang="zh-CN" altLang="en-US" sz="2000" dirty="0" smtClean="0">
                <a:latin typeface="+mn-ea"/>
              </a:rPr>
              <a:t>在微信中的传播分分钟破</a:t>
            </a:r>
            <a:r>
              <a:rPr lang="en-US" sz="2000" dirty="0" smtClean="0">
                <a:latin typeface="+mn-ea"/>
              </a:rPr>
              <a:t>10</a:t>
            </a:r>
            <a:r>
              <a:rPr lang="zh-CN" altLang="en-US" sz="2000" dirty="0" smtClean="0">
                <a:latin typeface="+mn-ea"/>
              </a:rPr>
              <a:t>万阅读量，还是马云用一口流利的英语告诉大家阿里巴巴是什么，都不出意外的博得一片满堂喝彩。另外还有</a:t>
            </a:r>
            <a:r>
              <a:rPr lang="en-US" altLang="zh-CN" sz="2000" dirty="0" smtClean="0">
                <a:latin typeface="+mn-ea"/>
              </a:rPr>
              <a:t>《</a:t>
            </a:r>
            <a:r>
              <a:rPr lang="zh-CN" altLang="en-US" sz="2000" dirty="0" smtClean="0">
                <a:latin typeface="+mn-ea"/>
              </a:rPr>
              <a:t>阿里巴巴美国路演</a:t>
            </a:r>
            <a:r>
              <a:rPr lang="en-US" sz="2000" dirty="0" smtClean="0">
                <a:latin typeface="+mn-ea"/>
              </a:rPr>
              <a:t>PPT</a:t>
            </a:r>
            <a:r>
              <a:rPr lang="en-US" altLang="zh-CN" sz="2000" dirty="0" smtClean="0">
                <a:latin typeface="+mn-ea"/>
              </a:rPr>
              <a:t>》</a:t>
            </a:r>
            <a:r>
              <a:rPr lang="zh-CN" altLang="en-US" sz="2000" dirty="0" smtClean="0">
                <a:latin typeface="+mn-ea"/>
              </a:rPr>
              <a:t>和</a:t>
            </a:r>
            <a:r>
              <a:rPr lang="en-US" altLang="zh-CN" sz="2000" dirty="0" smtClean="0">
                <a:latin typeface="+mn-ea"/>
              </a:rPr>
              <a:t>《</a:t>
            </a:r>
            <a:r>
              <a:rPr lang="zh-CN" altLang="en-US" sz="2000" dirty="0" smtClean="0">
                <a:latin typeface="+mn-ea"/>
              </a:rPr>
              <a:t>阿里致投资者的信说了啥</a:t>
            </a:r>
            <a:r>
              <a:rPr lang="en-US" sz="2000" dirty="0" smtClean="0">
                <a:latin typeface="+mn-ea"/>
              </a:rPr>
              <a:t>?</a:t>
            </a:r>
            <a:r>
              <a:rPr lang="en-US" altLang="zh-CN" sz="2000" dirty="0" smtClean="0">
                <a:latin typeface="+mn-ea"/>
              </a:rPr>
              <a:t>》</a:t>
            </a:r>
            <a:r>
              <a:rPr lang="zh-CN" altLang="en-US" sz="2000" dirty="0" smtClean="0">
                <a:latin typeface="+mn-ea"/>
              </a:rPr>
              <a:t>这样的内容从</a:t>
            </a:r>
            <a:r>
              <a:rPr lang="en-US" sz="2000" dirty="0" smtClean="0">
                <a:latin typeface="+mn-ea"/>
              </a:rPr>
              <a:t>“</a:t>
            </a:r>
            <a:r>
              <a:rPr lang="zh-CN" altLang="en-US" sz="2000" dirty="0" smtClean="0">
                <a:latin typeface="+mn-ea"/>
              </a:rPr>
              <a:t>探秘</a:t>
            </a:r>
            <a:r>
              <a:rPr lang="en-US" sz="2000" dirty="0" smtClean="0">
                <a:latin typeface="+mn-ea"/>
              </a:rPr>
              <a:t>”</a:t>
            </a:r>
            <a:r>
              <a:rPr lang="zh-CN" altLang="en-US" sz="2000" dirty="0" smtClean="0">
                <a:latin typeface="+mn-ea"/>
              </a:rPr>
              <a:t>、</a:t>
            </a:r>
            <a:r>
              <a:rPr lang="en-US" sz="2000" dirty="0" smtClean="0">
                <a:latin typeface="+mn-ea"/>
              </a:rPr>
              <a:t>“</a:t>
            </a:r>
            <a:r>
              <a:rPr lang="zh-CN" altLang="en-US" sz="2000" dirty="0" smtClean="0">
                <a:latin typeface="+mn-ea"/>
              </a:rPr>
              <a:t>内幕</a:t>
            </a:r>
            <a:r>
              <a:rPr lang="en-US" sz="2000" dirty="0" smtClean="0">
                <a:latin typeface="+mn-ea"/>
              </a:rPr>
              <a:t>”</a:t>
            </a:r>
            <a:r>
              <a:rPr lang="zh-CN" altLang="en-US" sz="2000" dirty="0" smtClean="0">
                <a:latin typeface="+mn-ea"/>
              </a:rPr>
              <a:t>的角度展开，吸引力还是有的，你看到会不会看看阿里到底说了什么呢</a:t>
            </a:r>
            <a:r>
              <a:rPr lang="en-US" sz="2000" dirty="0" smtClean="0">
                <a:latin typeface="+mn-ea"/>
              </a:rPr>
              <a:t>?</a:t>
            </a:r>
            <a:r>
              <a:rPr lang="zh-CN" altLang="en-US" sz="2000" dirty="0" smtClean="0">
                <a:latin typeface="+mn-ea"/>
              </a:rPr>
              <a:t>这就是在上市过程中的重要传播节点。简单总结如下：首先，明暗线传播互补</a:t>
            </a:r>
            <a:r>
              <a:rPr lang="en-US" sz="2000" dirty="0" smtClean="0">
                <a:latin typeface="+mn-ea"/>
              </a:rPr>
              <a:t>;</a:t>
            </a:r>
            <a:r>
              <a:rPr lang="zh-CN" altLang="en-US" sz="2000" dirty="0" smtClean="0">
                <a:latin typeface="+mn-ea"/>
              </a:rPr>
              <a:t>另外，注重关键意见领袖</a:t>
            </a:r>
            <a:r>
              <a:rPr lang="en-US" sz="2000" dirty="0" smtClean="0">
                <a:latin typeface="+mn-ea"/>
              </a:rPr>
              <a:t>;</a:t>
            </a:r>
            <a:r>
              <a:rPr lang="zh-CN" altLang="en-US" sz="2000" dirty="0" smtClean="0">
                <a:latin typeface="+mn-ea"/>
              </a:rPr>
              <a:t>最后，注意传播调性。</a:t>
            </a:r>
            <a:endParaRPr lang="zh-CN" altLang="en-US" sz="2000" dirty="0">
              <a:latin typeface="+mn-ea"/>
            </a:endParaRPr>
          </a:p>
        </p:txBody>
      </p:sp>
      <p:pic>
        <p:nvPicPr>
          <p:cNvPr id="74753" name="Picture 4" descr="\"/>
          <p:cNvPicPr>
            <a:picLocks noChangeAspect="1" noChangeArrowheads="1"/>
          </p:cNvPicPr>
          <p:nvPr/>
        </p:nvPicPr>
        <p:blipFill>
          <a:blip r:embed="rId1"/>
          <a:srcRect b="7455"/>
          <a:stretch>
            <a:fillRect/>
          </a:stretch>
        </p:blipFill>
        <p:spPr bwMode="auto">
          <a:xfrm>
            <a:off x="928686" y="2343150"/>
            <a:ext cx="4729163" cy="4295775"/>
          </a:xfrm>
          <a:prstGeom prst="rect">
            <a:avLst/>
          </a:prstGeom>
          <a:noFill/>
          <a:ln w="9525">
            <a:noFill/>
            <a:miter lim="800000"/>
            <a:headEnd/>
            <a:tailEnd/>
          </a:ln>
        </p:spPr>
      </p:pic>
      <p:sp>
        <p:nvSpPr>
          <p:cNvPr id="12" name="矩形 11"/>
          <p:cNvSpPr/>
          <p:nvPr/>
        </p:nvSpPr>
        <p:spPr>
          <a:xfrm>
            <a:off x="2154801" y="541588"/>
            <a:ext cx="6960623" cy="55399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chemeClr val="bg1"/>
                </a:solidFill>
              </a:rPr>
              <a:t>2014</a:t>
            </a:r>
            <a:r>
              <a:rPr lang="zh-CN" altLang="en-US" sz="2800" b="1" dirty="0" smtClean="0">
                <a:solidFill>
                  <a:schemeClr val="bg1"/>
                </a:solidFill>
              </a:rPr>
              <a:t>年中国互联网经典网络营销创意</a:t>
            </a:r>
            <a:endParaRPr lang="zh-CN" altLang="en-US" sz="28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23" name="梯形 22"/>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a:off x="-1" y="463025"/>
            <a:ext cx="8015289"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8.3</a:t>
            </a:r>
            <a:endParaRPr lang="zh-CN" altLang="en-US" sz="2800" b="1" dirty="0">
              <a:solidFill>
                <a:schemeClr val="bg1"/>
              </a:solidFill>
              <a:latin typeface="+mj-ea"/>
              <a:ea typeface="+mj-ea"/>
            </a:endParaRPr>
          </a:p>
        </p:txBody>
      </p:sp>
      <p:sp>
        <p:nvSpPr>
          <p:cNvPr id="27" name="TextBox 17"/>
          <p:cNvSpPr txBox="1"/>
          <p:nvPr/>
        </p:nvSpPr>
        <p:spPr>
          <a:xfrm>
            <a:off x="2205990" y="609181"/>
            <a:ext cx="4034112" cy="492438"/>
          </a:xfrm>
          <a:prstGeom prst="rect">
            <a:avLst/>
          </a:prstGeom>
          <a:noFill/>
        </p:spPr>
        <p:txBody>
          <a:bodyPr wrap="none" lIns="121917" tIns="60958" rIns="121917" bIns="60958" rtlCol="0">
            <a:spAutoFit/>
          </a:bodyPr>
          <a:lstStyle/>
          <a:p>
            <a:r>
              <a:rPr lang="en-US" sz="2400" b="1" dirty="0" smtClean="0">
                <a:solidFill>
                  <a:schemeClr val="bg1"/>
                </a:solidFill>
                <a:latin typeface="+mj-ea"/>
                <a:ea typeface="+mj-ea"/>
              </a:rPr>
              <a:t>8.3.2   </a:t>
            </a:r>
            <a:r>
              <a:rPr lang="zh-CN" altLang="en-US" sz="2400" b="1" dirty="0" smtClean="0">
                <a:solidFill>
                  <a:schemeClr val="bg1"/>
                </a:solidFill>
                <a:latin typeface="+mj-ea"/>
                <a:ea typeface="+mj-ea"/>
              </a:rPr>
              <a:t>网络营销策划书范例</a:t>
            </a:r>
            <a:endParaRPr lang="en-US" altLang="zh-CN" sz="2400" b="1" dirty="0">
              <a:solidFill>
                <a:schemeClr val="bg1"/>
              </a:solidFill>
              <a:latin typeface="+mj-ea"/>
              <a:ea typeface="+mj-ea"/>
            </a:endParaRPr>
          </a:p>
        </p:txBody>
      </p:sp>
      <p:sp>
        <p:nvSpPr>
          <p:cNvPr id="84993" name="Rectangle 1"/>
          <p:cNvSpPr>
            <a:spLocks noChangeArrowheads="1"/>
          </p:cNvSpPr>
          <p:nvPr/>
        </p:nvSpPr>
        <p:spPr bwMode="auto">
          <a:xfrm>
            <a:off x="309715" y="1696065"/>
            <a:ext cx="11474245" cy="501675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ctr" defTabSz="914400" rtl="0" eaLnBrk="1" fontAlgn="base" latinLnBrk="0" hangingPunct="1">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tx1"/>
                </a:solidFill>
                <a:effectLst/>
                <a:latin typeface="+mn-ea"/>
                <a:cs typeface="Times New Roman" panose="02020603050405020304" pitchFamily="18" charset="0"/>
              </a:rPr>
              <a:t>某化妆品公司网络营销策划方案（正文部分）</a:t>
            </a:r>
            <a:endParaRPr kumimoji="0" lang="en-US" altLang="zh-CN"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266700" algn="ctr" defTabSz="914400" rtl="0" eaLnBrk="1" fontAlgn="base" latinLnBrk="0" hangingPunct="1">
              <a:lnSpc>
                <a:spcPct val="100000"/>
              </a:lnSpc>
              <a:spcBef>
                <a:spcPct val="0"/>
              </a:spcBef>
              <a:spcAft>
                <a:spcPct val="0"/>
              </a:spcAft>
              <a:buClrTx/>
              <a:buSzTx/>
              <a:buFontTx/>
              <a:buNone/>
            </a:pPr>
            <a:endParaRPr kumimoji="0" lang="zh-CN" sz="2000" b="0" i="0" u="none" strike="noStrike" cap="none" normalizeH="0" baseline="0" dirty="0" smtClean="0">
              <a:ln>
                <a:noFill/>
              </a:ln>
              <a:solidFill>
                <a:schemeClr val="tx1"/>
              </a:solidFill>
              <a:effectLst/>
              <a:latin typeface="+mn-ea"/>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rgbClr val="FF9900"/>
                </a:solidFill>
                <a:effectLst/>
                <a:latin typeface="+mn-ea"/>
                <a:cs typeface="Times New Roman" panose="02020603050405020304" pitchFamily="18" charset="0"/>
              </a:rPr>
              <a:t>第一部分：化妆品市场调研</a:t>
            </a:r>
            <a:endParaRPr kumimoji="0" lang="zh-CN" sz="2000" b="0" i="0" u="none" strike="noStrike" cap="none" normalizeH="0" baseline="0" dirty="0" smtClean="0">
              <a:ln>
                <a:noFill/>
              </a:ln>
              <a:solidFill>
                <a:srgbClr val="FF9900"/>
              </a:solidFill>
              <a:effectLst/>
              <a:latin typeface="+mn-ea"/>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tx1"/>
                </a:solidFill>
                <a:effectLst/>
                <a:latin typeface="+mn-ea"/>
                <a:cs typeface="Times New Roman" panose="02020603050405020304" pitchFamily="18" charset="0"/>
              </a:rPr>
              <a:t>一、总体认识</a:t>
            </a:r>
            <a:endParaRPr kumimoji="0" lang="zh-CN" sz="2000" b="1" i="0" u="none" strike="noStrike" cap="none" normalizeH="0" baseline="0" dirty="0" smtClean="0">
              <a:ln>
                <a:noFill/>
              </a:ln>
              <a:solidFill>
                <a:schemeClr val="tx1"/>
              </a:solidFill>
              <a:effectLst/>
              <a:latin typeface="+mn-ea"/>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mn-ea"/>
                <a:cs typeface="Times New Roman" panose="02020603050405020304" pitchFamily="18" charset="0"/>
              </a:rPr>
              <a:t>中国美妆业是一个朝阳产业！</a:t>
            </a:r>
            <a:r>
              <a:rPr kumimoji="0" lang="zh-CN" altLang="zh-CN" sz="2000" b="0" i="0" u="none" strike="noStrike" cap="none" normalizeH="0" baseline="0" dirty="0" smtClean="0">
                <a:ln>
                  <a:noFill/>
                </a:ln>
                <a:solidFill>
                  <a:schemeClr val="tx1"/>
                </a:solidFill>
                <a:effectLst/>
                <a:latin typeface="+mn-ea"/>
                <a:cs typeface="Times New Roman" panose="02020603050405020304" pitchFamily="18" charset="0"/>
              </a:rPr>
              <a:t>《</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2005</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年中国化妆品行业研究咨询报告</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显示：国内人均化妆品消费从</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1980</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年的</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0.2</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元，增长到</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1998</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年的</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16</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元，再到</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2005</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年的</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27</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元，我国化妆品行业已经进入新的里程，今后几年化妆品市场的销售额将以年平均</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12.9%</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左右的速度增长，这种增长幅度显然大于经济速度，到</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2010</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年我国美妆产业将达到</a:t>
            </a:r>
            <a:r>
              <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rPr>
              <a:t>3600</a:t>
            </a:r>
            <a:r>
              <a:rPr kumimoji="0" lang="zh-CN" altLang="en-US" sz="2000" b="0" i="0" u="none" strike="noStrike" cap="none" normalizeH="0" baseline="0" dirty="0" smtClean="0">
                <a:ln>
                  <a:noFill/>
                </a:ln>
                <a:solidFill>
                  <a:schemeClr val="tx1"/>
                </a:solidFill>
                <a:effectLst/>
                <a:latin typeface="+mn-ea"/>
                <a:cs typeface="Times New Roman" panose="02020603050405020304" pitchFamily="18" charset="0"/>
              </a:rPr>
              <a:t>亿的销售额。随着人们生活水平的提高，人们的审美观也有了很大的改变，对自己的形象的要求也越来越高，所以化妆品在世界上有很大的市场和发展前景。</a:t>
            </a:r>
            <a:endParaRPr kumimoji="0" lang="en-US" altLang="zh-CN" sz="2000" b="0" i="0" u="none" strike="noStrike" cap="none" normalizeH="0" baseline="0" dirty="0" smtClean="0">
              <a:ln>
                <a:noFill/>
              </a:ln>
              <a:solidFill>
                <a:schemeClr val="tx1"/>
              </a:solidFill>
              <a:effectLst/>
              <a:latin typeface="+mn-ea"/>
              <a:cs typeface="Times New Roman" panose="02020603050405020304" pitchFamily="18" charset="0"/>
            </a:endParaRPr>
          </a:p>
          <a:p>
            <a:r>
              <a:rPr lang="zh-CN" altLang="en-US" sz="2000" dirty="0" smtClean="0"/>
              <a:t>    </a:t>
            </a:r>
            <a:r>
              <a:rPr lang="zh-CN" altLang="en-US" sz="2000" b="1" dirty="0" smtClean="0"/>
              <a:t>二、市场前景</a:t>
            </a:r>
            <a:endParaRPr lang="zh-CN" altLang="en-US" sz="2000" b="1" dirty="0" smtClean="0"/>
          </a:p>
          <a:p>
            <a:r>
              <a:rPr lang="zh-CN" altLang="en-US" sz="2000" dirty="0" smtClean="0"/>
              <a:t>（一）化妆用品空前增长、财富空间无限扩大</a:t>
            </a:r>
            <a:endParaRPr lang="zh-CN" altLang="en-US" sz="2000" dirty="0" smtClean="0"/>
          </a:p>
          <a:p>
            <a:r>
              <a:rPr lang="en-US" sz="2000" dirty="0" smtClean="0"/>
              <a:t>1.</a:t>
            </a:r>
            <a:r>
              <a:rPr lang="zh-CN" altLang="en-US" sz="2000" dirty="0" smtClean="0"/>
              <a:t>尽管中国美妆市场展现了相当诱人的利润空间，然而到目前为止，化妆品的销售渠道还限于两种传统模式：百货公司专柜和超市。百货公司品牌知名度高、产品多，但价格高，主要面向中、高端消费群体；超市化妆品主要面向中、低端消费群体，虽然价格低，但品种少，质量也难以保障。以上两者都已经远远满足不了当今消费需求的多层次变化。</a:t>
            </a:r>
            <a:endParaRPr lang="zh-CN" altLang="en-US" sz="20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mn-ea"/>
              <a:cs typeface="宋体" panose="0201060003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23" name="梯形 22"/>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a:off x="-1" y="463025"/>
            <a:ext cx="8015289"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8.3</a:t>
            </a:r>
            <a:endParaRPr lang="zh-CN" altLang="en-US" sz="2800" b="1" dirty="0">
              <a:solidFill>
                <a:schemeClr val="bg1"/>
              </a:solidFill>
              <a:latin typeface="+mj-ea"/>
              <a:ea typeface="+mj-ea"/>
            </a:endParaRPr>
          </a:p>
        </p:txBody>
      </p:sp>
      <p:sp>
        <p:nvSpPr>
          <p:cNvPr id="27" name="TextBox 17"/>
          <p:cNvSpPr txBox="1"/>
          <p:nvPr/>
        </p:nvSpPr>
        <p:spPr>
          <a:xfrm>
            <a:off x="2205990" y="609181"/>
            <a:ext cx="4034112" cy="492438"/>
          </a:xfrm>
          <a:prstGeom prst="rect">
            <a:avLst/>
          </a:prstGeom>
          <a:noFill/>
        </p:spPr>
        <p:txBody>
          <a:bodyPr wrap="none" lIns="121917" tIns="60958" rIns="121917" bIns="60958" rtlCol="0">
            <a:spAutoFit/>
          </a:bodyPr>
          <a:lstStyle/>
          <a:p>
            <a:r>
              <a:rPr lang="en-US" sz="2400" b="1" dirty="0" smtClean="0">
                <a:solidFill>
                  <a:schemeClr val="bg1"/>
                </a:solidFill>
                <a:latin typeface="+mj-ea"/>
                <a:ea typeface="+mj-ea"/>
              </a:rPr>
              <a:t>8.3.2   </a:t>
            </a:r>
            <a:r>
              <a:rPr lang="zh-CN" altLang="en-US" sz="2400" b="1" dirty="0" smtClean="0">
                <a:solidFill>
                  <a:schemeClr val="bg1"/>
                </a:solidFill>
                <a:latin typeface="+mj-ea"/>
                <a:ea typeface="+mj-ea"/>
              </a:rPr>
              <a:t>网络营销策划书范例</a:t>
            </a:r>
            <a:endParaRPr lang="en-US" altLang="zh-CN" sz="2400" b="1" dirty="0">
              <a:solidFill>
                <a:schemeClr val="bg1"/>
              </a:solidFill>
              <a:latin typeface="+mj-ea"/>
              <a:ea typeface="+mj-ea"/>
            </a:endParaRPr>
          </a:p>
        </p:txBody>
      </p:sp>
      <p:sp>
        <p:nvSpPr>
          <p:cNvPr id="84993" name="Rectangle 1"/>
          <p:cNvSpPr>
            <a:spLocks noChangeArrowheads="1"/>
          </p:cNvSpPr>
          <p:nvPr/>
        </p:nvSpPr>
        <p:spPr bwMode="auto">
          <a:xfrm>
            <a:off x="338290" y="1324590"/>
            <a:ext cx="11474245" cy="501675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ctr" defTabSz="914400" rtl="0" eaLnBrk="1" fontAlgn="base" latinLnBrk="0" hangingPunct="1">
              <a:lnSpc>
                <a:spcPct val="100000"/>
              </a:lnSpc>
              <a:spcBef>
                <a:spcPct val="0"/>
              </a:spcBef>
              <a:spcAft>
                <a:spcPct val="0"/>
              </a:spcAft>
              <a:buClrTx/>
              <a:buSzTx/>
              <a:buFontTx/>
              <a:buNone/>
            </a:pPr>
            <a:endParaRPr kumimoji="0" lang="zh-CN" sz="2000" b="0" i="0" u="none" strike="noStrike" cap="none" normalizeH="0" baseline="0" dirty="0" smtClean="0">
              <a:ln>
                <a:noFill/>
              </a:ln>
              <a:solidFill>
                <a:schemeClr val="tx1"/>
              </a:solidFill>
              <a:effectLst/>
              <a:latin typeface="+mn-ea"/>
              <a:cs typeface="宋体" panose="02010600030101010101" pitchFamily="2" charset="-122"/>
            </a:endParaRPr>
          </a:p>
          <a:p>
            <a:r>
              <a:rPr lang="en-US" sz="2000" dirty="0" smtClean="0"/>
              <a:t>2.</a:t>
            </a:r>
            <a:r>
              <a:rPr lang="zh-CN" altLang="en-US" sz="2000" dirty="0" smtClean="0"/>
              <a:t>目前市面上各种品牌的化妆品竞争激烈，无论进口或国产的、老牌或新生派的、高中档或低档的化妆品纷纷使出浑身解数，极力倡导新的护肤方法与妆色之道，推陈出新，不断制造新的消费热点，积极挖掘新的消费潜力。可谓花样层出不穷，名目种类繁多。为了比较，分析，思考，讨论，女性消费者累坏了身体，折磨着思维。因此，市场上急需一种全新的化妆品销售渠道打破传统销售模式。让消费者从此不再为了买不同的化妆品牌及各式各样的美容用具而费心地在各商店间穿梭奔走了。</a:t>
            </a:r>
            <a:endParaRPr lang="zh-CN" altLang="en-US" sz="2000" dirty="0" smtClean="0"/>
          </a:p>
          <a:p>
            <a:r>
              <a:rPr lang="zh-CN" altLang="en-US" sz="2000" dirty="0" smtClean="0"/>
              <a:t>（二）调查分析</a:t>
            </a:r>
            <a:endParaRPr lang="zh-CN" altLang="en-US" sz="2000" dirty="0" smtClean="0"/>
          </a:p>
          <a:p>
            <a:r>
              <a:rPr lang="zh-CN" altLang="en-US" sz="2000" dirty="0" smtClean="0"/>
              <a:t>我国的化妆品市场现状</a:t>
            </a:r>
            <a:endParaRPr lang="zh-CN" altLang="en-US" sz="2000" dirty="0" smtClean="0"/>
          </a:p>
          <a:p>
            <a:r>
              <a:rPr lang="en-US" sz="2000" dirty="0" smtClean="0"/>
              <a:t>1.</a:t>
            </a:r>
            <a:r>
              <a:rPr lang="zh-CN" altLang="en-US" sz="2000" dirty="0" smtClean="0"/>
              <a:t>供应厂家增加，随着中国加入世贸，很多重量级的公司不仅以雄厚的资金进入，更以高超娴熟的市场营销理论、市场战略进入，以化妆品为例，世界化妆品一流企业欧莱雅以染发剂进入中国，一二年后闪电般收购“小护士”、“羽西”，开始了市场布局。市场竞争的特点，从单一的产品逐渐延伸到组织、战略的整体性层面。</a:t>
            </a:r>
            <a:endParaRPr lang="zh-CN" altLang="en-US" sz="2000" dirty="0" smtClean="0"/>
          </a:p>
          <a:p>
            <a:r>
              <a:rPr lang="en-US" sz="2000" dirty="0" smtClean="0"/>
              <a:t>2.</a:t>
            </a:r>
            <a:r>
              <a:rPr lang="zh-CN" altLang="en-US" sz="2000" dirty="0" smtClean="0"/>
              <a:t>消费者消费意识增强，消费者的产品知识、法律知识成熟，以前对消费者屡屡见效的销售手段出现边际效应的递减。</a:t>
            </a:r>
            <a:endParaRPr lang="zh-CN" altLang="en-US" sz="2000" dirty="0" smtClean="0"/>
          </a:p>
          <a:p>
            <a:r>
              <a:rPr lang="en-US" sz="2000" dirty="0" smtClean="0"/>
              <a:t>3.</a:t>
            </a:r>
            <a:r>
              <a:rPr lang="zh-CN" altLang="en-US" sz="2000" dirty="0" smtClean="0"/>
              <a:t>资讯泛滥，传播成本增加，传播效果下降，以前那种“广告一响，黄金万两”的好事逐渐成为过去，品牌理性凸显出来。</a:t>
            </a:r>
            <a:endParaRPr lang="zh-CN" alt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23" name="梯形 22"/>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a:off x="-1" y="463025"/>
            <a:ext cx="8015289"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8.3</a:t>
            </a:r>
            <a:endParaRPr lang="zh-CN" altLang="en-US" sz="2800" b="1" dirty="0">
              <a:solidFill>
                <a:schemeClr val="bg1"/>
              </a:solidFill>
              <a:latin typeface="+mj-ea"/>
              <a:ea typeface="+mj-ea"/>
            </a:endParaRPr>
          </a:p>
        </p:txBody>
      </p:sp>
      <p:sp>
        <p:nvSpPr>
          <p:cNvPr id="27" name="TextBox 17"/>
          <p:cNvSpPr txBox="1"/>
          <p:nvPr/>
        </p:nvSpPr>
        <p:spPr>
          <a:xfrm>
            <a:off x="2205990" y="609181"/>
            <a:ext cx="4034112" cy="492438"/>
          </a:xfrm>
          <a:prstGeom prst="rect">
            <a:avLst/>
          </a:prstGeom>
          <a:noFill/>
        </p:spPr>
        <p:txBody>
          <a:bodyPr wrap="none" lIns="121917" tIns="60958" rIns="121917" bIns="60958" rtlCol="0">
            <a:spAutoFit/>
          </a:bodyPr>
          <a:lstStyle/>
          <a:p>
            <a:r>
              <a:rPr lang="en-US" sz="2400" b="1" dirty="0" smtClean="0">
                <a:solidFill>
                  <a:schemeClr val="bg1"/>
                </a:solidFill>
                <a:latin typeface="+mj-ea"/>
                <a:ea typeface="+mj-ea"/>
              </a:rPr>
              <a:t>8.3.2   </a:t>
            </a:r>
            <a:r>
              <a:rPr lang="zh-CN" altLang="en-US" sz="2400" b="1" dirty="0" smtClean="0">
                <a:solidFill>
                  <a:schemeClr val="bg1"/>
                </a:solidFill>
                <a:latin typeface="+mj-ea"/>
                <a:ea typeface="+mj-ea"/>
              </a:rPr>
              <a:t>网络营销策划书范例</a:t>
            </a:r>
            <a:endParaRPr lang="en-US" altLang="zh-CN" sz="2400" b="1" dirty="0">
              <a:solidFill>
                <a:schemeClr val="bg1"/>
              </a:solidFill>
              <a:latin typeface="+mj-ea"/>
              <a:ea typeface="+mj-ea"/>
            </a:endParaRPr>
          </a:p>
        </p:txBody>
      </p:sp>
      <p:sp>
        <p:nvSpPr>
          <p:cNvPr id="84993" name="Rectangle 1"/>
          <p:cNvSpPr>
            <a:spLocks noChangeArrowheads="1"/>
          </p:cNvSpPr>
          <p:nvPr/>
        </p:nvSpPr>
        <p:spPr bwMode="auto">
          <a:xfrm>
            <a:off x="324002" y="1567477"/>
            <a:ext cx="11474245" cy="3477875"/>
          </a:xfrm>
          <a:prstGeom prst="rect">
            <a:avLst/>
          </a:prstGeom>
          <a:noFill/>
          <a:ln w="9525">
            <a:noFill/>
            <a:miter lim="800000"/>
          </a:ln>
          <a:effectLst/>
        </p:spPr>
        <p:txBody>
          <a:bodyPr vert="horz" wrap="square" lIns="91440" tIns="45720" rIns="91440" bIns="45720" numCol="1" anchor="ctr" anchorCtr="0" compatLnSpc="1">
            <a:spAutoFit/>
          </a:bodyPr>
          <a:lstStyle/>
          <a:p>
            <a:r>
              <a:rPr lang="zh-CN" altLang="en-US" sz="2000" b="1" dirty="0" smtClean="0"/>
              <a:t>三、调查总结</a:t>
            </a:r>
            <a:endParaRPr lang="zh-CN" altLang="en-US" sz="2000" b="1" dirty="0" smtClean="0"/>
          </a:p>
          <a:p>
            <a:r>
              <a:rPr lang="zh-CN" altLang="en-US" sz="2000" dirty="0" smtClean="0"/>
              <a:t>有权威机构做过统计，经济越发达的国家，市场中的保洁产品和美容产品越多，而且销售量每年都呈明显上升趋势。目前国内人均化妆品消费仅</a:t>
            </a:r>
            <a:r>
              <a:rPr lang="en-US" sz="2000" dirty="0" smtClean="0"/>
              <a:t>20-30</a:t>
            </a:r>
            <a:r>
              <a:rPr lang="zh-CN" altLang="en-US" sz="2000" dirty="0" smtClean="0"/>
              <a:t>元人民币，而世界人均消费水平则为</a:t>
            </a:r>
            <a:r>
              <a:rPr lang="en-US" sz="2000" dirty="0" smtClean="0"/>
              <a:t>35-70</a:t>
            </a:r>
            <a:r>
              <a:rPr lang="zh-CN" altLang="en-US" sz="2000" dirty="0" smtClean="0"/>
              <a:t>美元，可以看出，我国化妆品消费水平明显偏低。然而，随着人民生活消费理念的更新，我们欣喜地看到，无论是全天候的媒介广告轰炸，还是商业地段被这些产品不断蚕食的地盘，都不难看出消费者的消费趋向。我国化妆品消费需求市场正展现其无限潜力，是中国国内消费品发展最猛、增幅最快、冲击力最强的商品！中国市场已经成为世界化妆品市场成长最快的一块蛋糕。化妆品也以其必需品、消耗品、高附加值商品的特性造就了一批又一批成功人士！</a:t>
            </a:r>
            <a:endParaRPr lang="zh-CN" altLang="en-US" sz="2000" dirty="0" smtClean="0"/>
          </a:p>
          <a:p>
            <a:endParaRPr lang="en-US" altLang="zh-CN" sz="2000" b="1" dirty="0" smtClean="0"/>
          </a:p>
          <a:p>
            <a:r>
              <a:rPr lang="zh-CN" altLang="en-US" sz="2000" b="1" dirty="0" smtClean="0">
                <a:solidFill>
                  <a:srgbClr val="FF9900"/>
                </a:solidFill>
              </a:rPr>
              <a:t>第二部分：目标市场定位</a:t>
            </a:r>
            <a:endParaRPr lang="zh-CN" altLang="en-US" sz="2000" dirty="0" smtClean="0">
              <a:solidFill>
                <a:srgbClr val="FF9900"/>
              </a:solidFill>
            </a:endParaRPr>
          </a:p>
          <a:p>
            <a:r>
              <a:rPr lang="zh-CN" altLang="en-US" sz="2000" b="1" dirty="0" smtClean="0"/>
              <a:t>一、某化妆品公司商品展示</a:t>
            </a:r>
            <a:r>
              <a:rPr lang="zh-CN" altLang="en-US" sz="2000" dirty="0" smtClean="0"/>
              <a:t>：</a:t>
            </a:r>
            <a:endParaRPr lang="zh-CN" altLang="en-US" sz="2000" dirty="0"/>
          </a:p>
        </p:txBody>
      </p:sp>
      <p:pic>
        <p:nvPicPr>
          <p:cNvPr id="94210" name="Picture 2" descr="629503222"/>
          <p:cNvPicPr>
            <a:picLocks noChangeAspect="1" noChangeArrowheads="1"/>
          </p:cNvPicPr>
          <p:nvPr/>
        </p:nvPicPr>
        <p:blipFill>
          <a:blip r:embed="rId1"/>
          <a:srcRect r="6186" b="36864"/>
          <a:stretch>
            <a:fillRect/>
          </a:stretch>
        </p:blipFill>
        <p:spPr bwMode="auto">
          <a:xfrm>
            <a:off x="3629025" y="4217011"/>
            <a:ext cx="8143875" cy="2436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23" name="梯形 22"/>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a:off x="-1" y="463025"/>
            <a:ext cx="8015289"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8.3</a:t>
            </a:r>
            <a:endParaRPr lang="zh-CN" altLang="en-US" sz="2800" b="1" dirty="0">
              <a:solidFill>
                <a:schemeClr val="bg1"/>
              </a:solidFill>
              <a:latin typeface="+mj-ea"/>
              <a:ea typeface="+mj-ea"/>
            </a:endParaRPr>
          </a:p>
        </p:txBody>
      </p:sp>
      <p:sp>
        <p:nvSpPr>
          <p:cNvPr id="27" name="TextBox 17"/>
          <p:cNvSpPr txBox="1"/>
          <p:nvPr/>
        </p:nvSpPr>
        <p:spPr>
          <a:xfrm>
            <a:off x="2205990" y="609181"/>
            <a:ext cx="4034112" cy="492438"/>
          </a:xfrm>
          <a:prstGeom prst="rect">
            <a:avLst/>
          </a:prstGeom>
          <a:noFill/>
        </p:spPr>
        <p:txBody>
          <a:bodyPr wrap="none" lIns="121917" tIns="60958" rIns="121917" bIns="60958" rtlCol="0">
            <a:spAutoFit/>
          </a:bodyPr>
          <a:lstStyle/>
          <a:p>
            <a:r>
              <a:rPr lang="en-US" sz="2400" b="1" dirty="0" smtClean="0">
                <a:solidFill>
                  <a:schemeClr val="bg1"/>
                </a:solidFill>
                <a:latin typeface="+mj-ea"/>
                <a:ea typeface="+mj-ea"/>
              </a:rPr>
              <a:t>8.3.2   </a:t>
            </a:r>
            <a:r>
              <a:rPr lang="zh-CN" altLang="en-US" sz="2400" b="1" dirty="0" smtClean="0">
                <a:solidFill>
                  <a:schemeClr val="bg1"/>
                </a:solidFill>
                <a:latin typeface="+mj-ea"/>
                <a:ea typeface="+mj-ea"/>
              </a:rPr>
              <a:t>网络营销策划书范例</a:t>
            </a:r>
            <a:endParaRPr lang="en-US" altLang="zh-CN" sz="2400" b="1" dirty="0">
              <a:solidFill>
                <a:schemeClr val="bg1"/>
              </a:solidFill>
              <a:latin typeface="+mj-ea"/>
              <a:ea typeface="+mj-ea"/>
            </a:endParaRPr>
          </a:p>
        </p:txBody>
      </p:sp>
      <p:sp>
        <p:nvSpPr>
          <p:cNvPr id="84993" name="Rectangle 1"/>
          <p:cNvSpPr>
            <a:spLocks noChangeArrowheads="1"/>
          </p:cNvSpPr>
          <p:nvPr/>
        </p:nvSpPr>
        <p:spPr bwMode="auto">
          <a:xfrm>
            <a:off x="309715" y="1696065"/>
            <a:ext cx="11474245" cy="4093428"/>
          </a:xfrm>
          <a:prstGeom prst="rect">
            <a:avLst/>
          </a:prstGeom>
          <a:noFill/>
          <a:ln w="9525">
            <a:noFill/>
            <a:miter lim="800000"/>
          </a:ln>
          <a:effectLst/>
        </p:spPr>
        <p:txBody>
          <a:bodyPr vert="horz" wrap="square" lIns="91440" tIns="45720" rIns="91440" bIns="45720" numCol="1" anchor="ctr" anchorCtr="0" compatLnSpc="1">
            <a:spAutoFit/>
          </a:bodyPr>
          <a:lstStyle/>
          <a:p>
            <a:r>
              <a:rPr lang="zh-CN" altLang="en-US" sz="2000" b="1" dirty="0" smtClean="0"/>
              <a:t>二、产品定位</a:t>
            </a:r>
            <a:r>
              <a:rPr lang="zh-CN" altLang="en-US" sz="2000" dirty="0" smtClean="0"/>
              <a:t>：</a:t>
            </a:r>
            <a:endParaRPr lang="zh-CN" altLang="en-US" sz="2000" dirty="0" smtClean="0"/>
          </a:p>
          <a:p>
            <a:r>
              <a:rPr lang="zh-CN" altLang="en-US" sz="2000" dirty="0" smtClean="0"/>
              <a:t>通过以上对国内市场行业状况的分析，在整个国际上化妆品零售网点仍掌全球分销网络的大权，其销售额约占全球化妆品总销售额的</a:t>
            </a:r>
            <a:r>
              <a:rPr lang="en-US" sz="2000" dirty="0" smtClean="0"/>
              <a:t>32%</a:t>
            </a:r>
            <a:r>
              <a:rPr lang="zh-CN" altLang="en-US" sz="2000" dirty="0" smtClean="0"/>
              <a:t>，像</a:t>
            </a:r>
            <a:r>
              <a:rPr lang="en-US" sz="2000" dirty="0" err="1" smtClean="0"/>
              <a:t>Sephora</a:t>
            </a:r>
            <a:r>
              <a:rPr lang="zh-CN" altLang="en-US" sz="2000" dirty="0" smtClean="0"/>
              <a:t>那样的化妆精品专卖店，和通过因特网销售的化妆品直销店的发展，将会在未来几年内对化妆品零售经销点的平衡分布产生巨大的影响。某化妆品公司将产品定位于，引领时尚类和优质服务类。直销国际各大品牌化妆品，如：</a:t>
            </a:r>
            <a:r>
              <a:rPr lang="en-US" sz="2000" dirty="0" smtClean="0"/>
              <a:t>CD</a:t>
            </a:r>
            <a:r>
              <a:rPr lang="zh-CN" altLang="en-US" sz="2000" dirty="0" smtClean="0"/>
              <a:t>、</a:t>
            </a:r>
            <a:r>
              <a:rPr lang="en-US" sz="2000" dirty="0" smtClean="0"/>
              <a:t>SK-</a:t>
            </a:r>
            <a:r>
              <a:rPr lang="en-US" altLang="zh-CN" sz="2000" dirty="0" smtClean="0"/>
              <a:t>Ⅱ</a:t>
            </a:r>
            <a:r>
              <a:rPr lang="zh-CN" altLang="en-US" sz="2000" dirty="0" smtClean="0"/>
              <a:t>、欧莱雅、资生堂；并为客户提供满意的增值护理服务，来带动产品的销售。</a:t>
            </a:r>
            <a:endParaRPr lang="zh-CN" altLang="en-US" sz="2000" dirty="0" smtClean="0"/>
          </a:p>
          <a:p>
            <a:r>
              <a:rPr lang="zh-CN" altLang="en-US" sz="2000" b="1" dirty="0" smtClean="0"/>
              <a:t>三、营销对象定位：</a:t>
            </a:r>
            <a:endParaRPr lang="zh-CN" altLang="en-US" sz="2000" b="1" dirty="0" smtClean="0"/>
          </a:p>
          <a:p>
            <a:r>
              <a:rPr lang="zh-CN" altLang="en-US" sz="2000" dirty="0" smtClean="0"/>
              <a:t>某化妆品公司将产品销售对象定位于具有高收入，能够承受高消费的女性。</a:t>
            </a:r>
            <a:endParaRPr lang="zh-CN" altLang="en-US" sz="2000" dirty="0" smtClean="0"/>
          </a:p>
          <a:p>
            <a:endParaRPr lang="en-US" altLang="zh-CN" sz="2000" b="1" dirty="0" smtClean="0"/>
          </a:p>
          <a:p>
            <a:r>
              <a:rPr lang="zh-CN" altLang="en-US" sz="2000" b="1" dirty="0" smtClean="0">
                <a:solidFill>
                  <a:srgbClr val="FF9900"/>
                </a:solidFill>
              </a:rPr>
              <a:t>第三部分：网站建设及规划</a:t>
            </a:r>
            <a:endParaRPr lang="zh-CN" altLang="en-US" sz="2000" dirty="0" smtClean="0">
              <a:solidFill>
                <a:srgbClr val="FF9900"/>
              </a:solidFill>
            </a:endParaRPr>
          </a:p>
          <a:p>
            <a:r>
              <a:rPr lang="zh-CN" altLang="en-US" sz="2000" b="1" dirty="0" smtClean="0"/>
              <a:t>一、网站建设目的及功能定位</a:t>
            </a:r>
            <a:endParaRPr lang="zh-CN" altLang="en-US" sz="2000" b="1" dirty="0" smtClean="0"/>
          </a:p>
          <a:p>
            <a:r>
              <a:rPr lang="zh-CN" altLang="en-US" sz="2000" dirty="0" smtClean="0"/>
              <a:t>某化妆品公司网站的建设目标是：建成优秀的化妆品类专业网站，展示我公司形象，在网站建设的基础上通过因特网的便捷性和资源的共享性等一系列特点扬长补短，进行化妆品的直销。</a:t>
            </a:r>
            <a:endParaRPr kumimoji="0" lang="zh-CN" altLang="en-US" sz="2000" b="0" i="0" u="none" strike="noStrike" cap="none" normalizeH="0" baseline="0" dirty="0" smtClean="0">
              <a:ln>
                <a:noFill/>
              </a:ln>
              <a:solidFill>
                <a:schemeClr val="tx1"/>
              </a:solidFill>
              <a:effectLst/>
              <a:latin typeface="+mn-ea"/>
              <a:cs typeface="宋体" panose="02010600030101010101"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23" name="梯形 22"/>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a:off x="-1" y="463025"/>
            <a:ext cx="8015289"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8.3</a:t>
            </a:r>
            <a:endParaRPr lang="zh-CN" altLang="en-US" sz="2800" b="1" dirty="0">
              <a:solidFill>
                <a:schemeClr val="bg1"/>
              </a:solidFill>
              <a:latin typeface="+mj-ea"/>
              <a:ea typeface="+mj-ea"/>
            </a:endParaRPr>
          </a:p>
        </p:txBody>
      </p:sp>
      <p:sp>
        <p:nvSpPr>
          <p:cNvPr id="27" name="TextBox 17"/>
          <p:cNvSpPr txBox="1"/>
          <p:nvPr/>
        </p:nvSpPr>
        <p:spPr>
          <a:xfrm>
            <a:off x="2205990" y="609181"/>
            <a:ext cx="4034112" cy="492438"/>
          </a:xfrm>
          <a:prstGeom prst="rect">
            <a:avLst/>
          </a:prstGeom>
          <a:noFill/>
        </p:spPr>
        <p:txBody>
          <a:bodyPr wrap="none" lIns="121917" tIns="60958" rIns="121917" bIns="60958" rtlCol="0">
            <a:spAutoFit/>
          </a:bodyPr>
          <a:lstStyle/>
          <a:p>
            <a:r>
              <a:rPr lang="en-US" sz="2400" b="1" dirty="0" smtClean="0">
                <a:solidFill>
                  <a:schemeClr val="bg1"/>
                </a:solidFill>
                <a:latin typeface="+mj-ea"/>
                <a:ea typeface="+mj-ea"/>
              </a:rPr>
              <a:t>8.3.2   </a:t>
            </a:r>
            <a:r>
              <a:rPr lang="zh-CN" altLang="en-US" sz="2400" b="1" dirty="0" smtClean="0">
                <a:solidFill>
                  <a:schemeClr val="bg1"/>
                </a:solidFill>
                <a:latin typeface="+mj-ea"/>
                <a:ea typeface="+mj-ea"/>
              </a:rPr>
              <a:t>网络营销策划书范例</a:t>
            </a:r>
            <a:endParaRPr lang="en-US" altLang="zh-CN" sz="2400" b="1" dirty="0">
              <a:solidFill>
                <a:schemeClr val="bg1"/>
              </a:solidFill>
              <a:latin typeface="+mj-ea"/>
              <a:ea typeface="+mj-ea"/>
            </a:endParaRPr>
          </a:p>
        </p:txBody>
      </p:sp>
      <p:graphicFrame>
        <p:nvGraphicFramePr>
          <p:cNvPr id="13" name="表格 12"/>
          <p:cNvGraphicFramePr>
            <a:graphicFrameLocks noGrp="1"/>
          </p:cNvGraphicFramePr>
          <p:nvPr/>
        </p:nvGraphicFramePr>
        <p:xfrm>
          <a:off x="344487" y="1866205"/>
          <a:ext cx="7627937" cy="4263132"/>
        </p:xfrm>
        <a:graphic>
          <a:graphicData uri="http://schemas.openxmlformats.org/drawingml/2006/table">
            <a:tbl>
              <a:tblPr/>
              <a:tblGrid>
                <a:gridCol w="1343591"/>
                <a:gridCol w="3142173"/>
                <a:gridCol w="3142173"/>
              </a:tblGrid>
              <a:tr h="421607">
                <a:tc>
                  <a:txBody>
                    <a:bodyPr/>
                    <a:lstStyle/>
                    <a:p>
                      <a:pPr algn="ctr">
                        <a:lnSpc>
                          <a:spcPct val="150000"/>
                        </a:lnSpc>
                        <a:spcAft>
                          <a:spcPts val="0"/>
                        </a:spcAft>
                      </a:pPr>
                      <a:r>
                        <a:rPr lang="zh-CN" sz="1800" b="1" kern="0" dirty="0">
                          <a:latin typeface="Times New Roman" panose="02020603050405020304"/>
                          <a:ea typeface="宋体" panose="02010600030101010101" pitchFamily="2" charset="-122"/>
                          <a:cs typeface="宋体" panose="02010600030101010101" pitchFamily="2" charset="-122"/>
                        </a:rPr>
                        <a:t>网站规划</a:t>
                      </a:r>
                      <a:endParaRPr lang="zh-CN" sz="18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b="1" kern="0" dirty="0">
                          <a:latin typeface="Times New Roman" panose="02020603050405020304"/>
                          <a:ea typeface="宋体" panose="02010600030101010101" pitchFamily="2" charset="-122"/>
                          <a:cs typeface="宋体" panose="02010600030101010101" pitchFamily="2" charset="-122"/>
                        </a:rPr>
                        <a:t>名</a:t>
                      </a:r>
                      <a:r>
                        <a:rPr lang="en-US" sz="1800" b="1" kern="0" dirty="0">
                          <a:latin typeface="Times New Roman" panose="02020603050405020304"/>
                          <a:ea typeface="宋体" panose="02010600030101010101" pitchFamily="2" charset="-122"/>
                        </a:rPr>
                        <a:t>  </a:t>
                      </a:r>
                      <a:r>
                        <a:rPr lang="zh-CN" sz="1800" b="1" kern="0" dirty="0">
                          <a:latin typeface="Times New Roman" panose="02020603050405020304"/>
                          <a:ea typeface="宋体" panose="02010600030101010101" pitchFamily="2" charset="-122"/>
                          <a:cs typeface="宋体" panose="02010600030101010101" pitchFamily="2" charset="-122"/>
                        </a:rPr>
                        <a:t>称</a:t>
                      </a:r>
                      <a:endParaRPr lang="zh-CN" sz="18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b="1" kern="0">
                          <a:latin typeface="Times New Roman" panose="02020603050405020304"/>
                          <a:ea typeface="宋体" panose="02010600030101010101" pitchFamily="2" charset="-122"/>
                          <a:cs typeface="宋体" panose="02010600030101010101" pitchFamily="2" charset="-122"/>
                        </a:rPr>
                        <a:t>简</a:t>
                      </a:r>
                      <a:r>
                        <a:rPr lang="en-US" sz="1800" b="1" kern="0">
                          <a:latin typeface="Times New Roman" panose="02020603050405020304"/>
                          <a:ea typeface="宋体" panose="02010600030101010101" pitchFamily="2" charset="-122"/>
                        </a:rPr>
                        <a:t>  </a:t>
                      </a:r>
                      <a:r>
                        <a:rPr lang="zh-CN" sz="1800" b="1" kern="0">
                          <a:latin typeface="Times New Roman" panose="02020603050405020304"/>
                          <a:ea typeface="宋体" panose="02010600030101010101" pitchFamily="2" charset="-122"/>
                          <a:cs typeface="宋体" panose="02010600030101010101" pitchFamily="2" charset="-122"/>
                        </a:rPr>
                        <a:t>介</a:t>
                      </a:r>
                      <a:endParaRPr lang="zh-CN" sz="18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3744">
                <a:tc>
                  <a:txBody>
                    <a:bodyPr/>
                    <a:lstStyle/>
                    <a:p>
                      <a:pPr algn="ctr">
                        <a:lnSpc>
                          <a:spcPct val="150000"/>
                        </a:lnSpc>
                        <a:spcAft>
                          <a:spcPts val="0"/>
                        </a:spcAft>
                      </a:pPr>
                      <a:r>
                        <a:rPr lang="zh-CN" sz="1800" b="1" kern="0" dirty="0">
                          <a:latin typeface="Times New Roman" panose="02020603050405020304"/>
                          <a:ea typeface="宋体" panose="02010600030101010101" pitchFamily="2" charset="-122"/>
                          <a:cs typeface="宋体" panose="02010600030101010101" pitchFamily="2" charset="-122"/>
                        </a:rPr>
                        <a:t>首</a:t>
                      </a:r>
                      <a:r>
                        <a:rPr lang="zh-CN" sz="1800" b="1" kern="0" dirty="0">
                          <a:latin typeface="Times New Roman" panose="02020603050405020304"/>
                          <a:ea typeface="宋体" panose="02010600030101010101" pitchFamily="2" charset="-122"/>
                        </a:rPr>
                        <a:t> </a:t>
                      </a:r>
                      <a:r>
                        <a:rPr lang="zh-CN" sz="1800" b="1" kern="0" dirty="0">
                          <a:latin typeface="Times New Roman" panose="02020603050405020304"/>
                          <a:ea typeface="宋体" panose="02010600030101010101" pitchFamily="2" charset="-122"/>
                          <a:cs typeface="宋体" panose="02010600030101010101" pitchFamily="2" charset="-122"/>
                        </a:rPr>
                        <a:t>页</a:t>
                      </a:r>
                      <a:endParaRPr lang="zh-CN" sz="18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pPr>
                      <a:r>
                        <a:rPr lang="zh-CN" sz="1800" b="0" kern="0" dirty="0">
                          <a:latin typeface="Times New Roman" panose="02020603050405020304"/>
                          <a:ea typeface="宋体" panose="02010600030101010101" pitchFamily="2" charset="-122"/>
                          <a:cs typeface="宋体" panose="02010600030101010101" pitchFamily="2" charset="-122"/>
                        </a:rPr>
                        <a:t>首页背景颜色为酒红色，给人一个华丽妩媚之感；网页布局以表格边框板块布局，在布局上也能给我们的顾客一种简单、清晰、易操作，在页面颜色搭配上也是以高贵的酒红色为基色，给人一种时尚的感觉与享受。</a:t>
                      </a:r>
                      <a:endParaRPr lang="zh-CN" sz="1800" b="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421607">
                <a:tc rowSpan="5">
                  <a:txBody>
                    <a:bodyPr/>
                    <a:lstStyle/>
                    <a:p>
                      <a:pPr algn="ctr">
                        <a:lnSpc>
                          <a:spcPct val="150000"/>
                        </a:lnSpc>
                        <a:spcAft>
                          <a:spcPts val="0"/>
                        </a:spcAft>
                      </a:pPr>
                      <a:r>
                        <a:rPr lang="zh-CN" sz="1800" b="1" kern="0">
                          <a:latin typeface="Times New Roman" panose="02020603050405020304"/>
                          <a:ea typeface="宋体" panose="02010600030101010101" pitchFamily="2" charset="-122"/>
                          <a:cs typeface="宋体" panose="02010600030101010101" pitchFamily="2" charset="-122"/>
                        </a:rPr>
                        <a:t>网站栏目</a:t>
                      </a:r>
                      <a:endParaRPr lang="zh-CN" sz="18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b="1" kern="0" dirty="0">
                          <a:latin typeface="Times New Roman" panose="02020603050405020304"/>
                          <a:ea typeface="宋体" panose="02010600030101010101" pitchFamily="2" charset="-122"/>
                          <a:cs typeface="宋体" panose="02010600030101010101" pitchFamily="2" charset="-122"/>
                        </a:rPr>
                        <a:t>商店公告</a:t>
                      </a:r>
                      <a:endParaRPr lang="zh-CN" sz="18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b="0" kern="0" dirty="0">
                          <a:latin typeface="Times New Roman" panose="02020603050405020304"/>
                          <a:ea typeface="宋体" panose="02010600030101010101" pitchFamily="2" charset="-122"/>
                          <a:cs typeface="宋体" panose="02010600030101010101" pitchFamily="2" charset="-122"/>
                        </a:rPr>
                        <a:t>对网站产品或事由进行公布</a:t>
                      </a:r>
                      <a:endParaRPr lang="zh-CN" sz="1800" b="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466">
                <a:tc vMerge="1">
                  <a:tcPr/>
                </a:tc>
                <a:tc>
                  <a:txBody>
                    <a:bodyPr/>
                    <a:lstStyle/>
                    <a:p>
                      <a:pPr algn="ctr">
                        <a:lnSpc>
                          <a:spcPct val="150000"/>
                        </a:lnSpc>
                        <a:spcAft>
                          <a:spcPts val="0"/>
                        </a:spcAft>
                      </a:pPr>
                      <a:r>
                        <a:rPr lang="zh-CN" sz="1800" b="1" kern="0" dirty="0">
                          <a:latin typeface="Times New Roman" panose="02020603050405020304"/>
                          <a:ea typeface="宋体" panose="02010600030101010101" pitchFamily="2" charset="-122"/>
                          <a:cs typeface="宋体" panose="02010600030101010101" pitchFamily="2" charset="-122"/>
                        </a:rPr>
                        <a:t>商品分类</a:t>
                      </a:r>
                      <a:endParaRPr lang="zh-CN" sz="18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b="0" kern="0" dirty="0">
                          <a:latin typeface="Times New Roman" panose="02020603050405020304"/>
                          <a:ea typeface="宋体" panose="02010600030101010101" pitchFamily="2" charset="-122"/>
                          <a:cs typeface="宋体" panose="02010600030101010101" pitchFamily="2" charset="-122"/>
                        </a:rPr>
                        <a:t>细分各类商品</a:t>
                      </a:r>
                      <a:endParaRPr lang="zh-CN" sz="1800" b="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466">
                <a:tc vMerge="1">
                  <a:tcPr/>
                </a:tc>
                <a:tc>
                  <a:txBody>
                    <a:bodyPr/>
                    <a:lstStyle/>
                    <a:p>
                      <a:pPr algn="ctr">
                        <a:lnSpc>
                          <a:spcPct val="150000"/>
                        </a:lnSpc>
                        <a:spcAft>
                          <a:spcPts val="0"/>
                        </a:spcAft>
                      </a:pPr>
                      <a:r>
                        <a:rPr lang="zh-CN" sz="1800" b="1" kern="0">
                          <a:latin typeface="Times New Roman" panose="02020603050405020304"/>
                          <a:ea typeface="宋体" panose="02010600030101010101" pitchFamily="2" charset="-122"/>
                          <a:cs typeface="宋体" panose="02010600030101010101" pitchFamily="2" charset="-122"/>
                        </a:rPr>
                        <a:t>全部商品</a:t>
                      </a:r>
                      <a:endParaRPr lang="zh-CN" sz="18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b="0" kern="0" dirty="0">
                          <a:latin typeface="Times New Roman" panose="02020603050405020304"/>
                          <a:ea typeface="宋体" panose="02010600030101010101" pitchFamily="2" charset="-122"/>
                          <a:cs typeface="宋体" panose="02010600030101010101" pitchFamily="2" charset="-122"/>
                        </a:rPr>
                        <a:t>展示所有商品信息</a:t>
                      </a:r>
                      <a:endParaRPr lang="zh-CN" sz="1800" b="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07">
                <a:tc vMerge="1">
                  <a:tcPr/>
                </a:tc>
                <a:tc>
                  <a:txBody>
                    <a:bodyPr/>
                    <a:lstStyle/>
                    <a:p>
                      <a:pPr algn="ctr">
                        <a:lnSpc>
                          <a:spcPct val="150000"/>
                        </a:lnSpc>
                        <a:spcAft>
                          <a:spcPts val="0"/>
                        </a:spcAft>
                      </a:pPr>
                      <a:r>
                        <a:rPr lang="zh-CN" sz="1800" b="1" kern="0">
                          <a:latin typeface="Times New Roman" panose="02020603050405020304"/>
                          <a:ea typeface="宋体" panose="02010600030101010101" pitchFamily="2" charset="-122"/>
                          <a:cs typeface="宋体" panose="02010600030101010101" pitchFamily="2" charset="-122"/>
                        </a:rPr>
                        <a:t>会员中心</a:t>
                      </a:r>
                      <a:endParaRPr lang="zh-CN" sz="18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b="0" kern="0" dirty="0">
                          <a:latin typeface="Times New Roman" panose="02020603050405020304"/>
                          <a:ea typeface="宋体" panose="02010600030101010101" pitchFamily="2" charset="-122"/>
                          <a:cs typeface="宋体" panose="02010600030101010101" pitchFamily="2" charset="-122"/>
                        </a:rPr>
                        <a:t>为会员提供的增值服务</a:t>
                      </a:r>
                      <a:endParaRPr lang="zh-CN" sz="1800" b="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07">
                <a:tc vMerge="1">
                  <a:tcPr/>
                </a:tc>
                <a:tc>
                  <a:txBody>
                    <a:bodyPr/>
                    <a:lstStyle/>
                    <a:p>
                      <a:pPr algn="ctr">
                        <a:lnSpc>
                          <a:spcPct val="150000"/>
                        </a:lnSpc>
                        <a:spcAft>
                          <a:spcPts val="0"/>
                        </a:spcAft>
                      </a:pPr>
                      <a:r>
                        <a:rPr lang="zh-CN" sz="1800" b="1" kern="0" dirty="0">
                          <a:latin typeface="Times New Roman" panose="02020603050405020304"/>
                          <a:ea typeface="宋体" panose="02010600030101010101" pitchFamily="2" charset="-122"/>
                          <a:cs typeface="宋体" panose="02010600030101010101" pitchFamily="2" charset="-122"/>
                        </a:rPr>
                        <a:t>帮助中心</a:t>
                      </a:r>
                      <a:endParaRPr lang="zh-CN" sz="18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b="0" kern="0" dirty="0">
                          <a:latin typeface="Times New Roman" panose="02020603050405020304"/>
                          <a:ea typeface="宋体" panose="02010600030101010101" pitchFamily="2" charset="-122"/>
                          <a:cs typeface="宋体" panose="02010600030101010101" pitchFamily="2" charset="-122"/>
                        </a:rPr>
                        <a:t>面向顾客各种问题或帮助</a:t>
                      </a:r>
                      <a:endParaRPr lang="zh-CN" sz="1800" b="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1718447" y="1429821"/>
            <a:ext cx="3583032" cy="369332"/>
          </a:xfrm>
          <a:prstGeom prst="rect">
            <a:avLst/>
          </a:prstGeom>
        </p:spPr>
        <p:txBody>
          <a:bodyPr wrap="none">
            <a:spAutoFit/>
          </a:bodyPr>
          <a:lstStyle/>
          <a:p>
            <a:r>
              <a:rPr lang="zh-CN" altLang="en-US" dirty="0" smtClean="0"/>
              <a:t>表</a:t>
            </a:r>
            <a:r>
              <a:rPr lang="en-US" dirty="0" smtClean="0"/>
              <a:t>8-1 </a:t>
            </a:r>
            <a:r>
              <a:rPr lang="zh-CN" altLang="en-US" dirty="0" smtClean="0"/>
              <a:t>某化妆品公司网站规划栏目</a:t>
            </a:r>
            <a:endParaRPr lang="zh-CN" altLang="en-US" dirty="0"/>
          </a:p>
        </p:txBody>
      </p:sp>
      <p:sp>
        <p:nvSpPr>
          <p:cNvPr id="15" name="矩形 14"/>
          <p:cNvSpPr/>
          <p:nvPr/>
        </p:nvSpPr>
        <p:spPr>
          <a:xfrm>
            <a:off x="8243888" y="1750576"/>
            <a:ext cx="3471862" cy="4247317"/>
          </a:xfrm>
          <a:prstGeom prst="rect">
            <a:avLst/>
          </a:prstGeom>
        </p:spPr>
        <p:txBody>
          <a:bodyPr wrap="square">
            <a:spAutoFit/>
          </a:bodyPr>
          <a:lstStyle/>
          <a:p>
            <a:r>
              <a:rPr lang="zh-CN" altLang="en-US" dirty="0" smtClean="0"/>
              <a:t>二、网站维护</a:t>
            </a:r>
            <a:endParaRPr lang="zh-CN" altLang="en-US" dirty="0" smtClean="0"/>
          </a:p>
          <a:p>
            <a:r>
              <a:rPr lang="en-US" dirty="0" smtClean="0"/>
              <a:t>  </a:t>
            </a:r>
            <a:r>
              <a:rPr lang="zh-CN" altLang="en-US" dirty="0" smtClean="0"/>
              <a:t>某化妆品公司网站采用了自动更新系统，对于需要经常更新的栏目击者均有后台管理界面，中心工作人员在接受简单培训之后，即可进行日常的更新管理工作。此外，专业技术人员对于网站和在线办公系统在目常使用当中出现的问题将作及时跟踪，及时发现，及时维护，确保网站在线办公系统的正常运转。对于网站在系统结构上的修改或改版，专业技术开发人员也可根据公司的要求进行调整，以求网站能够很好的为本公司服务。</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23" name="梯形 22"/>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a:off x="-1" y="463025"/>
            <a:ext cx="8015289"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8.3</a:t>
            </a:r>
            <a:endParaRPr lang="zh-CN" altLang="en-US" sz="2800" b="1" dirty="0">
              <a:solidFill>
                <a:schemeClr val="bg1"/>
              </a:solidFill>
              <a:latin typeface="+mj-ea"/>
              <a:ea typeface="+mj-ea"/>
            </a:endParaRPr>
          </a:p>
        </p:txBody>
      </p:sp>
      <p:sp>
        <p:nvSpPr>
          <p:cNvPr id="27" name="TextBox 17"/>
          <p:cNvSpPr txBox="1"/>
          <p:nvPr/>
        </p:nvSpPr>
        <p:spPr>
          <a:xfrm>
            <a:off x="2205990" y="609181"/>
            <a:ext cx="4034112" cy="492438"/>
          </a:xfrm>
          <a:prstGeom prst="rect">
            <a:avLst/>
          </a:prstGeom>
          <a:noFill/>
        </p:spPr>
        <p:txBody>
          <a:bodyPr wrap="none" lIns="121917" tIns="60958" rIns="121917" bIns="60958" rtlCol="0">
            <a:spAutoFit/>
          </a:bodyPr>
          <a:lstStyle/>
          <a:p>
            <a:r>
              <a:rPr lang="en-US" sz="2400" b="1" dirty="0" smtClean="0">
                <a:solidFill>
                  <a:schemeClr val="bg1"/>
                </a:solidFill>
                <a:latin typeface="+mj-ea"/>
                <a:ea typeface="+mj-ea"/>
              </a:rPr>
              <a:t>8.3.2   </a:t>
            </a:r>
            <a:r>
              <a:rPr lang="zh-CN" altLang="en-US" sz="2400" b="1" dirty="0" smtClean="0">
                <a:solidFill>
                  <a:schemeClr val="bg1"/>
                </a:solidFill>
                <a:latin typeface="+mj-ea"/>
                <a:ea typeface="+mj-ea"/>
              </a:rPr>
              <a:t>网络营销策划书范例</a:t>
            </a:r>
            <a:endParaRPr lang="en-US" altLang="zh-CN" sz="2400" b="1" dirty="0">
              <a:solidFill>
                <a:schemeClr val="bg1"/>
              </a:solidFill>
              <a:latin typeface="+mj-ea"/>
              <a:ea typeface="+mj-ea"/>
            </a:endParaRPr>
          </a:p>
        </p:txBody>
      </p:sp>
      <p:sp>
        <p:nvSpPr>
          <p:cNvPr id="84993" name="Rectangle 1"/>
          <p:cNvSpPr>
            <a:spLocks noChangeArrowheads="1"/>
          </p:cNvSpPr>
          <p:nvPr/>
        </p:nvSpPr>
        <p:spPr bwMode="auto">
          <a:xfrm>
            <a:off x="309715" y="1696065"/>
            <a:ext cx="11474245" cy="1015663"/>
          </a:xfrm>
          <a:prstGeom prst="rect">
            <a:avLst/>
          </a:prstGeom>
          <a:noFill/>
          <a:ln w="9525">
            <a:noFill/>
            <a:miter lim="800000"/>
          </a:ln>
          <a:effectLst/>
        </p:spPr>
        <p:txBody>
          <a:bodyPr vert="horz" wrap="square" lIns="91440" tIns="45720" rIns="91440" bIns="45720" numCol="1" anchor="ctr" anchorCtr="0" compatLnSpc="1">
            <a:spAutoFit/>
          </a:bodyPr>
          <a:lstStyle/>
          <a:p>
            <a:r>
              <a:rPr lang="zh-CN" altLang="en-US" sz="2000" b="1" dirty="0" smtClean="0"/>
              <a:t>三、网站发布与推广</a:t>
            </a:r>
            <a:endParaRPr lang="zh-CN" altLang="en-US" sz="2000" b="1" dirty="0" smtClean="0"/>
          </a:p>
          <a:p>
            <a:r>
              <a:rPr lang="en-US" sz="2000" dirty="0" smtClean="0"/>
              <a:t>     </a:t>
            </a:r>
            <a:r>
              <a:rPr lang="zh-CN" altLang="en-US" sz="2000" dirty="0" smtClean="0"/>
              <a:t>公司为中心网站提供推广服务，使网站能更快更好的展现在广大网民面前，同时为中心寻求潜在的业务关系资源。</a:t>
            </a:r>
            <a:endParaRPr kumimoji="0" lang="zh-CN" altLang="en-US" sz="2000" b="0" i="0" u="none" strike="noStrike" cap="none" normalizeH="0" baseline="0" dirty="0" smtClean="0">
              <a:ln>
                <a:noFill/>
              </a:ln>
              <a:solidFill>
                <a:schemeClr val="tx1"/>
              </a:solidFill>
              <a:effectLst/>
              <a:latin typeface="+mn-ea"/>
              <a:cs typeface="宋体" panose="02010600030101010101" pitchFamily="2" charset="-122"/>
            </a:endParaRPr>
          </a:p>
        </p:txBody>
      </p:sp>
      <p:graphicFrame>
        <p:nvGraphicFramePr>
          <p:cNvPr id="13" name="表格 12"/>
          <p:cNvGraphicFramePr>
            <a:graphicFrameLocks noGrp="1"/>
          </p:cNvGraphicFramePr>
          <p:nvPr/>
        </p:nvGraphicFramePr>
        <p:xfrm>
          <a:off x="724217" y="3106101"/>
          <a:ext cx="10691496" cy="3394710"/>
        </p:xfrm>
        <a:graphic>
          <a:graphicData uri="http://schemas.openxmlformats.org/drawingml/2006/table">
            <a:tbl>
              <a:tblPr/>
              <a:tblGrid>
                <a:gridCol w="875983"/>
                <a:gridCol w="2100263"/>
                <a:gridCol w="7715250"/>
              </a:tblGrid>
              <a:tr h="668655">
                <a:tc>
                  <a:txBody>
                    <a:bodyPr/>
                    <a:lstStyle/>
                    <a:p>
                      <a:pPr algn="ctr">
                        <a:lnSpc>
                          <a:spcPct val="150000"/>
                        </a:lnSpc>
                        <a:spcAft>
                          <a:spcPts val="0"/>
                        </a:spcAft>
                      </a:pPr>
                      <a:r>
                        <a:rPr lang="zh-CN" sz="1800" kern="0" dirty="0">
                          <a:latin typeface="Times New Roman" panose="02020603050405020304"/>
                          <a:ea typeface="宋体" panose="02010600030101010101" pitchFamily="2" charset="-122"/>
                          <a:cs typeface="宋体" panose="02010600030101010101" pitchFamily="2" charset="-122"/>
                        </a:rPr>
                        <a:t>序</a:t>
                      </a:r>
                      <a:r>
                        <a:rPr lang="zh-CN" sz="1800" kern="0" dirty="0">
                          <a:latin typeface="Times New Roman" panose="02020603050405020304"/>
                          <a:ea typeface="宋体" panose="02010600030101010101" pitchFamily="2" charset="-122"/>
                        </a:rPr>
                        <a:t> </a:t>
                      </a:r>
                      <a:r>
                        <a:rPr lang="zh-CN" sz="1800" kern="0" dirty="0">
                          <a:latin typeface="Times New Roman" panose="02020603050405020304"/>
                          <a:ea typeface="宋体" panose="02010600030101010101" pitchFamily="2" charset="-122"/>
                          <a:cs typeface="宋体" panose="02010600030101010101" pitchFamily="2" charset="-122"/>
                        </a:rPr>
                        <a:t>号</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0" dirty="0">
                          <a:latin typeface="Times New Roman" panose="02020603050405020304"/>
                          <a:ea typeface="宋体" panose="02010600030101010101" pitchFamily="2" charset="-122"/>
                          <a:cs typeface="宋体" panose="02010600030101010101" pitchFamily="2" charset="-122"/>
                        </a:rPr>
                        <a:t>推广方式</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0">
                          <a:latin typeface="Times New Roman" panose="02020603050405020304"/>
                          <a:ea typeface="宋体" panose="02010600030101010101" pitchFamily="2" charset="-122"/>
                          <a:cs typeface="宋体" panose="02010600030101010101" pitchFamily="2" charset="-122"/>
                        </a:rPr>
                        <a:t>说</a:t>
                      </a:r>
                      <a:r>
                        <a:rPr lang="zh-CN" sz="1800" kern="0">
                          <a:latin typeface="Times New Roman" panose="02020603050405020304"/>
                          <a:ea typeface="宋体" panose="02010600030101010101" pitchFamily="2" charset="-122"/>
                        </a:rPr>
                        <a:t> </a:t>
                      </a:r>
                      <a:r>
                        <a:rPr lang="zh-CN" sz="1800" kern="0">
                          <a:latin typeface="Times New Roman" panose="02020603050405020304"/>
                          <a:ea typeface="宋体" panose="02010600030101010101" pitchFamily="2" charset="-122"/>
                          <a:cs typeface="宋体" panose="02010600030101010101" pitchFamily="2" charset="-122"/>
                        </a:rPr>
                        <a:t>明</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655">
                <a:tc>
                  <a:txBody>
                    <a:bodyPr/>
                    <a:lstStyle/>
                    <a:p>
                      <a:pPr algn="ctr">
                        <a:lnSpc>
                          <a:spcPct val="150000"/>
                        </a:lnSpc>
                        <a:spcAft>
                          <a:spcPts val="0"/>
                        </a:spcAft>
                      </a:pPr>
                      <a:r>
                        <a:rPr lang="en-US" sz="1800" kern="0">
                          <a:latin typeface="Times New Roman" panose="02020603050405020304"/>
                          <a:ea typeface="宋体" panose="02010600030101010101" pitchFamily="2" charset="-122"/>
                        </a:rPr>
                        <a:t>1</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kern="0" dirty="0">
                          <a:latin typeface="Times New Roman" panose="02020603050405020304"/>
                          <a:ea typeface="宋体" panose="02010600030101010101" pitchFamily="2" charset="-122"/>
                          <a:cs typeface="宋体" panose="02010600030101010101" pitchFamily="2" charset="-122"/>
                        </a:rPr>
                        <a:t>搜索引擎</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kern="0" dirty="0">
                          <a:latin typeface="Times New Roman" panose="02020603050405020304"/>
                          <a:ea typeface="宋体" panose="02010600030101010101" pitchFamily="2" charset="-122"/>
                          <a:cs typeface="宋体" panose="02010600030101010101" pitchFamily="2" charset="-122"/>
                        </a:rPr>
                        <a:t>同新浪、搜狐两大搜索引擎商合作，使中心网站在数百家门户网站的同类行业搜索中排名前列</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655">
                <a:tc>
                  <a:txBody>
                    <a:bodyPr/>
                    <a:lstStyle/>
                    <a:p>
                      <a:pPr algn="ctr">
                        <a:lnSpc>
                          <a:spcPct val="150000"/>
                        </a:lnSpc>
                        <a:spcAft>
                          <a:spcPts val="0"/>
                        </a:spcAft>
                      </a:pPr>
                      <a:r>
                        <a:rPr lang="en-US" sz="1800" kern="0">
                          <a:latin typeface="Times New Roman" panose="02020603050405020304"/>
                          <a:ea typeface="宋体" panose="02010600030101010101" pitchFamily="2" charset="-122"/>
                        </a:rPr>
                        <a:t>2</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kern="0">
                          <a:latin typeface="Times New Roman" panose="02020603050405020304"/>
                          <a:ea typeface="宋体" panose="02010600030101010101" pitchFamily="2" charset="-122"/>
                          <a:cs typeface="宋体" panose="02010600030101010101" pitchFamily="2" charset="-122"/>
                        </a:rPr>
                        <a:t>商务信息平台发布</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kern="0" dirty="0">
                          <a:latin typeface="Times New Roman" panose="02020603050405020304"/>
                          <a:ea typeface="宋体" panose="02010600030101010101" pitchFamily="2" charset="-122"/>
                          <a:cs typeface="宋体" panose="02010600030101010101" pitchFamily="2" charset="-122"/>
                        </a:rPr>
                        <a:t>同阿里巴巴、环境资源、温州商务等商务平台合作，使中心网站及其服务及时有效的出现在广大客户眼前</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328">
                <a:tc>
                  <a:txBody>
                    <a:bodyPr/>
                    <a:lstStyle/>
                    <a:p>
                      <a:pPr algn="ctr">
                        <a:lnSpc>
                          <a:spcPct val="150000"/>
                        </a:lnSpc>
                        <a:spcAft>
                          <a:spcPts val="0"/>
                        </a:spcAft>
                      </a:pPr>
                      <a:r>
                        <a:rPr lang="en-US" sz="1800" kern="0">
                          <a:latin typeface="Times New Roman" panose="02020603050405020304"/>
                          <a:ea typeface="宋体" panose="02010600030101010101" pitchFamily="2" charset="-122"/>
                        </a:rPr>
                        <a:t>3</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kern="0">
                          <a:latin typeface="Times New Roman" panose="02020603050405020304"/>
                          <a:ea typeface="宋体" panose="02010600030101010101" pitchFamily="2" charset="-122"/>
                          <a:cs typeface="宋体" panose="02010600030101010101" pitchFamily="2" charset="-122"/>
                        </a:rPr>
                        <a:t>行业链接</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kern="0">
                          <a:latin typeface="Times New Roman" panose="02020603050405020304"/>
                          <a:ea typeface="宋体" panose="02010600030101010101" pitchFamily="2" charset="-122"/>
                          <a:cs typeface="宋体" panose="02010600030101010101" pitchFamily="2" charset="-122"/>
                        </a:rPr>
                        <a:t>广泛寻求同行网站联盟，进行行业链接</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655">
                <a:tc>
                  <a:txBody>
                    <a:bodyPr/>
                    <a:lstStyle/>
                    <a:p>
                      <a:pPr algn="ctr">
                        <a:lnSpc>
                          <a:spcPct val="150000"/>
                        </a:lnSpc>
                        <a:spcAft>
                          <a:spcPts val="0"/>
                        </a:spcAft>
                      </a:pPr>
                      <a:r>
                        <a:rPr lang="en-US" sz="1800" kern="0">
                          <a:latin typeface="Times New Roman" panose="02020603050405020304"/>
                          <a:ea typeface="宋体" panose="02010600030101010101" pitchFamily="2" charset="-122"/>
                        </a:rPr>
                        <a:t>4</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kern="0">
                          <a:latin typeface="Times New Roman" panose="02020603050405020304"/>
                          <a:ea typeface="宋体" panose="02010600030101010101" pitchFamily="2" charset="-122"/>
                          <a:cs typeface="宋体" panose="02010600030101010101" pitchFamily="2" charset="-122"/>
                        </a:rPr>
                        <a:t>邮件列表</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800" kern="0" dirty="0">
                          <a:latin typeface="Times New Roman" panose="02020603050405020304"/>
                          <a:ea typeface="宋体" panose="02010600030101010101" pitchFamily="2" charset="-122"/>
                          <a:cs typeface="宋体" panose="02010600030101010101" pitchFamily="2" charset="-122"/>
                        </a:rPr>
                        <a:t>利用电子邮件许可营销，对中心网站进行针对性、广泛性的电子邮件推广</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4215274" y="2644259"/>
            <a:ext cx="3647152" cy="369332"/>
          </a:xfrm>
          <a:prstGeom prst="rect">
            <a:avLst/>
          </a:prstGeom>
        </p:spPr>
        <p:txBody>
          <a:bodyPr wrap="none">
            <a:spAutoFit/>
          </a:bodyPr>
          <a:lstStyle/>
          <a:p>
            <a:r>
              <a:rPr lang="zh-CN" altLang="en-US" dirty="0" smtClean="0"/>
              <a:t> 表</a:t>
            </a:r>
            <a:r>
              <a:rPr lang="en-US" dirty="0" smtClean="0"/>
              <a:t>8-2 </a:t>
            </a:r>
            <a:r>
              <a:rPr lang="zh-CN" altLang="en-US" dirty="0" smtClean="0"/>
              <a:t>某化妆品公司网站推广方式</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874"/>
          <p:cNvSpPr>
            <a:spLocks noChangeAspect="1"/>
          </p:cNvSpPr>
          <p:nvPr/>
        </p:nvSpPr>
        <p:spPr bwMode="auto">
          <a:xfrm>
            <a:off x="5242197" y="2497364"/>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1F487C"/>
          </a:solidFill>
          <a:ln>
            <a:noFill/>
          </a:ln>
        </p:spPr>
        <p:txBody>
          <a:bodyPr vert="horz" wrap="square" lIns="91440" tIns="45720" rIns="91440" bIns="45720" numCol="1" anchor="t" anchorCtr="0" compatLnSpc="1"/>
          <a:lstStyle/>
          <a:p>
            <a:endParaRPr lang="en-US"/>
          </a:p>
        </p:txBody>
      </p:sp>
      <p:sp>
        <p:nvSpPr>
          <p:cNvPr id="8" name="Freeform 874"/>
          <p:cNvSpPr>
            <a:spLocks noChangeAspect="1"/>
          </p:cNvSpPr>
          <p:nvPr/>
        </p:nvSpPr>
        <p:spPr bwMode="auto">
          <a:xfrm flipH="1" flipV="1">
            <a:off x="4552683" y="4297364"/>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FF9900"/>
          </a:solidFill>
          <a:ln>
            <a:noFill/>
          </a:ln>
        </p:spPr>
        <p:txBody>
          <a:bodyPr vert="horz" wrap="square" lIns="91440" tIns="45720" rIns="91440" bIns="45720" numCol="1" anchor="t" anchorCtr="0" compatLnSpc="1"/>
          <a:lstStyle/>
          <a:p>
            <a:endParaRPr lang="en-US"/>
          </a:p>
        </p:txBody>
      </p:sp>
      <p:sp>
        <p:nvSpPr>
          <p:cNvPr id="9" name="TextBox 17"/>
          <p:cNvSpPr txBox="1"/>
          <p:nvPr/>
        </p:nvSpPr>
        <p:spPr>
          <a:xfrm>
            <a:off x="7507077" y="2774988"/>
            <a:ext cx="1884045" cy="489585"/>
          </a:xfrm>
          <a:prstGeom prst="rect">
            <a:avLst/>
          </a:prstGeom>
          <a:solidFill>
            <a:srgbClr val="FF9900"/>
          </a:solidFill>
        </p:spPr>
        <p:txBody>
          <a:bodyPr wrap="none" lIns="121917" tIns="60958" rIns="121917" bIns="60958" rtlCol="0">
            <a:spAutoFit/>
          </a:bodyPr>
          <a:lstStyle/>
          <a:p>
            <a:r>
              <a:rPr lang="zh-CN" altLang="en-US" sz="2400" b="1" dirty="0" smtClean="0">
                <a:solidFill>
                  <a:schemeClr val="bg1"/>
                </a:solidFill>
              </a:rPr>
              <a:t>     能力</a:t>
            </a:r>
            <a:r>
              <a:rPr lang="zh-CN" altLang="en-US" sz="2400" b="1" dirty="0" smtClean="0">
                <a:solidFill>
                  <a:schemeClr val="bg1"/>
                </a:solidFill>
              </a:rPr>
              <a:t>目标     </a:t>
            </a:r>
            <a:endParaRPr lang="en-US" sz="2400" b="1" dirty="0">
              <a:solidFill>
                <a:schemeClr val="bg1"/>
              </a:solidFill>
            </a:endParaRPr>
          </a:p>
        </p:txBody>
      </p:sp>
      <p:sp>
        <p:nvSpPr>
          <p:cNvPr id="10" name="矩形 9"/>
          <p:cNvSpPr/>
          <p:nvPr/>
        </p:nvSpPr>
        <p:spPr>
          <a:xfrm>
            <a:off x="7497869" y="5408775"/>
            <a:ext cx="4214388" cy="553085"/>
          </a:xfrm>
          <a:prstGeom prst="rect">
            <a:avLst/>
          </a:prstGeom>
        </p:spPr>
        <p:txBody>
          <a:bodyPr wrap="square">
            <a:spAutoFit/>
          </a:bodyPr>
          <a:lstStyle/>
          <a:p>
            <a:pPr>
              <a:lnSpc>
                <a:spcPct val="150000"/>
              </a:lnSpc>
            </a:pPr>
            <a:r>
              <a:rPr sz="2000" b="1" dirty="0" smtClean="0"/>
              <a:t>提高分析问题和解决问题的能力</a:t>
            </a:r>
            <a:endParaRPr sz="2000" b="1" dirty="0" smtClean="0"/>
          </a:p>
        </p:txBody>
      </p:sp>
      <p:sp>
        <p:nvSpPr>
          <p:cNvPr id="11" name="TextBox 17"/>
          <p:cNvSpPr txBox="1"/>
          <p:nvPr/>
        </p:nvSpPr>
        <p:spPr>
          <a:xfrm>
            <a:off x="1490310" y="2731173"/>
            <a:ext cx="2326913" cy="492438"/>
          </a:xfrm>
          <a:prstGeom prst="rect">
            <a:avLst/>
          </a:prstGeom>
          <a:solidFill>
            <a:srgbClr val="1F487C"/>
          </a:solidFill>
        </p:spPr>
        <p:txBody>
          <a:bodyPr wrap="none" lIns="121917" tIns="60958" rIns="121917" bIns="60958" rtlCol="0">
            <a:spAutoFit/>
          </a:bodyPr>
          <a:lstStyle/>
          <a:p>
            <a:pPr algn="r"/>
            <a:r>
              <a:rPr lang="zh-CN" altLang="en-US" sz="2400" b="1" dirty="0" smtClean="0">
                <a:solidFill>
                  <a:schemeClr val="bg1"/>
                </a:solidFill>
              </a:rPr>
              <a:t>     知识目标     </a:t>
            </a:r>
            <a:endParaRPr lang="en-US" sz="2400" b="1" dirty="0">
              <a:solidFill>
                <a:schemeClr val="bg1"/>
              </a:solidFill>
            </a:endParaRPr>
          </a:p>
        </p:txBody>
      </p:sp>
      <p:sp>
        <p:nvSpPr>
          <p:cNvPr id="12" name="矩形 11"/>
          <p:cNvSpPr/>
          <p:nvPr/>
        </p:nvSpPr>
        <p:spPr>
          <a:xfrm>
            <a:off x="612479" y="3681575"/>
            <a:ext cx="4245272" cy="1800493"/>
          </a:xfrm>
          <a:prstGeom prst="rect">
            <a:avLst/>
          </a:prstGeom>
        </p:spPr>
        <p:txBody>
          <a:bodyPr wrap="square">
            <a:spAutoFit/>
          </a:bodyPr>
          <a:lstStyle/>
          <a:p>
            <a:pPr>
              <a:lnSpc>
                <a:spcPct val="150000"/>
              </a:lnSpc>
            </a:pPr>
            <a:r>
              <a:rPr lang="en-US" sz="2000" b="1" dirty="0" smtClean="0">
                <a:latin typeface="+mj-ea"/>
                <a:ea typeface="+mj-ea"/>
              </a:rPr>
              <a:t>1.</a:t>
            </a:r>
            <a:r>
              <a:rPr lang="zh-CN" altLang="en-US" sz="2000" b="1" dirty="0" smtClean="0">
                <a:latin typeface="+mj-ea"/>
                <a:ea typeface="+mj-ea"/>
              </a:rPr>
              <a:t>理解网络营销策划的基本知识；</a:t>
            </a:r>
            <a:endParaRPr lang="zh-CN" altLang="en-US" sz="2000" b="1" dirty="0" smtClean="0">
              <a:latin typeface="+mj-ea"/>
              <a:ea typeface="+mj-ea"/>
            </a:endParaRPr>
          </a:p>
          <a:p>
            <a:pPr>
              <a:lnSpc>
                <a:spcPct val="150000"/>
              </a:lnSpc>
            </a:pPr>
            <a:r>
              <a:rPr lang="en-US" sz="2000" b="1" dirty="0" smtClean="0">
                <a:latin typeface="+mj-ea"/>
                <a:ea typeface="+mj-ea"/>
              </a:rPr>
              <a:t>2.</a:t>
            </a:r>
            <a:r>
              <a:rPr lang="zh-CN" altLang="en-US" sz="2000" b="1" dirty="0" smtClean="0">
                <a:latin typeface="+mj-ea"/>
                <a:ea typeface="+mj-ea"/>
              </a:rPr>
              <a:t>熟悉网络营销策划的步骤；</a:t>
            </a:r>
            <a:endParaRPr lang="zh-CN" altLang="en-US" sz="2000" b="1" dirty="0" smtClean="0">
              <a:latin typeface="+mj-ea"/>
              <a:ea typeface="+mj-ea"/>
            </a:endParaRPr>
          </a:p>
          <a:p>
            <a:pPr>
              <a:lnSpc>
                <a:spcPct val="150000"/>
              </a:lnSpc>
            </a:pPr>
            <a:r>
              <a:rPr lang="en-US" sz="2000" b="1" dirty="0" smtClean="0">
                <a:latin typeface="+mj-ea"/>
                <a:ea typeface="+mj-ea"/>
              </a:rPr>
              <a:t>3.</a:t>
            </a:r>
            <a:r>
              <a:rPr lang="zh-CN" altLang="en-US" sz="2000" b="1" dirty="0" smtClean="0">
                <a:latin typeface="+mj-ea"/>
                <a:ea typeface="+mj-ea"/>
              </a:rPr>
              <a:t>学会网络营销策划方案的设计。</a:t>
            </a:r>
            <a:endParaRPr lang="zh-CN" altLang="en-US" sz="2000" b="1" dirty="0" smtClean="0">
              <a:latin typeface="+mj-ea"/>
              <a:ea typeface="+mj-ea"/>
            </a:endParaRPr>
          </a:p>
          <a:p>
            <a:pPr algn="r">
              <a:lnSpc>
                <a:spcPct val="150000"/>
              </a:lnSpc>
            </a:pPr>
            <a:r>
              <a:rPr lang="en-US" altLang="zh-CN" sz="1400" i="0" dirty="0" smtClean="0">
                <a:solidFill>
                  <a:srgbClr val="1B2831"/>
                </a:solidFill>
                <a:effectLst/>
                <a:latin typeface="Helvetica" panose="020B0604020202020204" pitchFamily="34" charset="0"/>
              </a:rPr>
              <a:t>. </a:t>
            </a:r>
            <a:endParaRPr lang="zh-CN" altLang="en-US" sz="1400" dirty="0">
              <a:solidFill>
                <a:srgbClr val="1B2831"/>
              </a:solidFill>
            </a:endParaRPr>
          </a:p>
        </p:txBody>
      </p:sp>
      <p:sp>
        <p:nvSpPr>
          <p:cNvPr id="13" name="Freeform 886"/>
          <p:cNvSpPr/>
          <p:nvPr/>
        </p:nvSpPr>
        <p:spPr bwMode="auto">
          <a:xfrm rot="10800000">
            <a:off x="6836799" y="5248164"/>
            <a:ext cx="442913" cy="633413"/>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FF9900"/>
          </a:solidFill>
          <a:ln>
            <a:noFill/>
          </a:ln>
        </p:spPr>
        <p:txBody>
          <a:bodyPr vert="horz" wrap="square" lIns="91440" tIns="45720" rIns="91440" bIns="45720" numCol="1" anchor="t" anchorCtr="0" compatLnSpc="1"/>
          <a:lstStyle/>
          <a:p>
            <a:endParaRPr lang="en-US"/>
          </a:p>
        </p:txBody>
      </p:sp>
      <p:sp>
        <p:nvSpPr>
          <p:cNvPr id="14" name="Freeform 886"/>
          <p:cNvSpPr/>
          <p:nvPr/>
        </p:nvSpPr>
        <p:spPr bwMode="auto">
          <a:xfrm flipH="1" flipV="1">
            <a:off x="4721797" y="2702598"/>
            <a:ext cx="442913" cy="633413"/>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1F487C"/>
          </a:solidFill>
          <a:ln>
            <a:noFill/>
          </a:ln>
        </p:spPr>
        <p:txBody>
          <a:bodyPr vert="horz" wrap="square" lIns="91440" tIns="45720" rIns="91440" bIns="45720" numCol="1" anchor="t" anchorCtr="0" compatLnSpc="1"/>
          <a:lstStyle/>
          <a:p>
            <a:endParaRPr lang="en-US"/>
          </a:p>
        </p:txBody>
      </p:sp>
      <p:sp>
        <p:nvSpPr>
          <p:cNvPr id="15" name="梯形 14"/>
          <p:cNvSpPr/>
          <p:nvPr/>
        </p:nvSpPr>
        <p:spPr>
          <a:xfrm>
            <a:off x="227097" y="343926"/>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730344"/>
            <a:ext cx="12192000" cy="869856"/>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rPr>
              <a:t>创意网络营销策划</a:t>
            </a:r>
            <a:endParaRPr lang="zh-CN" altLang="en-US" sz="2800" dirty="0" smtClean="0">
              <a:solidFill>
                <a:schemeClr val="bg1"/>
              </a:solidFill>
            </a:endParaRPr>
          </a:p>
          <a:p>
            <a:pPr algn="ctr"/>
            <a:r>
              <a:rPr lang="en-US" altLang="zh-CN" sz="1050" dirty="0" smtClean="0">
                <a:solidFill>
                  <a:schemeClr val="bg2">
                    <a:lumMod val="25000"/>
                  </a:schemeClr>
                </a:solidFill>
              </a:rPr>
              <a:t>. </a:t>
            </a:r>
            <a:endParaRPr lang="en-US" altLang="zh-CN" sz="1050" dirty="0">
              <a:solidFill>
                <a:schemeClr val="bg2">
                  <a:lumMod val="25000"/>
                </a:schemeClr>
              </a:solidFill>
            </a:endParaRPr>
          </a:p>
        </p:txBody>
      </p:sp>
      <p:sp>
        <p:nvSpPr>
          <p:cNvPr id="17" name="梯形 16"/>
          <p:cNvSpPr/>
          <p:nvPr/>
        </p:nvSpPr>
        <p:spPr>
          <a:xfrm flipV="1">
            <a:off x="396305" y="343926"/>
            <a:ext cx="3185832" cy="948571"/>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4"/>
          <p:cNvSpPr txBox="1"/>
          <p:nvPr/>
        </p:nvSpPr>
        <p:spPr>
          <a:xfrm>
            <a:off x="865388" y="510614"/>
            <a:ext cx="1415773" cy="584775"/>
          </a:xfrm>
          <a:prstGeom prst="rect">
            <a:avLst/>
          </a:prstGeom>
          <a:noFill/>
        </p:spPr>
        <p:txBody>
          <a:bodyPr wrap="none" rtlCol="0">
            <a:spAutoFit/>
          </a:bodyPr>
          <a:lstStyle/>
          <a:p>
            <a:pPr algn="ctr"/>
            <a:r>
              <a:rPr lang="zh-CN" altLang="en-US" sz="3200" b="1" dirty="0" smtClean="0">
                <a:solidFill>
                  <a:schemeClr val="bg1"/>
                </a:solidFill>
              </a:rPr>
              <a:t>项目八</a:t>
            </a:r>
            <a:endParaRPr lang="zh-CN" altLang="en-US" sz="3200" b="1" dirty="0">
              <a:solidFill>
                <a:schemeClr val="bg1"/>
              </a:solidFill>
            </a:endParaRPr>
          </a:p>
        </p:txBody>
      </p:sp>
      <p:sp>
        <p:nvSpPr>
          <p:cNvPr id="2" name="TextBox 17"/>
          <p:cNvSpPr txBox="1"/>
          <p:nvPr/>
        </p:nvSpPr>
        <p:spPr>
          <a:xfrm>
            <a:off x="7574387" y="4758728"/>
            <a:ext cx="1884045" cy="489585"/>
          </a:xfrm>
          <a:prstGeom prst="rect">
            <a:avLst/>
          </a:prstGeom>
          <a:solidFill>
            <a:srgbClr val="FF9900"/>
          </a:solidFill>
        </p:spPr>
        <p:txBody>
          <a:bodyPr wrap="none" lIns="121917" tIns="60958" rIns="121917" bIns="60958" rtlCol="0">
            <a:spAutoFit/>
          </a:bodyPr>
          <a:p>
            <a:r>
              <a:rPr lang="zh-CN" altLang="en-US" sz="2400" b="1" dirty="0" smtClean="0">
                <a:solidFill>
                  <a:schemeClr val="bg1"/>
                </a:solidFill>
              </a:rPr>
              <a:t>     素质</a:t>
            </a:r>
            <a:r>
              <a:rPr lang="zh-CN" altLang="en-US" sz="2400" b="1" dirty="0" smtClean="0">
                <a:solidFill>
                  <a:schemeClr val="bg1"/>
                </a:solidFill>
              </a:rPr>
              <a:t>目标     </a:t>
            </a:r>
            <a:endParaRPr lang="en-US" sz="2400" b="1" dirty="0">
              <a:solidFill>
                <a:schemeClr val="bg1"/>
              </a:solidFill>
            </a:endParaRPr>
          </a:p>
        </p:txBody>
      </p:sp>
      <p:sp>
        <p:nvSpPr>
          <p:cNvPr id="3" name="矩形 2"/>
          <p:cNvSpPr/>
          <p:nvPr/>
        </p:nvSpPr>
        <p:spPr>
          <a:xfrm>
            <a:off x="7497869" y="3458690"/>
            <a:ext cx="4214388" cy="960776"/>
          </a:xfrm>
          <a:prstGeom prst="rect">
            <a:avLst/>
          </a:prstGeom>
        </p:spPr>
        <p:txBody>
          <a:bodyPr wrap="square">
            <a:spAutoFit/>
          </a:bodyPr>
          <a:p>
            <a:pPr>
              <a:lnSpc>
                <a:spcPct val="150000"/>
              </a:lnSpc>
            </a:pPr>
            <a:r>
              <a:rPr lang="en-US" sz="2000" b="1" dirty="0" smtClean="0"/>
              <a:t>1.</a:t>
            </a:r>
            <a:r>
              <a:rPr lang="zh-CN" altLang="en-US" sz="2000" b="1" dirty="0" smtClean="0"/>
              <a:t>培养网络营销策划的创意能力</a:t>
            </a:r>
            <a:endParaRPr lang="zh-CN" altLang="en-US" sz="2000" b="1" dirty="0" smtClean="0"/>
          </a:p>
          <a:p>
            <a:pPr>
              <a:lnSpc>
                <a:spcPct val="150000"/>
              </a:lnSpc>
            </a:pPr>
            <a:r>
              <a:rPr lang="en-US" sz="2000" b="1" dirty="0" smtClean="0"/>
              <a:t>2.</a:t>
            </a:r>
            <a:r>
              <a:rPr lang="zh-CN" altLang="en-US" sz="2000" b="1" dirty="0" smtClean="0"/>
              <a:t>培养撰写网络营销策划方案的能力</a:t>
            </a:r>
            <a:endParaRPr lang="zh-CN" altLang="en-US" sz="2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23" name="梯形 22"/>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a:off x="-1" y="463025"/>
            <a:ext cx="8015289"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8.3</a:t>
            </a:r>
            <a:endParaRPr lang="zh-CN" altLang="en-US" sz="2800" b="1" dirty="0">
              <a:solidFill>
                <a:schemeClr val="bg1"/>
              </a:solidFill>
              <a:latin typeface="+mj-ea"/>
              <a:ea typeface="+mj-ea"/>
            </a:endParaRPr>
          </a:p>
        </p:txBody>
      </p:sp>
      <p:sp>
        <p:nvSpPr>
          <p:cNvPr id="27" name="TextBox 17"/>
          <p:cNvSpPr txBox="1"/>
          <p:nvPr/>
        </p:nvSpPr>
        <p:spPr>
          <a:xfrm>
            <a:off x="2205990" y="609181"/>
            <a:ext cx="4034112" cy="492438"/>
          </a:xfrm>
          <a:prstGeom prst="rect">
            <a:avLst/>
          </a:prstGeom>
          <a:noFill/>
        </p:spPr>
        <p:txBody>
          <a:bodyPr wrap="none" lIns="121917" tIns="60958" rIns="121917" bIns="60958" rtlCol="0">
            <a:spAutoFit/>
          </a:bodyPr>
          <a:lstStyle/>
          <a:p>
            <a:r>
              <a:rPr lang="en-US" sz="2400" b="1" dirty="0" smtClean="0">
                <a:solidFill>
                  <a:schemeClr val="bg1"/>
                </a:solidFill>
                <a:latin typeface="+mj-ea"/>
                <a:ea typeface="+mj-ea"/>
              </a:rPr>
              <a:t>8.3.2   </a:t>
            </a:r>
            <a:r>
              <a:rPr lang="zh-CN" altLang="en-US" sz="2400" b="1" dirty="0" smtClean="0">
                <a:solidFill>
                  <a:schemeClr val="bg1"/>
                </a:solidFill>
                <a:latin typeface="+mj-ea"/>
                <a:ea typeface="+mj-ea"/>
              </a:rPr>
              <a:t>网络营销策划书范例</a:t>
            </a:r>
            <a:endParaRPr lang="en-US" altLang="zh-CN" sz="2400" b="1" dirty="0">
              <a:solidFill>
                <a:schemeClr val="bg1"/>
              </a:solidFill>
              <a:latin typeface="+mj-ea"/>
              <a:ea typeface="+mj-ea"/>
            </a:endParaRPr>
          </a:p>
        </p:txBody>
      </p:sp>
      <p:sp>
        <p:nvSpPr>
          <p:cNvPr id="84993" name="Rectangle 1"/>
          <p:cNvSpPr>
            <a:spLocks noChangeArrowheads="1"/>
          </p:cNvSpPr>
          <p:nvPr/>
        </p:nvSpPr>
        <p:spPr bwMode="auto">
          <a:xfrm>
            <a:off x="309715" y="1696065"/>
            <a:ext cx="11474245" cy="707886"/>
          </a:xfrm>
          <a:prstGeom prst="rect">
            <a:avLst/>
          </a:prstGeom>
          <a:noFill/>
          <a:ln w="9525">
            <a:noFill/>
            <a:miter lim="800000"/>
          </a:ln>
          <a:effectLst/>
        </p:spPr>
        <p:txBody>
          <a:bodyPr vert="horz" wrap="square" lIns="91440" tIns="45720" rIns="91440" bIns="45720" numCol="1" anchor="ctr" anchorCtr="0" compatLnSpc="1">
            <a:spAutoFit/>
          </a:bodyPr>
          <a:lstStyle/>
          <a:p>
            <a:r>
              <a:rPr lang="zh-CN" altLang="en-US" sz="2000" dirty="0" smtClean="0"/>
              <a:t>四、费用明细</a:t>
            </a:r>
            <a:endParaRPr lang="zh-CN" altLang="en-US" sz="2000" dirty="0" smtClean="0"/>
          </a:p>
          <a:p>
            <a:r>
              <a:rPr lang="en-US" sz="2000" dirty="0" smtClean="0"/>
              <a:t>                                   </a:t>
            </a:r>
            <a:r>
              <a:rPr lang="zh-CN" altLang="en-US" sz="2000" dirty="0" smtClean="0"/>
              <a:t>表</a:t>
            </a:r>
            <a:r>
              <a:rPr lang="en-US" sz="2000" dirty="0" smtClean="0"/>
              <a:t>8-3 </a:t>
            </a:r>
            <a:r>
              <a:rPr lang="zh-CN" altLang="en-US" sz="2000" dirty="0" smtClean="0"/>
              <a:t>某化妆品公司网站制作费用明细</a:t>
            </a:r>
            <a:endParaRPr lang="zh-CN" altLang="en-US" sz="2000" dirty="0"/>
          </a:p>
        </p:txBody>
      </p:sp>
      <p:graphicFrame>
        <p:nvGraphicFramePr>
          <p:cNvPr id="13" name="表格 12"/>
          <p:cNvGraphicFramePr>
            <a:graphicFrameLocks noGrp="1"/>
          </p:cNvGraphicFramePr>
          <p:nvPr/>
        </p:nvGraphicFramePr>
        <p:xfrm>
          <a:off x="1243013" y="2588891"/>
          <a:ext cx="9872661" cy="3554733"/>
        </p:xfrm>
        <a:graphic>
          <a:graphicData uri="http://schemas.openxmlformats.org/drawingml/2006/table">
            <a:tbl>
              <a:tblPr/>
              <a:tblGrid>
                <a:gridCol w="1426712"/>
                <a:gridCol w="1145157"/>
                <a:gridCol w="4357568"/>
                <a:gridCol w="2943224"/>
              </a:tblGrid>
              <a:tr h="507819">
                <a:tc gridSpan="2">
                  <a:txBody>
                    <a:bodyPr/>
                    <a:lstStyle/>
                    <a:p>
                      <a:pPr algn="ctr">
                        <a:lnSpc>
                          <a:spcPct val="150000"/>
                        </a:lnSpc>
                        <a:spcAft>
                          <a:spcPts val="0"/>
                        </a:spcAft>
                      </a:pPr>
                      <a:r>
                        <a:rPr lang="zh-CN" sz="1800" kern="100" dirty="0">
                          <a:latin typeface="Times New Roman" panose="02020603050405020304"/>
                          <a:ea typeface="宋体" panose="02010600030101010101" pitchFamily="2" charset="-122"/>
                        </a:rPr>
                        <a:t>序 号</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50000"/>
                        </a:lnSpc>
                        <a:spcAft>
                          <a:spcPts val="0"/>
                        </a:spcAft>
                      </a:pPr>
                      <a:r>
                        <a:rPr lang="zh-CN" sz="1800" kern="100">
                          <a:latin typeface="Times New Roman" panose="02020603050405020304"/>
                          <a:ea typeface="宋体" panose="02010600030101010101" pitchFamily="2" charset="-122"/>
                        </a:rPr>
                        <a:t>项 目</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100">
                          <a:latin typeface="Times New Roman" panose="02020603050405020304"/>
                          <a:ea typeface="宋体" panose="02010600030101010101" pitchFamily="2" charset="-122"/>
                        </a:rPr>
                        <a:t>费 用（元）</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819">
                <a:tc rowSpan="5">
                  <a:txBody>
                    <a:bodyPr/>
                    <a:lstStyle/>
                    <a:p>
                      <a:pPr algn="ctr">
                        <a:lnSpc>
                          <a:spcPct val="150000"/>
                        </a:lnSpc>
                        <a:spcAft>
                          <a:spcPts val="0"/>
                        </a:spcAft>
                      </a:pPr>
                      <a:r>
                        <a:rPr lang="zh-CN" sz="1800" kern="100" dirty="0">
                          <a:latin typeface="Times New Roman" panose="02020603050405020304"/>
                          <a:ea typeface="宋体" panose="02010600030101010101" pitchFamily="2" charset="-122"/>
                        </a:rPr>
                        <a:t>网</a:t>
                      </a:r>
                      <a:endParaRPr lang="zh-CN" sz="1800" kern="100" dirty="0">
                        <a:latin typeface="Times New Roman" panose="02020603050405020304"/>
                        <a:ea typeface="宋体" panose="02010600030101010101" pitchFamily="2" charset="-122"/>
                      </a:endParaRPr>
                    </a:p>
                    <a:p>
                      <a:pPr algn="ctr">
                        <a:lnSpc>
                          <a:spcPct val="150000"/>
                        </a:lnSpc>
                        <a:spcAft>
                          <a:spcPts val="0"/>
                        </a:spcAft>
                      </a:pPr>
                      <a:r>
                        <a:rPr lang="zh-CN" sz="1800" kern="100" dirty="0">
                          <a:latin typeface="Times New Roman" panose="02020603050405020304"/>
                          <a:ea typeface="宋体" panose="02010600030101010101" pitchFamily="2" charset="-122"/>
                        </a:rPr>
                        <a:t>站</a:t>
                      </a:r>
                      <a:endParaRPr lang="zh-CN" sz="1800" kern="100" dirty="0">
                        <a:latin typeface="Times New Roman" panose="02020603050405020304"/>
                        <a:ea typeface="宋体" panose="02010600030101010101" pitchFamily="2" charset="-122"/>
                      </a:endParaRPr>
                    </a:p>
                    <a:p>
                      <a:pPr algn="ctr">
                        <a:lnSpc>
                          <a:spcPct val="150000"/>
                        </a:lnSpc>
                        <a:spcAft>
                          <a:spcPts val="0"/>
                        </a:spcAft>
                      </a:pPr>
                      <a:r>
                        <a:rPr lang="zh-CN" sz="1800" kern="100" dirty="0">
                          <a:latin typeface="Times New Roman" panose="02020603050405020304"/>
                          <a:ea typeface="宋体" panose="02010600030101010101" pitchFamily="2" charset="-122"/>
                        </a:rPr>
                        <a:t>制</a:t>
                      </a:r>
                      <a:endParaRPr lang="zh-CN" sz="1800" kern="100" dirty="0">
                        <a:latin typeface="Times New Roman" panose="02020603050405020304"/>
                        <a:ea typeface="宋体" panose="02010600030101010101" pitchFamily="2" charset="-122"/>
                      </a:endParaRPr>
                    </a:p>
                    <a:p>
                      <a:pPr algn="ctr">
                        <a:lnSpc>
                          <a:spcPct val="150000"/>
                        </a:lnSpc>
                        <a:spcAft>
                          <a:spcPts val="0"/>
                        </a:spcAft>
                      </a:pPr>
                      <a:r>
                        <a:rPr lang="zh-CN" sz="1800" kern="100" dirty="0">
                          <a:latin typeface="Times New Roman" panose="02020603050405020304"/>
                          <a:ea typeface="宋体" panose="02010600030101010101" pitchFamily="2" charset="-122"/>
                        </a:rPr>
                        <a:t>作</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latin typeface="Times New Roman" panose="02020603050405020304"/>
                          <a:ea typeface="宋体" panose="02010600030101010101" pitchFamily="2" charset="-122"/>
                        </a:rPr>
                        <a:t>1</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kern="100" dirty="0">
                          <a:latin typeface="Times New Roman" panose="02020603050405020304"/>
                          <a:ea typeface="宋体" panose="02010600030101010101" pitchFamily="2" charset="-122"/>
                        </a:rPr>
                        <a:t>注册一个英文域名和一个中文域名：</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kern="100">
                          <a:latin typeface="Times New Roman" panose="02020603050405020304"/>
                          <a:ea typeface="宋体" panose="02010600030101010101" pitchFamily="2" charset="-122"/>
                        </a:rPr>
                        <a:t>每个大约</a:t>
                      </a:r>
                      <a:r>
                        <a:rPr lang="en-US" sz="1800" kern="100">
                          <a:latin typeface="Times New Roman" panose="02020603050405020304"/>
                          <a:ea typeface="宋体" panose="02010600030101010101" pitchFamily="2" charset="-122"/>
                        </a:rPr>
                        <a:t>100</a:t>
                      </a:r>
                      <a:r>
                        <a:rPr lang="zh-CN" sz="1800" kern="100">
                          <a:latin typeface="Times New Roman" panose="02020603050405020304"/>
                          <a:ea typeface="宋体" panose="02010600030101010101" pitchFamily="2" charset="-122"/>
                        </a:rPr>
                        <a:t>元</a:t>
                      </a:r>
                      <a:r>
                        <a:rPr lang="en-US" sz="1800" kern="100">
                          <a:latin typeface="Times New Roman" panose="02020603050405020304"/>
                          <a:ea typeface="宋体" panose="02010600030101010101" pitchFamily="2" charset="-122"/>
                        </a:rPr>
                        <a:t>/</a:t>
                      </a:r>
                      <a:r>
                        <a:rPr lang="zh-CN" sz="1800" kern="100">
                          <a:latin typeface="Times New Roman" panose="02020603050405020304"/>
                          <a:ea typeface="宋体" panose="02010600030101010101" pitchFamily="2" charset="-122"/>
                        </a:rPr>
                        <a:t>年</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819">
                <a:tc vMerge="1">
                  <a:tcPr/>
                </a:tc>
                <a:tc>
                  <a:txBody>
                    <a:bodyPr/>
                    <a:lstStyle/>
                    <a:p>
                      <a:pPr algn="ctr">
                        <a:lnSpc>
                          <a:spcPct val="150000"/>
                        </a:lnSpc>
                        <a:spcAft>
                          <a:spcPts val="0"/>
                        </a:spcAft>
                      </a:pPr>
                      <a:r>
                        <a:rPr lang="en-US" sz="1800" kern="100">
                          <a:latin typeface="Times New Roman" panose="02020603050405020304"/>
                          <a:ea typeface="宋体" panose="02010600030101010101" pitchFamily="2" charset="-122"/>
                        </a:rPr>
                        <a:t>2</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kern="100" dirty="0">
                          <a:latin typeface="Times New Roman" panose="02020603050405020304"/>
                          <a:ea typeface="宋体" panose="02010600030101010101" pitchFamily="2" charset="-122"/>
                        </a:rPr>
                        <a:t>购买主机</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kern="100" dirty="0">
                          <a:latin typeface="Times New Roman" panose="02020603050405020304"/>
                          <a:ea typeface="宋体" panose="02010600030101010101" pitchFamily="2" charset="-122"/>
                        </a:rPr>
                        <a:t>大约</a:t>
                      </a:r>
                      <a:r>
                        <a:rPr lang="en-US" sz="1800" kern="100" dirty="0">
                          <a:latin typeface="Times New Roman" panose="02020603050405020304"/>
                          <a:ea typeface="宋体" panose="02010600030101010101" pitchFamily="2" charset="-122"/>
                        </a:rPr>
                        <a:t>25000</a:t>
                      </a:r>
                      <a:r>
                        <a:rPr lang="zh-CN" sz="1800" kern="100" dirty="0">
                          <a:latin typeface="Times New Roman" panose="02020603050405020304"/>
                          <a:ea typeface="宋体" panose="02010600030101010101" pitchFamily="2" charset="-122"/>
                        </a:rPr>
                        <a:t>元</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819">
                <a:tc vMerge="1">
                  <a:tcPr/>
                </a:tc>
                <a:tc>
                  <a:txBody>
                    <a:bodyPr/>
                    <a:lstStyle/>
                    <a:p>
                      <a:pPr algn="ctr">
                        <a:lnSpc>
                          <a:spcPct val="150000"/>
                        </a:lnSpc>
                        <a:spcAft>
                          <a:spcPts val="0"/>
                        </a:spcAft>
                      </a:pPr>
                      <a:r>
                        <a:rPr lang="en-US" sz="1800" kern="100">
                          <a:latin typeface="Times New Roman" panose="02020603050405020304"/>
                          <a:ea typeface="宋体" panose="02010600030101010101" pitchFamily="2" charset="-122"/>
                        </a:rPr>
                        <a:t>3</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kern="100">
                          <a:latin typeface="Times New Roman" panose="02020603050405020304"/>
                          <a:ea typeface="宋体" panose="02010600030101010101" pitchFamily="2" charset="-122"/>
                        </a:rPr>
                        <a:t>主机托管费用</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kern="100" dirty="0">
                          <a:latin typeface="Times New Roman" panose="02020603050405020304"/>
                          <a:ea typeface="宋体" panose="02010600030101010101" pitchFamily="2" charset="-122"/>
                        </a:rPr>
                        <a:t>大约</a:t>
                      </a:r>
                      <a:r>
                        <a:rPr lang="en-US" sz="1800" kern="100" dirty="0">
                          <a:latin typeface="Times New Roman" panose="02020603050405020304"/>
                          <a:ea typeface="宋体" panose="02010600030101010101" pitchFamily="2" charset="-122"/>
                        </a:rPr>
                        <a:t>3000</a:t>
                      </a:r>
                      <a:r>
                        <a:rPr lang="zh-CN" sz="1800" kern="100" dirty="0">
                          <a:latin typeface="Times New Roman" panose="02020603050405020304"/>
                          <a:ea typeface="宋体" panose="02010600030101010101" pitchFamily="2" charset="-122"/>
                        </a:rPr>
                        <a:t>元</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819">
                <a:tc vMerge="1">
                  <a:tcPr/>
                </a:tc>
                <a:tc>
                  <a:txBody>
                    <a:bodyPr/>
                    <a:lstStyle/>
                    <a:p>
                      <a:pPr algn="ctr">
                        <a:lnSpc>
                          <a:spcPct val="150000"/>
                        </a:lnSpc>
                        <a:spcAft>
                          <a:spcPts val="0"/>
                        </a:spcAft>
                      </a:pPr>
                      <a:r>
                        <a:rPr lang="en-US" sz="1800" kern="100">
                          <a:latin typeface="Times New Roman" panose="02020603050405020304"/>
                          <a:ea typeface="宋体" panose="02010600030101010101" pitchFamily="2" charset="-122"/>
                        </a:rPr>
                        <a:t>4</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kern="100">
                          <a:latin typeface="Times New Roman" panose="02020603050405020304"/>
                          <a:ea typeface="宋体" panose="02010600030101010101" pitchFamily="2" charset="-122"/>
                        </a:rPr>
                        <a:t>购买</a:t>
                      </a:r>
                      <a:r>
                        <a:rPr lang="en-US" sz="1800" kern="100">
                          <a:latin typeface="Times New Roman" panose="02020603050405020304"/>
                          <a:ea typeface="宋体" panose="02010600030101010101" pitchFamily="2" charset="-122"/>
                        </a:rPr>
                        <a:t>E-mail</a:t>
                      </a:r>
                      <a:r>
                        <a:rPr lang="zh-CN" sz="1800" kern="100">
                          <a:latin typeface="Times New Roman" panose="02020603050405020304"/>
                          <a:ea typeface="宋体" panose="02010600030101010101" pitchFamily="2" charset="-122"/>
                        </a:rPr>
                        <a:t>地址</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kern="100" dirty="0">
                          <a:latin typeface="Times New Roman" panose="02020603050405020304"/>
                          <a:ea typeface="宋体" panose="02010600030101010101" pitchFamily="2" charset="-122"/>
                        </a:rPr>
                        <a:t>大约</a:t>
                      </a:r>
                      <a:r>
                        <a:rPr lang="en-US" sz="1800" kern="100" dirty="0">
                          <a:latin typeface="Times New Roman" panose="02020603050405020304"/>
                          <a:ea typeface="宋体" panose="02010600030101010101" pitchFamily="2" charset="-122"/>
                        </a:rPr>
                        <a:t>500</a:t>
                      </a:r>
                      <a:r>
                        <a:rPr lang="zh-CN" sz="1800" kern="100" dirty="0">
                          <a:latin typeface="Times New Roman" panose="02020603050405020304"/>
                          <a:ea typeface="宋体" panose="02010600030101010101" pitchFamily="2" charset="-122"/>
                        </a:rPr>
                        <a:t>元</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819">
                <a:tc vMerge="1">
                  <a:tcPr/>
                </a:tc>
                <a:tc>
                  <a:txBody>
                    <a:bodyPr/>
                    <a:lstStyle/>
                    <a:p>
                      <a:pPr algn="ctr">
                        <a:lnSpc>
                          <a:spcPct val="150000"/>
                        </a:lnSpc>
                        <a:spcAft>
                          <a:spcPts val="0"/>
                        </a:spcAft>
                      </a:pPr>
                      <a:r>
                        <a:rPr lang="en-US" sz="1800" kern="100">
                          <a:latin typeface="Times New Roman" panose="02020603050405020304"/>
                          <a:ea typeface="宋体" panose="02010600030101010101" pitchFamily="2" charset="-122"/>
                        </a:rPr>
                        <a:t>5</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kern="100">
                          <a:latin typeface="Times New Roman" panose="02020603050405020304"/>
                          <a:ea typeface="宋体" panose="02010600030101010101" pitchFamily="2" charset="-122"/>
                        </a:rPr>
                        <a:t>广告发布</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kern="100" dirty="0">
                          <a:latin typeface="Times New Roman" panose="02020603050405020304"/>
                          <a:ea typeface="宋体" panose="02010600030101010101" pitchFamily="2" charset="-122"/>
                        </a:rPr>
                        <a:t>大约</a:t>
                      </a:r>
                      <a:r>
                        <a:rPr lang="en-US" sz="1800" kern="100" dirty="0">
                          <a:latin typeface="Times New Roman" panose="02020603050405020304"/>
                          <a:ea typeface="宋体" panose="02010600030101010101" pitchFamily="2" charset="-122"/>
                        </a:rPr>
                        <a:t>1000</a:t>
                      </a:r>
                      <a:r>
                        <a:rPr lang="zh-CN" sz="1800" kern="100" dirty="0">
                          <a:latin typeface="Times New Roman" panose="02020603050405020304"/>
                          <a:ea typeface="宋体" panose="02010600030101010101" pitchFamily="2" charset="-122"/>
                        </a:rPr>
                        <a:t>元</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819">
                <a:tc gridSpan="3">
                  <a:txBody>
                    <a:bodyPr/>
                    <a:lstStyle/>
                    <a:p>
                      <a:pPr algn="ctr">
                        <a:lnSpc>
                          <a:spcPct val="150000"/>
                        </a:lnSpc>
                        <a:spcAft>
                          <a:spcPts val="0"/>
                        </a:spcAft>
                      </a:pPr>
                      <a:r>
                        <a:rPr lang="zh-CN" sz="1800" kern="100">
                          <a:latin typeface="Times New Roman" panose="02020603050405020304"/>
                          <a:ea typeface="宋体" panose="02010600030101010101" pitchFamily="2" charset="-122"/>
                        </a:rPr>
                        <a:t>总</a:t>
                      </a:r>
                      <a:r>
                        <a:rPr lang="en-US" sz="1800" kern="100">
                          <a:latin typeface="Times New Roman" panose="02020603050405020304"/>
                          <a:ea typeface="宋体" panose="02010600030101010101" pitchFamily="2" charset="-122"/>
                        </a:rPr>
                        <a:t>  </a:t>
                      </a:r>
                      <a:r>
                        <a:rPr lang="zh-CN" sz="1800" kern="100">
                          <a:latin typeface="Times New Roman" panose="02020603050405020304"/>
                          <a:ea typeface="宋体" panose="02010600030101010101" pitchFamily="2" charset="-122"/>
                        </a:rPr>
                        <a:t>计</a:t>
                      </a:r>
                      <a:endParaRPr lang="zh-CN" sz="18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algn="just">
                        <a:lnSpc>
                          <a:spcPct val="150000"/>
                        </a:lnSpc>
                        <a:spcAft>
                          <a:spcPts val="0"/>
                        </a:spcAft>
                      </a:pPr>
                      <a:r>
                        <a:rPr lang="en-US" sz="1800" kern="100" dirty="0">
                          <a:latin typeface="Times New Roman" panose="02020603050405020304"/>
                          <a:ea typeface="宋体" panose="02010600030101010101" pitchFamily="2" charset="-122"/>
                        </a:rPr>
                        <a:t>31500</a:t>
                      </a:r>
                      <a:r>
                        <a:rPr lang="zh-CN" sz="1800" kern="100" dirty="0">
                          <a:latin typeface="Times New Roman" panose="02020603050405020304"/>
                          <a:ea typeface="宋体" panose="02010600030101010101" pitchFamily="2" charset="-122"/>
                        </a:rPr>
                        <a:t>元</a:t>
                      </a:r>
                      <a:endParaRPr lang="zh-CN" sz="18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23" name="梯形 22"/>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a:off x="-1" y="463025"/>
            <a:ext cx="8015289"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8.3</a:t>
            </a:r>
            <a:endParaRPr lang="zh-CN" altLang="en-US" sz="2800" b="1" dirty="0">
              <a:solidFill>
                <a:schemeClr val="bg1"/>
              </a:solidFill>
              <a:latin typeface="+mj-ea"/>
              <a:ea typeface="+mj-ea"/>
            </a:endParaRPr>
          </a:p>
        </p:txBody>
      </p:sp>
      <p:sp>
        <p:nvSpPr>
          <p:cNvPr id="27" name="TextBox 17"/>
          <p:cNvSpPr txBox="1"/>
          <p:nvPr/>
        </p:nvSpPr>
        <p:spPr>
          <a:xfrm>
            <a:off x="2205990" y="609181"/>
            <a:ext cx="4034112" cy="492438"/>
          </a:xfrm>
          <a:prstGeom prst="rect">
            <a:avLst/>
          </a:prstGeom>
          <a:noFill/>
        </p:spPr>
        <p:txBody>
          <a:bodyPr wrap="none" lIns="121917" tIns="60958" rIns="121917" bIns="60958" rtlCol="0">
            <a:spAutoFit/>
          </a:bodyPr>
          <a:lstStyle/>
          <a:p>
            <a:r>
              <a:rPr lang="en-US" sz="2400" b="1" dirty="0" smtClean="0">
                <a:solidFill>
                  <a:schemeClr val="bg1"/>
                </a:solidFill>
                <a:latin typeface="+mj-ea"/>
                <a:ea typeface="+mj-ea"/>
              </a:rPr>
              <a:t>8.3.2   </a:t>
            </a:r>
            <a:r>
              <a:rPr lang="zh-CN" altLang="en-US" sz="2400" b="1" dirty="0" smtClean="0">
                <a:solidFill>
                  <a:schemeClr val="bg1"/>
                </a:solidFill>
                <a:latin typeface="+mj-ea"/>
                <a:ea typeface="+mj-ea"/>
              </a:rPr>
              <a:t>网络营销策划书范例</a:t>
            </a:r>
            <a:endParaRPr lang="en-US" altLang="zh-CN" sz="2400" b="1" dirty="0">
              <a:solidFill>
                <a:schemeClr val="bg1"/>
              </a:solidFill>
              <a:latin typeface="+mj-ea"/>
              <a:ea typeface="+mj-ea"/>
            </a:endParaRPr>
          </a:p>
        </p:txBody>
      </p:sp>
      <p:sp>
        <p:nvSpPr>
          <p:cNvPr id="84993" name="Rectangle 1"/>
          <p:cNvSpPr>
            <a:spLocks noChangeArrowheads="1"/>
          </p:cNvSpPr>
          <p:nvPr/>
        </p:nvSpPr>
        <p:spPr bwMode="auto">
          <a:xfrm>
            <a:off x="309715" y="1696065"/>
            <a:ext cx="11474245" cy="4708981"/>
          </a:xfrm>
          <a:prstGeom prst="rect">
            <a:avLst/>
          </a:prstGeom>
          <a:noFill/>
          <a:ln w="9525">
            <a:noFill/>
            <a:miter lim="800000"/>
          </a:ln>
          <a:effectLst/>
        </p:spPr>
        <p:txBody>
          <a:bodyPr vert="horz" wrap="square" lIns="91440" tIns="45720" rIns="91440" bIns="45720" numCol="1" anchor="ctr" anchorCtr="0" compatLnSpc="1">
            <a:spAutoFit/>
          </a:bodyPr>
          <a:lstStyle/>
          <a:p>
            <a:r>
              <a:rPr lang="zh-CN" altLang="en-US" sz="2000" b="1" dirty="0" smtClean="0">
                <a:solidFill>
                  <a:srgbClr val="FF9900"/>
                </a:solidFill>
              </a:rPr>
              <a:t>第四部分：网络营销策略</a:t>
            </a:r>
            <a:endParaRPr lang="zh-CN" altLang="en-US" sz="2000" dirty="0" smtClean="0">
              <a:solidFill>
                <a:srgbClr val="FF9900"/>
              </a:solidFill>
            </a:endParaRPr>
          </a:p>
          <a:p>
            <a:r>
              <a:rPr lang="en-US" sz="2000" dirty="0" smtClean="0"/>
              <a:t>  </a:t>
            </a:r>
            <a:r>
              <a:rPr lang="zh-CN" altLang="en-US" sz="2000" b="1" dirty="0" smtClean="0"/>
              <a:t>一、产品品牌策略</a:t>
            </a:r>
            <a:endParaRPr lang="zh-CN" altLang="en-US" sz="2000" b="1" dirty="0" smtClean="0"/>
          </a:p>
          <a:p>
            <a:r>
              <a:rPr lang="en-US" sz="2000" dirty="0" smtClean="0"/>
              <a:t>       </a:t>
            </a:r>
            <a:r>
              <a:rPr lang="zh-CN" altLang="en-US" sz="2000" dirty="0" smtClean="0"/>
              <a:t>某化妆品公司是一家直销化妆品的公司，公司的产品主要是：化妆品的销售；对顾客（会员）提供额外的美容增值服务。从化妆品竞争环境而言，化妆品的销售现在是三国鼎立，洋品牌、合资品牌、内资品牌三分天下的局面。但无论哪类品牌在科技创新、新品开发、销售渠道、价格策略、促销手段等营销组合方面都各显神通，竞争几乎白热化。在如此竞争环境下要想将一个品牌尽量经营维护且最大化地延长品牌生命周期，就不是仅重视以上所列营销组合所能解决的了的。还必须重视产品的附加价值</a:t>
            </a:r>
            <a:r>
              <a:rPr lang="en-US" altLang="zh-CN" sz="2000" dirty="0" smtClean="0"/>
              <a:t>——</a:t>
            </a:r>
            <a:r>
              <a:rPr lang="zh-CN" altLang="en-US" sz="2000" dirty="0" smtClean="0"/>
              <a:t>服务的重要性。</a:t>
            </a:r>
            <a:endParaRPr lang="zh-CN" altLang="en-US" sz="2000" dirty="0" smtClean="0"/>
          </a:p>
          <a:p>
            <a:r>
              <a:rPr lang="en-US" sz="2000" dirty="0" smtClean="0"/>
              <a:t>        </a:t>
            </a:r>
            <a:r>
              <a:rPr lang="zh-CN" altLang="en-US" sz="2000" dirty="0" smtClean="0"/>
              <a:t>因为某化妆品公司直销的是国际各大品牌化妆品，在知名度和美誉度上有着很好的影响力。而且，通过网上直销，能够降低成本并且易管理。某化妆品公司在价格上就可以比传统的销售价格略低，在价格上占一定的优势。但价格优势并不是某化妆品公司最重要的品牌策略。某化妆品公司的经营理念是服务营销。即经营者站在消费者的角度提供专业咨询、心理满足、购买方便、使用指导、使用价值跟踪等营销行为的准终结环节，目的就是增加商品的使用价值。为了更完善的开展某化妆品公司的服务营销，某化妆品公司将在上海，北京，深圳三地建立美容沙龙，为公司的顾客提供专业美容咨询、新化妆时尚信息、专业护肤服务等。并建立客户档案，便于形成顾客群。</a:t>
            </a:r>
            <a:endParaRPr lang="zh-CN" alt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23" name="梯形 22"/>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a:off x="-1" y="463025"/>
            <a:ext cx="8015289"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8.3</a:t>
            </a:r>
            <a:endParaRPr lang="zh-CN" altLang="en-US" sz="2800" b="1" dirty="0">
              <a:solidFill>
                <a:schemeClr val="bg1"/>
              </a:solidFill>
              <a:latin typeface="+mj-ea"/>
              <a:ea typeface="+mj-ea"/>
            </a:endParaRPr>
          </a:p>
        </p:txBody>
      </p:sp>
      <p:sp>
        <p:nvSpPr>
          <p:cNvPr id="27" name="TextBox 17"/>
          <p:cNvSpPr txBox="1"/>
          <p:nvPr/>
        </p:nvSpPr>
        <p:spPr>
          <a:xfrm>
            <a:off x="2205990" y="609181"/>
            <a:ext cx="4034112" cy="492438"/>
          </a:xfrm>
          <a:prstGeom prst="rect">
            <a:avLst/>
          </a:prstGeom>
          <a:noFill/>
        </p:spPr>
        <p:txBody>
          <a:bodyPr wrap="none" lIns="121917" tIns="60958" rIns="121917" bIns="60958" rtlCol="0">
            <a:spAutoFit/>
          </a:bodyPr>
          <a:lstStyle/>
          <a:p>
            <a:r>
              <a:rPr lang="en-US" sz="2400" b="1" dirty="0" smtClean="0">
                <a:solidFill>
                  <a:schemeClr val="bg1"/>
                </a:solidFill>
                <a:latin typeface="+mj-ea"/>
                <a:ea typeface="+mj-ea"/>
              </a:rPr>
              <a:t>8.3.2   </a:t>
            </a:r>
            <a:r>
              <a:rPr lang="zh-CN" altLang="en-US" sz="2400" b="1" dirty="0" smtClean="0">
                <a:solidFill>
                  <a:schemeClr val="bg1"/>
                </a:solidFill>
                <a:latin typeface="+mj-ea"/>
                <a:ea typeface="+mj-ea"/>
              </a:rPr>
              <a:t>网络营销策划书范例</a:t>
            </a:r>
            <a:endParaRPr lang="en-US" altLang="zh-CN" sz="2400" b="1" dirty="0">
              <a:solidFill>
                <a:schemeClr val="bg1"/>
              </a:solidFill>
              <a:latin typeface="+mj-ea"/>
              <a:ea typeface="+mj-ea"/>
            </a:endParaRPr>
          </a:p>
        </p:txBody>
      </p:sp>
      <p:sp>
        <p:nvSpPr>
          <p:cNvPr id="84993" name="Rectangle 1"/>
          <p:cNvSpPr>
            <a:spLocks noChangeArrowheads="1"/>
          </p:cNvSpPr>
          <p:nvPr/>
        </p:nvSpPr>
        <p:spPr bwMode="auto">
          <a:xfrm>
            <a:off x="257176" y="1547752"/>
            <a:ext cx="11626798" cy="4401205"/>
          </a:xfrm>
          <a:prstGeom prst="rect">
            <a:avLst/>
          </a:prstGeom>
          <a:noFill/>
          <a:ln w="9525">
            <a:noFill/>
            <a:miter lim="800000"/>
          </a:ln>
          <a:effectLst/>
        </p:spPr>
        <p:txBody>
          <a:bodyPr vert="horz" wrap="square" lIns="91440" tIns="45720" rIns="91440" bIns="45720" numCol="1" anchor="ctr" anchorCtr="0" compatLnSpc="1">
            <a:spAutoFit/>
          </a:bodyPr>
          <a:lstStyle/>
          <a:p>
            <a:r>
              <a:rPr lang="zh-CN" altLang="en-US" sz="2000" b="1" dirty="0" smtClean="0"/>
              <a:t>二、域名品牌策略</a:t>
            </a:r>
            <a:endParaRPr lang="zh-CN" altLang="en-US" sz="2000" b="1" dirty="0" smtClean="0"/>
          </a:p>
          <a:p>
            <a:r>
              <a:rPr lang="en-US" sz="2000" dirty="0" smtClean="0"/>
              <a:t>   </a:t>
            </a:r>
            <a:r>
              <a:rPr lang="zh-CN" altLang="en-US" sz="2000" dirty="0" smtClean="0"/>
              <a:t>在域名品牌建设中，策略是使客户容易记忆，方便搜索。设置一个英文域名和一个中文域名。</a:t>
            </a:r>
            <a:endParaRPr lang="en-US" altLang="zh-CN" sz="2000" dirty="0" smtClean="0"/>
          </a:p>
          <a:p>
            <a:r>
              <a:rPr lang="en-US" sz="2000" b="1" dirty="0" smtClean="0"/>
              <a:t> </a:t>
            </a:r>
            <a:r>
              <a:rPr lang="zh-CN" altLang="en-US" sz="2000" b="1" dirty="0" smtClean="0"/>
              <a:t>三、网站品牌策略</a:t>
            </a:r>
            <a:endParaRPr lang="zh-CN" altLang="en-US" sz="2000" b="1" dirty="0" smtClean="0"/>
          </a:p>
          <a:p>
            <a:r>
              <a:rPr lang="en-US" sz="2000" dirty="0" smtClean="0"/>
              <a:t>  </a:t>
            </a:r>
            <a:r>
              <a:rPr lang="zh-CN" altLang="en-US" sz="2000" dirty="0" smtClean="0"/>
              <a:t>网站是开展网络营销的大本营，网站品牌的建设是建立网络品牌、开展网上生存空间的重要内容，是开展电子商务的基础，某化妆品公司的服务和产品基本上是通过网站来表现的。网站建设分布之后，网络营销的重要任务就是要对网站品牌加以建设，其本质就是对某化妆品公司的网站加以推广，让更多的人了解某化妆品公司的网站，发掘出公司潜在的顾客。为了做好网站品牌这样一个具有长期，远大意义的工作，某化妆品公司做如下的策划以方便网站品牌建设的进行：</a:t>
            </a:r>
            <a:endParaRPr lang="zh-CN" altLang="en-US" sz="2000" dirty="0" smtClean="0"/>
          </a:p>
          <a:p>
            <a:r>
              <a:rPr lang="en-US" sz="2000" dirty="0" smtClean="0"/>
              <a:t>   1.</a:t>
            </a:r>
            <a:r>
              <a:rPr lang="zh-CN" altLang="en-US" sz="2000" dirty="0" smtClean="0"/>
              <a:t>行业链接。行业链接是某化妆品公司网站推广的重要的方式，它是网站推广的一项重要的工作其目的有以下：</a:t>
            </a:r>
            <a:endParaRPr lang="zh-CN" altLang="en-US" sz="2000" dirty="0" smtClean="0"/>
          </a:p>
          <a:p>
            <a:r>
              <a:rPr lang="en-US" sz="2000" dirty="0" smtClean="0"/>
              <a:t>  </a:t>
            </a:r>
            <a:r>
              <a:rPr lang="zh-CN" altLang="en-US" sz="2000" dirty="0" smtClean="0"/>
              <a:t>（</a:t>
            </a:r>
            <a:r>
              <a:rPr lang="en-US" sz="2000" dirty="0" smtClean="0"/>
              <a:t>1</a:t>
            </a:r>
            <a:r>
              <a:rPr lang="zh-CN" altLang="en-US" sz="2000" dirty="0" smtClean="0"/>
              <a:t>）在进行行业链接中赢得业内的认知和认可，提高公司网站的信誉度，增加访问量，给顾客在浏览时的印象；</a:t>
            </a:r>
            <a:endParaRPr lang="en-US" altLang="zh-CN" sz="2000" dirty="0" smtClean="0"/>
          </a:p>
          <a:p>
            <a:r>
              <a:rPr lang="zh-CN" altLang="en-US" sz="2000" dirty="0" smtClean="0"/>
              <a:t>（</a:t>
            </a:r>
            <a:r>
              <a:rPr lang="en-US" sz="2000" dirty="0" smtClean="0"/>
              <a:t>2</a:t>
            </a:r>
            <a:r>
              <a:rPr lang="zh-CN" altLang="en-US" sz="2000" dirty="0" smtClean="0"/>
              <a:t>）为下一个搜索引擎推广增加优势，并打下好的基础。</a:t>
            </a:r>
            <a:endParaRPr lang="zh-CN" altLang="en-US" sz="2000" dirty="0" smtClean="0"/>
          </a:p>
          <a:p>
            <a:r>
              <a:rPr lang="en-US" sz="2000" dirty="0" smtClean="0"/>
              <a:t>   </a:t>
            </a:r>
            <a:endParaRPr lang="zh-CN" alt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en-US" altLang="zh-CN" sz="1200" b="1" dirty="0" smtClean="0">
                <a:solidFill>
                  <a:schemeClr val="bg1"/>
                </a:solidFill>
              </a:rPr>
              <a:t>HUANXIANG PPT</a:t>
            </a:r>
            <a:endParaRPr lang="zh-CN" altLang="en-US" sz="1200" b="1" dirty="0">
              <a:solidFill>
                <a:schemeClr val="bg1"/>
              </a:solidFill>
            </a:endParaRP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23" name="梯形 22"/>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a:off x="-1" y="463025"/>
            <a:ext cx="8015289"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
          <p:cNvSpPr txBox="1"/>
          <p:nvPr/>
        </p:nvSpPr>
        <p:spPr>
          <a:xfrm>
            <a:off x="309434" y="282825"/>
            <a:ext cx="1735583" cy="523220"/>
          </a:xfrm>
          <a:prstGeom prst="rect">
            <a:avLst/>
          </a:prstGeom>
          <a:noFill/>
        </p:spPr>
        <p:txBody>
          <a:bodyPr wrap="square" rtlCol="0">
            <a:spAutoFit/>
          </a:bodyPr>
          <a:lstStyle/>
          <a:p>
            <a:pPr algn="ctr"/>
            <a:r>
              <a:rPr lang="zh-CN" altLang="en-US" sz="2800" b="1" dirty="0" smtClean="0">
                <a:solidFill>
                  <a:schemeClr val="bg1"/>
                </a:solidFill>
                <a:latin typeface="+mj-ea"/>
                <a:ea typeface="+mj-ea"/>
              </a:rPr>
              <a:t>任务</a:t>
            </a:r>
            <a:r>
              <a:rPr lang="en-US" altLang="zh-CN" sz="2800" b="1" dirty="0" smtClean="0">
                <a:solidFill>
                  <a:schemeClr val="bg1"/>
                </a:solidFill>
                <a:latin typeface="+mj-ea"/>
                <a:ea typeface="+mj-ea"/>
              </a:rPr>
              <a:t>8.3</a:t>
            </a:r>
            <a:endParaRPr lang="zh-CN" altLang="en-US" sz="2800" b="1" dirty="0">
              <a:solidFill>
                <a:schemeClr val="bg1"/>
              </a:solidFill>
              <a:latin typeface="+mj-ea"/>
              <a:ea typeface="+mj-ea"/>
            </a:endParaRPr>
          </a:p>
        </p:txBody>
      </p:sp>
      <p:sp>
        <p:nvSpPr>
          <p:cNvPr id="27" name="TextBox 17"/>
          <p:cNvSpPr txBox="1"/>
          <p:nvPr/>
        </p:nvSpPr>
        <p:spPr>
          <a:xfrm>
            <a:off x="2205990" y="609181"/>
            <a:ext cx="4034112" cy="492438"/>
          </a:xfrm>
          <a:prstGeom prst="rect">
            <a:avLst/>
          </a:prstGeom>
          <a:noFill/>
        </p:spPr>
        <p:txBody>
          <a:bodyPr wrap="none" lIns="121917" tIns="60958" rIns="121917" bIns="60958" rtlCol="0">
            <a:spAutoFit/>
          </a:bodyPr>
          <a:lstStyle/>
          <a:p>
            <a:r>
              <a:rPr lang="en-US" sz="2400" b="1" dirty="0" smtClean="0">
                <a:solidFill>
                  <a:schemeClr val="bg1"/>
                </a:solidFill>
                <a:latin typeface="+mj-ea"/>
                <a:ea typeface="+mj-ea"/>
              </a:rPr>
              <a:t>8.3.2   </a:t>
            </a:r>
            <a:r>
              <a:rPr lang="zh-CN" altLang="en-US" sz="2400" b="1" dirty="0" smtClean="0">
                <a:solidFill>
                  <a:schemeClr val="bg1"/>
                </a:solidFill>
                <a:latin typeface="+mj-ea"/>
                <a:ea typeface="+mj-ea"/>
              </a:rPr>
              <a:t>网络营销策划书范例</a:t>
            </a:r>
            <a:endParaRPr lang="en-US" altLang="zh-CN" sz="2400" b="1" dirty="0">
              <a:solidFill>
                <a:schemeClr val="bg1"/>
              </a:solidFill>
              <a:latin typeface="+mj-ea"/>
              <a:ea typeface="+mj-ea"/>
            </a:endParaRPr>
          </a:p>
        </p:txBody>
      </p:sp>
      <p:sp>
        <p:nvSpPr>
          <p:cNvPr id="84993" name="Rectangle 1"/>
          <p:cNvSpPr>
            <a:spLocks noChangeArrowheads="1"/>
          </p:cNvSpPr>
          <p:nvPr/>
        </p:nvSpPr>
        <p:spPr bwMode="auto">
          <a:xfrm>
            <a:off x="309715" y="1696065"/>
            <a:ext cx="11474245" cy="4401205"/>
          </a:xfrm>
          <a:prstGeom prst="rect">
            <a:avLst/>
          </a:prstGeom>
          <a:noFill/>
          <a:ln w="9525">
            <a:noFill/>
            <a:miter lim="800000"/>
          </a:ln>
          <a:effectLst/>
        </p:spPr>
        <p:txBody>
          <a:bodyPr vert="horz" wrap="square" lIns="91440" tIns="45720" rIns="91440" bIns="45720" numCol="1" anchor="ctr" anchorCtr="0" compatLnSpc="1">
            <a:spAutoFit/>
          </a:bodyPr>
          <a:lstStyle/>
          <a:p>
            <a:r>
              <a:rPr lang="en-US" sz="2000" dirty="0" smtClean="0"/>
              <a:t>2.</a:t>
            </a:r>
            <a:r>
              <a:rPr lang="zh-CN" altLang="en-US" sz="2000" dirty="0" smtClean="0"/>
              <a:t>搜索引擎推广。搜索引擎推广是最经典的推广，能在主要的搜索引擎上取的理想的</a:t>
            </a:r>
            <a:endParaRPr lang="zh-CN" altLang="en-US" sz="2000" dirty="0" smtClean="0"/>
          </a:p>
          <a:p>
            <a:r>
              <a:rPr lang="zh-CN" altLang="en-US" sz="2000" dirty="0" smtClean="0"/>
              <a:t>排名。</a:t>
            </a:r>
            <a:endParaRPr lang="en-US" altLang="zh-CN" sz="2000" dirty="0" smtClean="0"/>
          </a:p>
          <a:p>
            <a:r>
              <a:rPr lang="zh-CN" altLang="en-US" sz="2000" dirty="0" smtClean="0"/>
              <a:t>（</a:t>
            </a:r>
            <a:r>
              <a:rPr lang="en-US" sz="2000" dirty="0" smtClean="0"/>
              <a:t>1</a:t>
            </a:r>
            <a:r>
              <a:rPr lang="zh-CN" altLang="en-US" sz="2000" dirty="0" smtClean="0"/>
              <a:t>）竞价排名；</a:t>
            </a:r>
            <a:endParaRPr lang="en-US" altLang="zh-CN" sz="2000" dirty="0" smtClean="0"/>
          </a:p>
          <a:p>
            <a:r>
              <a:rPr lang="zh-CN" altLang="en-US" sz="2000" dirty="0" smtClean="0"/>
              <a:t>（</a:t>
            </a:r>
            <a:r>
              <a:rPr lang="en-US" sz="2000" dirty="0" smtClean="0"/>
              <a:t>2</a:t>
            </a:r>
            <a:r>
              <a:rPr lang="zh-CN" altLang="en-US" sz="2000" dirty="0" smtClean="0"/>
              <a:t>）向搜索引擎提交网页；为了保证注册的正确某化妆品公司采用人工方式同时在</a:t>
            </a:r>
            <a:r>
              <a:rPr lang="en-US" sz="2000" dirty="0" smtClean="0"/>
              <a:t>www.yahoo.com.cn </a:t>
            </a:r>
            <a:r>
              <a:rPr lang="zh-CN" altLang="en-US" sz="2000" dirty="0" smtClean="0"/>
              <a:t>；</a:t>
            </a:r>
            <a:r>
              <a:rPr lang="en-US" sz="2000" dirty="0" smtClean="0"/>
              <a:t> www.google.com </a:t>
            </a:r>
            <a:r>
              <a:rPr lang="zh-CN" altLang="en-US" sz="2000" dirty="0" smtClean="0"/>
              <a:t>；</a:t>
            </a:r>
            <a:r>
              <a:rPr lang="en-US" sz="2000" dirty="0" smtClean="0"/>
              <a:t>www.baidu.com</a:t>
            </a:r>
            <a:r>
              <a:rPr lang="zh-CN" altLang="en-US" sz="2000" dirty="0" smtClean="0"/>
              <a:t>；</a:t>
            </a:r>
            <a:r>
              <a:rPr lang="en-US" sz="2000" dirty="0" smtClean="0"/>
              <a:t> www.search.sina.com </a:t>
            </a:r>
            <a:r>
              <a:rPr lang="zh-CN" altLang="en-US" sz="2000" dirty="0" smtClean="0"/>
              <a:t>；</a:t>
            </a:r>
            <a:r>
              <a:rPr lang="en-US" sz="2000" dirty="0" smtClean="0"/>
              <a:t> www.sohu.com</a:t>
            </a:r>
            <a:r>
              <a:rPr lang="zh-CN" altLang="en-US" sz="2000" dirty="0" smtClean="0"/>
              <a:t>中注册多个网站页面。</a:t>
            </a:r>
            <a:endParaRPr lang="en-US" altLang="zh-CN" sz="2000" dirty="0" smtClean="0"/>
          </a:p>
          <a:p>
            <a:r>
              <a:rPr lang="zh-CN" altLang="en-US" sz="2000" dirty="0" smtClean="0"/>
              <a:t>（</a:t>
            </a:r>
            <a:r>
              <a:rPr lang="en-US" sz="2000" dirty="0" smtClean="0"/>
              <a:t>3</a:t>
            </a:r>
            <a:r>
              <a:rPr lang="zh-CN" altLang="en-US" sz="2000" dirty="0" smtClean="0"/>
              <a:t>）网站注册后跟踪管理。测试排名，在定期重新注册，定期优化网页元素。</a:t>
            </a:r>
            <a:endParaRPr lang="zh-CN" altLang="en-US" sz="2000" dirty="0" smtClean="0"/>
          </a:p>
          <a:p>
            <a:r>
              <a:rPr lang="zh-CN" altLang="en-US" sz="2000" b="1" dirty="0" smtClean="0"/>
              <a:t>四、商务信息平台发布</a:t>
            </a:r>
            <a:endParaRPr lang="zh-CN" altLang="en-US" sz="2000" b="1" dirty="0" smtClean="0"/>
          </a:p>
          <a:p>
            <a:r>
              <a:rPr lang="zh-CN" altLang="en-US" sz="2000" dirty="0" smtClean="0"/>
              <a:t>某化妆品公司会在阿里巴巴、环球资源等进行广告宣传。使网站及其服务及时有效的出现在广大客户眼前。</a:t>
            </a:r>
            <a:endParaRPr lang="zh-CN" altLang="en-US" sz="2000" dirty="0" smtClean="0"/>
          </a:p>
          <a:p>
            <a:r>
              <a:rPr lang="zh-CN" altLang="en-US" sz="2000" b="1" dirty="0" smtClean="0"/>
              <a:t>五、邮件列表</a:t>
            </a:r>
            <a:endParaRPr lang="zh-CN" altLang="en-US" sz="2000" b="1" dirty="0" smtClean="0"/>
          </a:p>
          <a:p>
            <a:r>
              <a:rPr lang="en-US" sz="2000" dirty="0" smtClean="0"/>
              <a:t>1.</a:t>
            </a:r>
            <a:r>
              <a:rPr lang="zh-CN" altLang="en-US" sz="2000" dirty="0" smtClean="0"/>
              <a:t>在发出的邮件中创建一个“签名”，让潜在顾客与你联系。</a:t>
            </a:r>
            <a:endParaRPr lang="zh-CN" altLang="en-US" sz="2000" dirty="0" smtClean="0"/>
          </a:p>
          <a:p>
            <a:r>
              <a:rPr lang="en-US" sz="2000" dirty="0" smtClean="0"/>
              <a:t>2.</a:t>
            </a:r>
            <a:r>
              <a:rPr lang="zh-CN" altLang="en-US" sz="2000" dirty="0" smtClean="0"/>
              <a:t>建立邮件列表，每月向用户发送新产品邮件</a:t>
            </a:r>
            <a:endParaRPr lang="zh-CN" altLang="en-US" sz="2000" dirty="0" smtClean="0"/>
          </a:p>
          <a:p>
            <a:pPr algn="r"/>
            <a:r>
              <a:rPr lang="zh-CN" altLang="en-US" sz="2000" dirty="0" smtClean="0"/>
              <a:t>资料来源：睿途科技，</a:t>
            </a:r>
            <a:endParaRPr lang="zh-CN" alt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拓展思考</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1828802" y="2307430"/>
            <a:ext cx="5786436" cy="2246769"/>
          </a:xfrm>
          <a:prstGeom prst="rect">
            <a:avLst/>
          </a:prstGeom>
        </p:spPr>
        <p:txBody>
          <a:bodyPr wrap="square">
            <a:spAutoFit/>
          </a:bodyPr>
          <a:lstStyle/>
          <a:p>
            <a:pPr lvl="0"/>
            <a:r>
              <a:rPr lang="en-US" altLang="zh-CN" sz="2800" dirty="0" smtClean="0">
                <a:latin typeface="+mn-ea"/>
              </a:rPr>
              <a:t>1</a:t>
            </a:r>
            <a:r>
              <a:rPr lang="zh-CN" altLang="en-US" sz="2800" dirty="0" smtClean="0">
                <a:latin typeface="+mn-ea"/>
              </a:rPr>
              <a:t>、结合大家喜爱的</a:t>
            </a:r>
            <a:r>
              <a:rPr lang="en-US" altLang="zh-CN" sz="2800" dirty="0" smtClean="0">
                <a:latin typeface="+mn-ea"/>
              </a:rPr>
              <a:t>《</a:t>
            </a:r>
            <a:r>
              <a:rPr lang="zh-CN" altLang="en-US" sz="2800" dirty="0" smtClean="0">
                <a:latin typeface="+mn-ea"/>
              </a:rPr>
              <a:t>爸爸去哪儿</a:t>
            </a:r>
            <a:r>
              <a:rPr lang="en-US" altLang="zh-CN" sz="2800" dirty="0" smtClean="0">
                <a:latin typeface="+mn-ea"/>
              </a:rPr>
              <a:t>》</a:t>
            </a:r>
            <a:r>
              <a:rPr lang="zh-CN" altLang="en-US" sz="2800" dirty="0" smtClean="0">
                <a:latin typeface="+mn-ea"/>
              </a:rPr>
              <a:t>的电视节目，分析其在网络营销方面有哪些创意？</a:t>
            </a:r>
            <a:endParaRPr lang="en-US" altLang="zh-CN" sz="2800" dirty="0" smtClean="0">
              <a:latin typeface="+mn-ea"/>
            </a:endParaRPr>
          </a:p>
          <a:p>
            <a:pPr lvl="0"/>
            <a:endParaRPr lang="zh-CN" altLang="en-US" sz="2800" dirty="0" smtClean="0">
              <a:latin typeface="+mn-ea"/>
            </a:endParaRPr>
          </a:p>
          <a:p>
            <a:pPr lvl="0"/>
            <a:r>
              <a:rPr lang="en-US" altLang="zh-CN" sz="2800" dirty="0" smtClean="0">
                <a:latin typeface="+mn-ea"/>
              </a:rPr>
              <a:t>2</a:t>
            </a:r>
            <a:r>
              <a:rPr lang="zh-CN" altLang="en-US" sz="2800" dirty="0" smtClean="0">
                <a:latin typeface="+mn-ea"/>
              </a:rPr>
              <a:t>、该节目带动哪些相关品的销售？</a:t>
            </a:r>
            <a:endParaRPr lang="zh-CN" altLang="en-US" sz="2800" dirty="0">
              <a:latin typeface="+mn-ea"/>
            </a:endParaRPr>
          </a:p>
        </p:txBody>
      </p:sp>
      <p:sp>
        <p:nvSpPr>
          <p:cNvPr id="28" name="矩形 27"/>
          <p:cNvSpPr/>
          <p:nvPr/>
        </p:nvSpPr>
        <p:spPr>
          <a:xfrm>
            <a:off x="602129" y="2500314"/>
            <a:ext cx="967104" cy="8001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rPr>
              <a:t>讨论</a:t>
            </a:r>
            <a:endParaRPr lang="zh-CN" altLang="en-US" sz="2800" b="1" dirty="0">
              <a:solidFill>
                <a:schemeClr val="bg1"/>
              </a:solidFill>
            </a:endParaRPr>
          </a:p>
        </p:txBody>
      </p:sp>
      <p:pic>
        <p:nvPicPr>
          <p:cNvPr id="83970" name="Picture 6" descr="收藏：2013年十大营销经典案例"/>
          <p:cNvPicPr>
            <a:picLocks noChangeAspect="1" noChangeArrowheads="1"/>
          </p:cNvPicPr>
          <p:nvPr/>
        </p:nvPicPr>
        <p:blipFill>
          <a:blip r:embed="rId1"/>
          <a:srcRect/>
          <a:stretch>
            <a:fillRect/>
          </a:stretch>
        </p:blipFill>
        <p:spPr bwMode="auto">
          <a:xfrm>
            <a:off x="7800975" y="1657350"/>
            <a:ext cx="4391025"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38009" y="297112"/>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项目总结</a:t>
            </a:r>
            <a:r>
              <a:rPr lang="en-US" altLang="zh-CN" sz="2400" b="1" dirty="0" smtClean="0">
                <a:solidFill>
                  <a:schemeClr val="bg1"/>
                </a:solidFill>
              </a:rPr>
              <a:t>】</a:t>
            </a:r>
            <a:endParaRPr lang="zh-CN" altLang="en-US" sz="2400" b="1" dirty="0">
              <a:solidFill>
                <a:schemeClr val="bg1"/>
              </a:solidFill>
            </a:endParaRPr>
          </a:p>
        </p:txBody>
      </p:sp>
      <p:sp>
        <p:nvSpPr>
          <p:cNvPr id="6" name="TextBox 17"/>
          <p:cNvSpPr txBox="1"/>
          <p:nvPr/>
        </p:nvSpPr>
        <p:spPr>
          <a:xfrm>
            <a:off x="2205990" y="609181"/>
            <a:ext cx="3695877" cy="492438"/>
          </a:xfrm>
          <a:prstGeom prst="rect">
            <a:avLst/>
          </a:prstGeom>
          <a:noFill/>
        </p:spPr>
        <p:txBody>
          <a:bodyPr wrap="none" lIns="121917" tIns="60958" rIns="121917" bIns="60958" rtlCol="0">
            <a:spAutoFit/>
          </a:bodyPr>
          <a:lstStyle/>
          <a:p>
            <a:r>
              <a:rPr lang="zh-CN" altLang="en-US" sz="2400" b="1" dirty="0" smtClean="0">
                <a:solidFill>
                  <a:schemeClr val="bg1"/>
                </a:solidFill>
                <a:latin typeface="+mj-ea"/>
                <a:ea typeface="+mj-ea"/>
              </a:rPr>
              <a:t>项目</a:t>
            </a:r>
            <a:r>
              <a:rPr lang="en-US" sz="2400" b="1" dirty="0" smtClean="0">
                <a:solidFill>
                  <a:schemeClr val="bg1"/>
                </a:solidFill>
                <a:latin typeface="+mj-ea"/>
                <a:ea typeface="+mj-ea"/>
              </a:rPr>
              <a:t>8  </a:t>
            </a:r>
            <a:r>
              <a:rPr lang="zh-CN" altLang="en-US" sz="2400" b="1" dirty="0" smtClean="0">
                <a:solidFill>
                  <a:schemeClr val="bg1"/>
                </a:solidFill>
                <a:latin typeface="+mj-ea"/>
                <a:ea typeface="+mj-ea"/>
              </a:rPr>
              <a:t>创意网络营销策划</a:t>
            </a:r>
            <a:endParaRPr lang="en-US" sz="2400" dirty="0">
              <a:solidFill>
                <a:schemeClr val="bg1"/>
              </a:solidFill>
              <a:latin typeface="+mj-ea"/>
              <a:ea typeface="+mj-ea"/>
            </a:endParaRPr>
          </a:p>
        </p:txBody>
      </p:sp>
      <p:sp>
        <p:nvSpPr>
          <p:cNvPr id="12" name="Freeform 939"/>
          <p:cNvSpPr>
            <a:spLocks noChangeAspect="1" noEditPoints="1"/>
          </p:cNvSpPr>
          <p:nvPr/>
        </p:nvSpPr>
        <p:spPr bwMode="auto">
          <a:xfrm>
            <a:off x="9691075" y="3618000"/>
            <a:ext cx="2500925" cy="3240000"/>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rgbClr val="1F487C"/>
          </a:solidFill>
          <a:ln>
            <a:noFill/>
          </a:ln>
        </p:spPr>
        <p:txBody>
          <a:bodyPr vert="horz" wrap="square" lIns="91440" tIns="45720" rIns="91440" bIns="45720" numCol="1" anchor="t" anchorCtr="0" compatLnSpc="1"/>
          <a:lstStyle/>
          <a:p>
            <a:endParaRPr lang="en-US"/>
          </a:p>
        </p:txBody>
      </p:sp>
      <p:grpSp>
        <p:nvGrpSpPr>
          <p:cNvPr id="7" name="组合 15"/>
          <p:cNvGrpSpPr>
            <a:grpSpLocks noChangeAspect="1"/>
          </p:cNvGrpSpPr>
          <p:nvPr/>
        </p:nvGrpSpPr>
        <p:grpSpPr>
          <a:xfrm>
            <a:off x="9659936" y="1562206"/>
            <a:ext cx="2128079" cy="2160000"/>
            <a:chOff x="5510524" y="2795496"/>
            <a:chExt cx="635000" cy="644525"/>
          </a:xfrm>
          <a:solidFill>
            <a:srgbClr val="FF9900"/>
          </a:solidFill>
        </p:grpSpPr>
        <p:sp>
          <p:nvSpPr>
            <p:cNvPr id="13" name="Freeform 940"/>
            <p:cNvSpPr/>
            <p:nvPr/>
          </p:nvSpPr>
          <p:spPr bwMode="auto">
            <a:xfrm>
              <a:off x="5645462" y="2847883"/>
              <a:ext cx="365125" cy="592138"/>
            </a:xfrm>
            <a:custGeom>
              <a:avLst/>
              <a:gdLst>
                <a:gd name="T0" fmla="*/ 35 w 97"/>
                <a:gd name="T1" fmla="*/ 0 h 158"/>
                <a:gd name="T2" fmla="*/ 35 w 97"/>
                <a:gd name="T3" fmla="*/ 2 h 158"/>
                <a:gd name="T4" fmla="*/ 31 w 97"/>
                <a:gd name="T5" fmla="*/ 49 h 158"/>
                <a:gd name="T6" fmla="*/ 9 w 97"/>
                <a:gd name="T7" fmla="*/ 86 h 158"/>
                <a:gd name="T8" fmla="*/ 9 w 97"/>
                <a:gd name="T9" fmla="*/ 86 h 158"/>
                <a:gd name="T10" fmla="*/ 1 w 97"/>
                <a:gd name="T11" fmla="*/ 115 h 158"/>
                <a:gd name="T12" fmla="*/ 51 w 97"/>
                <a:gd name="T13" fmla="*/ 155 h 158"/>
                <a:gd name="T14" fmla="*/ 95 w 97"/>
                <a:gd name="T15" fmla="*/ 100 h 158"/>
                <a:gd name="T16" fmla="*/ 35 w 9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58">
                  <a:moveTo>
                    <a:pt x="35" y="0"/>
                  </a:moveTo>
                  <a:cubicBezTo>
                    <a:pt x="35" y="1"/>
                    <a:pt x="35" y="2"/>
                    <a:pt x="35" y="2"/>
                  </a:cubicBezTo>
                  <a:cubicBezTo>
                    <a:pt x="37" y="9"/>
                    <a:pt x="40" y="24"/>
                    <a:pt x="31" y="49"/>
                  </a:cubicBezTo>
                  <a:cubicBezTo>
                    <a:pt x="27" y="60"/>
                    <a:pt x="17" y="73"/>
                    <a:pt x="9" y="86"/>
                  </a:cubicBezTo>
                  <a:cubicBezTo>
                    <a:pt x="9" y="86"/>
                    <a:pt x="9" y="86"/>
                    <a:pt x="9" y="86"/>
                  </a:cubicBezTo>
                  <a:cubicBezTo>
                    <a:pt x="3" y="95"/>
                    <a:pt x="0" y="105"/>
                    <a:pt x="1" y="115"/>
                  </a:cubicBezTo>
                  <a:cubicBezTo>
                    <a:pt x="4" y="140"/>
                    <a:pt x="26" y="158"/>
                    <a:pt x="51" y="155"/>
                  </a:cubicBezTo>
                  <a:cubicBezTo>
                    <a:pt x="76" y="153"/>
                    <a:pt x="97" y="131"/>
                    <a:pt x="95" y="100"/>
                  </a:cubicBezTo>
                  <a:cubicBezTo>
                    <a:pt x="92" y="36"/>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941"/>
            <p:cNvSpPr/>
            <p:nvPr/>
          </p:nvSpPr>
          <p:spPr bwMode="auto">
            <a:xfrm>
              <a:off x="5934386" y="2795496"/>
              <a:ext cx="211138" cy="393700"/>
            </a:xfrm>
            <a:custGeom>
              <a:avLst/>
              <a:gdLst>
                <a:gd name="T0" fmla="*/ 51 w 56"/>
                <a:gd name="T1" fmla="*/ 58 h 105"/>
                <a:gd name="T2" fmla="*/ 51 w 56"/>
                <a:gd name="T3" fmla="*/ 58 h 105"/>
                <a:gd name="T4" fmla="*/ 36 w 56"/>
                <a:gd name="T5" fmla="*/ 33 h 105"/>
                <a:gd name="T6" fmla="*/ 33 w 56"/>
                <a:gd name="T7" fmla="*/ 2 h 105"/>
                <a:gd name="T8" fmla="*/ 33 w 56"/>
                <a:gd name="T9" fmla="*/ 0 h 105"/>
                <a:gd name="T10" fmla="*/ 0 w 56"/>
                <a:gd name="T11" fmla="*/ 39 h 105"/>
                <a:gd name="T12" fmla="*/ 28 w 56"/>
                <a:gd name="T13" fmla="*/ 105 h 105"/>
                <a:gd name="T14" fmla="*/ 56 w 56"/>
                <a:gd name="T15" fmla="*/ 78 h 105"/>
                <a:gd name="T16" fmla="*/ 51 w 56"/>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05">
                  <a:moveTo>
                    <a:pt x="51" y="58"/>
                  </a:moveTo>
                  <a:cubicBezTo>
                    <a:pt x="51" y="58"/>
                    <a:pt x="51" y="58"/>
                    <a:pt x="51" y="58"/>
                  </a:cubicBezTo>
                  <a:cubicBezTo>
                    <a:pt x="45" y="50"/>
                    <a:pt x="39" y="40"/>
                    <a:pt x="36" y="33"/>
                  </a:cubicBezTo>
                  <a:cubicBezTo>
                    <a:pt x="30" y="17"/>
                    <a:pt x="32" y="6"/>
                    <a:pt x="33" y="2"/>
                  </a:cubicBezTo>
                  <a:cubicBezTo>
                    <a:pt x="33" y="1"/>
                    <a:pt x="33" y="1"/>
                    <a:pt x="33" y="0"/>
                  </a:cubicBezTo>
                  <a:cubicBezTo>
                    <a:pt x="33" y="0"/>
                    <a:pt x="11" y="14"/>
                    <a:pt x="0" y="39"/>
                  </a:cubicBezTo>
                  <a:cubicBezTo>
                    <a:pt x="13" y="55"/>
                    <a:pt x="25" y="77"/>
                    <a:pt x="28" y="105"/>
                  </a:cubicBezTo>
                  <a:cubicBezTo>
                    <a:pt x="42" y="104"/>
                    <a:pt x="54" y="93"/>
                    <a:pt x="56" y="78"/>
                  </a:cubicBezTo>
                  <a:cubicBezTo>
                    <a:pt x="56" y="71"/>
                    <a:pt x="55" y="64"/>
                    <a:pt x="5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942"/>
            <p:cNvSpPr/>
            <p:nvPr/>
          </p:nvSpPr>
          <p:spPr bwMode="auto">
            <a:xfrm>
              <a:off x="5510524" y="2884396"/>
              <a:ext cx="192088" cy="412750"/>
            </a:xfrm>
            <a:custGeom>
              <a:avLst/>
              <a:gdLst>
                <a:gd name="T0" fmla="*/ 25 w 51"/>
                <a:gd name="T1" fmla="*/ 105 h 110"/>
                <a:gd name="T2" fmla="*/ 32 w 51"/>
                <a:gd name="T3" fmla="*/ 76 h 110"/>
                <a:gd name="T4" fmla="*/ 32 w 51"/>
                <a:gd name="T5" fmla="*/ 76 h 110"/>
                <a:gd name="T6" fmla="*/ 51 w 51"/>
                <a:gd name="T7" fmla="*/ 44 h 110"/>
                <a:gd name="T8" fmla="*/ 45 w 51"/>
                <a:gd name="T9" fmla="*/ 34 h 110"/>
                <a:gd name="T10" fmla="*/ 38 w 51"/>
                <a:gd name="T11" fmla="*/ 1 h 110"/>
                <a:gd name="T12" fmla="*/ 38 w 51"/>
                <a:gd name="T13" fmla="*/ 0 h 110"/>
                <a:gd name="T14" fmla="*/ 3 w 51"/>
                <a:gd name="T15" fmla="*/ 77 h 110"/>
                <a:gd name="T16" fmla="*/ 26 w 51"/>
                <a:gd name="T17" fmla="*/ 110 h 110"/>
                <a:gd name="T18" fmla="*/ 25 w 51"/>
                <a:gd name="T19"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0">
                  <a:moveTo>
                    <a:pt x="25" y="105"/>
                  </a:moveTo>
                  <a:cubicBezTo>
                    <a:pt x="24" y="94"/>
                    <a:pt x="26" y="84"/>
                    <a:pt x="32" y="76"/>
                  </a:cubicBezTo>
                  <a:cubicBezTo>
                    <a:pt x="32" y="76"/>
                    <a:pt x="32" y="76"/>
                    <a:pt x="32" y="76"/>
                  </a:cubicBezTo>
                  <a:cubicBezTo>
                    <a:pt x="39" y="65"/>
                    <a:pt x="47" y="54"/>
                    <a:pt x="51" y="44"/>
                  </a:cubicBezTo>
                  <a:cubicBezTo>
                    <a:pt x="49" y="40"/>
                    <a:pt x="47" y="37"/>
                    <a:pt x="45" y="34"/>
                  </a:cubicBezTo>
                  <a:cubicBezTo>
                    <a:pt x="36" y="17"/>
                    <a:pt x="37" y="6"/>
                    <a:pt x="38" y="1"/>
                  </a:cubicBezTo>
                  <a:cubicBezTo>
                    <a:pt x="38" y="1"/>
                    <a:pt x="38" y="0"/>
                    <a:pt x="38" y="0"/>
                  </a:cubicBezTo>
                  <a:cubicBezTo>
                    <a:pt x="38" y="0"/>
                    <a:pt x="0" y="30"/>
                    <a:pt x="3" y="77"/>
                  </a:cubicBezTo>
                  <a:cubicBezTo>
                    <a:pt x="4" y="93"/>
                    <a:pt x="14" y="105"/>
                    <a:pt x="26" y="110"/>
                  </a:cubicBezTo>
                  <a:cubicBezTo>
                    <a:pt x="25" y="108"/>
                    <a:pt x="25" y="107"/>
                    <a:pt x="25"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26" name="Picture 2"/>
          <p:cNvPicPr>
            <a:picLocks noChangeAspect="1" noChangeArrowheads="1"/>
          </p:cNvPicPr>
          <p:nvPr/>
        </p:nvPicPr>
        <p:blipFill>
          <a:blip r:embed="rId1"/>
          <a:srcRect/>
          <a:stretch>
            <a:fillRect/>
          </a:stretch>
        </p:blipFill>
        <p:spPr bwMode="auto">
          <a:xfrm>
            <a:off x="0" y="1457325"/>
            <a:ext cx="9095594" cy="540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 y="463025"/>
            <a:ext cx="12192001"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案例分析</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055134" y="592930"/>
            <a:ext cx="9136865" cy="523220"/>
          </a:xfrm>
          <a:prstGeom prst="rect">
            <a:avLst/>
          </a:prstGeom>
        </p:spPr>
        <p:txBody>
          <a:bodyPr wrap="square">
            <a:spAutoFit/>
          </a:bodyPr>
          <a:lstStyle/>
          <a:p>
            <a:r>
              <a:rPr lang="zh-CN" altLang="en-US" sz="2800" b="1" dirty="0" smtClean="0"/>
              <a:t> </a:t>
            </a:r>
            <a:r>
              <a:rPr lang="en-US" sz="2800" b="1" dirty="0" smtClean="0">
                <a:solidFill>
                  <a:schemeClr val="bg1"/>
                </a:solidFill>
              </a:rPr>
              <a:t>LG </a:t>
            </a:r>
            <a:r>
              <a:rPr lang="zh-CN" altLang="en-US" sz="2800" b="1" dirty="0" smtClean="0">
                <a:solidFill>
                  <a:schemeClr val="bg1"/>
                </a:solidFill>
              </a:rPr>
              <a:t>巧克力手机“</a:t>
            </a:r>
            <a:r>
              <a:rPr lang="en-US" sz="2800" b="1" dirty="0" smtClean="0">
                <a:solidFill>
                  <a:schemeClr val="bg1"/>
                </a:solidFill>
              </a:rPr>
              <a:t>BLACK LABEL</a:t>
            </a:r>
            <a:r>
              <a:rPr lang="zh-CN" altLang="en-US" sz="2800" b="1" dirty="0" smtClean="0">
                <a:solidFill>
                  <a:schemeClr val="bg1"/>
                </a:solidFill>
              </a:rPr>
              <a:t>”网络营销策划提案</a:t>
            </a:r>
            <a:endParaRPr lang="zh-CN" altLang="en-US" sz="2800" dirty="0">
              <a:solidFill>
                <a:schemeClr val="bg1"/>
              </a:solidFill>
            </a:endParaRPr>
          </a:p>
        </p:txBody>
      </p:sp>
      <p:sp>
        <p:nvSpPr>
          <p:cNvPr id="28" name="矩形 27"/>
          <p:cNvSpPr/>
          <p:nvPr/>
        </p:nvSpPr>
        <p:spPr>
          <a:xfrm>
            <a:off x="2030880" y="4909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rPr>
              <a:t>01</a:t>
            </a:r>
            <a:endParaRPr lang="zh-CN" altLang="en-US" sz="2800" b="1" dirty="0">
              <a:solidFill>
                <a:schemeClr val="bg1"/>
              </a:solidFill>
            </a:endParaRPr>
          </a:p>
        </p:txBody>
      </p:sp>
      <p:sp>
        <p:nvSpPr>
          <p:cNvPr id="64513" name="Rectangle 1"/>
          <p:cNvSpPr>
            <a:spLocks noChangeArrowheads="1"/>
          </p:cNvSpPr>
          <p:nvPr/>
        </p:nvSpPr>
        <p:spPr bwMode="auto">
          <a:xfrm>
            <a:off x="285751" y="1543049"/>
            <a:ext cx="11687175" cy="5016758"/>
          </a:xfrm>
          <a:prstGeom prst="rect">
            <a:avLst/>
          </a:prstGeom>
          <a:solidFill>
            <a:schemeClr val="bg1"/>
          </a:solidFill>
          <a:ln w="9525">
            <a:noFill/>
            <a:miter lim="800000"/>
          </a:ln>
          <a:effectLst/>
        </p:spPr>
        <p:txBody>
          <a:bodyPr vert="horz" wrap="square" lIns="91440" tIns="45720" rIns="91440" bIns="45720" numCol="1" anchor="ctr" anchorCtr="0" compatLnSpc="1">
            <a:spAutoFit/>
          </a:bodyPr>
          <a:lstStyle/>
          <a:p>
            <a:r>
              <a:rPr lang="zh-CN" altLang="en-US" sz="2000" b="1" dirty="0" smtClean="0"/>
              <a:t>一、概要</a:t>
            </a:r>
            <a:endParaRPr lang="zh-CN" altLang="en-US" sz="2000" b="1" dirty="0" smtClean="0"/>
          </a:p>
          <a:p>
            <a:r>
              <a:rPr lang="en-US" sz="2000" dirty="0" smtClean="0"/>
              <a:t>    </a:t>
            </a:r>
            <a:r>
              <a:rPr lang="zh-CN" altLang="en-US" sz="2000" dirty="0" smtClean="0"/>
              <a:t>（一）目标：</a:t>
            </a:r>
            <a:endParaRPr lang="zh-CN" altLang="en-US" sz="2000" dirty="0" smtClean="0"/>
          </a:p>
          <a:p>
            <a:r>
              <a:rPr lang="en-US" sz="2000" dirty="0" smtClean="0"/>
              <a:t>    1.</a:t>
            </a:r>
            <a:r>
              <a:rPr lang="zh-CN" altLang="en-US" sz="2000" dirty="0" smtClean="0"/>
              <a:t>围绕“玄机”的主题，切合中国文化，气质神秘，格调高雅，引领时尚的形象。</a:t>
            </a:r>
            <a:endParaRPr lang="zh-CN" altLang="en-US" sz="2000" dirty="0" smtClean="0"/>
          </a:p>
          <a:p>
            <a:r>
              <a:rPr lang="en-US" sz="2000" dirty="0" smtClean="0"/>
              <a:t>    2.</a:t>
            </a:r>
            <a:r>
              <a:rPr lang="zh-CN" altLang="en-US" sz="2000" dirty="0" smtClean="0"/>
              <a:t>利用广告、</a:t>
            </a:r>
            <a:r>
              <a:rPr lang="en-US" sz="2000" dirty="0" smtClean="0"/>
              <a:t>MINISITE</a:t>
            </a:r>
            <a:r>
              <a:rPr lang="zh-CN" altLang="en-US" sz="2000" dirty="0" smtClean="0"/>
              <a:t>等手段，提升用户对</a:t>
            </a:r>
            <a:r>
              <a:rPr lang="en-US" sz="2000" dirty="0" smtClean="0"/>
              <a:t>LG BLACK LABEL</a:t>
            </a:r>
            <a:r>
              <a:rPr lang="zh-CN" altLang="en-US" sz="2000" dirty="0" smtClean="0"/>
              <a:t>手机特性了解度和认知度。</a:t>
            </a:r>
            <a:endParaRPr lang="zh-CN" altLang="en-US" sz="2000" dirty="0" smtClean="0"/>
          </a:p>
          <a:p>
            <a:r>
              <a:rPr lang="en-US" sz="2000" dirty="0" smtClean="0"/>
              <a:t>    3.</a:t>
            </a:r>
            <a:r>
              <a:rPr lang="zh-CN" altLang="en-US" sz="2000" dirty="0" smtClean="0"/>
              <a:t>通过</a:t>
            </a:r>
            <a:r>
              <a:rPr lang="en-US" sz="2000" dirty="0" smtClean="0"/>
              <a:t>EDM</a:t>
            </a:r>
            <a:r>
              <a:rPr lang="zh-CN" altLang="en-US" sz="2000" dirty="0" smtClean="0"/>
              <a:t>，</a:t>
            </a:r>
            <a:r>
              <a:rPr lang="en-US" sz="2000" dirty="0" smtClean="0"/>
              <a:t>BBS/BLOG</a:t>
            </a:r>
            <a:r>
              <a:rPr lang="zh-CN" altLang="en-US" sz="2000" dirty="0" smtClean="0"/>
              <a:t>推广的办法，提升产品人气，宣传产品，扩大影响，促进销售。</a:t>
            </a:r>
            <a:endParaRPr lang="zh-CN" altLang="en-US" sz="2000" dirty="0" smtClean="0"/>
          </a:p>
          <a:p>
            <a:r>
              <a:rPr lang="en-US" sz="2000" dirty="0" smtClean="0"/>
              <a:t>    </a:t>
            </a:r>
            <a:r>
              <a:rPr lang="zh-CN" altLang="en-US" sz="2000" dirty="0" smtClean="0"/>
              <a:t>（二）实施项目：</a:t>
            </a:r>
            <a:endParaRPr lang="zh-CN" altLang="en-US" sz="2000" dirty="0" smtClean="0"/>
          </a:p>
          <a:p>
            <a:r>
              <a:rPr lang="en-US" sz="2000" dirty="0" smtClean="0"/>
              <a:t>    1.FLASH</a:t>
            </a:r>
            <a:r>
              <a:rPr lang="zh-CN" altLang="en-US" sz="2000" dirty="0" smtClean="0"/>
              <a:t>广告发布和投放，对产品进行推广。</a:t>
            </a:r>
            <a:endParaRPr lang="zh-CN" altLang="en-US" sz="2000" dirty="0" smtClean="0"/>
          </a:p>
          <a:p>
            <a:r>
              <a:rPr lang="en-US" sz="2000" dirty="0" smtClean="0"/>
              <a:t>    2.</a:t>
            </a:r>
            <a:r>
              <a:rPr lang="zh-CN" altLang="en-US" sz="2000" dirty="0" smtClean="0"/>
              <a:t>制作该手机相关的</a:t>
            </a:r>
            <a:r>
              <a:rPr lang="en-US" sz="2000" dirty="0" smtClean="0"/>
              <a:t>MINISITE</a:t>
            </a:r>
            <a:r>
              <a:rPr lang="zh-CN" altLang="en-US" sz="2000" dirty="0" smtClean="0"/>
              <a:t>，塑造产品形象，宣传产品性能</a:t>
            </a:r>
            <a:endParaRPr lang="zh-CN" altLang="en-US" sz="2000" dirty="0" smtClean="0"/>
          </a:p>
          <a:p>
            <a:r>
              <a:rPr lang="en-US" sz="2000" dirty="0" smtClean="0"/>
              <a:t>    3.</a:t>
            </a:r>
            <a:r>
              <a:rPr lang="zh-CN" altLang="en-US" sz="2000" dirty="0" smtClean="0"/>
              <a:t>进行</a:t>
            </a:r>
            <a:r>
              <a:rPr lang="en-US" sz="2000" dirty="0" smtClean="0"/>
              <a:t>EDM</a:t>
            </a:r>
            <a:r>
              <a:rPr lang="zh-CN" altLang="en-US" sz="2000" dirty="0" smtClean="0"/>
              <a:t>（电子邮件广告）宣传，提升产品影响。</a:t>
            </a:r>
            <a:endParaRPr lang="zh-CN" altLang="en-US" sz="2000" dirty="0" smtClean="0"/>
          </a:p>
          <a:p>
            <a:r>
              <a:rPr lang="en-US" sz="2000" dirty="0" smtClean="0"/>
              <a:t>    4.</a:t>
            </a:r>
            <a:r>
              <a:rPr lang="zh-CN" altLang="en-US" sz="2000" dirty="0" smtClean="0"/>
              <a:t>进行</a:t>
            </a:r>
            <a:r>
              <a:rPr lang="en-US" sz="2000" dirty="0" smtClean="0"/>
              <a:t>BBS</a:t>
            </a:r>
            <a:r>
              <a:rPr lang="zh-CN" altLang="en-US" sz="2000" dirty="0" smtClean="0"/>
              <a:t>和</a:t>
            </a:r>
            <a:r>
              <a:rPr lang="en-US" sz="2000" dirty="0" smtClean="0"/>
              <a:t>BLOG</a:t>
            </a:r>
            <a:r>
              <a:rPr lang="zh-CN" altLang="en-US" sz="2000" dirty="0" smtClean="0"/>
              <a:t>推广，宣传和介绍产品。</a:t>
            </a:r>
            <a:endParaRPr lang="zh-CN" altLang="en-US" sz="2000" dirty="0" smtClean="0"/>
          </a:p>
          <a:p>
            <a:r>
              <a:rPr lang="en-US" sz="2000" b="1" dirty="0" smtClean="0"/>
              <a:t>     </a:t>
            </a:r>
            <a:endParaRPr lang="en-US" sz="2000" b="1" dirty="0" smtClean="0"/>
          </a:p>
          <a:p>
            <a:r>
              <a:rPr lang="en-US" sz="2000" b="1" dirty="0" smtClean="0"/>
              <a:t> </a:t>
            </a:r>
            <a:r>
              <a:rPr lang="zh-CN" altLang="en-US" sz="2000" b="1" dirty="0" smtClean="0"/>
              <a:t>二、广告创意与思路</a:t>
            </a:r>
            <a:endParaRPr lang="zh-CN" altLang="en-US" sz="2000" b="1" dirty="0" smtClean="0"/>
          </a:p>
          <a:p>
            <a:r>
              <a:rPr lang="en-US" sz="2000" dirty="0" smtClean="0"/>
              <a:t>   </a:t>
            </a:r>
            <a:r>
              <a:rPr lang="zh-CN" altLang="en-US" sz="2000" dirty="0" smtClean="0"/>
              <a:t>（一） 创意：</a:t>
            </a:r>
            <a:endParaRPr lang="zh-CN" altLang="en-US" sz="2000" dirty="0" smtClean="0"/>
          </a:p>
          <a:p>
            <a:r>
              <a:rPr lang="en-US" sz="2000" dirty="0" smtClean="0"/>
              <a:t>  </a:t>
            </a:r>
            <a:r>
              <a:rPr lang="zh-CN" altLang="en-US" sz="2000" dirty="0" smtClean="0"/>
              <a:t>创意</a:t>
            </a:r>
            <a:r>
              <a:rPr lang="en-US" sz="2000" dirty="0" smtClean="0"/>
              <a:t>1</a:t>
            </a:r>
            <a:r>
              <a:rPr lang="zh-CN" altLang="en-US" sz="2000" dirty="0" smtClean="0"/>
              <a:t>：纯黑背景，探照灯式圆形区域搜索，发现太极形状带金属光泽底层背景，移开，再移回时出现该机器，太极背景再渐隐到黑色中，机器旋转移到广告左边，右边为书法文字的动态广告词，最后出现该机器名字</a:t>
            </a:r>
            <a:r>
              <a:rPr lang="en-US" sz="2000" dirty="0" smtClean="0"/>
              <a:t>chocolate black label(</a:t>
            </a:r>
            <a:r>
              <a:rPr lang="zh-CN" altLang="en-US" sz="2000" dirty="0" smtClean="0"/>
              <a:t>机器名待定</a:t>
            </a:r>
            <a:r>
              <a:rPr lang="en-US" sz="2000" dirty="0" smtClean="0"/>
              <a:t>)</a:t>
            </a:r>
            <a:r>
              <a:rPr lang="zh-CN" altLang="en-US" sz="2000" dirty="0" smtClean="0"/>
              <a:t>”</a:t>
            </a:r>
            <a:endParaRPr lang="zh-CN" altLang="en-US" sz="20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 y="463025"/>
            <a:ext cx="12192001"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案例分析</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055134" y="592930"/>
            <a:ext cx="9136865" cy="523220"/>
          </a:xfrm>
          <a:prstGeom prst="rect">
            <a:avLst/>
          </a:prstGeom>
        </p:spPr>
        <p:txBody>
          <a:bodyPr wrap="square">
            <a:spAutoFit/>
          </a:bodyPr>
          <a:lstStyle/>
          <a:p>
            <a:r>
              <a:rPr lang="zh-CN" altLang="en-US" sz="2800" b="1" dirty="0" smtClean="0"/>
              <a:t> </a:t>
            </a:r>
            <a:r>
              <a:rPr lang="en-US" sz="2800" b="1" dirty="0" smtClean="0">
                <a:solidFill>
                  <a:schemeClr val="bg1"/>
                </a:solidFill>
              </a:rPr>
              <a:t>LG </a:t>
            </a:r>
            <a:r>
              <a:rPr lang="zh-CN" altLang="en-US" sz="2800" b="1" dirty="0" smtClean="0">
                <a:solidFill>
                  <a:schemeClr val="bg1"/>
                </a:solidFill>
              </a:rPr>
              <a:t>巧克力手机“</a:t>
            </a:r>
            <a:r>
              <a:rPr lang="en-US" sz="2800" b="1" dirty="0" smtClean="0">
                <a:solidFill>
                  <a:schemeClr val="bg1"/>
                </a:solidFill>
              </a:rPr>
              <a:t>BLACK LABEL</a:t>
            </a:r>
            <a:r>
              <a:rPr lang="zh-CN" altLang="en-US" sz="2800" b="1" dirty="0" smtClean="0">
                <a:solidFill>
                  <a:schemeClr val="bg1"/>
                </a:solidFill>
              </a:rPr>
              <a:t>”网络营销策划提案</a:t>
            </a:r>
            <a:endParaRPr lang="zh-CN" altLang="en-US" sz="2800" dirty="0">
              <a:solidFill>
                <a:schemeClr val="bg1"/>
              </a:solidFill>
            </a:endParaRPr>
          </a:p>
        </p:txBody>
      </p:sp>
      <p:sp>
        <p:nvSpPr>
          <p:cNvPr id="28" name="矩形 27"/>
          <p:cNvSpPr/>
          <p:nvPr/>
        </p:nvSpPr>
        <p:spPr>
          <a:xfrm>
            <a:off x="2030880" y="4909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rPr>
              <a:t>01</a:t>
            </a:r>
            <a:endParaRPr lang="zh-CN" altLang="en-US" sz="2800" b="1" dirty="0">
              <a:solidFill>
                <a:schemeClr val="bg1"/>
              </a:solidFill>
            </a:endParaRPr>
          </a:p>
        </p:txBody>
      </p:sp>
      <p:sp>
        <p:nvSpPr>
          <p:cNvPr id="64513" name="Rectangle 1"/>
          <p:cNvSpPr>
            <a:spLocks noChangeArrowheads="1"/>
          </p:cNvSpPr>
          <p:nvPr/>
        </p:nvSpPr>
        <p:spPr bwMode="auto">
          <a:xfrm>
            <a:off x="285751" y="1543049"/>
            <a:ext cx="11687175" cy="4093428"/>
          </a:xfrm>
          <a:prstGeom prst="rect">
            <a:avLst/>
          </a:prstGeom>
          <a:solidFill>
            <a:schemeClr val="bg1"/>
          </a:solidFill>
          <a:ln w="9525">
            <a:noFill/>
            <a:miter lim="800000"/>
          </a:ln>
          <a:effectLst/>
        </p:spPr>
        <p:txBody>
          <a:bodyPr vert="horz" wrap="square" lIns="91440" tIns="45720" rIns="91440" bIns="45720" numCol="1" anchor="ctr" anchorCtr="0" compatLnSpc="1">
            <a:spAutoFit/>
          </a:bodyPr>
          <a:lstStyle/>
          <a:p>
            <a:r>
              <a:rPr lang="zh-CN" altLang="en-US" sz="2000" dirty="0" smtClean="0"/>
              <a:t>创意</a:t>
            </a:r>
            <a:r>
              <a:rPr lang="en-US" sz="2000" dirty="0" smtClean="0"/>
              <a:t>2</a:t>
            </a:r>
            <a:r>
              <a:rPr lang="zh-CN" altLang="en-US" sz="2000" dirty="0" smtClean="0"/>
              <a:t>： 纯黑背景，然后太极</a:t>
            </a:r>
            <a:r>
              <a:rPr lang="en-US" sz="2000" dirty="0" smtClean="0"/>
              <a:t>S</a:t>
            </a:r>
            <a:r>
              <a:rPr lang="zh-CN" altLang="en-US" sz="2000" dirty="0" smtClean="0"/>
              <a:t>状线条分割广告背景为黑白两部分，广告闪烁中，中部出现手机，背面朝向观众，上部的摄像头与太极图上部小圆位置重合，然后以圆圈或手写勾画方式强调该摄像头，配合说明词突出一个功能点。手机旋转，正面朝向观众，个性键盘位置与太极图下部小圆位置重合，配合说明词说明。然后显示机器名字。</a:t>
            </a:r>
            <a:endParaRPr lang="zh-CN" altLang="en-US" sz="2000" dirty="0" smtClean="0"/>
          </a:p>
          <a:p>
            <a:r>
              <a:rPr lang="en-US" sz="2000" dirty="0" smtClean="0"/>
              <a:t>  </a:t>
            </a:r>
            <a:r>
              <a:rPr lang="zh-CN" altLang="en-US" sz="2000" dirty="0" smtClean="0"/>
              <a:t>创意</a:t>
            </a:r>
            <a:r>
              <a:rPr lang="en-US" sz="2000" dirty="0" smtClean="0"/>
              <a:t>3</a:t>
            </a:r>
            <a:r>
              <a:rPr lang="zh-CN" altLang="en-US" sz="2000" dirty="0" smtClean="0"/>
              <a:t>：美女手持该机器，通过两到三个姿势的持机动作特写，配合机器相关位置的特写的图片切换和移动，突出机器两到三个卖点，再配合动态的广告文字和机器名。</a:t>
            </a:r>
            <a:endParaRPr lang="zh-CN" altLang="en-US" sz="2000" dirty="0" smtClean="0"/>
          </a:p>
          <a:p>
            <a:r>
              <a:rPr lang="en-US" sz="2000" dirty="0" smtClean="0"/>
              <a:t>   </a:t>
            </a:r>
            <a:r>
              <a:rPr lang="zh-CN" altLang="en-US" sz="2000" dirty="0" smtClean="0"/>
              <a:t>（二）广告关键字：玄机、品质、深邃、格调、不凡、时尚、气息。</a:t>
            </a:r>
            <a:endParaRPr lang="zh-CN" altLang="en-US" sz="2000" dirty="0" smtClean="0"/>
          </a:p>
          <a:p>
            <a:r>
              <a:rPr lang="en-US" sz="2000" b="1" dirty="0" smtClean="0"/>
              <a:t>    </a:t>
            </a:r>
            <a:endParaRPr lang="en-US" sz="2000" b="1" dirty="0" smtClean="0"/>
          </a:p>
          <a:p>
            <a:r>
              <a:rPr lang="zh-CN" altLang="en-US" sz="2000" b="1" dirty="0" smtClean="0"/>
              <a:t>三、</a:t>
            </a:r>
            <a:r>
              <a:rPr lang="en-US" sz="2000" b="1" dirty="0" smtClean="0"/>
              <a:t>MINISITE</a:t>
            </a:r>
            <a:r>
              <a:rPr lang="zh-CN" altLang="en-US" sz="2000" b="1" dirty="0" smtClean="0"/>
              <a:t>策划及框架</a:t>
            </a:r>
            <a:endParaRPr lang="zh-CN" altLang="en-US" sz="2000" b="1" dirty="0" smtClean="0"/>
          </a:p>
          <a:p>
            <a:r>
              <a:rPr lang="en-US" sz="2000" dirty="0" smtClean="0"/>
              <a:t>   </a:t>
            </a:r>
            <a:r>
              <a:rPr lang="zh-CN" altLang="en-US" sz="2000" dirty="0" smtClean="0"/>
              <a:t>（一）策划目的：通过</a:t>
            </a:r>
            <a:r>
              <a:rPr lang="en-US" sz="2000" dirty="0" smtClean="0"/>
              <a:t>MINISITE</a:t>
            </a:r>
            <a:r>
              <a:rPr lang="zh-CN" altLang="en-US" sz="2000" dirty="0" smtClean="0"/>
              <a:t>更好的建立产品形象，让用户更为细致的了解产品的特色，详细性能参数，以及外观形象。</a:t>
            </a:r>
            <a:endParaRPr lang="zh-CN" altLang="en-US" sz="2000" dirty="0" smtClean="0"/>
          </a:p>
          <a:p>
            <a:r>
              <a:rPr lang="en-US" sz="2000" dirty="0" smtClean="0"/>
              <a:t>    </a:t>
            </a:r>
            <a:r>
              <a:rPr lang="zh-CN" altLang="en-US" sz="2000" dirty="0" smtClean="0"/>
              <a:t>（二）</a:t>
            </a:r>
            <a:r>
              <a:rPr lang="en-US" sz="2000" dirty="0" smtClean="0"/>
              <a:t>MINISITE</a:t>
            </a:r>
            <a:r>
              <a:rPr lang="zh-CN" altLang="en-US" sz="2000" dirty="0" smtClean="0"/>
              <a:t>内容及框架结构：以黑白及红色作为主要色彩，制造深邃神秘的氛围，各页面的切换，均配合太极的</a:t>
            </a:r>
            <a:r>
              <a:rPr lang="en-US" sz="2000" dirty="0" smtClean="0"/>
              <a:t>S</a:t>
            </a:r>
            <a:r>
              <a:rPr lang="zh-CN" altLang="en-US" sz="2000" dirty="0" smtClean="0"/>
              <a:t>曲线来实现。</a:t>
            </a:r>
            <a:endParaRPr lang="zh-CN" alt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 y="463025"/>
            <a:ext cx="12192001"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案例分析</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055134" y="592930"/>
            <a:ext cx="9136865" cy="523220"/>
          </a:xfrm>
          <a:prstGeom prst="rect">
            <a:avLst/>
          </a:prstGeom>
        </p:spPr>
        <p:txBody>
          <a:bodyPr wrap="square">
            <a:spAutoFit/>
          </a:bodyPr>
          <a:lstStyle/>
          <a:p>
            <a:r>
              <a:rPr lang="zh-CN" altLang="en-US" sz="2800" b="1" dirty="0" smtClean="0"/>
              <a:t> </a:t>
            </a:r>
            <a:r>
              <a:rPr lang="en-US" sz="2800" b="1" dirty="0" smtClean="0">
                <a:solidFill>
                  <a:schemeClr val="bg1"/>
                </a:solidFill>
              </a:rPr>
              <a:t>LG </a:t>
            </a:r>
            <a:r>
              <a:rPr lang="zh-CN" altLang="en-US" sz="2800" b="1" dirty="0" smtClean="0">
                <a:solidFill>
                  <a:schemeClr val="bg1"/>
                </a:solidFill>
              </a:rPr>
              <a:t>巧克力手机“</a:t>
            </a:r>
            <a:r>
              <a:rPr lang="en-US" sz="2800" b="1" dirty="0" smtClean="0">
                <a:solidFill>
                  <a:schemeClr val="bg1"/>
                </a:solidFill>
              </a:rPr>
              <a:t>BLACK LABEL</a:t>
            </a:r>
            <a:r>
              <a:rPr lang="zh-CN" altLang="en-US" sz="2800" b="1" dirty="0" smtClean="0">
                <a:solidFill>
                  <a:schemeClr val="bg1"/>
                </a:solidFill>
              </a:rPr>
              <a:t>”网络营销策划提案</a:t>
            </a:r>
            <a:endParaRPr lang="zh-CN" altLang="en-US" sz="2800" dirty="0">
              <a:solidFill>
                <a:schemeClr val="bg1"/>
              </a:solidFill>
            </a:endParaRPr>
          </a:p>
        </p:txBody>
      </p:sp>
      <p:sp>
        <p:nvSpPr>
          <p:cNvPr id="28" name="矩形 27"/>
          <p:cNvSpPr/>
          <p:nvPr/>
        </p:nvSpPr>
        <p:spPr>
          <a:xfrm>
            <a:off x="2030880" y="4909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rPr>
              <a:t>01</a:t>
            </a:r>
            <a:endParaRPr lang="zh-CN" altLang="en-US" sz="2800" b="1" dirty="0">
              <a:solidFill>
                <a:schemeClr val="bg1"/>
              </a:solidFill>
            </a:endParaRPr>
          </a:p>
        </p:txBody>
      </p:sp>
      <p:sp>
        <p:nvSpPr>
          <p:cNvPr id="64513" name="Rectangle 1"/>
          <p:cNvSpPr>
            <a:spLocks noChangeArrowheads="1"/>
          </p:cNvSpPr>
          <p:nvPr/>
        </p:nvSpPr>
        <p:spPr bwMode="auto">
          <a:xfrm>
            <a:off x="285751" y="1543049"/>
            <a:ext cx="11687175" cy="4985980"/>
          </a:xfrm>
          <a:prstGeom prst="rect">
            <a:avLst/>
          </a:prstGeom>
          <a:solidFill>
            <a:schemeClr val="bg1"/>
          </a:solidFill>
          <a:ln w="9525">
            <a:noFill/>
            <a:miter lim="800000"/>
          </a:ln>
          <a:effectLst/>
        </p:spPr>
        <p:txBody>
          <a:bodyPr vert="horz" wrap="square" lIns="91440" tIns="45720" rIns="91440" bIns="45720" numCol="1" anchor="ctr" anchorCtr="0" compatLnSpc="1">
            <a:spAutoFit/>
          </a:bodyPr>
          <a:lstStyle/>
          <a:p>
            <a:r>
              <a:rPr lang="zh-CN" altLang="en-US" sz="2000" b="1" dirty="0" smtClean="0"/>
              <a:t> 四、</a:t>
            </a:r>
            <a:r>
              <a:rPr lang="en-US" sz="2000" b="1" dirty="0" smtClean="0"/>
              <a:t>EDM</a:t>
            </a:r>
            <a:r>
              <a:rPr lang="zh-CN" altLang="en-US" sz="2000" b="1" dirty="0" smtClean="0"/>
              <a:t>宣传策划</a:t>
            </a:r>
            <a:endParaRPr lang="zh-CN" altLang="en-US" sz="2000" b="1" dirty="0" smtClean="0"/>
          </a:p>
          <a:p>
            <a:r>
              <a:rPr lang="en-US" sz="2000" dirty="0" smtClean="0"/>
              <a:t>   </a:t>
            </a:r>
            <a:r>
              <a:rPr lang="zh-CN" altLang="en-US" sz="2000" dirty="0" smtClean="0"/>
              <a:t>（一）宣传对象：该手机潜在用户及</a:t>
            </a:r>
            <a:r>
              <a:rPr lang="en-US" sz="2000" dirty="0" smtClean="0"/>
              <a:t>LG</a:t>
            </a:r>
            <a:r>
              <a:rPr lang="zh-CN" altLang="en-US" sz="2000" dirty="0" smtClean="0"/>
              <a:t>现有手机用户。</a:t>
            </a:r>
            <a:endParaRPr lang="zh-CN" altLang="en-US" sz="2000" dirty="0" smtClean="0"/>
          </a:p>
          <a:p>
            <a:r>
              <a:rPr lang="en-US" sz="2000" dirty="0" smtClean="0"/>
              <a:t>   </a:t>
            </a:r>
            <a:r>
              <a:rPr lang="zh-CN" altLang="en-US" sz="2000" dirty="0" smtClean="0"/>
              <a:t>（二）实施方式：向目前</a:t>
            </a:r>
            <a:r>
              <a:rPr lang="en-US" sz="2000" dirty="0" smtClean="0"/>
              <a:t>LG</a:t>
            </a:r>
            <a:r>
              <a:rPr lang="zh-CN" altLang="en-US" sz="2000" dirty="0" smtClean="0"/>
              <a:t>用户及合作的邮件服务商用户发送广告邮件。</a:t>
            </a:r>
            <a:endParaRPr lang="zh-CN" altLang="en-US" sz="2000" dirty="0" smtClean="0"/>
          </a:p>
          <a:p>
            <a:r>
              <a:rPr lang="en-US" sz="2000" dirty="0" smtClean="0"/>
              <a:t>   </a:t>
            </a:r>
            <a:r>
              <a:rPr lang="zh-CN" altLang="en-US" sz="2000" dirty="0" smtClean="0"/>
              <a:t>（三）宣传步骤及内容：可以分两步发送邮件：第一步发送信件主要说明手机的功能信息和主要特点，配合</a:t>
            </a:r>
            <a:r>
              <a:rPr lang="en-US" sz="2000" dirty="0" smtClean="0"/>
              <a:t>MINISITE</a:t>
            </a:r>
            <a:r>
              <a:rPr lang="zh-CN" altLang="en-US" sz="2000" dirty="0" smtClean="0"/>
              <a:t>联接，提升知名度和用户期待指数。第二步在机器上市前发送机器上市信息及相关上市新闻。</a:t>
            </a:r>
            <a:endParaRPr lang="zh-CN" altLang="en-US" sz="2000" dirty="0" smtClean="0"/>
          </a:p>
          <a:p>
            <a:r>
              <a:rPr lang="en-US" sz="2000" dirty="0" smtClean="0"/>
              <a:t>   </a:t>
            </a:r>
            <a:r>
              <a:rPr lang="zh-CN" altLang="en-US" sz="2000" dirty="0" smtClean="0"/>
              <a:t>（四）可选步骤：信件有奖回馈。提升信件的阅读率并能加深用户印象。</a:t>
            </a:r>
            <a:endParaRPr lang="zh-CN" altLang="en-US" sz="2000" dirty="0" smtClean="0"/>
          </a:p>
          <a:p>
            <a:r>
              <a:rPr lang="zh-CN" altLang="en-US" sz="2000" b="1" dirty="0" smtClean="0"/>
              <a:t>五、</a:t>
            </a:r>
            <a:r>
              <a:rPr lang="en-US" sz="2000" b="1" dirty="0" smtClean="0"/>
              <a:t>BBS</a:t>
            </a:r>
            <a:r>
              <a:rPr lang="zh-CN" altLang="en-US" sz="2000" b="1" dirty="0" smtClean="0"/>
              <a:t>和</a:t>
            </a:r>
            <a:r>
              <a:rPr lang="en-US" sz="2000" b="1" dirty="0" smtClean="0"/>
              <a:t>BLOG</a:t>
            </a:r>
            <a:r>
              <a:rPr lang="zh-CN" altLang="en-US" sz="2000" b="1" dirty="0" smtClean="0"/>
              <a:t>宣传策划</a:t>
            </a:r>
            <a:endParaRPr lang="zh-CN" altLang="en-US" sz="2000" b="1" dirty="0" smtClean="0"/>
          </a:p>
          <a:p>
            <a:r>
              <a:rPr lang="en-US" sz="2000" dirty="0" smtClean="0"/>
              <a:t>  </a:t>
            </a:r>
            <a:r>
              <a:rPr lang="zh-CN" altLang="en-US" sz="2000" dirty="0" smtClean="0"/>
              <a:t>（一）宣传对象：广泛的</a:t>
            </a:r>
            <a:r>
              <a:rPr lang="en-US" sz="2000" dirty="0" smtClean="0"/>
              <a:t>BBS</a:t>
            </a:r>
            <a:r>
              <a:rPr lang="zh-CN" altLang="en-US" sz="2000" dirty="0" smtClean="0"/>
              <a:t>和</a:t>
            </a:r>
            <a:r>
              <a:rPr lang="en-US" sz="2000" dirty="0" smtClean="0"/>
              <a:t>BLOG</a:t>
            </a:r>
            <a:r>
              <a:rPr lang="zh-CN" altLang="en-US" sz="2000" dirty="0" smtClean="0"/>
              <a:t>读者和作者。</a:t>
            </a:r>
            <a:endParaRPr lang="zh-CN" altLang="en-US" sz="2000" dirty="0" smtClean="0"/>
          </a:p>
          <a:p>
            <a:r>
              <a:rPr lang="en-US" sz="2000" dirty="0" smtClean="0"/>
              <a:t>  </a:t>
            </a:r>
            <a:r>
              <a:rPr lang="zh-CN" altLang="en-US" sz="2000" dirty="0" smtClean="0"/>
              <a:t>（二）实施方式：</a:t>
            </a:r>
            <a:endParaRPr lang="zh-CN" altLang="en-US" sz="2000" dirty="0" smtClean="0"/>
          </a:p>
          <a:p>
            <a:r>
              <a:rPr lang="en-US" sz="2000" dirty="0" smtClean="0"/>
              <a:t>    1.</a:t>
            </a:r>
            <a:r>
              <a:rPr lang="zh-CN" altLang="en-US" sz="2000" dirty="0" smtClean="0"/>
              <a:t>上市前在各大知名手机</a:t>
            </a:r>
            <a:r>
              <a:rPr lang="en-US" sz="2000" dirty="0" smtClean="0"/>
              <a:t>BBS</a:t>
            </a:r>
            <a:r>
              <a:rPr lang="zh-CN" altLang="en-US" sz="2000" dirty="0" smtClean="0"/>
              <a:t>及</a:t>
            </a:r>
            <a:r>
              <a:rPr lang="en-US" sz="2000" dirty="0" smtClean="0"/>
              <a:t>BLOG</a:t>
            </a:r>
            <a:r>
              <a:rPr lang="zh-CN" altLang="en-US" sz="2000" dirty="0" smtClean="0"/>
              <a:t>宣传该手机的性能特点，提升潜在用户的购买欲。</a:t>
            </a:r>
            <a:endParaRPr lang="zh-CN" altLang="en-US" sz="2000" dirty="0" smtClean="0"/>
          </a:p>
          <a:p>
            <a:r>
              <a:rPr lang="en-US" sz="2000" dirty="0" smtClean="0"/>
              <a:t>     2.</a:t>
            </a:r>
            <a:r>
              <a:rPr lang="zh-CN" altLang="en-US" sz="2000" dirty="0" smtClean="0"/>
              <a:t>日常宣传。在中国人论坛；博客论坛；中华网论坛；千龙社区；新浪主题社区；搜狐社区；网易社区等转发相关新闻，保持热度及帮助树立品牌形象。</a:t>
            </a:r>
            <a:endParaRPr lang="zh-CN" altLang="en-US" sz="2000" dirty="0" smtClean="0"/>
          </a:p>
          <a:p>
            <a:r>
              <a:rPr lang="en-US" sz="2000" dirty="0" smtClean="0"/>
              <a:t>    3.</a:t>
            </a:r>
            <a:r>
              <a:rPr lang="zh-CN" altLang="en-US" sz="2000" dirty="0" smtClean="0"/>
              <a:t>上市时以喜爱</a:t>
            </a:r>
            <a:r>
              <a:rPr lang="en-US" sz="2000" dirty="0" smtClean="0"/>
              <a:t>LG</a:t>
            </a:r>
            <a:r>
              <a:rPr lang="zh-CN" altLang="en-US" sz="2000" dirty="0" smtClean="0"/>
              <a:t>产品的忠实用户身份传播新闻，发放上市消息。</a:t>
            </a:r>
            <a:endParaRPr lang="zh-CN" altLang="en-US" sz="2000" dirty="0" smtClean="0"/>
          </a:p>
          <a:p>
            <a:r>
              <a:rPr lang="en-US" sz="2000" dirty="0" smtClean="0"/>
              <a:t>    4.</a:t>
            </a:r>
            <a:r>
              <a:rPr lang="zh-CN" altLang="en-US" sz="2000" dirty="0" smtClean="0"/>
              <a:t>上市初期以忠实用户身份，发布使用感受及实物图片，提升形象，提高知名度。</a:t>
            </a:r>
            <a:endParaRPr lang="zh-CN" altLang="en-US" sz="2000" dirty="0" smtClean="0"/>
          </a:p>
          <a:p>
            <a:pPr algn="r"/>
            <a:r>
              <a:rPr lang="zh-CN" altLang="en-US" sz="2000" dirty="0" smtClean="0"/>
              <a:t>资料来源：睿途科技</a:t>
            </a:r>
            <a:endParaRPr lang="zh-CN" altLang="en-US"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 y="463025"/>
            <a:ext cx="12192001"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案例分析</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055134" y="592930"/>
            <a:ext cx="8903503" cy="523220"/>
          </a:xfrm>
          <a:prstGeom prst="rect">
            <a:avLst/>
          </a:prstGeom>
        </p:spPr>
        <p:txBody>
          <a:bodyPr wrap="square">
            <a:spAutoFit/>
          </a:bodyPr>
          <a:lstStyle/>
          <a:p>
            <a:r>
              <a:rPr lang="en-US" sz="2800" b="1" dirty="0" smtClean="0">
                <a:solidFill>
                  <a:schemeClr val="bg1"/>
                </a:solidFill>
              </a:rPr>
              <a:t>LG </a:t>
            </a:r>
            <a:r>
              <a:rPr lang="zh-CN" altLang="en-US" sz="2800" b="1" dirty="0" smtClean="0">
                <a:solidFill>
                  <a:schemeClr val="bg1"/>
                </a:solidFill>
              </a:rPr>
              <a:t>巧克力手机“</a:t>
            </a:r>
            <a:r>
              <a:rPr lang="en-US" sz="2800" b="1" dirty="0" smtClean="0">
                <a:solidFill>
                  <a:schemeClr val="bg1"/>
                </a:solidFill>
              </a:rPr>
              <a:t>BLACK LABEL</a:t>
            </a:r>
            <a:r>
              <a:rPr lang="zh-CN" altLang="en-US" sz="2800" b="1" dirty="0" smtClean="0">
                <a:solidFill>
                  <a:schemeClr val="bg1"/>
                </a:solidFill>
              </a:rPr>
              <a:t>”网络营销策划提案</a:t>
            </a:r>
            <a:endParaRPr lang="zh-CN" altLang="en-US" sz="2800" dirty="0">
              <a:solidFill>
                <a:schemeClr val="bg1"/>
              </a:solidFill>
            </a:endParaRPr>
          </a:p>
        </p:txBody>
      </p:sp>
      <p:sp>
        <p:nvSpPr>
          <p:cNvPr id="28" name="矩形 27"/>
          <p:cNvSpPr/>
          <p:nvPr/>
        </p:nvSpPr>
        <p:spPr>
          <a:xfrm>
            <a:off x="2030880" y="4909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rPr>
              <a:t>01</a:t>
            </a:r>
            <a:endParaRPr lang="zh-CN" altLang="en-US" sz="2800" b="1" dirty="0">
              <a:solidFill>
                <a:schemeClr val="bg1"/>
              </a:solidFill>
            </a:endParaRPr>
          </a:p>
        </p:txBody>
      </p:sp>
      <p:sp>
        <p:nvSpPr>
          <p:cNvPr id="64513" name="Rectangle 1"/>
          <p:cNvSpPr>
            <a:spLocks noChangeArrowheads="1"/>
          </p:cNvSpPr>
          <p:nvPr/>
        </p:nvSpPr>
        <p:spPr bwMode="auto">
          <a:xfrm>
            <a:off x="1628776" y="3143249"/>
            <a:ext cx="9858376" cy="1938992"/>
          </a:xfrm>
          <a:prstGeom prst="rect">
            <a:avLst/>
          </a:prstGeom>
          <a:solidFill>
            <a:schemeClr val="bg1"/>
          </a:solidFill>
          <a:ln w="9525">
            <a:noFill/>
            <a:miter lim="800000"/>
          </a:ln>
          <a:effectLst/>
        </p:spPr>
        <p:txBody>
          <a:bodyPr vert="horz" wrap="square" lIns="91440" tIns="45720" rIns="91440" bIns="45720" numCol="1" anchor="ctr" anchorCtr="0" compatLnSpc="1">
            <a:spAutoFit/>
          </a:bodyPr>
          <a:lstStyle/>
          <a:p>
            <a:r>
              <a:rPr lang="zh-CN" altLang="en-US" sz="2000" b="1" dirty="0" smtClean="0"/>
              <a:t>提示： </a:t>
            </a:r>
            <a:endParaRPr lang="zh-CN" altLang="en-US" sz="2000" dirty="0" smtClean="0"/>
          </a:p>
          <a:p>
            <a:r>
              <a:rPr lang="zh-CN" altLang="en-US" sz="2000" dirty="0" smtClean="0"/>
              <a:t>       网络营销市场总是有一些“盲点”存在，这些“盲点”就是消费者没有被满足的需求。市场的“盲点”往往是大家都不太注意的地方，需要通过潜心分析和敏锐捕捉才能识别发现，所以谁先发现它、利用它谁就容易取得成功。如果企业在进行营销策划时，善于寻找市场的“盲点”，在“盲点”上做文章，不但可以避开激烈的市场竞争，而且可以创造出非凡的业绩。</a:t>
            </a:r>
            <a:endParaRPr lang="zh-CN" altLang="en-US" sz="2000" dirty="0"/>
          </a:p>
        </p:txBody>
      </p:sp>
      <p:sp>
        <p:nvSpPr>
          <p:cNvPr id="9" name="矩形 8"/>
          <p:cNvSpPr/>
          <p:nvPr/>
        </p:nvSpPr>
        <p:spPr>
          <a:xfrm>
            <a:off x="483068" y="1643504"/>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rPr>
              <a:t>分析</a:t>
            </a:r>
            <a:endParaRPr lang="zh-CN" altLang="en-US" sz="2800" b="1" dirty="0">
              <a:solidFill>
                <a:schemeClr val="bg1"/>
              </a:solidFill>
            </a:endParaRPr>
          </a:p>
        </p:txBody>
      </p:sp>
      <p:sp>
        <p:nvSpPr>
          <p:cNvPr id="10" name="矩形 9"/>
          <p:cNvSpPr/>
          <p:nvPr/>
        </p:nvSpPr>
        <p:spPr>
          <a:xfrm>
            <a:off x="1657350" y="1649979"/>
            <a:ext cx="9958388" cy="961289"/>
          </a:xfrm>
          <a:prstGeom prst="rect">
            <a:avLst/>
          </a:prstGeom>
          <a:solidFill>
            <a:srgbClr val="1F487C"/>
          </a:solidFill>
        </p:spPr>
        <p:txBody>
          <a:bodyPr wrap="square">
            <a:spAutoFit/>
          </a:bodyPr>
          <a:lstStyle/>
          <a:p>
            <a:pPr>
              <a:lnSpc>
                <a:spcPct val="150000"/>
              </a:lnSpc>
            </a:pPr>
            <a:r>
              <a:rPr lang="zh-CN" altLang="en-US" sz="2000" dirty="0" smtClean="0"/>
              <a:t> </a:t>
            </a:r>
            <a:r>
              <a:rPr lang="en-US" sz="2000" b="1" dirty="0" smtClean="0">
                <a:solidFill>
                  <a:schemeClr val="bg1"/>
                </a:solidFill>
                <a:latin typeface="+mn-ea"/>
              </a:rPr>
              <a:t>1. </a:t>
            </a:r>
            <a:r>
              <a:rPr lang="zh-CN" altLang="en-US" sz="2000" b="1" dirty="0" smtClean="0">
                <a:solidFill>
                  <a:schemeClr val="bg1"/>
                </a:solidFill>
                <a:latin typeface="+mn-ea"/>
              </a:rPr>
              <a:t>明确策划目标对策划方案实施的重要性？</a:t>
            </a:r>
            <a:endParaRPr lang="zh-CN" altLang="en-US" sz="2000" b="1" dirty="0" smtClean="0">
              <a:solidFill>
                <a:schemeClr val="bg1"/>
              </a:solidFill>
              <a:latin typeface="+mn-ea"/>
            </a:endParaRPr>
          </a:p>
          <a:p>
            <a:pPr>
              <a:lnSpc>
                <a:spcPct val="150000"/>
              </a:lnSpc>
            </a:pPr>
            <a:r>
              <a:rPr lang="en-US" sz="2000" b="1" dirty="0" smtClean="0">
                <a:solidFill>
                  <a:schemeClr val="bg1"/>
                </a:solidFill>
                <a:latin typeface="+mn-ea"/>
              </a:rPr>
              <a:t> 2. </a:t>
            </a:r>
            <a:r>
              <a:rPr lang="zh-CN" altLang="en-US" sz="2000" b="1" dirty="0" smtClean="0">
                <a:solidFill>
                  <a:schemeClr val="bg1"/>
                </a:solidFill>
                <a:latin typeface="+mn-ea"/>
              </a:rPr>
              <a:t>你还能想出哪些适合本案例的创意？</a:t>
            </a:r>
            <a:endParaRPr lang="zh-CN" altLang="en-US" sz="2000" b="1" dirty="0">
              <a:solidFill>
                <a:schemeClr val="bg1"/>
              </a:solidFill>
              <a:latin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227097" y="343926"/>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730344"/>
            <a:ext cx="12192000" cy="869856"/>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rPr>
              <a:t>创意网络营销策划</a:t>
            </a:r>
            <a:endParaRPr lang="zh-CN" altLang="en-US" sz="2800" dirty="0" smtClean="0">
              <a:solidFill>
                <a:schemeClr val="bg1"/>
              </a:solidFill>
            </a:endParaRPr>
          </a:p>
          <a:p>
            <a:pPr algn="ctr"/>
            <a:r>
              <a:rPr lang="en-US" altLang="zh-CN" sz="1050" dirty="0" smtClean="0">
                <a:solidFill>
                  <a:schemeClr val="bg2">
                    <a:lumMod val="25000"/>
                  </a:schemeClr>
                </a:solidFill>
              </a:rPr>
              <a:t>. </a:t>
            </a:r>
            <a:endParaRPr lang="en-US" altLang="zh-CN" sz="1050" dirty="0">
              <a:solidFill>
                <a:schemeClr val="bg2">
                  <a:lumMod val="25000"/>
                </a:schemeClr>
              </a:solidFill>
            </a:endParaRPr>
          </a:p>
        </p:txBody>
      </p:sp>
      <p:sp>
        <p:nvSpPr>
          <p:cNvPr id="4" name="梯形 3"/>
          <p:cNvSpPr/>
          <p:nvPr/>
        </p:nvSpPr>
        <p:spPr>
          <a:xfrm flipV="1">
            <a:off x="396305" y="343926"/>
            <a:ext cx="3185832" cy="948571"/>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65388" y="510614"/>
            <a:ext cx="1415773" cy="584775"/>
          </a:xfrm>
          <a:prstGeom prst="rect">
            <a:avLst/>
          </a:prstGeom>
          <a:noFill/>
        </p:spPr>
        <p:txBody>
          <a:bodyPr wrap="none" rtlCol="0">
            <a:spAutoFit/>
          </a:bodyPr>
          <a:lstStyle/>
          <a:p>
            <a:pPr algn="ctr"/>
            <a:r>
              <a:rPr lang="zh-CN" altLang="en-US" sz="3200" b="1" dirty="0" smtClean="0">
                <a:solidFill>
                  <a:schemeClr val="bg1"/>
                </a:solidFill>
              </a:rPr>
              <a:t>项目八</a:t>
            </a:r>
            <a:endParaRPr lang="zh-CN" altLang="en-US" sz="3200" b="1" dirty="0">
              <a:solidFill>
                <a:schemeClr val="bg1"/>
              </a:solidFill>
            </a:endParaRPr>
          </a:p>
        </p:txBody>
      </p:sp>
      <p:grpSp>
        <p:nvGrpSpPr>
          <p:cNvPr id="17" name="组合 16"/>
          <p:cNvGrpSpPr>
            <a:grpSpLocks noChangeAspect="1"/>
          </p:cNvGrpSpPr>
          <p:nvPr/>
        </p:nvGrpSpPr>
        <p:grpSpPr>
          <a:xfrm>
            <a:off x="247422" y="2373769"/>
            <a:ext cx="1619999" cy="2160000"/>
            <a:chOff x="5816601" y="-11436350"/>
            <a:chExt cx="404813" cy="539751"/>
          </a:xfrm>
          <a:solidFill>
            <a:schemeClr val="tx1">
              <a:lumMod val="75000"/>
              <a:lumOff val="25000"/>
            </a:schemeClr>
          </a:solidFill>
        </p:grpSpPr>
        <p:sp>
          <p:nvSpPr>
            <p:cNvPr id="18" name="Freeform 178"/>
            <p:cNvSpPr/>
            <p:nvPr/>
          </p:nvSpPr>
          <p:spPr bwMode="auto">
            <a:xfrm>
              <a:off x="5816601" y="-11345862"/>
              <a:ext cx="404813" cy="449263"/>
            </a:xfrm>
            <a:custGeom>
              <a:avLst/>
              <a:gdLst>
                <a:gd name="T0" fmla="*/ 43 w 255"/>
                <a:gd name="T1" fmla="*/ 92 h 283"/>
                <a:gd name="T2" fmla="*/ 99 w 255"/>
                <a:gd name="T3" fmla="*/ 35 h 283"/>
                <a:gd name="T4" fmla="*/ 128 w 255"/>
                <a:gd name="T5" fmla="*/ 35 h 283"/>
                <a:gd name="T6" fmla="*/ 85 w 255"/>
                <a:gd name="T7" fmla="*/ 113 h 283"/>
                <a:gd name="T8" fmla="*/ 85 w 255"/>
                <a:gd name="T9" fmla="*/ 198 h 283"/>
                <a:gd name="T10" fmla="*/ 0 w 255"/>
                <a:gd name="T11" fmla="*/ 198 h 283"/>
                <a:gd name="T12" fmla="*/ 0 w 255"/>
                <a:gd name="T13" fmla="*/ 227 h 283"/>
                <a:gd name="T14" fmla="*/ 113 w 255"/>
                <a:gd name="T15" fmla="*/ 227 h 283"/>
                <a:gd name="T16" fmla="*/ 113 w 255"/>
                <a:gd name="T17" fmla="*/ 141 h 283"/>
                <a:gd name="T18" fmla="*/ 170 w 255"/>
                <a:gd name="T19" fmla="*/ 191 h 283"/>
                <a:gd name="T20" fmla="*/ 170 w 255"/>
                <a:gd name="T21" fmla="*/ 283 h 283"/>
                <a:gd name="T22" fmla="*/ 199 w 255"/>
                <a:gd name="T23" fmla="*/ 283 h 283"/>
                <a:gd name="T24" fmla="*/ 199 w 255"/>
                <a:gd name="T25" fmla="*/ 170 h 283"/>
                <a:gd name="T26" fmla="*/ 142 w 255"/>
                <a:gd name="T27" fmla="*/ 120 h 283"/>
                <a:gd name="T28" fmla="*/ 156 w 255"/>
                <a:gd name="T29" fmla="*/ 85 h 283"/>
                <a:gd name="T30" fmla="*/ 170 w 255"/>
                <a:gd name="T31" fmla="*/ 99 h 283"/>
                <a:gd name="T32" fmla="*/ 255 w 255"/>
                <a:gd name="T33" fmla="*/ 99 h 283"/>
                <a:gd name="T34" fmla="*/ 255 w 255"/>
                <a:gd name="T35" fmla="*/ 71 h 283"/>
                <a:gd name="T36" fmla="*/ 184 w 255"/>
                <a:gd name="T37" fmla="*/ 71 h 283"/>
                <a:gd name="T38" fmla="*/ 184 w 255"/>
                <a:gd name="T39" fmla="*/ 0 h 283"/>
                <a:gd name="T40" fmla="*/ 85 w 255"/>
                <a:gd name="T41" fmla="*/ 0 h 283"/>
                <a:gd name="T42" fmla="*/ 28 w 255"/>
                <a:gd name="T43" fmla="*/ 78 h 283"/>
                <a:gd name="T44" fmla="*/ 43 w 255"/>
                <a:gd name="T45" fmla="*/ 9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5" h="283">
                  <a:moveTo>
                    <a:pt x="43" y="92"/>
                  </a:moveTo>
                  <a:lnTo>
                    <a:pt x="99" y="35"/>
                  </a:lnTo>
                  <a:lnTo>
                    <a:pt x="128" y="35"/>
                  </a:lnTo>
                  <a:lnTo>
                    <a:pt x="85" y="113"/>
                  </a:lnTo>
                  <a:lnTo>
                    <a:pt x="85" y="198"/>
                  </a:lnTo>
                  <a:lnTo>
                    <a:pt x="0" y="198"/>
                  </a:lnTo>
                  <a:lnTo>
                    <a:pt x="0" y="227"/>
                  </a:lnTo>
                  <a:lnTo>
                    <a:pt x="113" y="227"/>
                  </a:lnTo>
                  <a:lnTo>
                    <a:pt x="113" y="141"/>
                  </a:lnTo>
                  <a:lnTo>
                    <a:pt x="170" y="191"/>
                  </a:lnTo>
                  <a:lnTo>
                    <a:pt x="170" y="283"/>
                  </a:lnTo>
                  <a:lnTo>
                    <a:pt x="199" y="283"/>
                  </a:lnTo>
                  <a:lnTo>
                    <a:pt x="199" y="170"/>
                  </a:lnTo>
                  <a:lnTo>
                    <a:pt x="142" y="120"/>
                  </a:lnTo>
                  <a:lnTo>
                    <a:pt x="156" y="85"/>
                  </a:lnTo>
                  <a:lnTo>
                    <a:pt x="170" y="99"/>
                  </a:lnTo>
                  <a:lnTo>
                    <a:pt x="255" y="99"/>
                  </a:lnTo>
                  <a:lnTo>
                    <a:pt x="255" y="71"/>
                  </a:lnTo>
                  <a:lnTo>
                    <a:pt x="184" y="71"/>
                  </a:lnTo>
                  <a:lnTo>
                    <a:pt x="184" y="0"/>
                  </a:lnTo>
                  <a:lnTo>
                    <a:pt x="85" y="0"/>
                  </a:lnTo>
                  <a:lnTo>
                    <a:pt x="28" y="78"/>
                  </a:lnTo>
                  <a:lnTo>
                    <a:pt x="43"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Oval 179"/>
            <p:cNvSpPr>
              <a:spLocks noChangeArrowheads="1"/>
            </p:cNvSpPr>
            <p:nvPr/>
          </p:nvSpPr>
          <p:spPr bwMode="auto">
            <a:xfrm>
              <a:off x="6086475" y="-11436350"/>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0" name="矩形 19"/>
          <p:cNvSpPr/>
          <p:nvPr/>
        </p:nvSpPr>
        <p:spPr>
          <a:xfrm>
            <a:off x="1879950" y="4238662"/>
            <a:ext cx="3143250" cy="4168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Step 01</a:t>
            </a:r>
            <a:endParaRPr lang="zh-CN" altLang="en-US" dirty="0"/>
          </a:p>
        </p:txBody>
      </p:sp>
      <p:sp>
        <p:nvSpPr>
          <p:cNvPr id="21" name="矩形 20"/>
          <p:cNvSpPr/>
          <p:nvPr/>
        </p:nvSpPr>
        <p:spPr>
          <a:xfrm>
            <a:off x="5335176" y="3404140"/>
            <a:ext cx="3143250" cy="41684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Step 02</a:t>
            </a:r>
            <a:endParaRPr lang="zh-CN" altLang="en-US" dirty="0"/>
          </a:p>
        </p:txBody>
      </p:sp>
      <p:sp>
        <p:nvSpPr>
          <p:cNvPr id="22" name="矩形 21"/>
          <p:cNvSpPr/>
          <p:nvPr/>
        </p:nvSpPr>
        <p:spPr>
          <a:xfrm>
            <a:off x="1808512" y="5001121"/>
            <a:ext cx="3187297"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任务</a:t>
            </a:r>
            <a:r>
              <a:rPr lang="en-US" sz="2400" dirty="0" smtClean="0"/>
              <a:t>8.1 </a:t>
            </a:r>
            <a:endParaRPr lang="en-US" sz="2400" dirty="0" smtClean="0"/>
          </a:p>
          <a:p>
            <a:r>
              <a:rPr lang="zh-CN" altLang="en-US" sz="2400" dirty="0" smtClean="0"/>
              <a:t>认知网络营销策划</a:t>
            </a:r>
            <a:endParaRPr lang="en-US" altLang="zh-CN" sz="1200" dirty="0">
              <a:solidFill>
                <a:schemeClr val="bg2">
                  <a:lumMod val="25000"/>
                </a:schemeClr>
              </a:solidFill>
            </a:endParaRPr>
          </a:p>
        </p:txBody>
      </p:sp>
      <p:sp>
        <p:nvSpPr>
          <p:cNvPr id="23" name="矩形 22"/>
          <p:cNvSpPr/>
          <p:nvPr/>
        </p:nvSpPr>
        <p:spPr>
          <a:xfrm>
            <a:off x="5334000" y="4088226"/>
            <a:ext cx="3395663" cy="113876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任务</a:t>
            </a:r>
            <a:r>
              <a:rPr lang="en-US" sz="2400" dirty="0" smtClean="0"/>
              <a:t>8.2 </a:t>
            </a:r>
            <a:endParaRPr lang="en-US" sz="2400" dirty="0" smtClean="0"/>
          </a:p>
          <a:p>
            <a:r>
              <a:rPr lang="zh-CN" altLang="en-US" sz="2400" dirty="0" smtClean="0"/>
              <a:t>熟悉网络营销策划步骤</a:t>
            </a:r>
            <a:endParaRPr lang="zh-CN" altLang="en-US" sz="2400" dirty="0" smtClean="0"/>
          </a:p>
          <a:p>
            <a:pPr algn="r">
              <a:lnSpc>
                <a:spcPct val="150000"/>
              </a:lnSpc>
            </a:pPr>
            <a:r>
              <a:rPr lang="en-US" altLang="zh-CN" sz="1200" dirty="0" smtClean="0">
                <a:solidFill>
                  <a:schemeClr val="bg2">
                    <a:lumMod val="25000"/>
                  </a:schemeClr>
                </a:solidFill>
              </a:rPr>
              <a:t> </a:t>
            </a:r>
            <a:endParaRPr lang="en-US" altLang="zh-CN" sz="1200" dirty="0">
              <a:solidFill>
                <a:schemeClr val="bg2">
                  <a:lumMod val="25000"/>
                </a:schemeClr>
              </a:solidFill>
            </a:endParaRPr>
          </a:p>
        </p:txBody>
      </p:sp>
      <p:sp>
        <p:nvSpPr>
          <p:cNvPr id="14" name="矩形 13"/>
          <p:cNvSpPr/>
          <p:nvPr/>
        </p:nvSpPr>
        <p:spPr>
          <a:xfrm>
            <a:off x="8801100" y="3297651"/>
            <a:ext cx="3128963" cy="113876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任务</a:t>
            </a:r>
            <a:r>
              <a:rPr lang="en-US" sz="2400" dirty="0" smtClean="0"/>
              <a:t>8.3 </a:t>
            </a:r>
            <a:endParaRPr lang="en-US" sz="2400" dirty="0" smtClean="0"/>
          </a:p>
          <a:p>
            <a:r>
              <a:rPr lang="zh-CN" altLang="en-US" sz="2400" dirty="0" smtClean="0"/>
              <a:t>撰写网络营销策划书</a:t>
            </a:r>
            <a:endParaRPr lang="zh-CN" altLang="en-US" sz="2400" dirty="0" smtClean="0"/>
          </a:p>
          <a:p>
            <a:pPr algn="r">
              <a:lnSpc>
                <a:spcPct val="150000"/>
              </a:lnSpc>
            </a:pPr>
            <a:r>
              <a:rPr lang="en-US" altLang="zh-CN" sz="1200" dirty="0" smtClean="0">
                <a:solidFill>
                  <a:schemeClr val="bg2">
                    <a:lumMod val="25000"/>
                  </a:schemeClr>
                </a:solidFill>
              </a:rPr>
              <a:t> </a:t>
            </a:r>
            <a:endParaRPr lang="en-US" altLang="zh-CN" sz="1200" dirty="0">
              <a:solidFill>
                <a:schemeClr val="bg2">
                  <a:lumMod val="25000"/>
                </a:schemeClr>
              </a:solidFill>
            </a:endParaRPr>
          </a:p>
        </p:txBody>
      </p:sp>
      <p:sp>
        <p:nvSpPr>
          <p:cNvPr id="16" name="矩形 15"/>
          <p:cNvSpPr/>
          <p:nvPr/>
        </p:nvSpPr>
        <p:spPr>
          <a:xfrm>
            <a:off x="8802276" y="2599278"/>
            <a:ext cx="3143250" cy="41684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Step 03</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10444164"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案例分析</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055135" y="592930"/>
            <a:ext cx="7359532" cy="523220"/>
          </a:xfrm>
          <a:prstGeom prst="rect">
            <a:avLst/>
          </a:prstGeom>
        </p:spPr>
        <p:txBody>
          <a:bodyPr wrap="square">
            <a:spAutoFit/>
          </a:bodyPr>
          <a:lstStyle/>
          <a:p>
            <a:r>
              <a:rPr lang="zh-CN" altLang="en-US" sz="2800" b="1" dirty="0" smtClean="0">
                <a:solidFill>
                  <a:schemeClr val="bg1"/>
                </a:solidFill>
              </a:rPr>
              <a:t>   万达微视频大赛策划</a:t>
            </a:r>
            <a:endParaRPr lang="zh-CN" altLang="en-US" sz="2800" dirty="0">
              <a:solidFill>
                <a:schemeClr val="bg1"/>
              </a:solidFill>
            </a:endParaRPr>
          </a:p>
        </p:txBody>
      </p:sp>
      <p:sp>
        <p:nvSpPr>
          <p:cNvPr id="28" name="矩形 27"/>
          <p:cNvSpPr/>
          <p:nvPr/>
        </p:nvSpPr>
        <p:spPr>
          <a:xfrm>
            <a:off x="2030880" y="4909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rPr>
              <a:t>02</a:t>
            </a:r>
            <a:endParaRPr lang="zh-CN" altLang="en-US" sz="2800" b="1" dirty="0">
              <a:solidFill>
                <a:schemeClr val="bg1"/>
              </a:solidFill>
            </a:endParaRPr>
          </a:p>
        </p:txBody>
      </p:sp>
      <p:sp>
        <p:nvSpPr>
          <p:cNvPr id="64513" name="Rectangle 1"/>
          <p:cNvSpPr>
            <a:spLocks noChangeArrowheads="1"/>
          </p:cNvSpPr>
          <p:nvPr/>
        </p:nvSpPr>
        <p:spPr bwMode="auto">
          <a:xfrm>
            <a:off x="5286375" y="1971674"/>
            <a:ext cx="6700838" cy="3477875"/>
          </a:xfrm>
          <a:prstGeom prst="rect">
            <a:avLst/>
          </a:prstGeom>
          <a:solidFill>
            <a:schemeClr val="bg1"/>
          </a:solidFill>
          <a:ln w="9525">
            <a:noFill/>
            <a:miter lim="800000"/>
          </a:ln>
          <a:effectLst/>
        </p:spPr>
        <p:txBody>
          <a:bodyPr vert="horz" wrap="square" lIns="91440" tIns="45720" rIns="91440" bIns="45720" numCol="1" anchor="ctr" anchorCtr="0" compatLnSpc="1">
            <a:spAutoFit/>
          </a:bodyPr>
          <a:lstStyle/>
          <a:p>
            <a:r>
              <a:rPr lang="en-US" sz="2000" dirty="0" smtClean="0"/>
              <a:t>   </a:t>
            </a:r>
            <a:r>
              <a:rPr lang="zh-CN" altLang="en-US" sz="2000" dirty="0" smtClean="0"/>
              <a:t>　</a:t>
            </a:r>
            <a:r>
              <a:rPr lang="zh-CN" altLang="en-US" sz="2000" b="1" dirty="0" smtClean="0"/>
              <a:t>背景及目标：</a:t>
            </a:r>
            <a:r>
              <a:rPr lang="zh-CN" altLang="en-US" sz="2000" dirty="0" smtClean="0"/>
              <a:t>作为老牌的房地产企业，万达集团的在受众心中的定位，还停留在刻板，严谨的形象上，在万达产业转型升级的重要阶段，如何能放下传统房地产企业的架子，缩短与消费者的距离，增加与受众的互动，成为此次传播策划的主要目的。</a:t>
            </a:r>
            <a:endParaRPr lang="zh-CN" altLang="en-US" sz="2000" dirty="0" smtClean="0"/>
          </a:p>
          <a:p>
            <a:r>
              <a:rPr lang="zh-CN" altLang="en-US" sz="2000" dirty="0" smtClean="0"/>
              <a:t>随着多年来微博，微信等社交平台发展趋近成熟，已经很难在通过标新立异的传播手段在新媒体平台上占得一席之地，所以相比较其他较早涉足营销传播的品牌，如何在众多声音中一鸣惊人，脱颖而出是本次传播的关键点；同时占领当下营销主阵地</a:t>
            </a:r>
            <a:r>
              <a:rPr lang="en-US" sz="2000" dirty="0" smtClean="0"/>
              <a:t>--</a:t>
            </a:r>
            <a:r>
              <a:rPr lang="zh-CN" altLang="en-US" sz="2000" dirty="0" smtClean="0"/>
              <a:t>移动终端，并在受众中树立万达品牌形象，也是本次媒介选择的核心。</a:t>
            </a:r>
            <a:endParaRPr lang="zh-CN" altLang="en-US" sz="2000" dirty="0"/>
          </a:p>
        </p:txBody>
      </p:sp>
      <p:pic>
        <p:nvPicPr>
          <p:cNvPr id="13313" name="Picture 1" descr="万达微视频大赛"/>
          <p:cNvPicPr>
            <a:picLocks noChangeAspect="1" noChangeArrowheads="1"/>
          </p:cNvPicPr>
          <p:nvPr/>
        </p:nvPicPr>
        <p:blipFill>
          <a:blip r:embed="rId1"/>
          <a:srcRect/>
          <a:stretch>
            <a:fillRect/>
          </a:stretch>
        </p:blipFill>
        <p:spPr bwMode="auto">
          <a:xfrm>
            <a:off x="242888" y="1657350"/>
            <a:ext cx="4981575" cy="4186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10444164"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案例分析</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055135" y="592930"/>
            <a:ext cx="7359532" cy="523220"/>
          </a:xfrm>
          <a:prstGeom prst="rect">
            <a:avLst/>
          </a:prstGeom>
        </p:spPr>
        <p:txBody>
          <a:bodyPr wrap="square">
            <a:spAutoFit/>
          </a:bodyPr>
          <a:lstStyle/>
          <a:p>
            <a:r>
              <a:rPr lang="zh-CN" altLang="en-US" sz="2800" b="1" dirty="0" smtClean="0">
                <a:solidFill>
                  <a:schemeClr val="bg1"/>
                </a:solidFill>
              </a:rPr>
              <a:t>   万达微视频大赛策划</a:t>
            </a:r>
            <a:endParaRPr lang="zh-CN" altLang="en-US" sz="2800" dirty="0">
              <a:solidFill>
                <a:schemeClr val="bg1"/>
              </a:solidFill>
            </a:endParaRPr>
          </a:p>
        </p:txBody>
      </p:sp>
      <p:sp>
        <p:nvSpPr>
          <p:cNvPr id="28" name="矩形 27"/>
          <p:cNvSpPr/>
          <p:nvPr/>
        </p:nvSpPr>
        <p:spPr>
          <a:xfrm>
            <a:off x="2030880" y="4909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rPr>
              <a:t>02</a:t>
            </a:r>
            <a:endParaRPr lang="zh-CN" altLang="en-US" sz="2800" b="1" dirty="0">
              <a:solidFill>
                <a:schemeClr val="bg1"/>
              </a:solidFill>
            </a:endParaRPr>
          </a:p>
        </p:txBody>
      </p:sp>
      <p:sp>
        <p:nvSpPr>
          <p:cNvPr id="64513" name="Rectangle 1"/>
          <p:cNvSpPr>
            <a:spLocks noChangeArrowheads="1"/>
          </p:cNvSpPr>
          <p:nvPr/>
        </p:nvSpPr>
        <p:spPr bwMode="auto">
          <a:xfrm>
            <a:off x="414338" y="1771649"/>
            <a:ext cx="11129963" cy="4093428"/>
          </a:xfrm>
          <a:prstGeom prst="rect">
            <a:avLst/>
          </a:prstGeom>
          <a:solidFill>
            <a:schemeClr val="bg1"/>
          </a:solidFill>
          <a:ln w="9525">
            <a:noFill/>
            <a:miter lim="800000"/>
          </a:ln>
          <a:effectLst/>
        </p:spPr>
        <p:txBody>
          <a:bodyPr vert="horz" wrap="square" lIns="91440" tIns="45720" rIns="91440" bIns="45720" numCol="1" anchor="ctr" anchorCtr="0" compatLnSpc="1">
            <a:spAutoFit/>
          </a:bodyPr>
          <a:lstStyle/>
          <a:p>
            <a:r>
              <a:rPr lang="en-US" sz="2000" dirty="0" smtClean="0"/>
              <a:t>   </a:t>
            </a:r>
            <a:r>
              <a:rPr lang="zh-CN" altLang="en-US" sz="2000" dirty="0" smtClean="0"/>
              <a:t> </a:t>
            </a:r>
            <a:r>
              <a:rPr lang="zh-CN" altLang="en-US" sz="2000" b="1" dirty="0" smtClean="0"/>
              <a:t>策划目标：</a:t>
            </a:r>
            <a:r>
              <a:rPr lang="zh-CN" altLang="en-US" sz="2000" dirty="0" smtClean="0"/>
              <a:t>通过微视频的平台产出的优质内容，配合外围互联网渠道传播，全网覆盖</a:t>
            </a:r>
            <a:r>
              <a:rPr lang="en-US" sz="2000" dirty="0" smtClean="0"/>
              <a:t>"</a:t>
            </a:r>
            <a:r>
              <a:rPr lang="zh-CN" altLang="en-US" sz="2000" dirty="0" smtClean="0"/>
              <a:t>万达广场就是城市中心</a:t>
            </a:r>
            <a:r>
              <a:rPr lang="en-US" sz="2000" dirty="0" smtClean="0"/>
              <a:t>"</a:t>
            </a:r>
            <a:r>
              <a:rPr lang="zh-CN" altLang="en-US" sz="2000" dirty="0" smtClean="0"/>
              <a:t>品牌口号。</a:t>
            </a:r>
            <a:endParaRPr lang="zh-CN" altLang="en-US" sz="2000" dirty="0" smtClean="0"/>
          </a:p>
          <a:p>
            <a:r>
              <a:rPr lang="en-US" sz="2000" b="1" dirty="0" smtClean="0"/>
              <a:t>    </a:t>
            </a:r>
            <a:r>
              <a:rPr lang="zh-CN" altLang="en-US" sz="2000" b="1" dirty="0" smtClean="0"/>
              <a:t>商业性：</a:t>
            </a:r>
            <a:r>
              <a:rPr lang="zh-CN" altLang="en-US" sz="2000" dirty="0" smtClean="0"/>
              <a:t>随着微视频业务以来首个跨平台大型征集活动的启幕，万达举起了新媒体创新营销的大旗。本次活动万达集团购买在微视与秒拍平台中最重要的广告位</a:t>
            </a:r>
            <a:r>
              <a:rPr lang="en-US" sz="2000" dirty="0" smtClean="0"/>
              <a:t>Top banner</a:t>
            </a:r>
            <a:r>
              <a:rPr lang="zh-CN" altLang="en-US" sz="2000" dirty="0" smtClean="0"/>
              <a:t>，热门板块，热门活动，热门标签，写环境操作等，同时万达集团提供价值</a:t>
            </a:r>
            <a:r>
              <a:rPr lang="en-US" sz="2000" dirty="0" smtClean="0"/>
              <a:t> 200</a:t>
            </a:r>
            <a:r>
              <a:rPr lang="zh-CN" altLang="en-US" sz="2000" dirty="0" smtClean="0"/>
              <a:t>万元的奖品激励，征集带有</a:t>
            </a:r>
            <a:r>
              <a:rPr lang="en-US" sz="2000" dirty="0" smtClean="0"/>
              <a:t>"</a:t>
            </a:r>
            <a:r>
              <a:rPr lang="zh-CN" altLang="en-US" sz="2000" dirty="0" smtClean="0"/>
              <a:t>万达广场就是城市中心</a:t>
            </a:r>
            <a:r>
              <a:rPr lang="en-US" sz="2000" dirty="0" smtClean="0"/>
              <a:t>"</a:t>
            </a:r>
            <a:r>
              <a:rPr lang="zh-CN" altLang="en-US" sz="2000" dirty="0" smtClean="0"/>
              <a:t>主题的微视频创作要求，就是要成为自微视频业务开展以来平台声量最大，传播效果最好的商业活动。</a:t>
            </a:r>
            <a:endParaRPr lang="zh-CN" altLang="en-US" sz="2000" dirty="0" smtClean="0"/>
          </a:p>
          <a:p>
            <a:r>
              <a:rPr lang="en-US" sz="2000" b="1" dirty="0" smtClean="0"/>
              <a:t>    </a:t>
            </a:r>
            <a:r>
              <a:rPr lang="zh-CN" altLang="en-US" sz="2000" b="1" dirty="0" smtClean="0"/>
              <a:t>消费者行为：</a:t>
            </a:r>
            <a:r>
              <a:rPr lang="zh-CN" altLang="en-US" sz="2000" dirty="0" smtClean="0"/>
              <a:t>在大多数的客户还停留在对广告入口及推广位置的需求，没有真正认识到微视频的核心本质的时候，我们提出微视频必须</a:t>
            </a:r>
            <a:r>
              <a:rPr lang="en-US" sz="2000" dirty="0" smtClean="0"/>
              <a:t>"</a:t>
            </a:r>
            <a:r>
              <a:rPr lang="zh-CN" altLang="en-US" sz="2000" dirty="0" smtClean="0"/>
              <a:t>内容为王</a:t>
            </a:r>
            <a:r>
              <a:rPr lang="en-US" sz="2000" dirty="0" smtClean="0"/>
              <a:t>"</a:t>
            </a:r>
            <a:r>
              <a:rPr lang="zh-CN" altLang="en-US" sz="2000" dirty="0" smtClean="0"/>
              <a:t>。根据两微视频平台的活跃度，设立了微视平台征集原创高质量作品</a:t>
            </a:r>
            <a:r>
              <a:rPr lang="en-US" sz="2000" dirty="0" smtClean="0"/>
              <a:t>10000</a:t>
            </a:r>
            <a:r>
              <a:rPr lang="zh-CN" altLang="en-US" sz="2000" dirty="0" smtClean="0"/>
              <a:t>部，秒拍平台征集原创高质量作品</a:t>
            </a:r>
            <a:r>
              <a:rPr lang="en-US" sz="2000" dirty="0" smtClean="0"/>
              <a:t>3000</a:t>
            </a:r>
            <a:r>
              <a:rPr lang="zh-CN" altLang="en-US" sz="2000" dirty="0" smtClean="0"/>
              <a:t>部的目标。</a:t>
            </a:r>
            <a:endParaRPr lang="zh-CN" altLang="en-US" sz="2000" dirty="0" smtClean="0"/>
          </a:p>
          <a:p>
            <a:r>
              <a:rPr lang="en-US" sz="2000" b="1" dirty="0" smtClean="0"/>
              <a:t>    </a:t>
            </a:r>
            <a:r>
              <a:rPr lang="zh-CN" altLang="en-US" sz="2000" b="1" dirty="0" smtClean="0"/>
              <a:t>消费者认知：</a:t>
            </a:r>
            <a:r>
              <a:rPr lang="zh-CN" altLang="en-US" sz="2000" dirty="0" smtClean="0"/>
              <a:t>作为体现传播主题的原创的高水平创作作品，我们强调的这些优质内容的二次传播性，配合微博，微信，视频网站，媒体报道以及论坛等的扩散，使传播主题</a:t>
            </a:r>
            <a:r>
              <a:rPr lang="en-US" sz="2000" dirty="0" smtClean="0"/>
              <a:t>"</a:t>
            </a:r>
            <a:r>
              <a:rPr lang="zh-CN" altLang="en-US" sz="2000" dirty="0" smtClean="0"/>
              <a:t>万达广场就是城市中心</a:t>
            </a:r>
            <a:r>
              <a:rPr lang="en-US" sz="2000" dirty="0" smtClean="0"/>
              <a:t>"</a:t>
            </a:r>
            <a:r>
              <a:rPr lang="zh-CN" altLang="en-US" sz="2000" dirty="0" smtClean="0"/>
              <a:t>曝光量超过</a:t>
            </a:r>
            <a:r>
              <a:rPr lang="en-US" sz="2000" dirty="0" smtClean="0"/>
              <a:t>8000</a:t>
            </a:r>
            <a:r>
              <a:rPr lang="zh-CN" altLang="en-US" sz="2000" dirty="0" smtClean="0"/>
              <a:t>万。</a:t>
            </a:r>
            <a:endParaRPr lang="zh-CN" alt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10444164"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案例分析</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055135" y="592930"/>
            <a:ext cx="7359532" cy="523220"/>
          </a:xfrm>
          <a:prstGeom prst="rect">
            <a:avLst/>
          </a:prstGeom>
        </p:spPr>
        <p:txBody>
          <a:bodyPr wrap="square">
            <a:spAutoFit/>
          </a:bodyPr>
          <a:lstStyle/>
          <a:p>
            <a:r>
              <a:rPr lang="zh-CN" altLang="en-US" sz="2800" b="1" dirty="0" smtClean="0">
                <a:solidFill>
                  <a:schemeClr val="bg1"/>
                </a:solidFill>
              </a:rPr>
              <a:t>   万达微视频大赛策划</a:t>
            </a:r>
            <a:endParaRPr lang="zh-CN" altLang="en-US" sz="2800" dirty="0">
              <a:solidFill>
                <a:schemeClr val="bg1"/>
              </a:solidFill>
            </a:endParaRPr>
          </a:p>
        </p:txBody>
      </p:sp>
      <p:sp>
        <p:nvSpPr>
          <p:cNvPr id="28" name="矩形 27"/>
          <p:cNvSpPr/>
          <p:nvPr/>
        </p:nvSpPr>
        <p:spPr>
          <a:xfrm>
            <a:off x="2030880" y="4909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rPr>
              <a:t>02</a:t>
            </a:r>
            <a:endParaRPr lang="zh-CN" altLang="en-US" sz="2800" b="1" dirty="0">
              <a:solidFill>
                <a:schemeClr val="bg1"/>
              </a:solidFill>
            </a:endParaRPr>
          </a:p>
        </p:txBody>
      </p:sp>
      <p:sp>
        <p:nvSpPr>
          <p:cNvPr id="64513" name="Rectangle 1"/>
          <p:cNvSpPr>
            <a:spLocks noChangeArrowheads="1"/>
          </p:cNvSpPr>
          <p:nvPr/>
        </p:nvSpPr>
        <p:spPr bwMode="auto">
          <a:xfrm>
            <a:off x="414338" y="1533465"/>
            <a:ext cx="11129963" cy="5324535"/>
          </a:xfrm>
          <a:prstGeom prst="rect">
            <a:avLst/>
          </a:prstGeom>
          <a:solidFill>
            <a:schemeClr val="bg1"/>
          </a:solidFill>
          <a:ln w="9525">
            <a:noFill/>
            <a:miter lim="800000"/>
          </a:ln>
          <a:effectLst/>
        </p:spPr>
        <p:txBody>
          <a:bodyPr vert="horz" wrap="square" lIns="91440" tIns="45720" rIns="91440" bIns="45720" numCol="1" anchor="ctr" anchorCtr="0" compatLnSpc="1">
            <a:spAutoFit/>
          </a:bodyPr>
          <a:lstStyle/>
          <a:p>
            <a:r>
              <a:rPr lang="zh-CN" altLang="en-US" sz="2000" b="1" dirty="0" smtClean="0"/>
              <a:t>策划解决方案及实践：</a:t>
            </a:r>
            <a:r>
              <a:rPr lang="zh-CN" altLang="en-US" sz="2000" dirty="0" smtClean="0"/>
              <a:t>在手机</a:t>
            </a:r>
            <a:r>
              <a:rPr lang="en-US" sz="2000" dirty="0" smtClean="0"/>
              <a:t>APP"</a:t>
            </a:r>
            <a:r>
              <a:rPr lang="zh-CN" altLang="en-US" sz="2000" dirty="0" smtClean="0"/>
              <a:t>微视</a:t>
            </a:r>
            <a:r>
              <a:rPr lang="en-US" sz="2000" dirty="0" smtClean="0"/>
              <a:t>""</a:t>
            </a:r>
            <a:r>
              <a:rPr lang="zh-CN" altLang="en-US" sz="2000" dirty="0" smtClean="0"/>
              <a:t>秒拍</a:t>
            </a:r>
            <a:r>
              <a:rPr lang="en-US" sz="2000" dirty="0" smtClean="0"/>
              <a:t>"</a:t>
            </a:r>
            <a:r>
              <a:rPr lang="zh-CN" altLang="en-US" sz="2000" dirty="0" smtClean="0"/>
              <a:t>平台上，同步在</a:t>
            </a:r>
            <a:r>
              <a:rPr lang="en-US" sz="2000" dirty="0" smtClean="0"/>
              <a:t>web</a:t>
            </a:r>
            <a:r>
              <a:rPr lang="zh-CN" altLang="en-US" sz="2000" dirty="0" smtClean="0"/>
              <a:t>端和</a:t>
            </a:r>
            <a:r>
              <a:rPr lang="en-US" sz="2000" dirty="0" err="1" smtClean="0"/>
              <a:t>wap</a:t>
            </a:r>
            <a:r>
              <a:rPr lang="zh-CN" altLang="en-US" sz="2000" dirty="0" smtClean="0"/>
              <a:t>端的活动专题中举行线上活动。</a:t>
            </a:r>
            <a:endParaRPr lang="zh-CN" altLang="en-US" sz="2000" dirty="0" smtClean="0"/>
          </a:p>
          <a:p>
            <a:r>
              <a:rPr lang="en-US" sz="2000" b="1" dirty="0" smtClean="0"/>
              <a:t>WAP</a:t>
            </a:r>
            <a:r>
              <a:rPr lang="zh-CN" altLang="en-US" sz="2000" b="1" dirty="0" smtClean="0"/>
              <a:t>端、</a:t>
            </a:r>
            <a:r>
              <a:rPr lang="en-US" sz="2000" b="1" dirty="0" smtClean="0"/>
              <a:t>WEB</a:t>
            </a:r>
            <a:r>
              <a:rPr lang="zh-CN" altLang="en-US" sz="2000" b="1" dirty="0" smtClean="0"/>
              <a:t>端：</a:t>
            </a:r>
            <a:r>
              <a:rPr lang="zh-CN" altLang="en-US" sz="2000" dirty="0" smtClean="0"/>
              <a:t>用户通过移动设备拍摄短视频，工作组以自然周，月为单位，由媒体，专家及主办方组成的评审组评选出，优秀作品及月度冠军，分别赠送</a:t>
            </a:r>
            <a:r>
              <a:rPr lang="en-US" sz="2000" dirty="0" err="1" smtClean="0"/>
              <a:t>iPad</a:t>
            </a:r>
            <a:r>
              <a:rPr lang="zh-CN" altLang="en-US" sz="2000" dirty="0" smtClean="0"/>
              <a:t>及长</a:t>
            </a:r>
            <a:r>
              <a:rPr lang="en-US" sz="2000" dirty="0" smtClean="0"/>
              <a:t>.</a:t>
            </a:r>
            <a:r>
              <a:rPr lang="zh-CN" altLang="en-US" sz="2000" dirty="0" smtClean="0"/>
              <a:t>白山等丰厚 奖品，凡是参与的用户均有机会获得万达集团提供的全国</a:t>
            </a:r>
            <a:r>
              <a:rPr lang="en-US" sz="2000" dirty="0" smtClean="0"/>
              <a:t>3D</a:t>
            </a:r>
            <a:r>
              <a:rPr lang="zh-CN" altLang="en-US" sz="2000" dirty="0" smtClean="0"/>
              <a:t>电影兑换卷</a:t>
            </a:r>
            <a:r>
              <a:rPr lang="en-US" sz="2000" dirty="0" smtClean="0"/>
              <a:t>2</a:t>
            </a:r>
            <a:r>
              <a:rPr lang="zh-CN" altLang="en-US" sz="2000" dirty="0" smtClean="0"/>
              <a:t>张，在这些奖品的刺激下，网友参与的积极性异常高涨，上传了大批的优秀创意视频作 品，这些作品通过各种形式诠释了传播主题：</a:t>
            </a:r>
            <a:r>
              <a:rPr lang="en-US" sz="2000" dirty="0" smtClean="0"/>
              <a:t>"</a:t>
            </a:r>
            <a:r>
              <a:rPr lang="zh-CN" altLang="en-US" sz="2000" dirty="0" smtClean="0"/>
              <a:t>万达广场就是城市中心</a:t>
            </a:r>
            <a:r>
              <a:rPr lang="en-US" sz="2000" dirty="0" smtClean="0"/>
              <a:t>"</a:t>
            </a:r>
            <a:r>
              <a:rPr lang="zh-CN" altLang="en-US" sz="2000" dirty="0" smtClean="0"/>
              <a:t>，凭借着精彩的创意以及精良的制作，在微视频平台上就拥有非常高的播放量与转评值，同 时它们具有极强的二次传播性，经过收集和整理，剪辑成推广视频，在以下渠道进行扩散</a:t>
            </a:r>
            <a:r>
              <a:rPr lang="en-US" sz="2000" dirty="0" smtClean="0"/>
              <a:t>:</a:t>
            </a:r>
            <a:endParaRPr lang="zh-CN" altLang="en-US" sz="2000" dirty="0" smtClean="0"/>
          </a:p>
          <a:p>
            <a:r>
              <a:rPr lang="en-US" sz="2000" dirty="0" smtClean="0"/>
              <a:t>    1.</a:t>
            </a:r>
            <a:r>
              <a:rPr lang="zh-CN" altLang="en-US" sz="2000" dirty="0" smtClean="0"/>
              <a:t>各大视频网站上的关键位置推荐；</a:t>
            </a:r>
            <a:endParaRPr lang="zh-CN" altLang="en-US" sz="2000" dirty="0" smtClean="0"/>
          </a:p>
          <a:p>
            <a:r>
              <a:rPr lang="en-US" sz="2000" dirty="0" smtClean="0"/>
              <a:t>    2.</a:t>
            </a:r>
            <a:r>
              <a:rPr lang="zh-CN" altLang="en-US" sz="2000" dirty="0" smtClean="0"/>
              <a:t>面上最热</a:t>
            </a:r>
            <a:r>
              <a:rPr lang="en-US" sz="2000" dirty="0" smtClean="0"/>
              <a:t>.</a:t>
            </a:r>
            <a:r>
              <a:rPr lang="zh-CN" altLang="en-US" sz="2000" dirty="0" smtClean="0"/>
              <a:t>视频推送；</a:t>
            </a:r>
            <a:endParaRPr lang="zh-CN" altLang="en-US" sz="2000" dirty="0" smtClean="0"/>
          </a:p>
          <a:p>
            <a:r>
              <a:rPr lang="en-US" sz="2000" dirty="0" smtClean="0"/>
              <a:t>    3.</a:t>
            </a:r>
            <a:r>
              <a:rPr lang="zh-CN" altLang="en-US" sz="2000" dirty="0" smtClean="0"/>
              <a:t>博，微信上红人大号转发；</a:t>
            </a:r>
            <a:endParaRPr lang="zh-CN" altLang="en-US" sz="2000" dirty="0" smtClean="0"/>
          </a:p>
          <a:p>
            <a:r>
              <a:rPr lang="en-US" sz="2000" dirty="0" smtClean="0"/>
              <a:t>    4.</a:t>
            </a:r>
            <a:r>
              <a:rPr lang="zh-CN" altLang="en-US" sz="2000" dirty="0" smtClean="0"/>
              <a:t>频相关的专业垂直论坛上的种</a:t>
            </a:r>
            <a:r>
              <a:rPr lang="en-US" sz="2000" dirty="0" smtClean="0"/>
              <a:t>.</a:t>
            </a:r>
            <a:r>
              <a:rPr lang="zh-CN" altLang="en-US" sz="2000" dirty="0" smtClean="0"/>
              <a:t>子视频扩散；</a:t>
            </a:r>
            <a:endParaRPr lang="zh-CN" altLang="en-US" sz="2000" dirty="0" smtClean="0"/>
          </a:p>
          <a:p>
            <a:r>
              <a:rPr lang="en-US" sz="2000" dirty="0" smtClean="0"/>
              <a:t>    5.</a:t>
            </a:r>
            <a:r>
              <a:rPr lang="zh-CN" altLang="en-US" sz="2000" dirty="0" smtClean="0"/>
              <a:t>下颁奖礼和达人观影礼的活动的事件营销传播。</a:t>
            </a:r>
            <a:endParaRPr lang="zh-CN" altLang="en-US" sz="2000" dirty="0" smtClean="0"/>
          </a:p>
          <a:p>
            <a:r>
              <a:rPr lang="en-US" sz="2000" dirty="0" smtClean="0"/>
              <a:t>    6.</a:t>
            </a:r>
            <a:r>
              <a:rPr lang="zh-CN" altLang="en-US" sz="2000" dirty="0" smtClean="0"/>
              <a:t>微博，微信上红人大号转发；</a:t>
            </a:r>
            <a:endParaRPr lang="zh-CN" altLang="en-US" sz="2000" dirty="0" smtClean="0"/>
          </a:p>
          <a:p>
            <a:r>
              <a:rPr lang="en-US" sz="2000" dirty="0" smtClean="0"/>
              <a:t>    7.</a:t>
            </a:r>
            <a:r>
              <a:rPr lang="zh-CN" altLang="en-US" sz="2000" dirty="0" smtClean="0"/>
              <a:t>视频相关的专业垂直论坛上的种</a:t>
            </a:r>
            <a:r>
              <a:rPr lang="en-US" sz="2000" dirty="0" smtClean="0"/>
              <a:t>.</a:t>
            </a:r>
            <a:r>
              <a:rPr lang="zh-CN" altLang="en-US" sz="2000" dirty="0" smtClean="0"/>
              <a:t>子视频扩散；</a:t>
            </a:r>
            <a:endParaRPr lang="zh-CN" altLang="en-US" sz="2000" dirty="0" smtClean="0"/>
          </a:p>
          <a:p>
            <a:r>
              <a:rPr lang="en-US" sz="2000" dirty="0" smtClean="0"/>
              <a:t>    8.</a:t>
            </a:r>
            <a:r>
              <a:rPr lang="zh-CN" altLang="en-US" sz="2000" dirty="0" smtClean="0"/>
              <a:t>下颁奖礼和达人观影礼的活动的事件营销传播。</a:t>
            </a:r>
            <a:endParaRPr lang="zh-CN" alt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10444164"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案例分析</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055135" y="592930"/>
            <a:ext cx="7359532" cy="523220"/>
          </a:xfrm>
          <a:prstGeom prst="rect">
            <a:avLst/>
          </a:prstGeom>
        </p:spPr>
        <p:txBody>
          <a:bodyPr wrap="square">
            <a:spAutoFit/>
          </a:bodyPr>
          <a:lstStyle/>
          <a:p>
            <a:r>
              <a:rPr lang="zh-CN" altLang="en-US" sz="2800" b="1" dirty="0" smtClean="0">
                <a:solidFill>
                  <a:schemeClr val="bg1"/>
                </a:solidFill>
              </a:rPr>
              <a:t>   万达微视频大赛策划</a:t>
            </a:r>
            <a:endParaRPr lang="zh-CN" altLang="en-US" sz="2800" dirty="0">
              <a:solidFill>
                <a:schemeClr val="bg1"/>
              </a:solidFill>
            </a:endParaRPr>
          </a:p>
        </p:txBody>
      </p:sp>
      <p:sp>
        <p:nvSpPr>
          <p:cNvPr id="28" name="矩形 27"/>
          <p:cNvSpPr/>
          <p:nvPr/>
        </p:nvSpPr>
        <p:spPr>
          <a:xfrm>
            <a:off x="2030880" y="4909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rPr>
              <a:t>02</a:t>
            </a:r>
            <a:endParaRPr lang="zh-CN" altLang="en-US" sz="2800" b="1" dirty="0">
              <a:solidFill>
                <a:schemeClr val="bg1"/>
              </a:solidFill>
            </a:endParaRPr>
          </a:p>
        </p:txBody>
      </p:sp>
      <p:sp>
        <p:nvSpPr>
          <p:cNvPr id="64513" name="Rectangle 1"/>
          <p:cNvSpPr>
            <a:spLocks noChangeArrowheads="1"/>
          </p:cNvSpPr>
          <p:nvPr/>
        </p:nvSpPr>
        <p:spPr bwMode="auto">
          <a:xfrm>
            <a:off x="414338" y="1771649"/>
            <a:ext cx="11129963" cy="4708981"/>
          </a:xfrm>
          <a:prstGeom prst="rect">
            <a:avLst/>
          </a:prstGeom>
          <a:solidFill>
            <a:schemeClr val="bg1"/>
          </a:solidFill>
          <a:ln w="9525">
            <a:noFill/>
            <a:miter lim="800000"/>
          </a:ln>
          <a:effectLst/>
        </p:spPr>
        <p:txBody>
          <a:bodyPr vert="horz" wrap="square" lIns="91440" tIns="45720" rIns="91440" bIns="45720" numCol="1" anchor="ctr" anchorCtr="0" compatLnSpc="1">
            <a:spAutoFit/>
          </a:bodyPr>
          <a:lstStyle/>
          <a:p>
            <a:r>
              <a:rPr lang="zh-CN" altLang="en-US" sz="2000" dirty="0" smtClean="0"/>
              <a:t>在</a:t>
            </a:r>
            <a:r>
              <a:rPr lang="en-US" altLang="zh-CN" sz="2000" dirty="0" smtClean="0"/>
              <a:t>《</a:t>
            </a:r>
            <a:r>
              <a:rPr lang="zh-CN" altLang="en-US" sz="2000" dirty="0" smtClean="0"/>
              <a:t>万达微视频大赛</a:t>
            </a:r>
            <a:r>
              <a:rPr lang="en-US" altLang="zh-CN" sz="2000" dirty="0" smtClean="0"/>
              <a:t>》</a:t>
            </a:r>
            <a:r>
              <a:rPr lang="zh-CN" altLang="en-US" sz="2000" dirty="0" smtClean="0"/>
              <a:t>正式上线前，选择预热效果最好的活动开始前</a:t>
            </a:r>
            <a:r>
              <a:rPr lang="en-US" sz="2000" dirty="0" smtClean="0"/>
              <a:t>2</a:t>
            </a:r>
            <a:r>
              <a:rPr lang="zh-CN" altLang="en-US" sz="2000" dirty="0" smtClean="0"/>
              <a:t>周，通过新浪，腾讯以及官微三个平台交错配合推广，发布</a:t>
            </a:r>
            <a:r>
              <a:rPr lang="en-US" sz="2000" dirty="0" smtClean="0"/>
              <a:t>#10</a:t>
            </a:r>
            <a:r>
              <a:rPr lang="zh-CN" altLang="en-US" sz="2000" dirty="0" smtClean="0"/>
              <a:t>秒能说多少字儿</a:t>
            </a:r>
            <a:r>
              <a:rPr lang="en-US" sz="2000" dirty="0" smtClean="0"/>
              <a:t>#</a:t>
            </a:r>
            <a:r>
              <a:rPr lang="zh-CN" altLang="en-US" sz="2000" dirty="0" smtClean="0"/>
              <a:t>类似</a:t>
            </a:r>
            <a:r>
              <a:rPr lang="en-US" sz="2000" dirty="0" smtClean="0"/>
              <a:t>4</a:t>
            </a:r>
            <a:r>
              <a:rPr lang="zh-CN" altLang="en-US" sz="2000" dirty="0" smtClean="0"/>
              <a:t>个预热话题，对活动进行话题预埋。</a:t>
            </a:r>
            <a:endParaRPr lang="zh-CN" altLang="en-US" sz="2000" dirty="0" smtClean="0"/>
          </a:p>
          <a:p>
            <a:r>
              <a:rPr lang="en-US" altLang="zh-CN" sz="2000" dirty="0" smtClean="0"/>
              <a:t>《</a:t>
            </a:r>
            <a:r>
              <a:rPr lang="zh-CN" altLang="en-US" sz="2000" dirty="0" smtClean="0"/>
              <a:t>万达微视频大赛</a:t>
            </a:r>
            <a:r>
              <a:rPr lang="en-US" altLang="zh-CN" sz="2000" dirty="0" smtClean="0"/>
              <a:t>》</a:t>
            </a:r>
            <a:r>
              <a:rPr lang="zh-CN" altLang="en-US" sz="2000" dirty="0" smtClean="0"/>
              <a:t>正式上线后，邀请</a:t>
            </a:r>
            <a:r>
              <a:rPr lang="en-US" altLang="zh-CN" sz="2000" dirty="0" smtClean="0"/>
              <a:t>《</a:t>
            </a:r>
            <a:r>
              <a:rPr lang="zh-CN" altLang="en-US" sz="2000" dirty="0" smtClean="0"/>
              <a:t>爸爸去哪了</a:t>
            </a:r>
            <a:r>
              <a:rPr lang="en-US" altLang="zh-CN" sz="2000" dirty="0" smtClean="0"/>
              <a:t>》</a:t>
            </a:r>
            <a:r>
              <a:rPr lang="zh-CN" altLang="en-US" sz="2000" dirty="0" smtClean="0"/>
              <a:t>明星主持人李锐，以及</a:t>
            </a:r>
            <a:r>
              <a:rPr lang="en-US" sz="2000" dirty="0" smtClean="0"/>
              <a:t>24</a:t>
            </a:r>
            <a:r>
              <a:rPr lang="zh-CN" altLang="en-US" sz="2000" dirty="0" smtClean="0"/>
              <a:t>位平台最据人气达人，拍摄种</a:t>
            </a:r>
            <a:r>
              <a:rPr lang="en-US" sz="2000" dirty="0" smtClean="0"/>
              <a:t>.</a:t>
            </a:r>
            <a:r>
              <a:rPr lang="zh-CN" altLang="en-US" sz="2000" dirty="0" smtClean="0"/>
              <a:t>子视频，通过新浪，腾讯活动平台，微博微信红人转 发，各大论坛</a:t>
            </a:r>
            <a:r>
              <a:rPr lang="en-US" sz="2000" dirty="0" smtClean="0"/>
              <a:t>.</a:t>
            </a:r>
            <a:r>
              <a:rPr lang="zh-CN" altLang="en-US" sz="2000" dirty="0" smtClean="0"/>
              <a:t>信息的转载以及各大视频网站密集曝光，将活动声量推至高位。同时内部拍摄了</a:t>
            </a:r>
            <a:r>
              <a:rPr lang="en-US" sz="2000" dirty="0" smtClean="0"/>
              <a:t>20</a:t>
            </a:r>
            <a:r>
              <a:rPr lang="zh-CN" altLang="en-US" sz="2000" dirty="0" smtClean="0"/>
              <a:t>只引导视频，通过官方账号发布对受众进行引导。利用线下</a:t>
            </a:r>
            <a:r>
              <a:rPr lang="en-US" sz="2000" dirty="0" smtClean="0"/>
              <a:t>10</a:t>
            </a:r>
            <a:r>
              <a:rPr lang="zh-CN" altLang="en-US" sz="2000" dirty="0" smtClean="0"/>
              <a:t>所 大学的校园活动在广告横幅、背景板、易拉宝、宣传单中，体现品牌元素，同时进行用户引导拍摄分享视频。</a:t>
            </a:r>
            <a:endParaRPr lang="zh-CN" altLang="en-US" sz="2000" dirty="0" smtClean="0"/>
          </a:p>
          <a:p>
            <a:r>
              <a:rPr lang="en-US" sz="2000" b="1" dirty="0" smtClean="0"/>
              <a:t>     </a:t>
            </a:r>
            <a:r>
              <a:rPr lang="zh-CN" altLang="en-US" sz="2000" b="1" dirty="0" smtClean="0"/>
              <a:t>事件营销：</a:t>
            </a:r>
            <a:r>
              <a:rPr lang="zh-CN" altLang="en-US" sz="2000" dirty="0" smtClean="0"/>
              <a:t>在万达广场举办第一月月度赛冠军颁奖礼，现场邀请新浪秒拍，腾讯微视领导，多位达人到场以及多家媒体到场，本次颁奖礼不但是阶段性成果的展示，更成为引爆第二个月活动的爆点，通过线上线下对活动的配合报道，使活动被多家视频，娱乐媒体网站转载文章。</a:t>
            </a:r>
            <a:endParaRPr lang="en-US" altLang="zh-CN" sz="2000" dirty="0" smtClean="0"/>
          </a:p>
          <a:p>
            <a:r>
              <a:rPr lang="en-US" altLang="zh-CN" sz="2000" dirty="0" smtClean="0"/>
              <a:t>《</a:t>
            </a:r>
            <a:r>
              <a:rPr lang="zh-CN" altLang="en-US" sz="2000" dirty="0" smtClean="0"/>
              <a:t>万达微视频大赛</a:t>
            </a:r>
            <a:r>
              <a:rPr lang="en-US" altLang="zh-CN" sz="2000" dirty="0" smtClean="0"/>
              <a:t>》</a:t>
            </a:r>
            <a:r>
              <a:rPr lang="zh-CN" altLang="en-US" sz="2000" dirty="0" smtClean="0"/>
              <a:t>为了吸引更多达人参与活动当中，成为微视频传播的中坚力量，特地打造了超级粉丝团计划，并为入围达人提供专属权利；</a:t>
            </a:r>
            <a:r>
              <a:rPr lang="en-US" sz="2000" dirty="0" smtClean="0"/>
              <a:t> </a:t>
            </a:r>
            <a:r>
              <a:rPr lang="zh-CN" altLang="en-US" sz="2000" dirty="0" smtClean="0"/>
              <a:t>通过层层筛选和竞 争，选定了最具影响力</a:t>
            </a:r>
            <a:r>
              <a:rPr lang="en-US" sz="2000" dirty="0" smtClean="0"/>
              <a:t>20</a:t>
            </a:r>
            <a:r>
              <a:rPr lang="zh-CN" altLang="en-US" sz="2000" dirty="0" smtClean="0"/>
              <a:t>位达人成为</a:t>
            </a:r>
            <a:r>
              <a:rPr lang="en-US" altLang="zh-CN" sz="2000" dirty="0" smtClean="0"/>
              <a:t>《</a:t>
            </a:r>
            <a:r>
              <a:rPr lang="zh-CN" altLang="en-US" sz="2000" dirty="0" smtClean="0"/>
              <a:t>万达微视频大赛</a:t>
            </a:r>
            <a:r>
              <a:rPr lang="en-US" altLang="zh-CN" sz="2000" dirty="0" smtClean="0"/>
              <a:t>》</a:t>
            </a:r>
            <a:r>
              <a:rPr lang="zh-CN" altLang="en-US" sz="2000" dirty="0" smtClean="0"/>
              <a:t>第一批超级粉丝团专属达人，随后在</a:t>
            </a:r>
            <a:r>
              <a:rPr lang="en-US" sz="2000" dirty="0" smtClean="0"/>
              <a:t>CBD</a:t>
            </a:r>
            <a:r>
              <a:rPr lang="zh-CN" altLang="en-US" sz="2000" dirty="0" smtClean="0"/>
              <a:t>万达索菲特大酒店举办了线下专属达人观影活动，到场达人的 粉丝量总和已超过</a:t>
            </a:r>
            <a:r>
              <a:rPr lang="en-US" sz="2000" dirty="0" smtClean="0"/>
              <a:t>300</a:t>
            </a:r>
            <a:r>
              <a:rPr lang="zh-CN" altLang="en-US" sz="2000" dirty="0" smtClean="0"/>
              <a:t>万，大家对活动的现场情况都进行了直播，本次活动的视频在两微视和秒拍平台的播放量就达</a:t>
            </a:r>
            <a:r>
              <a:rPr lang="en-US" sz="2000" dirty="0" smtClean="0"/>
              <a:t>80</a:t>
            </a:r>
            <a:r>
              <a:rPr lang="zh-CN" altLang="en-US" sz="2000" dirty="0" smtClean="0"/>
              <a:t>余万次。</a:t>
            </a:r>
            <a:endParaRPr lang="zh-CN" alt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10444164"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案例分析</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055135" y="592930"/>
            <a:ext cx="7359532" cy="523220"/>
          </a:xfrm>
          <a:prstGeom prst="rect">
            <a:avLst/>
          </a:prstGeom>
        </p:spPr>
        <p:txBody>
          <a:bodyPr wrap="square">
            <a:spAutoFit/>
          </a:bodyPr>
          <a:lstStyle/>
          <a:p>
            <a:r>
              <a:rPr lang="zh-CN" altLang="en-US" sz="2800" b="1" dirty="0" smtClean="0">
                <a:solidFill>
                  <a:schemeClr val="bg1"/>
                </a:solidFill>
              </a:rPr>
              <a:t>   万达微视频大赛策划</a:t>
            </a:r>
            <a:endParaRPr lang="zh-CN" altLang="en-US" sz="2800" dirty="0">
              <a:solidFill>
                <a:schemeClr val="bg1"/>
              </a:solidFill>
            </a:endParaRPr>
          </a:p>
        </p:txBody>
      </p:sp>
      <p:sp>
        <p:nvSpPr>
          <p:cNvPr id="28" name="矩形 27"/>
          <p:cNvSpPr/>
          <p:nvPr/>
        </p:nvSpPr>
        <p:spPr>
          <a:xfrm>
            <a:off x="2030880" y="4909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rPr>
              <a:t>02</a:t>
            </a:r>
            <a:endParaRPr lang="zh-CN" altLang="en-US" sz="2800" b="1" dirty="0">
              <a:solidFill>
                <a:schemeClr val="bg1"/>
              </a:solidFill>
            </a:endParaRPr>
          </a:p>
        </p:txBody>
      </p:sp>
      <p:sp>
        <p:nvSpPr>
          <p:cNvPr id="64513" name="Rectangle 1"/>
          <p:cNvSpPr>
            <a:spLocks noChangeArrowheads="1"/>
          </p:cNvSpPr>
          <p:nvPr/>
        </p:nvSpPr>
        <p:spPr bwMode="auto">
          <a:xfrm>
            <a:off x="404813" y="1225689"/>
            <a:ext cx="11596687" cy="5632311"/>
          </a:xfrm>
          <a:prstGeom prst="rect">
            <a:avLst/>
          </a:prstGeom>
          <a:solidFill>
            <a:schemeClr val="bg1"/>
          </a:solidFill>
          <a:ln w="9525">
            <a:noFill/>
            <a:miter lim="800000"/>
          </a:ln>
          <a:effectLst/>
        </p:spPr>
        <p:txBody>
          <a:bodyPr vert="horz" wrap="square" lIns="91440" tIns="45720" rIns="91440" bIns="45720" numCol="1" anchor="ctr" anchorCtr="0" compatLnSpc="1">
            <a:spAutoFit/>
          </a:bodyPr>
          <a:lstStyle/>
          <a:p>
            <a:r>
              <a:rPr lang="en-US" sz="2000" dirty="0" smtClean="0"/>
              <a:t>   </a:t>
            </a:r>
            <a:r>
              <a:rPr lang="zh-CN" altLang="en-US" sz="2000" dirty="0" smtClean="0"/>
              <a:t>　在</a:t>
            </a:r>
            <a:r>
              <a:rPr lang="en-US" sz="2000" dirty="0" smtClean="0"/>
              <a:t>2014</a:t>
            </a:r>
            <a:r>
              <a:rPr lang="zh-CN" altLang="en-US" sz="2000" dirty="0" smtClean="0"/>
              <a:t>巴西世界杯期间，</a:t>
            </a:r>
            <a:r>
              <a:rPr lang="en-US" altLang="zh-CN" sz="2000" dirty="0" smtClean="0"/>
              <a:t>《</a:t>
            </a:r>
            <a:r>
              <a:rPr lang="zh-CN" altLang="en-US" sz="2000" dirty="0" smtClean="0"/>
              <a:t>万达微视频大赛</a:t>
            </a:r>
            <a:r>
              <a:rPr lang="en-US" altLang="zh-CN" sz="2000" dirty="0" smtClean="0"/>
              <a:t>》</a:t>
            </a:r>
            <a:r>
              <a:rPr lang="zh-CN" altLang="en-US" sz="2000" dirty="0" smtClean="0"/>
              <a:t>通过拍摄以</a:t>
            </a:r>
            <a:r>
              <a:rPr lang="en-US" sz="2000" dirty="0" smtClean="0"/>
              <a:t>"</a:t>
            </a:r>
            <a:r>
              <a:rPr lang="zh-CN" altLang="en-US" sz="2000" dirty="0" smtClean="0"/>
              <a:t>万达广场就是城市中心</a:t>
            </a:r>
            <a:r>
              <a:rPr lang="en-US" sz="2000" dirty="0" smtClean="0"/>
              <a:t>"</a:t>
            </a:r>
            <a:r>
              <a:rPr lang="zh-CN" altLang="en-US" sz="2000" dirty="0" smtClean="0"/>
              <a:t>为主题世界杯系列视频</a:t>
            </a:r>
            <a:r>
              <a:rPr lang="en-US" sz="2000" dirty="0" smtClean="0"/>
              <a:t>--</a:t>
            </a:r>
            <a:r>
              <a:rPr lang="zh-CN" altLang="en-US" sz="2000" dirty="0" smtClean="0"/>
              <a:t>罗纳尔多、梅西系列，男女看世界杯系列等。借 势世界杯增加活动热度，同时创新活动玩法，引导网友拍摄系列创意作品来展现活动主题。短短的一个月内，系列作品上传</a:t>
            </a:r>
            <a:r>
              <a:rPr lang="en-US" sz="2000" dirty="0" smtClean="0"/>
              <a:t>600</a:t>
            </a:r>
            <a:r>
              <a:rPr lang="zh-CN" altLang="en-US" sz="2000" dirty="0" smtClean="0"/>
              <a:t>余部，总播放量累计超千万次。</a:t>
            </a:r>
            <a:endParaRPr lang="zh-CN" altLang="en-US" sz="2000" dirty="0" smtClean="0"/>
          </a:p>
          <a:p>
            <a:r>
              <a:rPr lang="zh-CN" altLang="en-US" sz="2000" dirty="0" smtClean="0"/>
              <a:t>在武汉万达大戏台举办了第二月月度冠军颁奖礼，因前期与微视达人组达成战略合作，本次活动邀请到微视粉丝量排名前</a:t>
            </a:r>
            <a:r>
              <a:rPr lang="en-US" sz="2000" dirty="0" smtClean="0"/>
              <a:t> 30</a:t>
            </a:r>
            <a:r>
              <a:rPr lang="zh-CN" altLang="en-US" sz="2000" dirty="0" smtClean="0"/>
              <a:t>的达人到场，同时多家北京及当地媒 体到场对活动进行报道。现场多位百万级粉丝的达人自发拍摄的活动视频，在粉丝中引起轰动效应，颁奖礼相关视频播放量超过百万。活动现场观众自发用手机拍摄 微视对颁奖礼进行主动传播。</a:t>
            </a:r>
            <a:endParaRPr lang="zh-CN" altLang="en-US" sz="2000" dirty="0" smtClean="0"/>
          </a:p>
          <a:p>
            <a:r>
              <a:rPr lang="zh-CN" altLang="en-US" sz="2000" dirty="0" smtClean="0"/>
              <a:t>随后两个月开始将活动从线上转到线下，开始针对大学生定向征集视频作品，首届大学生微视频大赛，从传媒大学电视台记者团开始发起，活动征集到精</a:t>
            </a:r>
            <a:r>
              <a:rPr lang="en-US" sz="2000" dirty="0" smtClean="0"/>
              <a:t>.</a:t>
            </a:r>
            <a:r>
              <a:rPr lang="zh-CN" altLang="en-US" sz="2000" dirty="0" smtClean="0"/>
              <a:t>品视频</a:t>
            </a:r>
            <a:r>
              <a:rPr lang="en-US" sz="2000" dirty="0" smtClean="0"/>
              <a:t> 600</a:t>
            </a:r>
            <a:r>
              <a:rPr lang="zh-CN" altLang="en-US" sz="2000" dirty="0" smtClean="0"/>
              <a:t>多个。活动的传播主题贯穿线上与线下，产生了联动效应，不仅让微视频大赛深入了大学校园，给线下大学生提供了参与创作的平台，而且在线下范围内，传 播具有品牌记忆性的微视频，最终形成一股新的微视频创意热潮。</a:t>
            </a:r>
            <a:endParaRPr lang="zh-CN" altLang="en-US" sz="2000" dirty="0" smtClean="0"/>
          </a:p>
          <a:p>
            <a:r>
              <a:rPr lang="zh-CN" altLang="en-US" sz="2000" dirty="0" smtClean="0"/>
              <a:t>从活动正式上线到截止，总曝光量达</a:t>
            </a:r>
            <a:r>
              <a:rPr lang="en-US" sz="2000" dirty="0" smtClean="0"/>
              <a:t>102270000</a:t>
            </a:r>
            <a:r>
              <a:rPr lang="zh-CN" altLang="en-US" sz="2000" dirty="0" smtClean="0"/>
              <a:t>次，据腾讯微视官方统计网友上传参赛作品总数</a:t>
            </a:r>
            <a:r>
              <a:rPr lang="en-US" sz="2000" dirty="0" smtClean="0"/>
              <a:t>14721</a:t>
            </a:r>
            <a:r>
              <a:rPr lang="zh-CN" altLang="en-US" sz="2000" dirty="0" smtClean="0"/>
              <a:t>部，新浪秒拍官方统计网友上传参赛作品总数</a:t>
            </a:r>
            <a:r>
              <a:rPr lang="en-US" sz="2000" dirty="0" smtClean="0"/>
              <a:t>5566</a:t>
            </a:r>
            <a:r>
              <a:rPr lang="zh-CN" altLang="en-US" sz="2000" dirty="0" smtClean="0"/>
              <a:t>部。总共收集到的</a:t>
            </a:r>
            <a:r>
              <a:rPr lang="en-US" sz="2000" dirty="0" smtClean="0"/>
              <a:t>19738</a:t>
            </a:r>
            <a:r>
              <a:rPr lang="zh-CN" altLang="en-US" sz="2000" dirty="0" smtClean="0"/>
              <a:t>部作品。</a:t>
            </a:r>
            <a:endParaRPr lang="zh-CN" altLang="en-US" sz="2000" dirty="0" smtClean="0"/>
          </a:p>
          <a:p>
            <a:r>
              <a:rPr lang="zh-CN" altLang="en-US" sz="2000" dirty="0" smtClean="0"/>
              <a:t>据腾讯与新浪提供的数据，两平台活动专题页面总</a:t>
            </a:r>
            <a:r>
              <a:rPr lang="en-US" sz="2000" dirty="0" smtClean="0"/>
              <a:t>PV</a:t>
            </a:r>
            <a:r>
              <a:rPr lang="zh-CN" altLang="en-US" sz="2000" dirty="0" smtClean="0"/>
              <a:t>达到</a:t>
            </a:r>
            <a:r>
              <a:rPr lang="en-US" sz="2000" dirty="0" smtClean="0"/>
              <a:t>359</a:t>
            </a:r>
            <a:r>
              <a:rPr lang="zh-CN" altLang="en-US" sz="2000" dirty="0" smtClean="0"/>
              <a:t>万，</a:t>
            </a:r>
            <a:r>
              <a:rPr lang="en-US" sz="2000" dirty="0" smtClean="0"/>
              <a:t>UV</a:t>
            </a:r>
            <a:r>
              <a:rPr lang="zh-CN" altLang="en-US" sz="2000" dirty="0" smtClean="0"/>
              <a:t>达到</a:t>
            </a:r>
            <a:r>
              <a:rPr lang="en-US" sz="2000" dirty="0" smtClean="0"/>
              <a:t>212</a:t>
            </a:r>
            <a:r>
              <a:rPr lang="zh-CN" altLang="en-US" sz="2000" dirty="0" smtClean="0"/>
              <a:t>万。网友互动（转发，评论，点赞）</a:t>
            </a:r>
            <a:r>
              <a:rPr lang="en-US" sz="2000" dirty="0" smtClean="0"/>
              <a:t>183</a:t>
            </a:r>
            <a:r>
              <a:rPr lang="zh-CN" altLang="en-US" sz="2000" dirty="0" smtClean="0"/>
              <a:t>万次。由普纳公关提供的数据，万达集团官方微博粉丝由最初的</a:t>
            </a:r>
            <a:r>
              <a:rPr lang="en-US" sz="2000" dirty="0" smtClean="0"/>
              <a:t>60</a:t>
            </a:r>
            <a:r>
              <a:rPr lang="zh-CN" altLang="en-US" sz="2000" dirty="0" smtClean="0"/>
              <a:t>万增长至目前的</a:t>
            </a:r>
            <a:r>
              <a:rPr lang="en-US" sz="2000" dirty="0" smtClean="0"/>
              <a:t>118</a:t>
            </a:r>
            <a:r>
              <a:rPr lang="zh-CN" altLang="en-US" sz="2000" dirty="0" smtClean="0"/>
              <a:t>万。官方微信粉丝，由</a:t>
            </a:r>
            <a:r>
              <a:rPr lang="en-US" sz="2000" dirty="0" smtClean="0"/>
              <a:t>0.1</a:t>
            </a:r>
            <a:r>
              <a:rPr lang="zh-CN" altLang="en-US" sz="2000" dirty="0" smtClean="0"/>
              <a:t>万，增长至目前的</a:t>
            </a:r>
            <a:r>
              <a:rPr lang="en-US" sz="2000" dirty="0" smtClean="0"/>
              <a:t>5.3</a:t>
            </a:r>
            <a:r>
              <a:rPr lang="zh-CN" altLang="en-US" sz="2000" dirty="0" smtClean="0"/>
              <a:t>万。</a:t>
            </a:r>
            <a:endParaRPr lang="zh-CN" altLang="en-US" sz="2000" dirty="0" smtClean="0"/>
          </a:p>
          <a:p>
            <a:pPr algn="r"/>
            <a:r>
              <a:rPr lang="zh-CN" altLang="en-US" sz="2000" dirty="0" smtClean="0"/>
              <a:t>资料来源：艾瑞网</a:t>
            </a:r>
            <a:endParaRPr lang="zh-CN" alt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10444164"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案例分析</a:t>
            </a:r>
            <a:r>
              <a:rPr lang="en-US" altLang="zh-CN" sz="2400" b="1" dirty="0" smtClean="0">
                <a:solidFill>
                  <a:schemeClr val="bg1"/>
                </a:solidFill>
              </a:rPr>
              <a:t>】</a:t>
            </a:r>
            <a:endParaRPr lang="zh-CN" altLang="en-US" sz="2400" b="1" dirty="0">
              <a:solidFill>
                <a:schemeClr val="bg1"/>
              </a:solidFill>
            </a:endParaRPr>
          </a:p>
        </p:txBody>
      </p:sp>
      <p:sp>
        <p:nvSpPr>
          <p:cNvPr id="27" name="矩形 26"/>
          <p:cNvSpPr/>
          <p:nvPr/>
        </p:nvSpPr>
        <p:spPr>
          <a:xfrm>
            <a:off x="3055135" y="592930"/>
            <a:ext cx="7359532" cy="523220"/>
          </a:xfrm>
          <a:prstGeom prst="rect">
            <a:avLst/>
          </a:prstGeom>
        </p:spPr>
        <p:txBody>
          <a:bodyPr wrap="square">
            <a:spAutoFit/>
          </a:bodyPr>
          <a:lstStyle/>
          <a:p>
            <a:r>
              <a:rPr lang="zh-CN" altLang="en-US" sz="2800" b="1" dirty="0" smtClean="0">
                <a:solidFill>
                  <a:schemeClr val="bg1"/>
                </a:solidFill>
              </a:rPr>
              <a:t>万达微视频大赛策划</a:t>
            </a:r>
            <a:endParaRPr lang="zh-CN" altLang="en-US" sz="2800" dirty="0">
              <a:solidFill>
                <a:schemeClr val="bg1"/>
              </a:solidFill>
            </a:endParaRPr>
          </a:p>
        </p:txBody>
      </p:sp>
      <p:sp>
        <p:nvSpPr>
          <p:cNvPr id="28" name="矩形 27"/>
          <p:cNvSpPr/>
          <p:nvPr/>
        </p:nvSpPr>
        <p:spPr>
          <a:xfrm>
            <a:off x="2030880" y="4909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rPr>
              <a:t>02</a:t>
            </a:r>
            <a:endParaRPr lang="zh-CN" altLang="en-US" sz="2800" b="1" dirty="0">
              <a:solidFill>
                <a:schemeClr val="bg1"/>
              </a:solidFill>
            </a:endParaRPr>
          </a:p>
        </p:txBody>
      </p:sp>
      <p:sp>
        <p:nvSpPr>
          <p:cNvPr id="64513" name="Rectangle 1"/>
          <p:cNvSpPr>
            <a:spLocks noChangeArrowheads="1"/>
          </p:cNvSpPr>
          <p:nvPr/>
        </p:nvSpPr>
        <p:spPr bwMode="auto">
          <a:xfrm>
            <a:off x="1500188" y="3200399"/>
            <a:ext cx="9858376" cy="2554545"/>
          </a:xfrm>
          <a:prstGeom prst="rect">
            <a:avLst/>
          </a:prstGeom>
          <a:solidFill>
            <a:schemeClr val="bg1"/>
          </a:solidFill>
          <a:ln w="9525">
            <a:noFill/>
            <a:miter lim="800000"/>
          </a:ln>
          <a:effectLst/>
        </p:spPr>
        <p:txBody>
          <a:bodyPr vert="horz" wrap="square" lIns="91440" tIns="45720" rIns="91440" bIns="45720" numCol="1" anchor="ctr" anchorCtr="0" compatLnSpc="1">
            <a:spAutoFit/>
          </a:bodyPr>
          <a:lstStyle/>
          <a:p>
            <a:r>
              <a:rPr lang="zh-CN" altLang="en-US" sz="2000" b="1" dirty="0" smtClean="0"/>
              <a:t>提示： </a:t>
            </a:r>
            <a:endParaRPr lang="zh-CN" altLang="en-US" sz="2000" dirty="0" smtClean="0"/>
          </a:p>
          <a:p>
            <a:r>
              <a:rPr lang="zh-CN" altLang="en-US" sz="2000" dirty="0" smtClean="0"/>
              <a:t>        随着互联网技术的发展，智能产品成为了普通人日常生活不可分割的一部分。无论工作、休闲、生活、娱乐，智能产品更成为了人们的一种生活习惯，于是互联网服 务也由最初的大行业应用向垂直细分领域渗透。 那么，在庞大的互联网市场中，如何提升产品、品牌的知名度和美誉度，取得甚至远超预期目标，加深与消费者互动，促进销售与推广活动的策划就变得尤为重要。万达此次活动策划的创新价值点体现在利用移动视频传播媒介的创新和技术应用的创新，并通过外围渠道进行强力的传播，使其产生病毒式扩散，最终让万达集团品牌深植于受众心中。</a:t>
            </a:r>
            <a:endParaRPr lang="zh-CN" altLang="en-US" sz="2000" dirty="0"/>
          </a:p>
        </p:txBody>
      </p:sp>
      <p:sp>
        <p:nvSpPr>
          <p:cNvPr id="9" name="矩形 8"/>
          <p:cNvSpPr/>
          <p:nvPr/>
        </p:nvSpPr>
        <p:spPr>
          <a:xfrm>
            <a:off x="483068" y="1643504"/>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rPr>
              <a:t>分析</a:t>
            </a:r>
            <a:endParaRPr lang="zh-CN" altLang="en-US" sz="2800" b="1" dirty="0">
              <a:solidFill>
                <a:schemeClr val="bg1"/>
              </a:solidFill>
            </a:endParaRPr>
          </a:p>
        </p:txBody>
      </p:sp>
      <p:sp>
        <p:nvSpPr>
          <p:cNvPr id="10" name="矩形 9"/>
          <p:cNvSpPr/>
          <p:nvPr/>
        </p:nvSpPr>
        <p:spPr>
          <a:xfrm>
            <a:off x="1657350" y="1649979"/>
            <a:ext cx="9958388" cy="1135054"/>
          </a:xfrm>
          <a:prstGeom prst="rect">
            <a:avLst/>
          </a:prstGeom>
          <a:solidFill>
            <a:srgbClr val="1F487C"/>
          </a:solidFill>
        </p:spPr>
        <p:txBody>
          <a:bodyPr wrap="square">
            <a:spAutoFit/>
          </a:bodyPr>
          <a:lstStyle/>
          <a:p>
            <a:pPr>
              <a:lnSpc>
                <a:spcPct val="150000"/>
              </a:lnSpc>
            </a:pPr>
            <a:r>
              <a:rPr lang="en-US" sz="2000" b="1" dirty="0" smtClean="0">
                <a:solidFill>
                  <a:schemeClr val="bg1"/>
                </a:solidFill>
              </a:rPr>
              <a:t> </a:t>
            </a:r>
            <a:r>
              <a:rPr lang="en-US" sz="2400" b="1" dirty="0" smtClean="0">
                <a:solidFill>
                  <a:schemeClr val="bg1"/>
                </a:solidFill>
                <a:latin typeface="+mn-ea"/>
              </a:rPr>
              <a:t>1. </a:t>
            </a:r>
            <a:r>
              <a:rPr lang="zh-CN" altLang="en-US" sz="2400" b="1" dirty="0" smtClean="0">
                <a:solidFill>
                  <a:schemeClr val="bg1"/>
                </a:solidFill>
                <a:latin typeface="+mn-ea"/>
              </a:rPr>
              <a:t>万达的此次传播策划活动是通过哪些方法实施的？</a:t>
            </a:r>
            <a:endParaRPr lang="zh-CN" altLang="en-US" sz="2400" b="1" dirty="0" smtClean="0">
              <a:solidFill>
                <a:schemeClr val="bg1"/>
              </a:solidFill>
              <a:latin typeface="+mn-ea"/>
            </a:endParaRPr>
          </a:p>
          <a:p>
            <a:pPr>
              <a:lnSpc>
                <a:spcPct val="150000"/>
              </a:lnSpc>
            </a:pPr>
            <a:r>
              <a:rPr lang="en-US" sz="2400" b="1" dirty="0" smtClean="0">
                <a:solidFill>
                  <a:schemeClr val="bg1"/>
                </a:solidFill>
                <a:latin typeface="+mn-ea"/>
              </a:rPr>
              <a:t>2. </a:t>
            </a:r>
            <a:r>
              <a:rPr lang="zh-CN" altLang="en-US" sz="2400" b="1" dirty="0" smtClean="0">
                <a:solidFill>
                  <a:schemeClr val="bg1"/>
                </a:solidFill>
                <a:latin typeface="+mn-ea"/>
              </a:rPr>
              <a:t>万达此次的传播策划活动的创意体现在哪里？</a:t>
            </a:r>
            <a:endParaRPr lang="zh-CN" altLang="en-US" sz="2400" b="1" dirty="0">
              <a:solidFill>
                <a:schemeClr val="bg1"/>
              </a:solidFill>
              <a:latin typeface="+mn-ea"/>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flipV="1">
            <a:off x="4333876" y="3971925"/>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2000" cy="422910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670891" y="513554"/>
            <a:ext cx="2850216" cy="2850216"/>
          </a:xfrm>
          <a:prstGeom prst="ellipse">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a:off x="4503084" y="3857625"/>
            <a:ext cx="3185832" cy="819150"/>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315068" y="4020466"/>
            <a:ext cx="1620957" cy="523220"/>
          </a:xfrm>
          <a:prstGeom prst="rect">
            <a:avLst/>
          </a:prstGeom>
          <a:noFill/>
        </p:spPr>
        <p:txBody>
          <a:bodyPr wrap="none" rtlCol="0">
            <a:spAutoFit/>
          </a:bodyPr>
          <a:lstStyle/>
          <a:p>
            <a:pPr algn="ctr"/>
            <a:r>
              <a:rPr lang="zh-CN" altLang="en-US" sz="2800" b="1" dirty="0" smtClean="0">
                <a:solidFill>
                  <a:schemeClr val="bg1"/>
                </a:solidFill>
              </a:rPr>
              <a:t>网络营销</a:t>
            </a:r>
            <a:endParaRPr lang="zh-CN" altLang="en-US" sz="2800" b="1" dirty="0">
              <a:solidFill>
                <a:schemeClr val="bg1"/>
              </a:solidFill>
            </a:endParaRPr>
          </a:p>
        </p:txBody>
      </p:sp>
      <p:sp>
        <p:nvSpPr>
          <p:cNvPr id="10" name="文本框 9"/>
          <p:cNvSpPr txBox="1"/>
          <p:nvPr/>
        </p:nvSpPr>
        <p:spPr>
          <a:xfrm>
            <a:off x="3723142" y="4748450"/>
            <a:ext cx="4745723" cy="1015663"/>
          </a:xfrm>
          <a:prstGeom prst="rect">
            <a:avLst/>
          </a:prstGeom>
          <a:noFill/>
        </p:spPr>
        <p:txBody>
          <a:bodyPr wrap="none" rtlCol="0">
            <a:spAutoFit/>
          </a:bodyPr>
          <a:lstStyle/>
          <a:p>
            <a:pPr algn="ctr"/>
            <a:r>
              <a:rPr lang="en-US" altLang="zh-CN" sz="6000" b="1" dirty="0" smtClean="0">
                <a:solidFill>
                  <a:srgbClr val="1F487C"/>
                </a:solidFill>
              </a:rPr>
              <a:t>THANK YOU</a:t>
            </a:r>
            <a:endParaRPr lang="zh-CN" altLang="en-US" sz="6000" b="1" dirty="0">
              <a:solidFill>
                <a:srgbClr val="1F487C"/>
              </a:solidFill>
            </a:endParaRPr>
          </a:p>
        </p:txBody>
      </p:sp>
      <p:sp>
        <p:nvSpPr>
          <p:cNvPr id="12" name="Freeform 846"/>
          <p:cNvSpPr>
            <a:spLocks noChangeAspect="1" noEditPoints="1"/>
          </p:cNvSpPr>
          <p:nvPr/>
        </p:nvSpPr>
        <p:spPr bwMode="auto">
          <a:xfrm>
            <a:off x="5544549" y="1336158"/>
            <a:ext cx="1102900" cy="1404000"/>
          </a:xfrm>
          <a:custGeom>
            <a:avLst/>
            <a:gdLst>
              <a:gd name="T0" fmla="*/ 84 w 138"/>
              <a:gd name="T1" fmla="*/ 71 h 176"/>
              <a:gd name="T2" fmla="*/ 69 w 138"/>
              <a:gd name="T3" fmla="*/ 69 h 176"/>
              <a:gd name="T4" fmla="*/ 54 w 138"/>
              <a:gd name="T5" fmla="*/ 71 h 176"/>
              <a:gd name="T6" fmla="*/ 54 w 138"/>
              <a:gd name="T7" fmla="*/ 26 h 176"/>
              <a:gd name="T8" fmla="*/ 15 w 138"/>
              <a:gd name="T9" fmla="*/ 26 h 176"/>
              <a:gd name="T10" fmla="*/ 15 w 138"/>
              <a:gd name="T11" fmla="*/ 48 h 176"/>
              <a:gd name="T12" fmla="*/ 34 w 138"/>
              <a:gd name="T13" fmla="*/ 82 h 176"/>
              <a:gd name="T14" fmla="*/ 16 w 138"/>
              <a:gd name="T15" fmla="*/ 122 h 176"/>
              <a:gd name="T16" fmla="*/ 69 w 138"/>
              <a:gd name="T17" fmla="*/ 176 h 176"/>
              <a:gd name="T18" fmla="*/ 122 w 138"/>
              <a:gd name="T19" fmla="*/ 122 h 176"/>
              <a:gd name="T20" fmla="*/ 101 w 138"/>
              <a:gd name="T21" fmla="*/ 80 h 176"/>
              <a:gd name="T22" fmla="*/ 123 w 138"/>
              <a:gd name="T23" fmla="*/ 49 h 176"/>
              <a:gd name="T24" fmla="*/ 123 w 138"/>
              <a:gd name="T25" fmla="*/ 26 h 176"/>
              <a:gd name="T26" fmla="*/ 84 w 138"/>
              <a:gd name="T27" fmla="*/ 26 h 176"/>
              <a:gd name="T28" fmla="*/ 84 w 138"/>
              <a:gd name="T29" fmla="*/ 71 h 176"/>
              <a:gd name="T30" fmla="*/ 103 w 138"/>
              <a:gd name="T31" fmla="*/ 122 h 176"/>
              <a:gd name="T32" fmla="*/ 69 w 138"/>
              <a:gd name="T33" fmla="*/ 157 h 176"/>
              <a:gd name="T34" fmla="*/ 35 w 138"/>
              <a:gd name="T35" fmla="*/ 122 h 176"/>
              <a:gd name="T36" fmla="*/ 69 w 138"/>
              <a:gd name="T37" fmla="*/ 88 h 176"/>
              <a:gd name="T38" fmla="*/ 103 w 138"/>
              <a:gd name="T39" fmla="*/ 122 h 176"/>
              <a:gd name="T40" fmla="*/ 0 w 138"/>
              <a:gd name="T41" fmla="*/ 0 h 176"/>
              <a:gd name="T42" fmla="*/ 0 w 138"/>
              <a:gd name="T43" fmla="*/ 16 h 176"/>
              <a:gd name="T44" fmla="*/ 138 w 138"/>
              <a:gd name="T45" fmla="*/ 16 h 176"/>
              <a:gd name="T46" fmla="*/ 138 w 138"/>
              <a:gd name="T47" fmla="*/ 0 h 176"/>
              <a:gd name="T48" fmla="*/ 0 w 138"/>
              <a:gd name="T49" fmla="*/ 0 h 176"/>
              <a:gd name="T50" fmla="*/ 68 w 138"/>
              <a:gd name="T51" fmla="*/ 91 h 176"/>
              <a:gd name="T52" fmla="*/ 61 w 138"/>
              <a:gd name="T53" fmla="*/ 111 h 176"/>
              <a:gd name="T54" fmla="*/ 39 w 138"/>
              <a:gd name="T55" fmla="*/ 111 h 176"/>
              <a:gd name="T56" fmla="*/ 38 w 138"/>
              <a:gd name="T57" fmla="*/ 112 h 176"/>
              <a:gd name="T58" fmla="*/ 38 w 138"/>
              <a:gd name="T59" fmla="*/ 114 h 176"/>
              <a:gd name="T60" fmla="*/ 56 w 138"/>
              <a:gd name="T61" fmla="*/ 127 h 176"/>
              <a:gd name="T62" fmla="*/ 49 w 138"/>
              <a:gd name="T63" fmla="*/ 148 h 176"/>
              <a:gd name="T64" fmla="*/ 50 w 138"/>
              <a:gd name="T65" fmla="*/ 149 h 176"/>
              <a:gd name="T66" fmla="*/ 51 w 138"/>
              <a:gd name="T67" fmla="*/ 149 h 176"/>
              <a:gd name="T68" fmla="*/ 69 w 138"/>
              <a:gd name="T69" fmla="*/ 136 h 176"/>
              <a:gd name="T70" fmla="*/ 87 w 138"/>
              <a:gd name="T71" fmla="*/ 149 h 176"/>
              <a:gd name="T72" fmla="*/ 88 w 138"/>
              <a:gd name="T73" fmla="*/ 149 h 176"/>
              <a:gd name="T74" fmla="*/ 88 w 138"/>
              <a:gd name="T75" fmla="*/ 149 h 176"/>
              <a:gd name="T76" fmla="*/ 89 w 138"/>
              <a:gd name="T77" fmla="*/ 148 h 176"/>
              <a:gd name="T78" fmla="*/ 82 w 138"/>
              <a:gd name="T79" fmla="*/ 127 h 176"/>
              <a:gd name="T80" fmla="*/ 100 w 138"/>
              <a:gd name="T81" fmla="*/ 114 h 176"/>
              <a:gd name="T82" fmla="*/ 100 w 138"/>
              <a:gd name="T83" fmla="*/ 112 h 176"/>
              <a:gd name="T84" fmla="*/ 99 w 138"/>
              <a:gd name="T85" fmla="*/ 111 h 176"/>
              <a:gd name="T86" fmla="*/ 77 w 138"/>
              <a:gd name="T87" fmla="*/ 111 h 176"/>
              <a:gd name="T88" fmla="*/ 70 w 138"/>
              <a:gd name="T89" fmla="*/ 91 h 176"/>
              <a:gd name="T90" fmla="*/ 69 w 138"/>
              <a:gd name="T91" fmla="*/ 90 h 176"/>
              <a:gd name="T92" fmla="*/ 68 w 138"/>
              <a:gd name="T93"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76">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rgbClr val="FF9900"/>
          </a:solidFill>
          <a:ln>
            <a:noFill/>
          </a:ln>
        </p:spPr>
        <p:txBody>
          <a:bodyPr vert="horz" wrap="square" lIns="91440" tIns="45720" rIns="91440" bIns="45720" numCol="1" anchor="t" anchorCtr="0" compatLnSpc="1"/>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772526"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任务导入</a:t>
            </a:r>
            <a:r>
              <a:rPr lang="en-US" altLang="zh-CN" sz="2400" b="1" dirty="0" smtClean="0">
                <a:solidFill>
                  <a:schemeClr val="bg1"/>
                </a:solidFill>
              </a:rPr>
              <a:t>】</a:t>
            </a:r>
            <a:endParaRPr lang="zh-CN" altLang="en-US" sz="2400" b="1" dirty="0">
              <a:solidFill>
                <a:schemeClr val="bg1"/>
              </a:solidFill>
            </a:endParaRPr>
          </a:p>
        </p:txBody>
      </p:sp>
      <p:sp>
        <p:nvSpPr>
          <p:cNvPr id="6" name="TextBox 17"/>
          <p:cNvSpPr txBox="1"/>
          <p:nvPr/>
        </p:nvSpPr>
        <p:spPr>
          <a:xfrm>
            <a:off x="2205990" y="609181"/>
            <a:ext cx="4704167" cy="553994"/>
          </a:xfrm>
          <a:prstGeom prst="rect">
            <a:avLst/>
          </a:prstGeom>
          <a:noFill/>
        </p:spPr>
        <p:txBody>
          <a:bodyPr wrap="none" lIns="121917" tIns="60958" rIns="121917" bIns="60958" rtlCol="0">
            <a:spAutoFit/>
          </a:bodyPr>
          <a:lstStyle/>
          <a:p>
            <a:r>
              <a:rPr lang="zh-CN" altLang="en-US" sz="2800" b="1" dirty="0" smtClean="0">
                <a:solidFill>
                  <a:srgbClr val="FF9900"/>
                </a:solidFill>
                <a:latin typeface="+mj-ea"/>
                <a:ea typeface="+mj-ea"/>
              </a:rPr>
              <a:t>任务</a:t>
            </a:r>
            <a:r>
              <a:rPr lang="en-US" sz="2800" b="1" dirty="0" smtClean="0">
                <a:solidFill>
                  <a:srgbClr val="FF9900"/>
                </a:solidFill>
                <a:latin typeface="+mj-ea"/>
                <a:ea typeface="+mj-ea"/>
              </a:rPr>
              <a:t>8.1   </a:t>
            </a:r>
            <a:r>
              <a:rPr lang="zh-CN" altLang="en-US" sz="2800" b="1" dirty="0" smtClean="0">
                <a:solidFill>
                  <a:srgbClr val="FF9900"/>
                </a:solidFill>
                <a:latin typeface="+mj-ea"/>
                <a:ea typeface="+mj-ea"/>
              </a:rPr>
              <a:t>认知网络营销策划</a:t>
            </a:r>
            <a:endParaRPr lang="zh-CN" altLang="en-US" sz="2800" b="1" dirty="0">
              <a:solidFill>
                <a:srgbClr val="FF9900"/>
              </a:solidFill>
              <a:latin typeface="+mj-ea"/>
              <a:ea typeface="+mj-ea"/>
            </a:endParaRPr>
          </a:p>
        </p:txBody>
      </p:sp>
      <p:sp>
        <p:nvSpPr>
          <p:cNvPr id="27" name="矩形 26"/>
          <p:cNvSpPr/>
          <p:nvPr/>
        </p:nvSpPr>
        <p:spPr>
          <a:xfrm>
            <a:off x="2212171" y="2864643"/>
            <a:ext cx="8905002" cy="707886"/>
          </a:xfrm>
          <a:prstGeom prst="rect">
            <a:avLst/>
          </a:prstGeom>
        </p:spPr>
        <p:txBody>
          <a:bodyPr wrap="none">
            <a:spAutoFit/>
          </a:bodyPr>
          <a:lstStyle/>
          <a:p>
            <a:r>
              <a:rPr lang="zh-CN" altLang="en-US" sz="4000" b="1" dirty="0" smtClean="0"/>
              <a:t>星巴克“自然醒”闹钟活动的网络策划</a:t>
            </a:r>
            <a:endParaRPr lang="zh-CN" altLang="en-US" sz="4000" dirty="0"/>
          </a:p>
        </p:txBody>
      </p:sp>
      <p:sp>
        <p:nvSpPr>
          <p:cNvPr id="28" name="矩形 27"/>
          <p:cNvSpPr/>
          <p:nvPr/>
        </p:nvSpPr>
        <p:spPr>
          <a:xfrm>
            <a:off x="1216492" y="28912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rPr>
              <a:t>01</a:t>
            </a:r>
            <a:endParaRPr lang="zh-CN" altLang="en-US" sz="48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9115426"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任务导入</a:t>
            </a:r>
            <a:r>
              <a:rPr lang="en-US" altLang="zh-CN" sz="2400" b="1" dirty="0" smtClean="0">
                <a:solidFill>
                  <a:schemeClr val="bg1"/>
                </a:solidFill>
              </a:rPr>
              <a:t>】</a:t>
            </a:r>
            <a:endParaRPr lang="zh-CN" altLang="en-US" sz="2400" b="1" dirty="0">
              <a:solidFill>
                <a:schemeClr val="bg1"/>
              </a:solidFill>
            </a:endParaRPr>
          </a:p>
        </p:txBody>
      </p:sp>
      <p:sp>
        <p:nvSpPr>
          <p:cNvPr id="6" name="TextBox 17"/>
          <p:cNvSpPr txBox="1"/>
          <p:nvPr/>
        </p:nvSpPr>
        <p:spPr>
          <a:xfrm>
            <a:off x="2205990" y="609181"/>
            <a:ext cx="6350450" cy="553994"/>
          </a:xfrm>
          <a:prstGeom prst="rect">
            <a:avLst/>
          </a:prstGeom>
          <a:noFill/>
        </p:spPr>
        <p:txBody>
          <a:bodyPr wrap="none" lIns="121917" tIns="60958" rIns="121917" bIns="60958" rtlCol="0">
            <a:spAutoFit/>
          </a:bodyPr>
          <a:lstStyle/>
          <a:p>
            <a:r>
              <a:rPr lang="zh-CN" altLang="en-US" sz="2800" b="1" dirty="0" smtClean="0">
                <a:solidFill>
                  <a:schemeClr val="bg1"/>
                </a:solidFill>
              </a:rPr>
              <a:t>星巴克“自然醒”闹钟活动的网络策划</a:t>
            </a:r>
            <a:endParaRPr lang="zh-CN" altLang="en-US" sz="2800" dirty="0">
              <a:solidFill>
                <a:schemeClr val="bg1"/>
              </a:solidFill>
            </a:endParaRPr>
          </a:p>
        </p:txBody>
      </p:sp>
      <p:sp>
        <p:nvSpPr>
          <p:cNvPr id="1027" name="Rectangle 3"/>
          <p:cNvSpPr>
            <a:spLocks noChangeArrowheads="1"/>
          </p:cNvSpPr>
          <p:nvPr/>
        </p:nvSpPr>
        <p:spPr bwMode="auto">
          <a:xfrm>
            <a:off x="4443413" y="1445343"/>
            <a:ext cx="7443787" cy="4801314"/>
          </a:xfrm>
          <a:prstGeom prst="rect">
            <a:avLst/>
          </a:prstGeom>
          <a:noFill/>
          <a:ln w="28575">
            <a:solidFill>
              <a:schemeClr val="tx1"/>
            </a:solidFill>
            <a:miter lim="800000"/>
          </a:ln>
          <a:effectLst/>
        </p:spPr>
        <p:txBody>
          <a:bodyPr vert="horz" wrap="square" lIns="91440" tIns="45720" rIns="91440" bIns="45720" numCol="1" anchor="ctr" anchorCtr="0" compatLnSpc="1">
            <a:spAutoFit/>
          </a:bodyPr>
          <a:lstStyle/>
          <a:p>
            <a:r>
              <a:rPr lang="zh-CN" altLang="en-US" dirty="0" smtClean="0"/>
              <a:t>        微信无疑是如今最火的移动社交应用，星巴克一直走在科技与时尚的前沿，自然要在微信这个新兴平台中进行尝试。</a:t>
            </a:r>
            <a:r>
              <a:rPr lang="en-US" dirty="0" smtClean="0"/>
              <a:t>2013</a:t>
            </a:r>
            <a:r>
              <a:rPr lang="zh-CN" altLang="en-US" dirty="0" smtClean="0"/>
              <a:t>年</a:t>
            </a:r>
            <a:r>
              <a:rPr lang="en-US" dirty="0" smtClean="0"/>
              <a:t>9</a:t>
            </a:r>
            <a:r>
              <a:rPr lang="zh-CN" altLang="en-US" dirty="0" smtClean="0"/>
              <a:t>月，星巴克在其微信中推出“自然醒”活动：在微信中加“星巴克中国”为好友，只需发送一个表情符号，星巴克将即时回复你的心情，即刻享有星巴克</a:t>
            </a:r>
            <a:r>
              <a:rPr lang="en-US" altLang="zh-CN" dirty="0" smtClean="0"/>
              <a:t>《</a:t>
            </a:r>
            <a:r>
              <a:rPr lang="zh-CN" altLang="en-US" dirty="0" smtClean="0"/>
              <a:t>自然醒</a:t>
            </a:r>
            <a:r>
              <a:rPr lang="en-US" altLang="zh-CN" dirty="0" smtClean="0"/>
              <a:t>》</a:t>
            </a:r>
            <a:r>
              <a:rPr lang="zh-CN" altLang="en-US" dirty="0" smtClean="0"/>
              <a:t>音乐专辑，获得专为您心情调配的曲目，感受自然醒的超能力，和星巴克一同点燃生活的热情和灵感。见图</a:t>
            </a:r>
            <a:r>
              <a:rPr lang="en-US" dirty="0" smtClean="0"/>
              <a:t>8-1</a:t>
            </a:r>
            <a:r>
              <a:rPr lang="zh-CN" altLang="en-US" dirty="0" smtClean="0"/>
              <a:t>。这种创新式的互动推广获得了消费者的喜爱。之后星巴克又推出“星巴克闹钟”活动，以配合早餐系列新品上市。下载星巴克</a:t>
            </a:r>
            <a:r>
              <a:rPr lang="en-US" dirty="0" smtClean="0"/>
              <a:t>APP</a:t>
            </a:r>
            <a:r>
              <a:rPr lang="zh-CN" altLang="en-US" dirty="0" smtClean="0"/>
              <a:t>，按下闹钟后一小时内到达星巴克门店，即可在正价购买饮料的同时，享受早餐食品半价的优惠。一经推出，便受到了广大星巴克粉丝和手机用户的青睐，并在微博上被大力推荐和分享。</a:t>
            </a:r>
            <a:endParaRPr lang="en-US" altLang="zh-CN" dirty="0" smtClean="0"/>
          </a:p>
          <a:p>
            <a:r>
              <a:rPr lang="zh-CN" altLang="en-US" dirty="0" smtClean="0"/>
              <a:t>       星巴克的策划思路更多的是和网友互动交流，通过打造创新新颖的活动内容、交流内容吸引网友的关注。星巴克始终秉承“连接彼此”的企业文化内涵，促进人们之间真诚地交流，并随时随地带来美好生活新体验和“星”乐趣。闹钟的活动让消费者可以真实享受到折扣，使得消费者真正获益，从而获得消费者的持续关注。</a:t>
            </a:r>
            <a:endParaRPr lang="zh-CN" altLang="en-US" dirty="0" smtClean="0"/>
          </a:p>
          <a:p>
            <a:pPr algn="r"/>
            <a:r>
              <a:rPr lang="en-US" dirty="0" smtClean="0"/>
              <a:t> </a:t>
            </a:r>
            <a:r>
              <a:rPr lang="zh-CN" altLang="en-US" dirty="0" smtClean="0"/>
              <a:t>资料来源：亿邦动力网</a:t>
            </a:r>
            <a:endParaRPr lang="zh-CN" altLang="en-US" dirty="0"/>
          </a:p>
        </p:txBody>
      </p:sp>
      <p:pic>
        <p:nvPicPr>
          <p:cNvPr id="2050" name="图片 2" descr="http://www.10nnet.com/uploadfile/image/20140805/20140805174548_4808.jpg"/>
          <p:cNvPicPr>
            <a:picLocks noChangeAspect="1" noChangeArrowheads="1"/>
          </p:cNvPicPr>
          <p:nvPr/>
        </p:nvPicPr>
        <p:blipFill>
          <a:blip r:embed="rId1"/>
          <a:srcRect/>
          <a:stretch>
            <a:fillRect/>
          </a:stretch>
        </p:blipFill>
        <p:spPr bwMode="auto">
          <a:xfrm>
            <a:off x="200025" y="2157413"/>
            <a:ext cx="3943350" cy="410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772526"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52285" y="282825"/>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智慧引言</a:t>
            </a:r>
            <a:r>
              <a:rPr lang="en-US" altLang="zh-CN" sz="2400" b="1" dirty="0" smtClean="0">
                <a:solidFill>
                  <a:schemeClr val="bg1"/>
                </a:solidFill>
              </a:rPr>
              <a:t>】</a:t>
            </a:r>
            <a:endParaRPr lang="zh-CN" altLang="en-US" sz="2400" b="1" dirty="0">
              <a:solidFill>
                <a:schemeClr val="bg1"/>
              </a:solidFill>
            </a:endParaRPr>
          </a:p>
        </p:txBody>
      </p:sp>
      <p:sp>
        <p:nvSpPr>
          <p:cNvPr id="9" name="矩形 8"/>
          <p:cNvSpPr/>
          <p:nvPr/>
        </p:nvSpPr>
        <p:spPr>
          <a:xfrm>
            <a:off x="814388" y="1989088"/>
            <a:ext cx="10101262" cy="3904402"/>
          </a:xfrm>
          <a:prstGeom prst="rect">
            <a:avLst/>
          </a:prstGeom>
          <a:ln w="57150">
            <a:solidFill>
              <a:srgbClr val="FF9900"/>
            </a:solidFill>
            <a:prstDash val="sysDot"/>
          </a:ln>
        </p:spPr>
        <p:txBody>
          <a:bodyPr wrap="square">
            <a:spAutoFit/>
          </a:bodyPr>
          <a:lstStyle/>
          <a:p>
            <a:pPr>
              <a:lnSpc>
                <a:spcPct val="150000"/>
              </a:lnSpc>
            </a:pPr>
            <a:r>
              <a:rPr lang="zh-CN" altLang="en-US" sz="2400" b="1" dirty="0" smtClean="0"/>
              <a:t>       </a:t>
            </a:r>
            <a:r>
              <a:rPr lang="zh-CN" altLang="en-US" sz="2400" b="1" dirty="0" smtClean="0">
                <a:solidFill>
                  <a:srgbClr val="1F487C"/>
                </a:solidFill>
              </a:rPr>
              <a:t>网络营销企业要赢得商战胜利，就要讲究战略战术，讲究策划与谋略。网络营销策划是一项复杂的系统工程。要做好企业的网络营销策划工作，首先要在思想上高度重视，充分认识，准确把握；其次，要将网络营销知识渗透到企业的每位员工，为企业营销策划提供理论指导，自然主动地去思考营销策划，以推动企业营销策划的发展。同时，策划者要认真对待、细致研究、周密计划、妥善安排、有序地进行营销策划。这样企业才能做好网络营销策划工作，才能保证企业各项活动正常、顺利的开展。</a:t>
            </a:r>
            <a:endParaRPr lang="zh-CN" altLang="en-US" sz="2400" b="1" dirty="0">
              <a:solidFill>
                <a:srgbClr val="1F487C"/>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463025"/>
            <a:ext cx="8672513"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5147" y="311400"/>
            <a:ext cx="1735583" cy="461665"/>
          </a:xfrm>
          <a:prstGeom prst="rect">
            <a:avLst/>
          </a:prstGeom>
          <a:noFill/>
        </p:spPr>
        <p:txBody>
          <a:bodyPr wrap="square" rtlCol="0">
            <a:spAutoFit/>
          </a:bodyPr>
          <a:lstStyle/>
          <a:p>
            <a:pPr algn="ctr"/>
            <a:r>
              <a:rPr lang="en-US" altLang="zh-CN" sz="2400" b="1" dirty="0" smtClean="0">
                <a:solidFill>
                  <a:schemeClr val="bg1"/>
                </a:solidFill>
              </a:rPr>
              <a:t>【</a:t>
            </a:r>
            <a:r>
              <a:rPr lang="zh-CN" altLang="en-US" sz="2400" b="1" dirty="0" smtClean="0">
                <a:solidFill>
                  <a:schemeClr val="bg1"/>
                </a:solidFill>
              </a:rPr>
              <a:t>学习指南</a:t>
            </a:r>
            <a:r>
              <a:rPr lang="en-US" altLang="zh-CN" sz="2400" b="1" dirty="0" smtClean="0">
                <a:solidFill>
                  <a:schemeClr val="bg1"/>
                </a:solidFill>
              </a:rPr>
              <a:t>】</a:t>
            </a:r>
            <a:endParaRPr lang="zh-CN" altLang="en-US" sz="2400" b="1" dirty="0">
              <a:solidFill>
                <a:schemeClr val="bg1"/>
              </a:solidFill>
            </a:endParaRPr>
          </a:p>
        </p:txBody>
      </p:sp>
      <p:sp>
        <p:nvSpPr>
          <p:cNvPr id="6" name="TextBox 17"/>
          <p:cNvSpPr txBox="1"/>
          <p:nvPr/>
        </p:nvSpPr>
        <p:spPr>
          <a:xfrm>
            <a:off x="2205990" y="609181"/>
            <a:ext cx="4734623" cy="553994"/>
          </a:xfrm>
          <a:prstGeom prst="rect">
            <a:avLst/>
          </a:prstGeom>
          <a:noFill/>
        </p:spPr>
        <p:txBody>
          <a:bodyPr wrap="none" lIns="121917" tIns="60958" rIns="121917" bIns="60958" rtlCol="0">
            <a:spAutoFit/>
          </a:bodyPr>
          <a:lstStyle/>
          <a:p>
            <a:r>
              <a:rPr lang="zh-CN" altLang="en-US" sz="2800" b="1" dirty="0" smtClean="0">
                <a:solidFill>
                  <a:srgbClr val="FF9900"/>
                </a:solidFill>
              </a:rPr>
              <a:t>任务</a:t>
            </a:r>
            <a:r>
              <a:rPr lang="en-US" sz="2800" b="1" dirty="0" smtClean="0">
                <a:solidFill>
                  <a:srgbClr val="FF9900"/>
                </a:solidFill>
              </a:rPr>
              <a:t>8.1   </a:t>
            </a:r>
            <a:r>
              <a:rPr lang="zh-CN" altLang="en-US" sz="2800" b="1" dirty="0" smtClean="0">
                <a:solidFill>
                  <a:srgbClr val="FF9900"/>
                </a:solidFill>
              </a:rPr>
              <a:t>创意网络营销策划</a:t>
            </a:r>
            <a:endParaRPr lang="zh-CN" altLang="en-US" sz="2800" b="1" dirty="0">
              <a:solidFill>
                <a:srgbClr val="FF9900"/>
              </a:solidFill>
            </a:endParaRPr>
          </a:p>
        </p:txBody>
      </p:sp>
      <p:sp>
        <p:nvSpPr>
          <p:cNvPr id="9" name="矩形 8"/>
          <p:cNvSpPr/>
          <p:nvPr/>
        </p:nvSpPr>
        <p:spPr>
          <a:xfrm>
            <a:off x="2553840" y="2139280"/>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mj-ea"/>
                <a:ea typeface="+mj-ea"/>
              </a:rPr>
              <a:t>8.1.1</a:t>
            </a:r>
            <a:endParaRPr lang="zh-CN" altLang="en-US" sz="2400" b="1" dirty="0">
              <a:latin typeface="+mj-ea"/>
              <a:ea typeface="+mj-ea"/>
            </a:endParaRPr>
          </a:p>
        </p:txBody>
      </p:sp>
      <p:sp>
        <p:nvSpPr>
          <p:cNvPr id="11" name="矩形 10"/>
          <p:cNvSpPr/>
          <p:nvPr/>
        </p:nvSpPr>
        <p:spPr>
          <a:xfrm>
            <a:off x="1455441" y="4104512"/>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347884" y="2139280"/>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88225" y="2139280"/>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717026" y="2297486"/>
            <a:ext cx="608013" cy="676275"/>
            <a:chOff x="6735763" y="10544176"/>
            <a:chExt cx="608013" cy="676275"/>
          </a:xfrm>
          <a:solidFill>
            <a:schemeClr val="bg1"/>
          </a:solidFill>
        </p:grpSpPr>
        <p:sp>
          <p:nvSpPr>
            <p:cNvPr id="15" name="Freeform 1008"/>
            <p:cNvSpPr/>
            <p:nvPr/>
          </p:nvSpPr>
          <p:spPr bwMode="auto">
            <a:xfrm>
              <a:off x="6735763" y="10544176"/>
              <a:ext cx="608013" cy="153988"/>
            </a:xfrm>
            <a:custGeom>
              <a:avLst/>
              <a:gdLst>
                <a:gd name="T0" fmla="*/ 0 w 383"/>
                <a:gd name="T1" fmla="*/ 97 h 97"/>
                <a:gd name="T2" fmla="*/ 383 w 383"/>
                <a:gd name="T3" fmla="*/ 97 h 97"/>
                <a:gd name="T4" fmla="*/ 192 w 383"/>
                <a:gd name="T5" fmla="*/ 0 h 97"/>
                <a:gd name="T6" fmla="*/ 0 w 383"/>
                <a:gd name="T7" fmla="*/ 97 h 97"/>
              </a:gdLst>
              <a:ahLst/>
              <a:cxnLst>
                <a:cxn ang="0">
                  <a:pos x="T0" y="T1"/>
                </a:cxn>
                <a:cxn ang="0">
                  <a:pos x="T2" y="T3"/>
                </a:cxn>
                <a:cxn ang="0">
                  <a:pos x="T4" y="T5"/>
                </a:cxn>
                <a:cxn ang="0">
                  <a:pos x="T6" y="T7"/>
                </a:cxn>
              </a:cxnLst>
              <a:rect l="0" t="0" r="r" b="b"/>
              <a:pathLst>
                <a:path w="383" h="97">
                  <a:moveTo>
                    <a:pt x="0" y="97"/>
                  </a:moveTo>
                  <a:lnTo>
                    <a:pt x="383" y="97"/>
                  </a:lnTo>
                  <a:lnTo>
                    <a:pt x="192" y="0"/>
                  </a:lnTo>
                  <a:lnTo>
                    <a:pt x="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 name="Rectangle 1010"/>
            <p:cNvSpPr>
              <a:spLocks noChangeArrowheads="1"/>
            </p:cNvSpPr>
            <p:nvPr/>
          </p:nvSpPr>
          <p:spPr bwMode="auto">
            <a:xfrm>
              <a:off x="677703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7" name="Rectangle 1011"/>
            <p:cNvSpPr>
              <a:spLocks noChangeArrowheads="1"/>
            </p:cNvSpPr>
            <p:nvPr/>
          </p:nvSpPr>
          <p:spPr bwMode="auto">
            <a:xfrm>
              <a:off x="6983414"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8" name="Rectangle 1012"/>
            <p:cNvSpPr>
              <a:spLocks noChangeArrowheads="1"/>
            </p:cNvSpPr>
            <p:nvPr/>
          </p:nvSpPr>
          <p:spPr bwMode="auto">
            <a:xfrm>
              <a:off x="718978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9" name="Freeform 1013"/>
            <p:cNvSpPr/>
            <p:nvPr/>
          </p:nvSpPr>
          <p:spPr bwMode="auto">
            <a:xfrm>
              <a:off x="6740526"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3" y="0"/>
                    <a:pt x="0" y="3"/>
                    <a:pt x="0" y="6"/>
                  </a:cubicBezTo>
                  <a:cubicBezTo>
                    <a:pt x="0" y="17"/>
                    <a:pt x="0" y="17"/>
                    <a:pt x="0" y="17"/>
                  </a:cubicBezTo>
                  <a:cubicBezTo>
                    <a:pt x="0" y="20"/>
                    <a:pt x="3"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 name="Freeform 1014"/>
            <p:cNvSpPr/>
            <p:nvPr/>
          </p:nvSpPr>
          <p:spPr bwMode="auto">
            <a:xfrm>
              <a:off x="7148514"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2" y="0"/>
                    <a:pt x="0" y="3"/>
                    <a:pt x="0" y="6"/>
                  </a:cubicBezTo>
                  <a:cubicBezTo>
                    <a:pt x="0" y="17"/>
                    <a:pt x="0" y="17"/>
                    <a:pt x="0" y="17"/>
                  </a:cubicBezTo>
                  <a:cubicBezTo>
                    <a:pt x="0" y="20"/>
                    <a:pt x="2"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1" name="Freeform 1015"/>
            <p:cNvSpPr/>
            <p:nvPr/>
          </p:nvSpPr>
          <p:spPr bwMode="auto">
            <a:xfrm>
              <a:off x="6950075" y="1108075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 name="Freeform 1016"/>
            <p:cNvSpPr/>
            <p:nvPr/>
          </p:nvSpPr>
          <p:spPr bwMode="auto">
            <a:xfrm>
              <a:off x="6950075" y="11141076"/>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 name="Freeform 1017"/>
            <p:cNvSpPr/>
            <p:nvPr/>
          </p:nvSpPr>
          <p:spPr bwMode="auto">
            <a:xfrm>
              <a:off x="6950075" y="1120140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24" name="组合 23"/>
          <p:cNvGrpSpPr/>
          <p:nvPr/>
        </p:nvGrpSpPr>
        <p:grpSpPr>
          <a:xfrm>
            <a:off x="6565814" y="2410992"/>
            <a:ext cx="646112" cy="449263"/>
            <a:chOff x="7767638" y="10672763"/>
            <a:chExt cx="646112" cy="449263"/>
          </a:xfrm>
          <a:solidFill>
            <a:schemeClr val="bg1"/>
          </a:solidFill>
        </p:grpSpPr>
        <p:sp>
          <p:nvSpPr>
            <p:cNvPr id="25" name="Freeform 1018"/>
            <p:cNvSpPr/>
            <p:nvPr/>
          </p:nvSpPr>
          <p:spPr bwMode="auto">
            <a:xfrm>
              <a:off x="7959725" y="10672763"/>
              <a:ext cx="261938" cy="123825"/>
            </a:xfrm>
            <a:custGeom>
              <a:avLst/>
              <a:gdLst>
                <a:gd name="T0" fmla="*/ 70 w 70"/>
                <a:gd name="T1" fmla="*/ 26 h 33"/>
                <a:gd name="T2" fmla="*/ 63 w 70"/>
                <a:gd name="T3" fmla="*/ 33 h 33"/>
                <a:gd name="T4" fmla="*/ 7 w 70"/>
                <a:gd name="T5" fmla="*/ 33 h 33"/>
                <a:gd name="T6" fmla="*/ 0 w 70"/>
                <a:gd name="T7" fmla="*/ 26 h 33"/>
                <a:gd name="T8" fmla="*/ 0 w 70"/>
                <a:gd name="T9" fmla="*/ 8 h 33"/>
                <a:gd name="T10" fmla="*/ 7 w 70"/>
                <a:gd name="T11" fmla="*/ 0 h 33"/>
                <a:gd name="T12" fmla="*/ 63 w 70"/>
                <a:gd name="T13" fmla="*/ 0 h 33"/>
                <a:gd name="T14" fmla="*/ 70 w 70"/>
                <a:gd name="T15" fmla="*/ 8 h 33"/>
                <a:gd name="T16" fmla="*/ 70 w 70"/>
                <a:gd name="T1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70" y="26"/>
                  </a:moveTo>
                  <a:cubicBezTo>
                    <a:pt x="70" y="30"/>
                    <a:pt x="67" y="33"/>
                    <a:pt x="63" y="33"/>
                  </a:cubicBezTo>
                  <a:cubicBezTo>
                    <a:pt x="7" y="33"/>
                    <a:pt x="7" y="33"/>
                    <a:pt x="7" y="33"/>
                  </a:cubicBezTo>
                  <a:cubicBezTo>
                    <a:pt x="3" y="33"/>
                    <a:pt x="0" y="30"/>
                    <a:pt x="0" y="26"/>
                  </a:cubicBezTo>
                  <a:cubicBezTo>
                    <a:pt x="0" y="8"/>
                    <a:pt x="0" y="8"/>
                    <a:pt x="0" y="8"/>
                  </a:cubicBezTo>
                  <a:cubicBezTo>
                    <a:pt x="0" y="4"/>
                    <a:pt x="3" y="0"/>
                    <a:pt x="7" y="0"/>
                  </a:cubicBezTo>
                  <a:cubicBezTo>
                    <a:pt x="63" y="0"/>
                    <a:pt x="63" y="0"/>
                    <a:pt x="63" y="0"/>
                  </a:cubicBezTo>
                  <a:cubicBezTo>
                    <a:pt x="67" y="0"/>
                    <a:pt x="70" y="4"/>
                    <a:pt x="70" y="8"/>
                  </a:cubicBezTo>
                  <a:lnTo>
                    <a:pt x="7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6" name="Freeform 1019"/>
            <p:cNvSpPr/>
            <p:nvPr/>
          </p:nvSpPr>
          <p:spPr bwMode="auto">
            <a:xfrm>
              <a:off x="7767638" y="10995026"/>
              <a:ext cx="184150" cy="127000"/>
            </a:xfrm>
            <a:custGeom>
              <a:avLst/>
              <a:gdLst>
                <a:gd name="T0" fmla="*/ 49 w 49"/>
                <a:gd name="T1" fmla="*/ 7 h 34"/>
                <a:gd name="T2" fmla="*/ 42 w 49"/>
                <a:gd name="T3" fmla="*/ 0 h 34"/>
                <a:gd name="T4" fmla="*/ 8 w 49"/>
                <a:gd name="T5" fmla="*/ 0 h 34"/>
                <a:gd name="T6" fmla="*/ 0 w 49"/>
                <a:gd name="T7" fmla="*/ 7 h 34"/>
                <a:gd name="T8" fmla="*/ 0 w 49"/>
                <a:gd name="T9" fmla="*/ 26 h 34"/>
                <a:gd name="T10" fmla="*/ 8 w 49"/>
                <a:gd name="T11" fmla="*/ 34 h 34"/>
                <a:gd name="T12" fmla="*/ 42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6" y="0"/>
                    <a:pt x="42" y="0"/>
                  </a:cubicBezTo>
                  <a:cubicBezTo>
                    <a:pt x="8" y="0"/>
                    <a:pt x="8" y="0"/>
                    <a:pt x="8" y="0"/>
                  </a:cubicBezTo>
                  <a:cubicBezTo>
                    <a:pt x="4" y="0"/>
                    <a:pt x="0" y="3"/>
                    <a:pt x="0" y="7"/>
                  </a:cubicBezTo>
                  <a:cubicBezTo>
                    <a:pt x="0" y="26"/>
                    <a:pt x="0" y="26"/>
                    <a:pt x="0" y="26"/>
                  </a:cubicBezTo>
                  <a:cubicBezTo>
                    <a:pt x="0" y="30"/>
                    <a:pt x="4" y="34"/>
                    <a:pt x="8" y="34"/>
                  </a:cubicBezTo>
                  <a:cubicBezTo>
                    <a:pt x="42" y="34"/>
                    <a:pt x="42" y="34"/>
                    <a:pt x="42" y="34"/>
                  </a:cubicBezTo>
                  <a:cubicBezTo>
                    <a:pt x="46"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9" name="Freeform 1020"/>
            <p:cNvSpPr/>
            <p:nvPr/>
          </p:nvSpPr>
          <p:spPr bwMode="auto">
            <a:xfrm>
              <a:off x="8001000" y="10995026"/>
              <a:ext cx="179388" cy="127000"/>
            </a:xfrm>
            <a:custGeom>
              <a:avLst/>
              <a:gdLst>
                <a:gd name="T0" fmla="*/ 48 w 48"/>
                <a:gd name="T1" fmla="*/ 7 h 34"/>
                <a:gd name="T2" fmla="*/ 41 w 48"/>
                <a:gd name="T3" fmla="*/ 0 h 34"/>
                <a:gd name="T4" fmla="*/ 7 w 48"/>
                <a:gd name="T5" fmla="*/ 0 h 34"/>
                <a:gd name="T6" fmla="*/ 0 w 48"/>
                <a:gd name="T7" fmla="*/ 7 h 34"/>
                <a:gd name="T8" fmla="*/ 0 w 48"/>
                <a:gd name="T9" fmla="*/ 26 h 34"/>
                <a:gd name="T10" fmla="*/ 7 w 48"/>
                <a:gd name="T11" fmla="*/ 34 h 34"/>
                <a:gd name="T12" fmla="*/ 41 w 48"/>
                <a:gd name="T13" fmla="*/ 34 h 34"/>
                <a:gd name="T14" fmla="*/ 48 w 48"/>
                <a:gd name="T15" fmla="*/ 26 h 34"/>
                <a:gd name="T16" fmla="*/ 48 w 48"/>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7"/>
                  </a:moveTo>
                  <a:cubicBezTo>
                    <a:pt x="48"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8" y="30"/>
                    <a:pt x="48" y="26"/>
                  </a:cubicBezTo>
                  <a:lnTo>
                    <a:pt x="4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0" name="Freeform 1021"/>
            <p:cNvSpPr/>
            <p:nvPr/>
          </p:nvSpPr>
          <p:spPr bwMode="auto">
            <a:xfrm>
              <a:off x="8229600" y="10995026"/>
              <a:ext cx="184150" cy="127000"/>
            </a:xfrm>
            <a:custGeom>
              <a:avLst/>
              <a:gdLst>
                <a:gd name="T0" fmla="*/ 49 w 49"/>
                <a:gd name="T1" fmla="*/ 7 h 34"/>
                <a:gd name="T2" fmla="*/ 41 w 49"/>
                <a:gd name="T3" fmla="*/ 0 h 34"/>
                <a:gd name="T4" fmla="*/ 7 w 49"/>
                <a:gd name="T5" fmla="*/ 0 h 34"/>
                <a:gd name="T6" fmla="*/ 0 w 49"/>
                <a:gd name="T7" fmla="*/ 7 h 34"/>
                <a:gd name="T8" fmla="*/ 0 w 49"/>
                <a:gd name="T9" fmla="*/ 26 h 34"/>
                <a:gd name="T10" fmla="*/ 7 w 49"/>
                <a:gd name="T11" fmla="*/ 34 h 34"/>
                <a:gd name="T12" fmla="*/ 41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1" name="Freeform 1022"/>
            <p:cNvSpPr/>
            <p:nvPr/>
          </p:nvSpPr>
          <p:spPr bwMode="auto">
            <a:xfrm>
              <a:off x="7835901" y="10821988"/>
              <a:ext cx="498475" cy="150813"/>
            </a:xfrm>
            <a:custGeom>
              <a:avLst/>
              <a:gdLst>
                <a:gd name="T0" fmla="*/ 123 w 133"/>
                <a:gd name="T1" fmla="*/ 17 h 40"/>
                <a:gd name="T2" fmla="*/ 72 w 133"/>
                <a:gd name="T3" fmla="*/ 17 h 40"/>
                <a:gd name="T4" fmla="*/ 72 w 133"/>
                <a:gd name="T5" fmla="*/ 0 h 40"/>
                <a:gd name="T6" fmla="*/ 65 w 133"/>
                <a:gd name="T7" fmla="*/ 0 h 40"/>
                <a:gd name="T8" fmla="*/ 65 w 133"/>
                <a:gd name="T9" fmla="*/ 17 h 40"/>
                <a:gd name="T10" fmla="*/ 10 w 133"/>
                <a:gd name="T11" fmla="*/ 17 h 40"/>
                <a:gd name="T12" fmla="*/ 0 w 133"/>
                <a:gd name="T13" fmla="*/ 26 h 40"/>
                <a:gd name="T14" fmla="*/ 0 w 133"/>
                <a:gd name="T15" fmla="*/ 40 h 40"/>
                <a:gd name="T16" fmla="*/ 5 w 133"/>
                <a:gd name="T17" fmla="*/ 40 h 40"/>
                <a:gd name="T18" fmla="*/ 5 w 133"/>
                <a:gd name="T19" fmla="*/ 26 h 40"/>
                <a:gd name="T20" fmla="*/ 10 w 133"/>
                <a:gd name="T21" fmla="*/ 22 h 40"/>
                <a:gd name="T22" fmla="*/ 65 w 133"/>
                <a:gd name="T23" fmla="*/ 22 h 40"/>
                <a:gd name="T24" fmla="*/ 65 w 133"/>
                <a:gd name="T25" fmla="*/ 40 h 40"/>
                <a:gd name="T26" fmla="*/ 72 w 133"/>
                <a:gd name="T27" fmla="*/ 40 h 40"/>
                <a:gd name="T28" fmla="*/ 72 w 133"/>
                <a:gd name="T29" fmla="*/ 22 h 40"/>
                <a:gd name="T30" fmla="*/ 123 w 133"/>
                <a:gd name="T31" fmla="*/ 22 h 40"/>
                <a:gd name="T32" fmla="*/ 128 w 133"/>
                <a:gd name="T33" fmla="*/ 26 h 40"/>
                <a:gd name="T34" fmla="*/ 128 w 133"/>
                <a:gd name="T35" fmla="*/ 40 h 40"/>
                <a:gd name="T36" fmla="*/ 133 w 133"/>
                <a:gd name="T37" fmla="*/ 40 h 40"/>
                <a:gd name="T38" fmla="*/ 133 w 133"/>
                <a:gd name="T39" fmla="*/ 26 h 40"/>
                <a:gd name="T40" fmla="*/ 123 w 133"/>
                <a:gd name="T4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40">
                  <a:moveTo>
                    <a:pt x="123" y="17"/>
                  </a:moveTo>
                  <a:cubicBezTo>
                    <a:pt x="72" y="17"/>
                    <a:pt x="72" y="17"/>
                    <a:pt x="72" y="17"/>
                  </a:cubicBezTo>
                  <a:cubicBezTo>
                    <a:pt x="72" y="0"/>
                    <a:pt x="72" y="0"/>
                    <a:pt x="72" y="0"/>
                  </a:cubicBezTo>
                  <a:cubicBezTo>
                    <a:pt x="65" y="0"/>
                    <a:pt x="65" y="0"/>
                    <a:pt x="65" y="0"/>
                  </a:cubicBezTo>
                  <a:cubicBezTo>
                    <a:pt x="65" y="17"/>
                    <a:pt x="65" y="17"/>
                    <a:pt x="65" y="17"/>
                  </a:cubicBezTo>
                  <a:cubicBezTo>
                    <a:pt x="10" y="17"/>
                    <a:pt x="10" y="17"/>
                    <a:pt x="10" y="17"/>
                  </a:cubicBezTo>
                  <a:cubicBezTo>
                    <a:pt x="4" y="17"/>
                    <a:pt x="0" y="21"/>
                    <a:pt x="0" y="26"/>
                  </a:cubicBezTo>
                  <a:cubicBezTo>
                    <a:pt x="0" y="40"/>
                    <a:pt x="0" y="40"/>
                    <a:pt x="0" y="40"/>
                  </a:cubicBezTo>
                  <a:cubicBezTo>
                    <a:pt x="5" y="40"/>
                    <a:pt x="5" y="40"/>
                    <a:pt x="5" y="40"/>
                  </a:cubicBezTo>
                  <a:cubicBezTo>
                    <a:pt x="5" y="26"/>
                    <a:pt x="5" y="26"/>
                    <a:pt x="5" y="26"/>
                  </a:cubicBezTo>
                  <a:cubicBezTo>
                    <a:pt x="5" y="24"/>
                    <a:pt x="7" y="22"/>
                    <a:pt x="10" y="22"/>
                  </a:cubicBezTo>
                  <a:cubicBezTo>
                    <a:pt x="65" y="22"/>
                    <a:pt x="65" y="22"/>
                    <a:pt x="65" y="22"/>
                  </a:cubicBezTo>
                  <a:cubicBezTo>
                    <a:pt x="65" y="40"/>
                    <a:pt x="65" y="40"/>
                    <a:pt x="65" y="40"/>
                  </a:cubicBezTo>
                  <a:cubicBezTo>
                    <a:pt x="72" y="40"/>
                    <a:pt x="72" y="40"/>
                    <a:pt x="72" y="40"/>
                  </a:cubicBezTo>
                  <a:cubicBezTo>
                    <a:pt x="72" y="22"/>
                    <a:pt x="72" y="22"/>
                    <a:pt x="72" y="22"/>
                  </a:cubicBezTo>
                  <a:cubicBezTo>
                    <a:pt x="123" y="22"/>
                    <a:pt x="123" y="22"/>
                    <a:pt x="123" y="22"/>
                  </a:cubicBezTo>
                  <a:cubicBezTo>
                    <a:pt x="125" y="22"/>
                    <a:pt x="128" y="24"/>
                    <a:pt x="128" y="26"/>
                  </a:cubicBezTo>
                  <a:cubicBezTo>
                    <a:pt x="128" y="40"/>
                    <a:pt x="128" y="40"/>
                    <a:pt x="128" y="40"/>
                  </a:cubicBezTo>
                  <a:cubicBezTo>
                    <a:pt x="133" y="40"/>
                    <a:pt x="133" y="40"/>
                    <a:pt x="133" y="40"/>
                  </a:cubicBezTo>
                  <a:cubicBezTo>
                    <a:pt x="133" y="26"/>
                    <a:pt x="133" y="26"/>
                    <a:pt x="133" y="26"/>
                  </a:cubicBezTo>
                  <a:cubicBezTo>
                    <a:pt x="133" y="21"/>
                    <a:pt x="128" y="17"/>
                    <a:pt x="12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32" name="Freeform 898"/>
          <p:cNvSpPr>
            <a:spLocks noEditPoints="1"/>
          </p:cNvSpPr>
          <p:nvPr/>
        </p:nvSpPr>
        <p:spPr bwMode="auto">
          <a:xfrm>
            <a:off x="1627332" y="4341672"/>
            <a:ext cx="787400" cy="541338"/>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34" name="矩形 33"/>
          <p:cNvSpPr/>
          <p:nvPr/>
        </p:nvSpPr>
        <p:spPr>
          <a:xfrm>
            <a:off x="2521473" y="2451059"/>
            <a:ext cx="2979215"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网络营销策划概述</a:t>
            </a:r>
            <a:endParaRPr lang="en-US" altLang="zh-CN" sz="2400" dirty="0">
              <a:solidFill>
                <a:schemeClr val="tx1">
                  <a:lumMod val="75000"/>
                  <a:lumOff val="25000"/>
                </a:schemeClr>
              </a:solidFill>
            </a:endParaRPr>
          </a:p>
        </p:txBody>
      </p:sp>
      <p:sp>
        <p:nvSpPr>
          <p:cNvPr id="35" name="矩形 34"/>
          <p:cNvSpPr/>
          <p:nvPr/>
        </p:nvSpPr>
        <p:spPr>
          <a:xfrm>
            <a:off x="7418745" y="2139280"/>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mj-ea"/>
              </a:rPr>
              <a:t>8.1.2</a:t>
            </a:r>
            <a:endParaRPr lang="zh-CN" altLang="en-US" sz="2400" b="1" dirty="0">
              <a:latin typeface="+mj-ea"/>
            </a:endParaRPr>
          </a:p>
        </p:txBody>
      </p:sp>
      <p:sp>
        <p:nvSpPr>
          <p:cNvPr id="36" name="矩形 35"/>
          <p:cNvSpPr/>
          <p:nvPr/>
        </p:nvSpPr>
        <p:spPr>
          <a:xfrm>
            <a:off x="7386378" y="2451059"/>
            <a:ext cx="3165773"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网络营销策划的原则</a:t>
            </a:r>
            <a:endParaRPr lang="en-US" altLang="zh-CN" sz="2400" dirty="0">
              <a:solidFill>
                <a:schemeClr val="tx1">
                  <a:lumMod val="75000"/>
                  <a:lumOff val="25000"/>
                </a:schemeClr>
              </a:solidFill>
            </a:endParaRPr>
          </a:p>
        </p:txBody>
      </p:sp>
      <p:sp>
        <p:nvSpPr>
          <p:cNvPr id="39" name="矩形 38"/>
          <p:cNvSpPr/>
          <p:nvPr/>
        </p:nvSpPr>
        <p:spPr>
          <a:xfrm>
            <a:off x="2535784" y="4104309"/>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mj-ea"/>
              </a:rPr>
              <a:t>8.1.3</a:t>
            </a:r>
            <a:endParaRPr lang="zh-CN" altLang="en-US" sz="2400" b="1" dirty="0" smtClean="0">
              <a:latin typeface="+mj-ea"/>
            </a:endParaRPr>
          </a:p>
        </p:txBody>
      </p:sp>
      <p:sp>
        <p:nvSpPr>
          <p:cNvPr id="40" name="矩形 39"/>
          <p:cNvSpPr/>
          <p:nvPr/>
        </p:nvSpPr>
        <p:spPr>
          <a:xfrm>
            <a:off x="2503417" y="4416088"/>
            <a:ext cx="3165773" cy="49243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t>网络营销策划的作用</a:t>
            </a:r>
            <a:endParaRPr lang="en-US" altLang="zh-CN"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自定义 4">
      <a:majorFont>
        <a:latin typeface="MS PGothic"/>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15298</Words>
  <Application>WPS 演示</Application>
  <PresentationFormat>自定义</PresentationFormat>
  <Paragraphs>910</Paragraphs>
  <Slides>56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56</vt:i4>
      </vt:variant>
    </vt:vector>
  </HeadingPairs>
  <TitlesOfParts>
    <vt:vector size="67" baseType="lpstr">
      <vt:lpstr>Arial</vt:lpstr>
      <vt:lpstr>宋体</vt:lpstr>
      <vt:lpstr>Wingdings</vt:lpstr>
      <vt:lpstr>Helvetica</vt:lpstr>
      <vt:lpstr>微软雅黑</vt:lpstr>
      <vt:lpstr>Arial Unicode MS</vt:lpstr>
      <vt:lpstr>MS PGothic</vt:lpstr>
      <vt:lpstr>Calibri</vt:lpstr>
      <vt:lpstr>Times New Roman</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黄璐</cp:lastModifiedBy>
  <cp:revision>172</cp:revision>
  <dcterms:created xsi:type="dcterms:W3CDTF">2015-01-10T17:33:00Z</dcterms:created>
  <dcterms:modified xsi:type="dcterms:W3CDTF">2020-06-03T01:47:48Z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